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99" r:id="rId24"/>
    <p:sldId id="300" r:id="rId25"/>
    <p:sldId id="282" r:id="rId26"/>
    <p:sldId id="283" r:id="rId27"/>
    <p:sldId id="284" r:id="rId28"/>
    <p:sldId id="285" r:id="rId29"/>
    <p:sldId id="286" r:id="rId30"/>
    <p:sldId id="289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F"/>
    <a:srgbClr val="EF1F1B"/>
    <a:srgbClr val="FD7469"/>
    <a:srgbClr val="FFD5FF"/>
    <a:srgbClr val="F9C5AD"/>
    <a:srgbClr val="C0FAB0"/>
    <a:srgbClr val="A1E4F9"/>
    <a:srgbClr val="BDE59F"/>
    <a:srgbClr val="F1F9F9"/>
    <a:srgbClr val="A02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3" autoAdjust="0"/>
    <p:restoredTop sz="93861" autoAdjust="0"/>
  </p:normalViewPr>
  <p:slideViewPr>
    <p:cSldViewPr snapToGrid="0">
      <p:cViewPr>
        <p:scale>
          <a:sx n="45" d="100"/>
          <a:sy n="45" d="100"/>
        </p:scale>
        <p:origin x="-1620" y="-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92766-98EB-48FD-9B8B-299DDF77C46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A874D-9504-427C-A407-BD9191C2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8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4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79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49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25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4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46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58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41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87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E5BA-63CA-4B25-9982-1DBFCF820A8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A6A-6CF6-4991-817F-ED8311C6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0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E5BA-63CA-4B25-9982-1DBFCF820A8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A6A-6CF6-4991-817F-ED8311C6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1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E5BA-63CA-4B25-9982-1DBFCF820A8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A6A-6CF6-4991-817F-ED8311C6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5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E5BA-63CA-4B25-9982-1DBFCF820A8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A6A-6CF6-4991-817F-ED8311C6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5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E5BA-63CA-4B25-9982-1DBFCF820A8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A6A-6CF6-4991-817F-ED8311C6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2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E5BA-63CA-4B25-9982-1DBFCF820A8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A6A-6CF6-4991-817F-ED8311C6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2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E5BA-63CA-4B25-9982-1DBFCF820A8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A6A-6CF6-4991-817F-ED8311C6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8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E5BA-63CA-4B25-9982-1DBFCF820A8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A6A-6CF6-4991-817F-ED8311C6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8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E5BA-63CA-4B25-9982-1DBFCF820A8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A6A-6CF6-4991-817F-ED8311C6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4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E5BA-63CA-4B25-9982-1DBFCF820A8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A6A-6CF6-4991-817F-ED8311C6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9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E5BA-63CA-4B25-9982-1DBFCF820A8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FA6A-6CF6-4991-817F-ED8311C6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8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1E5BA-63CA-4B25-9982-1DBFCF820A8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6FA6A-6CF6-4991-817F-ED8311C66E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circle, graphics, font&#10;&#10;Description automatically generated">
            <a:extLst>
              <a:ext uri="{FF2B5EF4-FFF2-40B4-BE49-F238E27FC236}">
                <a16:creationId xmlns="" xmlns:a16="http://schemas.microsoft.com/office/drawing/2014/main" id="{C5DBF1E7-D8E1-3A43-FAD6-E75D9C0F94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0850" y="-561025"/>
            <a:ext cx="31813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1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4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jpeg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9.jpg"/><Relationship Id="rId7" Type="http://schemas.openxmlformats.org/officeDocument/2006/relationships/image" Target="../media/image3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0.jpg"/><Relationship Id="rId4" Type="http://schemas.openxmlformats.org/officeDocument/2006/relationships/image" Target="../media/image32.jpg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9.jpg"/><Relationship Id="rId7" Type="http://schemas.openxmlformats.org/officeDocument/2006/relationships/image" Target="../media/image3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4.gif"/><Relationship Id="rId5" Type="http://schemas.openxmlformats.org/officeDocument/2006/relationships/image" Target="../media/image30.jpg"/><Relationship Id="rId10" Type="http://schemas.openxmlformats.org/officeDocument/2006/relationships/image" Target="../media/image43.jpeg"/><Relationship Id="rId4" Type="http://schemas.openxmlformats.org/officeDocument/2006/relationships/image" Target="../media/image32.jp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1.jpg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25.png"/><Relationship Id="rId10" Type="http://schemas.openxmlformats.org/officeDocument/2006/relationships/image" Target="../media/image49.png"/><Relationship Id="rId4" Type="http://schemas.openxmlformats.org/officeDocument/2006/relationships/image" Target="../media/image24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2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2.png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1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728" r="-477" b="13165"/>
          <a:stretch/>
        </p:blipFill>
        <p:spPr>
          <a:xfrm>
            <a:off x="14513" y="0"/>
            <a:ext cx="12250058" cy="68507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A4A8B3E-4F0C-9890-A1FF-742F13DF238A}"/>
              </a:ext>
            </a:extLst>
          </p:cNvPr>
          <p:cNvGrpSpPr/>
          <p:nvPr/>
        </p:nvGrpSpPr>
        <p:grpSpPr>
          <a:xfrm>
            <a:off x="6864461" y="1021903"/>
            <a:ext cx="3785829" cy="990669"/>
            <a:chOff x="1067257" y="1686031"/>
            <a:chExt cx="16855915" cy="990669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C37E6D3-B690-B471-A67A-5C10B245620B}"/>
                </a:ext>
              </a:extLst>
            </p:cNvPr>
            <p:cNvSpPr txBox="1"/>
            <p:nvPr/>
          </p:nvSpPr>
          <p:spPr>
            <a:xfrm>
              <a:off x="1067258" y="1696560"/>
              <a:ext cx="16855914" cy="980140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200" b="1" spc="600">
                  <a:ln w="2000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CHỦ ĐỀ:</a:t>
              </a:r>
              <a:endParaRPr lang="en-US" sz="7200" b="1" spc="600" dirty="0">
                <a:ln w="2000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038BCD8-2A14-36AB-2ABD-3FC565798680}"/>
                </a:ext>
              </a:extLst>
            </p:cNvPr>
            <p:cNvSpPr txBox="1"/>
            <p:nvPr/>
          </p:nvSpPr>
          <p:spPr>
            <a:xfrm>
              <a:off x="1067257" y="1686031"/>
              <a:ext cx="16855913" cy="980140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200" b="1" spc="600" dirty="0">
                  <a:ln w="19050">
                    <a:solidFill>
                      <a:srgbClr val="884A39"/>
                    </a:solidFill>
                    <a:prstDash val="solid"/>
                  </a:ln>
                  <a:solidFill>
                    <a:srgbClr val="EC6F8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CHỦ ĐỀ: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408A829-ED6E-ECBE-EB94-275B61FA2899}"/>
              </a:ext>
            </a:extLst>
          </p:cNvPr>
          <p:cNvGrpSpPr/>
          <p:nvPr/>
        </p:nvGrpSpPr>
        <p:grpSpPr>
          <a:xfrm>
            <a:off x="5495110" y="1517238"/>
            <a:ext cx="6524533" cy="2245999"/>
            <a:chOff x="3338004" y="2626219"/>
            <a:chExt cx="9149310" cy="2245999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8192CA0-F432-1923-AACD-07B44E7FC17B}"/>
                </a:ext>
              </a:extLst>
            </p:cNvPr>
            <p:cNvSpPr txBox="1"/>
            <p:nvPr/>
          </p:nvSpPr>
          <p:spPr>
            <a:xfrm>
              <a:off x="3338004" y="2626219"/>
              <a:ext cx="9149310" cy="2245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sv-SE" sz="6000">
                  <a:ln w="1143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536E79"/>
                    </a:outerShdw>
                  </a:effectLst>
                  <a:latin typeface="UTM Showcard" panose="02040603050506020204" pitchFamily="18" charset="0"/>
                  <a:cs typeface="Arial" panose="020B0604020202020204" pitchFamily="34" charset="0"/>
                </a:rPr>
                <a:t>Trung du và miền núi bắc bộ</a:t>
              </a:r>
              <a:endParaRPr lang="vi-VN" sz="600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536E79"/>
                  </a:outerShdw>
                </a:effectLst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F53C1BB-1D3D-39D4-7C59-0BDFC425F282}"/>
                </a:ext>
              </a:extLst>
            </p:cNvPr>
            <p:cNvSpPr txBox="1"/>
            <p:nvPr/>
          </p:nvSpPr>
          <p:spPr>
            <a:xfrm>
              <a:off x="3338004" y="2626219"/>
              <a:ext cx="9149310" cy="2245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rgbClr val="F0FF42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Trung</a:t>
              </a: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rgbClr val="A459D1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du</a:t>
              </a: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rgbClr val="FFB84C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rgbClr val="00FF99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miền</a:t>
              </a: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rgbClr val="FF6699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núi</a:t>
              </a: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rgbClr val="65FCC9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bắc</a:t>
              </a: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sv-SE" sz="6000" dirty="0">
                  <a:ln>
                    <a:solidFill>
                      <a:srgbClr val="002060"/>
                    </a:solidFill>
                  </a:ln>
                  <a:solidFill>
                    <a:srgbClr val="F0FF42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bộ</a:t>
              </a:r>
              <a:endParaRPr lang="vi-VN" sz="6000" dirty="0">
                <a:ln>
                  <a:solidFill>
                    <a:srgbClr val="002060"/>
                  </a:solidFill>
                </a:ln>
                <a:solidFill>
                  <a:srgbClr val="F0FF4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9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6" presetClass="emph" presetSubtype="0" fill="hold" nodeType="after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7" dur="1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4" b="8934"/>
          <a:stretch/>
        </p:blipFill>
        <p:spPr>
          <a:xfrm>
            <a:off x="0" y="-1"/>
            <a:ext cx="12255910" cy="6872749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2645919">
            <a:off x="2740016" y="2184149"/>
            <a:ext cx="8401566" cy="5244916"/>
            <a:chOff x="2861168" y="2524320"/>
            <a:chExt cx="6703737" cy="3413024"/>
          </a:xfrm>
        </p:grpSpPr>
        <p:sp>
          <p:nvSpPr>
            <p:cNvPr id="7" name="TextBox 12">
              <a:extLst>
                <a:ext uri="{FF2B5EF4-FFF2-40B4-BE49-F238E27FC236}">
                  <a16:creationId xmlns=""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556113"/>
              <a:ext cx="6688425" cy="338123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Khám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phá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=""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61168" y="2524320"/>
              <a:ext cx="6688425" cy="338123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Khám</a:t>
              </a:r>
              <a:r>
                <a: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phá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6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287382" y="240943"/>
            <a:ext cx="86280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889BC"/>
                </a:solidFill>
              </a:rPr>
              <a:t> </a:t>
            </a:r>
            <a:r>
              <a:rPr lang="en-US" sz="3500" b="1" dirty="0" smtClean="0">
                <a:solidFill>
                  <a:srgbClr val="0889BC"/>
                </a:solidFill>
              </a:rPr>
              <a:t>      3. Truyền </a:t>
            </a:r>
            <a:r>
              <a:rPr lang="en-US" sz="3500" b="1" dirty="0" err="1" smtClean="0">
                <a:solidFill>
                  <a:srgbClr val="0889BC"/>
                </a:solidFill>
              </a:rPr>
              <a:t>thuyết</a:t>
            </a:r>
            <a:r>
              <a:rPr lang="en-US" sz="3500" b="1" dirty="0" smtClean="0">
                <a:solidFill>
                  <a:srgbClr val="0889BC"/>
                </a:solidFill>
              </a:rPr>
              <a:t> về </a:t>
            </a:r>
            <a:r>
              <a:rPr lang="en-US" sz="3500" b="1" dirty="0" err="1" smtClean="0">
                <a:solidFill>
                  <a:srgbClr val="0889BC"/>
                </a:solidFill>
              </a:rPr>
              <a:t>thời</a:t>
            </a:r>
            <a:r>
              <a:rPr lang="en-US" sz="3500" b="1" dirty="0" smtClean="0">
                <a:solidFill>
                  <a:srgbClr val="0889BC"/>
                </a:solidFill>
              </a:rPr>
              <a:t> </a:t>
            </a:r>
            <a:r>
              <a:rPr lang="en-US" sz="3500" b="1" dirty="0" err="1" smtClean="0">
                <a:solidFill>
                  <a:srgbClr val="0889BC"/>
                </a:solidFill>
              </a:rPr>
              <a:t>kì</a:t>
            </a:r>
            <a:r>
              <a:rPr lang="en-US" sz="3500" b="1" dirty="0" smtClean="0">
                <a:solidFill>
                  <a:srgbClr val="0889BC"/>
                </a:solidFill>
              </a:rPr>
              <a:t> </a:t>
            </a:r>
            <a:r>
              <a:rPr lang="en-US" sz="3500" b="1" dirty="0" err="1" smtClean="0">
                <a:solidFill>
                  <a:srgbClr val="0889BC"/>
                </a:solidFill>
              </a:rPr>
              <a:t>Hùng</a:t>
            </a:r>
            <a:r>
              <a:rPr lang="en-US" sz="3500" b="1" dirty="0" smtClean="0">
                <a:solidFill>
                  <a:srgbClr val="0889BC"/>
                </a:solidFill>
              </a:rPr>
              <a:t> </a:t>
            </a:r>
            <a:r>
              <a:rPr lang="en-US" sz="3500" b="1" dirty="0" err="1" smtClean="0">
                <a:solidFill>
                  <a:srgbClr val="0889BC"/>
                </a:solidFill>
              </a:rPr>
              <a:t>Vương</a:t>
            </a:r>
            <a:endParaRPr lang="en-US" sz="3500" b="1" dirty="0">
              <a:solidFill>
                <a:srgbClr val="0889BC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7910" y="834655"/>
            <a:ext cx="11241233" cy="2785378"/>
            <a:chOff x="940003" y="591077"/>
            <a:chExt cx="10644825" cy="3380209"/>
          </a:xfrm>
        </p:grpSpPr>
        <p:sp>
          <p:nvSpPr>
            <p:cNvPr id="5" name="Rectangle 4"/>
            <p:cNvSpPr/>
            <p:nvPr/>
          </p:nvSpPr>
          <p:spPr>
            <a:xfrm>
              <a:off x="940003" y="633317"/>
              <a:ext cx="10644825" cy="3224249"/>
            </a:xfrm>
            <a:prstGeom prst="rect">
              <a:avLst/>
            </a:prstGeom>
            <a:solidFill>
              <a:srgbClr val="FCE4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16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068142" y="591077"/>
              <a:ext cx="10042510" cy="3380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smtClean="0"/>
                <a:t>   Đọc </a:t>
              </a:r>
              <a:r>
                <a:rPr lang="en-US" sz="3500" b="1" dirty="0" err="1" smtClean="0"/>
                <a:t>các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thông</a:t>
              </a:r>
              <a:r>
                <a:rPr lang="en-US" sz="3500" b="1" dirty="0" smtClean="0"/>
                <a:t> tin, </a:t>
              </a:r>
              <a:r>
                <a:rPr lang="en-US" sz="3500" b="1" dirty="0" err="1" smtClean="0"/>
                <a:t>em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hãy</a:t>
              </a:r>
              <a:r>
                <a:rPr lang="en-US" sz="3500" b="1" dirty="0" smtClean="0"/>
                <a:t>: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500" b="1" dirty="0" err="1" smtClean="0"/>
                <a:t>Kể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tên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một</a:t>
              </a:r>
              <a:r>
                <a:rPr lang="en-US" sz="3500" b="1" dirty="0" smtClean="0"/>
                <a:t> số </a:t>
              </a:r>
              <a:r>
                <a:rPr lang="en-US" sz="3500" b="1" dirty="0" err="1" smtClean="0"/>
                <a:t>truyền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thuyết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liên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quan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đến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thời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kì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Hùng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Vương</a:t>
              </a:r>
              <a:r>
                <a:rPr lang="en-US" sz="3500" b="1" dirty="0" smtClean="0"/>
                <a:t>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500" b="1" dirty="0" smtClean="0"/>
                <a:t>Cho </a:t>
              </a:r>
              <a:r>
                <a:rPr lang="en-US" sz="3500" b="1" dirty="0" err="1" smtClean="0"/>
                <a:t>biết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các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truyền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thuyết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dưới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đây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thể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hiện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nội</a:t>
              </a:r>
              <a:r>
                <a:rPr lang="en-US" sz="3500" b="1" dirty="0" smtClean="0"/>
                <a:t> dung </a:t>
              </a:r>
              <a:r>
                <a:rPr lang="en-US" sz="3500" b="1" dirty="0" err="1" smtClean="0"/>
                <a:t>gì</a:t>
              </a:r>
              <a:r>
                <a:rPr lang="en-US" sz="3500" b="1" dirty="0"/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26251" y="3542805"/>
            <a:ext cx="12669547" cy="3214104"/>
            <a:chOff x="-212715" y="3873229"/>
            <a:chExt cx="12669547" cy="321410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61" b="44076"/>
            <a:stretch/>
          </p:blipFill>
          <p:spPr>
            <a:xfrm flipH="1">
              <a:off x="9626546" y="3923219"/>
              <a:ext cx="2830286" cy="3164114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-212715" y="3873229"/>
              <a:ext cx="3886041" cy="3164114"/>
              <a:chOff x="-212715" y="3873229"/>
              <a:chExt cx="3886041" cy="316411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61" b="44076"/>
              <a:stretch/>
            </p:blipFill>
            <p:spPr>
              <a:xfrm>
                <a:off x="-212715" y="3873229"/>
                <a:ext cx="2830286" cy="316411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61" b="44076"/>
              <a:stretch/>
            </p:blipFill>
            <p:spPr>
              <a:xfrm>
                <a:off x="1900325" y="5020597"/>
                <a:ext cx="1773001" cy="1982124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61" b="44076"/>
            <a:stretch/>
          </p:blipFill>
          <p:spPr>
            <a:xfrm flipH="1">
              <a:off x="8561612" y="5016246"/>
              <a:ext cx="1773001" cy="1982124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21977" t="5932" r="21827" b="-896"/>
          <a:stretch/>
        </p:blipFill>
        <p:spPr>
          <a:xfrm>
            <a:off x="1758603" y="3520267"/>
            <a:ext cx="8899845" cy="343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50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6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465930" y="816544"/>
            <a:ext cx="1135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/>
              <a:t>   </a:t>
            </a:r>
            <a:r>
              <a:rPr lang="en-GB" sz="2800" dirty="0" err="1" smtClean="0"/>
              <a:t>Thời</a:t>
            </a:r>
            <a:r>
              <a:rPr lang="en-GB" sz="2800" dirty="0" smtClean="0"/>
              <a:t> </a:t>
            </a:r>
            <a:r>
              <a:rPr lang="en-GB" sz="2800" dirty="0" err="1" smtClean="0"/>
              <a:t>kì</a:t>
            </a:r>
            <a:r>
              <a:rPr lang="en-GB" sz="2800" dirty="0" smtClean="0"/>
              <a:t> </a:t>
            </a:r>
            <a:r>
              <a:rPr lang="en-GB" sz="2800" dirty="0" err="1" smtClean="0"/>
              <a:t>Hùng</a:t>
            </a:r>
            <a:r>
              <a:rPr lang="en-GB" sz="2800" dirty="0" smtClean="0"/>
              <a:t> </a:t>
            </a:r>
            <a:r>
              <a:rPr lang="en-GB" sz="2800" dirty="0" err="1" smtClean="0"/>
              <a:t>Vương</a:t>
            </a:r>
            <a:r>
              <a:rPr lang="en-GB" sz="2800" dirty="0" smtClean="0"/>
              <a:t> </a:t>
            </a:r>
            <a:r>
              <a:rPr lang="en-GB" sz="2800" dirty="0" err="1" smtClean="0"/>
              <a:t>gắn</a:t>
            </a:r>
            <a:r>
              <a:rPr lang="en-GB" sz="2800" dirty="0" smtClean="0"/>
              <a:t> </a:t>
            </a:r>
            <a:r>
              <a:rPr lang="en-GB" sz="2800" dirty="0" err="1" smtClean="0"/>
              <a:t>liền</a:t>
            </a:r>
            <a:r>
              <a:rPr lang="en-GB" sz="2800" dirty="0" smtClean="0"/>
              <a:t> </a:t>
            </a:r>
            <a:r>
              <a:rPr lang="en-GB" sz="2800" dirty="0" err="1" smtClean="0"/>
              <a:t>với</a:t>
            </a:r>
            <a:r>
              <a:rPr lang="en-GB" sz="2800" dirty="0" smtClean="0"/>
              <a:t> </a:t>
            </a:r>
            <a:r>
              <a:rPr lang="en-GB" sz="2800" dirty="0" err="1" smtClean="0"/>
              <a:t>buổi</a:t>
            </a:r>
            <a:r>
              <a:rPr lang="en-GB" sz="2800" dirty="0" smtClean="0"/>
              <a:t> </a:t>
            </a:r>
            <a:r>
              <a:rPr lang="en-GB" sz="2800" dirty="0" err="1" smtClean="0"/>
              <a:t>đầu</a:t>
            </a:r>
            <a:r>
              <a:rPr lang="en-GB" sz="2800" dirty="0" smtClean="0"/>
              <a:t> </a:t>
            </a:r>
            <a:r>
              <a:rPr lang="en-GB" sz="2800" dirty="0" err="1" smtClean="0"/>
              <a:t>dựng</a:t>
            </a:r>
            <a:r>
              <a:rPr lang="en-GB" sz="2800" dirty="0" smtClean="0"/>
              <a:t> </a:t>
            </a:r>
            <a:r>
              <a:rPr lang="en-GB" sz="2800" dirty="0" err="1" smtClean="0"/>
              <a:t>nước</a:t>
            </a:r>
            <a:r>
              <a:rPr lang="en-GB" sz="2800" dirty="0" smtClean="0"/>
              <a:t> </a:t>
            </a:r>
            <a:r>
              <a:rPr lang="en-GB" sz="2800" dirty="0" err="1" smtClean="0"/>
              <a:t>và</a:t>
            </a:r>
            <a:r>
              <a:rPr lang="en-GB" sz="2800" dirty="0" smtClean="0"/>
              <a:t> </a:t>
            </a:r>
            <a:r>
              <a:rPr lang="en-GB" sz="2800" dirty="0" err="1" smtClean="0"/>
              <a:t>giữ</a:t>
            </a:r>
            <a:r>
              <a:rPr lang="en-GB" sz="2800" dirty="0" smtClean="0"/>
              <a:t> </a:t>
            </a:r>
            <a:r>
              <a:rPr lang="en-GB" sz="2800" dirty="0" err="1" smtClean="0"/>
              <a:t>nước</a:t>
            </a:r>
            <a:r>
              <a:rPr lang="en-GB" sz="2800" dirty="0" smtClean="0"/>
              <a:t> </a:t>
            </a:r>
            <a:r>
              <a:rPr lang="en-GB" sz="2800" dirty="0" err="1" smtClean="0"/>
              <a:t>của</a:t>
            </a:r>
            <a:r>
              <a:rPr lang="en-GB" sz="2800" dirty="0" smtClean="0"/>
              <a:t> </a:t>
            </a:r>
            <a:r>
              <a:rPr lang="en-GB" sz="2800" dirty="0" err="1" smtClean="0"/>
              <a:t>dân</a:t>
            </a:r>
            <a:r>
              <a:rPr lang="en-GB" sz="2800" dirty="0" smtClean="0"/>
              <a:t> </a:t>
            </a:r>
            <a:r>
              <a:rPr lang="en-GB" sz="2800" dirty="0" err="1" smtClean="0"/>
              <a:t>tộc</a:t>
            </a:r>
            <a:r>
              <a:rPr lang="en-GB" sz="2800" dirty="0" smtClean="0"/>
              <a:t> ta. </a:t>
            </a:r>
            <a:r>
              <a:rPr lang="en-GB" sz="2800" dirty="0" err="1" smtClean="0"/>
              <a:t>Những</a:t>
            </a:r>
            <a:r>
              <a:rPr lang="en-GB" sz="2800" dirty="0" smtClean="0"/>
              <a:t> </a:t>
            </a:r>
            <a:r>
              <a:rPr lang="en-GB" sz="2800" dirty="0" err="1" smtClean="0"/>
              <a:t>truyền</a:t>
            </a:r>
            <a:r>
              <a:rPr lang="en-GB" sz="2800" dirty="0" smtClean="0"/>
              <a:t> </a:t>
            </a:r>
            <a:r>
              <a:rPr lang="en-GB" sz="2800" dirty="0" err="1" smtClean="0"/>
              <a:t>thuyết</a:t>
            </a:r>
            <a:r>
              <a:rPr lang="en-GB" sz="2800" dirty="0" smtClean="0"/>
              <a:t> </a:t>
            </a:r>
            <a:r>
              <a:rPr lang="en-GB" sz="2800" dirty="0" err="1" smtClean="0"/>
              <a:t>kể</a:t>
            </a:r>
            <a:r>
              <a:rPr lang="en-GB" sz="2800" dirty="0" smtClean="0"/>
              <a:t> về </a:t>
            </a:r>
            <a:r>
              <a:rPr lang="en-GB" sz="2800" dirty="0" err="1" smtClean="0"/>
              <a:t>thời</a:t>
            </a:r>
            <a:r>
              <a:rPr lang="en-GB" sz="2800" dirty="0" smtClean="0"/>
              <a:t> </a:t>
            </a:r>
            <a:r>
              <a:rPr lang="en-GB" sz="2800" dirty="0" err="1" smtClean="0"/>
              <a:t>kì</a:t>
            </a:r>
            <a:r>
              <a:rPr lang="en-GB" sz="2800" dirty="0" smtClean="0"/>
              <a:t> </a:t>
            </a:r>
            <a:r>
              <a:rPr lang="en-GB" sz="2800" dirty="0" err="1" smtClean="0"/>
              <a:t>này</a:t>
            </a:r>
            <a:r>
              <a:rPr lang="en-GB" sz="2800" dirty="0" smtClean="0"/>
              <a:t> </a:t>
            </a:r>
            <a:r>
              <a:rPr lang="en-GB" sz="2800" dirty="0" err="1" smtClean="0"/>
              <a:t>là</a:t>
            </a:r>
            <a:r>
              <a:rPr lang="en-GB" sz="2800" dirty="0" smtClean="0"/>
              <a:t>: Con </a:t>
            </a:r>
            <a:r>
              <a:rPr lang="en-GB" sz="2800" dirty="0" err="1" smtClean="0"/>
              <a:t>Rồng</a:t>
            </a:r>
            <a:r>
              <a:rPr lang="en-GB" sz="2800" dirty="0" smtClean="0"/>
              <a:t> </a:t>
            </a:r>
            <a:r>
              <a:rPr lang="en-GB" sz="2800" dirty="0" err="1" smtClean="0"/>
              <a:t>cháu</a:t>
            </a:r>
            <a:r>
              <a:rPr lang="en-GB" sz="2800" dirty="0" smtClean="0"/>
              <a:t> </a:t>
            </a:r>
            <a:r>
              <a:rPr lang="en-GB" sz="2800" dirty="0" err="1" smtClean="0"/>
              <a:t>Tiên</a:t>
            </a:r>
            <a:r>
              <a:rPr lang="en-GB" sz="2800" dirty="0" smtClean="0"/>
              <a:t>; Sự tích </a:t>
            </a:r>
            <a:r>
              <a:rPr lang="en-GB" sz="2800" dirty="0" err="1" smtClean="0"/>
              <a:t>trầu</a:t>
            </a:r>
            <a:r>
              <a:rPr lang="en-GB" sz="2800" dirty="0" smtClean="0"/>
              <a:t> </a:t>
            </a:r>
            <a:r>
              <a:rPr lang="en-GB" sz="2800" dirty="0" err="1" smtClean="0"/>
              <a:t>cau</a:t>
            </a:r>
            <a:r>
              <a:rPr lang="en-GB" sz="2800" dirty="0" smtClean="0"/>
              <a:t>; </a:t>
            </a:r>
            <a:r>
              <a:rPr lang="en-GB" sz="2800" dirty="0" err="1" smtClean="0"/>
              <a:t>Thánh</a:t>
            </a:r>
            <a:r>
              <a:rPr lang="en-GB" sz="2800" dirty="0" smtClean="0"/>
              <a:t> </a:t>
            </a:r>
            <a:r>
              <a:rPr lang="en-GB" sz="2800" dirty="0" err="1" smtClean="0"/>
              <a:t>Gióng</a:t>
            </a:r>
            <a:r>
              <a:rPr lang="en-GB" sz="2800" dirty="0" smtClean="0"/>
              <a:t>; </a:t>
            </a:r>
            <a:r>
              <a:rPr lang="en-GB" sz="2800" dirty="0" err="1" smtClean="0"/>
              <a:t>Bánh</a:t>
            </a:r>
            <a:r>
              <a:rPr lang="en-GB" sz="2800" dirty="0" smtClean="0"/>
              <a:t> </a:t>
            </a:r>
            <a:r>
              <a:rPr lang="en-GB" sz="2800" dirty="0" err="1" smtClean="0"/>
              <a:t>chưng</a:t>
            </a:r>
            <a:r>
              <a:rPr lang="en-GB" sz="2800" dirty="0" smtClean="0"/>
              <a:t>, </a:t>
            </a:r>
            <a:r>
              <a:rPr lang="en-GB" sz="2800" dirty="0" err="1" smtClean="0"/>
              <a:t>bánh</a:t>
            </a:r>
            <a:r>
              <a:rPr lang="en-GB" sz="2800" dirty="0" smtClean="0"/>
              <a:t> </a:t>
            </a:r>
            <a:r>
              <a:rPr lang="en-GB" sz="2800" dirty="0" err="1" smtClean="0"/>
              <a:t>giầy</a:t>
            </a:r>
            <a:r>
              <a:rPr lang="en-GB" sz="2800" dirty="0" smtClean="0"/>
              <a:t>; </a:t>
            </a:r>
            <a:r>
              <a:rPr lang="en-GB" sz="2800" dirty="0" err="1" smtClean="0"/>
              <a:t>Sơn</a:t>
            </a:r>
            <a:r>
              <a:rPr lang="en-GB" sz="2800" dirty="0" smtClean="0"/>
              <a:t> </a:t>
            </a:r>
            <a:r>
              <a:rPr lang="en-GB" sz="2800" dirty="0" err="1" smtClean="0"/>
              <a:t>Tinh</a:t>
            </a:r>
            <a:r>
              <a:rPr lang="en-GB" sz="2800" dirty="0" smtClean="0"/>
              <a:t>, </a:t>
            </a:r>
            <a:r>
              <a:rPr lang="en-GB" sz="2800" dirty="0" err="1" smtClean="0"/>
              <a:t>Thủy</a:t>
            </a:r>
            <a:r>
              <a:rPr lang="en-GB" sz="2800" dirty="0" smtClean="0"/>
              <a:t> </a:t>
            </a:r>
            <a:r>
              <a:rPr lang="en-GB" sz="2800" dirty="0" err="1" smtClean="0"/>
              <a:t>Tinh</a:t>
            </a:r>
            <a:r>
              <a:rPr lang="en-GB" sz="2800" dirty="0" smtClean="0"/>
              <a:t>;…</a:t>
            </a:r>
            <a:endParaRPr 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65930" y="2124530"/>
            <a:ext cx="11353800" cy="4580234"/>
            <a:chOff x="435466" y="1678179"/>
            <a:chExt cx="11353800" cy="45802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531" y="1832198"/>
              <a:ext cx="11201400" cy="442621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0046" y="1678179"/>
              <a:ext cx="5724640" cy="944962"/>
            </a:xfrm>
            <a:prstGeom prst="rect">
              <a:avLst/>
            </a:prstGeom>
          </p:spPr>
        </p:pic>
        <p:sp>
          <p:nvSpPr>
            <p:cNvPr id="27" name="TextBox 16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435466" y="2288095"/>
              <a:ext cx="11353800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 i="1" dirty="0" smtClean="0"/>
                <a:t>    </a:t>
              </a:r>
              <a:r>
                <a:rPr lang="en-GB" sz="2800" i="1" dirty="0" err="1" smtClean="0"/>
                <a:t>Lạc</a:t>
              </a:r>
              <a:r>
                <a:rPr lang="en-GB" sz="2800" i="1" dirty="0" smtClean="0"/>
                <a:t> Long </a:t>
              </a:r>
              <a:r>
                <a:rPr lang="en-GB" sz="2800" i="1" dirty="0" err="1" smtClean="0"/>
                <a:t>Quân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giống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Rồng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và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Âu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Cơ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giống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tiên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kết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duyên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vợ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chồng</a:t>
              </a:r>
              <a:r>
                <a:rPr lang="en-GB" sz="2800" i="1" dirty="0" smtClean="0"/>
                <a:t>. </a:t>
              </a:r>
              <a:r>
                <a:rPr lang="en-GB" sz="2800" i="1" dirty="0" err="1" smtClean="0"/>
                <a:t>Âu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Cơ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sinh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ra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bọc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trăm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trứng</a:t>
              </a:r>
              <a:r>
                <a:rPr lang="en-GB" sz="2800" i="1" dirty="0" smtClean="0"/>
                <a:t>, </a:t>
              </a:r>
              <a:r>
                <a:rPr lang="en-GB" sz="2800" i="1" dirty="0" err="1" smtClean="0"/>
                <a:t>nở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trăm</a:t>
              </a:r>
              <a:r>
                <a:rPr lang="en-GB" sz="2800" i="1" dirty="0" smtClean="0"/>
                <a:t> con. Sau </a:t>
              </a:r>
              <a:r>
                <a:rPr lang="en-GB" sz="2800" i="1" dirty="0" err="1" smtClean="0"/>
                <a:t>đó</a:t>
              </a:r>
              <a:r>
                <a:rPr lang="en-GB" sz="2800" i="1" dirty="0" smtClean="0"/>
                <a:t>, </a:t>
              </a:r>
              <a:r>
                <a:rPr lang="en-GB" sz="2800" i="1" dirty="0" err="1" smtClean="0"/>
                <a:t>năm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mươi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người</a:t>
              </a:r>
              <a:r>
                <a:rPr lang="en-GB" sz="2800" i="1" dirty="0" smtClean="0"/>
                <a:t> con </a:t>
              </a:r>
              <a:r>
                <a:rPr lang="en-GB" sz="2800" i="1" dirty="0" err="1" smtClean="0"/>
                <a:t>theo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Âu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Cơ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lên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núi</a:t>
              </a:r>
              <a:r>
                <a:rPr lang="en-GB" sz="2800" i="1" dirty="0" smtClean="0"/>
                <a:t>, </a:t>
              </a:r>
              <a:r>
                <a:rPr lang="en-GB" sz="2800" i="1" dirty="0" err="1" smtClean="0"/>
                <a:t>năm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mươi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người</a:t>
              </a:r>
              <a:r>
                <a:rPr lang="en-GB" sz="2800" i="1" dirty="0" smtClean="0"/>
                <a:t> con </a:t>
              </a:r>
              <a:r>
                <a:rPr lang="en-GB" sz="2800" i="1" dirty="0" err="1" smtClean="0"/>
                <a:t>theo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Lạc</a:t>
              </a:r>
              <a:r>
                <a:rPr lang="en-GB" sz="2800" i="1" dirty="0" smtClean="0"/>
                <a:t> Long </a:t>
              </a:r>
              <a:r>
                <a:rPr lang="en-GB" sz="2800" i="1" dirty="0" err="1" smtClean="0"/>
                <a:t>Quân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xuống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biển</a:t>
              </a:r>
              <a:r>
                <a:rPr lang="en-GB" sz="2800" i="1" dirty="0" smtClean="0"/>
                <a:t>, chia </a:t>
              </a:r>
              <a:r>
                <a:rPr lang="en-GB" sz="2800" i="1" dirty="0" err="1" smtClean="0"/>
                <a:t>nhau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trị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vì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các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nơi</a:t>
              </a:r>
              <a:r>
                <a:rPr lang="en-GB" sz="2800" i="1" dirty="0" smtClean="0"/>
                <a:t>.</a:t>
              </a:r>
            </a:p>
            <a:p>
              <a:pPr algn="just"/>
              <a:r>
                <a:rPr lang="en-GB" sz="2800" i="1" dirty="0"/>
                <a:t> </a:t>
              </a:r>
              <a:r>
                <a:rPr lang="en-GB" sz="2800" i="1" dirty="0" smtClean="0"/>
                <a:t>   </a:t>
              </a:r>
              <a:r>
                <a:rPr lang="en-GB" sz="2800" i="1" dirty="0" err="1" smtClean="0"/>
                <a:t>Người</a:t>
              </a:r>
              <a:r>
                <a:rPr lang="en-GB" sz="2800" i="1" dirty="0" smtClean="0"/>
                <a:t> con </a:t>
              </a:r>
              <a:r>
                <a:rPr lang="en-GB" sz="2800" i="1" dirty="0" err="1" smtClean="0"/>
                <a:t>cả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theo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Âu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Cơ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lên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núi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được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chọn</a:t>
              </a:r>
              <a:r>
                <a:rPr lang="en-GB" sz="2800" i="1" dirty="0" smtClean="0"/>
                <a:t> làm </a:t>
              </a:r>
              <a:r>
                <a:rPr lang="en-GB" sz="2800" i="1" dirty="0" err="1" smtClean="0"/>
                <a:t>vua</a:t>
              </a:r>
              <a:r>
                <a:rPr lang="en-GB" sz="2800" i="1" dirty="0" smtClean="0"/>
                <a:t>, </a:t>
              </a:r>
              <a:r>
                <a:rPr lang="en-GB" sz="2800" i="1" dirty="0" err="1" smtClean="0"/>
                <a:t>lấy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hiệu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là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Hùng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Vương</a:t>
              </a:r>
              <a:r>
                <a:rPr lang="en-GB" sz="2800" i="1" dirty="0" smtClean="0"/>
                <a:t>, </a:t>
              </a:r>
              <a:r>
                <a:rPr lang="en-GB" sz="2800" i="1" dirty="0" err="1" smtClean="0"/>
                <a:t>đặt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tên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nước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là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Văn</a:t>
              </a:r>
              <a:r>
                <a:rPr lang="en-GB" sz="2800" i="1" dirty="0" smtClean="0"/>
                <a:t> Lang, </a:t>
              </a:r>
              <a:r>
                <a:rPr lang="en-GB" sz="2800" i="1" dirty="0" err="1" smtClean="0"/>
                <a:t>đóng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đô</a:t>
              </a:r>
              <a:r>
                <a:rPr lang="en-GB" sz="2800" i="1" dirty="0" smtClean="0"/>
                <a:t> ở </a:t>
              </a:r>
              <a:r>
                <a:rPr lang="en-GB" sz="2800" i="1" dirty="0" err="1" smtClean="0"/>
                <a:t>Phong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Châu</a:t>
              </a:r>
              <a:r>
                <a:rPr lang="en-GB" sz="2800" i="1" dirty="0" smtClean="0"/>
                <a:t> (</a:t>
              </a:r>
              <a:r>
                <a:rPr lang="en-GB" sz="2800" i="1" dirty="0" err="1" smtClean="0"/>
                <a:t>Phú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Thọ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ngày</a:t>
              </a:r>
              <a:r>
                <a:rPr lang="en-GB" sz="2800" i="1" dirty="0" smtClean="0"/>
                <a:t> nay). Các </a:t>
              </a:r>
              <a:r>
                <a:rPr lang="en-GB" sz="2800" i="1" dirty="0" err="1" smtClean="0"/>
                <a:t>đời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vua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sau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đều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gọi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là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Hùng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Vương</a:t>
              </a:r>
              <a:r>
                <a:rPr lang="en-GB" sz="2800" i="1" dirty="0" smtClean="0"/>
                <a:t>.</a:t>
              </a:r>
            </a:p>
            <a:p>
              <a:pPr algn="just"/>
              <a:r>
                <a:rPr lang="en-GB" sz="2800" i="1" dirty="0"/>
                <a:t> </a:t>
              </a:r>
              <a:r>
                <a:rPr lang="en-GB" sz="2800" i="1" dirty="0" smtClean="0"/>
                <a:t>                 (Theo </a:t>
              </a:r>
              <a:r>
                <a:rPr lang="en-GB" sz="2800" i="1" dirty="0" err="1" smtClean="0"/>
                <a:t>Nguyễn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Đổng</a:t>
              </a:r>
              <a:r>
                <a:rPr lang="en-GB" sz="2800" i="1" dirty="0" smtClean="0"/>
                <a:t> Chi, Kho </a:t>
              </a:r>
              <a:r>
                <a:rPr lang="en-GB" sz="2800" i="1" dirty="0" err="1" smtClean="0"/>
                <a:t>tàng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truyện</a:t>
              </a:r>
              <a:r>
                <a:rPr lang="en-GB" sz="2800" i="1" dirty="0" smtClean="0"/>
                <a:t> </a:t>
              </a:r>
              <a:r>
                <a:rPr lang="en-GB" sz="2800" i="1" dirty="0" err="1" smtClean="0"/>
                <a:t>cổ</a:t>
              </a:r>
              <a:r>
                <a:rPr lang="en-GB" sz="2800" i="1" dirty="0" smtClean="0"/>
                <a:t> tích </a:t>
              </a:r>
              <a:r>
                <a:rPr lang="en-GB" sz="2800" i="1" dirty="0" err="1" smtClean="0"/>
                <a:t>Việt</a:t>
              </a:r>
              <a:r>
                <a:rPr lang="en-GB" sz="2800" i="1" dirty="0" smtClean="0"/>
                <a:t> </a:t>
              </a:r>
              <a:r>
                <a:rPr lang="en-US" sz="2800" i="1" dirty="0" smtClean="0"/>
                <a:t>Nam,</a:t>
              </a:r>
            </a:p>
            <a:p>
              <a:pPr algn="just"/>
              <a:r>
                <a:rPr lang="en-US" sz="2800" i="1" dirty="0"/>
                <a:t> </a:t>
              </a:r>
              <a:r>
                <a:rPr lang="en-US" sz="2800" i="1" dirty="0" smtClean="0"/>
                <a:t>                  NXB </a:t>
              </a:r>
              <a:r>
                <a:rPr lang="en-US" sz="2800" i="1" dirty="0" err="1" smtClean="0"/>
                <a:t>Giáo</a:t>
              </a:r>
              <a:r>
                <a:rPr lang="en-US" sz="2800" i="1" dirty="0" smtClean="0"/>
                <a:t> </a:t>
              </a:r>
              <a:r>
                <a:rPr lang="en-US" sz="2800" i="1" dirty="0" err="1" smtClean="0"/>
                <a:t>dục</a:t>
              </a:r>
              <a:r>
                <a:rPr lang="en-US" sz="2800" i="1" dirty="0" smtClean="0"/>
                <a:t>, </a:t>
              </a:r>
              <a:r>
                <a:rPr lang="en-US" sz="2800" i="1" dirty="0" err="1" smtClean="0"/>
                <a:t>Hà</a:t>
              </a:r>
              <a:r>
                <a:rPr lang="en-US" sz="2800" i="1" dirty="0" smtClean="0"/>
                <a:t> </a:t>
              </a:r>
              <a:r>
                <a:rPr lang="en-US" sz="2800" i="1" dirty="0" err="1" smtClean="0"/>
                <a:t>Nội</a:t>
              </a:r>
              <a:r>
                <a:rPr lang="en-US" sz="2800" i="1" dirty="0" smtClean="0"/>
                <a:t>, 2000)</a:t>
              </a:r>
              <a:endParaRPr lang="en-GB" sz="2800" i="1" dirty="0" smtClean="0"/>
            </a:p>
          </p:txBody>
        </p:sp>
      </p:grpSp>
      <p:sp>
        <p:nvSpPr>
          <p:cNvPr id="28" name="TextBox 16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287382" y="240943"/>
            <a:ext cx="86280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889BC"/>
                </a:solidFill>
              </a:rPr>
              <a:t> </a:t>
            </a:r>
            <a:r>
              <a:rPr lang="en-US" sz="3500" b="1" dirty="0" smtClean="0">
                <a:solidFill>
                  <a:srgbClr val="0889BC"/>
                </a:solidFill>
              </a:rPr>
              <a:t>      3. Truyền </a:t>
            </a:r>
            <a:r>
              <a:rPr lang="en-US" sz="3500" b="1" dirty="0" err="1" smtClean="0">
                <a:solidFill>
                  <a:srgbClr val="0889BC"/>
                </a:solidFill>
              </a:rPr>
              <a:t>thuyết</a:t>
            </a:r>
            <a:r>
              <a:rPr lang="en-US" sz="3500" b="1" dirty="0" smtClean="0">
                <a:solidFill>
                  <a:srgbClr val="0889BC"/>
                </a:solidFill>
              </a:rPr>
              <a:t> về </a:t>
            </a:r>
            <a:r>
              <a:rPr lang="en-US" sz="3500" b="1" dirty="0" err="1" smtClean="0">
                <a:solidFill>
                  <a:srgbClr val="0889BC"/>
                </a:solidFill>
              </a:rPr>
              <a:t>thời</a:t>
            </a:r>
            <a:r>
              <a:rPr lang="en-US" sz="3500" b="1" dirty="0" smtClean="0">
                <a:solidFill>
                  <a:srgbClr val="0889BC"/>
                </a:solidFill>
              </a:rPr>
              <a:t> </a:t>
            </a:r>
            <a:r>
              <a:rPr lang="en-US" sz="3500" b="1" dirty="0" err="1" smtClean="0">
                <a:solidFill>
                  <a:srgbClr val="0889BC"/>
                </a:solidFill>
              </a:rPr>
              <a:t>kì</a:t>
            </a:r>
            <a:r>
              <a:rPr lang="en-US" sz="3500" b="1" dirty="0" smtClean="0">
                <a:solidFill>
                  <a:srgbClr val="0889BC"/>
                </a:solidFill>
              </a:rPr>
              <a:t> </a:t>
            </a:r>
            <a:r>
              <a:rPr lang="en-US" sz="3500" b="1" dirty="0" err="1" smtClean="0">
                <a:solidFill>
                  <a:srgbClr val="0889BC"/>
                </a:solidFill>
              </a:rPr>
              <a:t>Hùng</a:t>
            </a:r>
            <a:r>
              <a:rPr lang="en-US" sz="3500" b="1" dirty="0" smtClean="0">
                <a:solidFill>
                  <a:srgbClr val="0889BC"/>
                </a:solidFill>
              </a:rPr>
              <a:t> </a:t>
            </a:r>
            <a:r>
              <a:rPr lang="en-US" sz="3500" b="1" dirty="0" err="1" smtClean="0">
                <a:solidFill>
                  <a:srgbClr val="0889BC"/>
                </a:solidFill>
              </a:rPr>
              <a:t>Vương</a:t>
            </a:r>
            <a:endParaRPr lang="en-US" sz="3500" b="1" dirty="0">
              <a:solidFill>
                <a:srgbClr val="0889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13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536352" y="960636"/>
            <a:ext cx="11167756" cy="783193"/>
          </a:xfrm>
          <a:prstGeom prst="roundRect">
            <a:avLst/>
          </a:prstGeom>
          <a:solidFill>
            <a:srgbClr val="FCE4EE"/>
          </a:solidFill>
          <a:ln w="57150">
            <a:solidFill>
              <a:srgbClr val="FD74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ea typeface="Roboto" panose="02000000000000000000" pitchFamily="2" charset="0"/>
              </a:rPr>
              <a:t>Hãy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tóm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tắt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nội</a:t>
            </a:r>
            <a:r>
              <a:rPr lang="en-US" sz="4000" b="1" dirty="0" smtClean="0">
                <a:ea typeface="Roboto" panose="02000000000000000000" pitchFamily="2" charset="0"/>
              </a:rPr>
              <a:t> dung </a:t>
            </a:r>
            <a:r>
              <a:rPr lang="en-US" sz="4000" b="1" dirty="0" err="1" smtClean="0">
                <a:ea typeface="Roboto" panose="02000000000000000000" pitchFamily="2" charset="0"/>
              </a:rPr>
              <a:t>của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truyền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thuyết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vừa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đọc</a:t>
            </a:r>
            <a:endParaRPr lang="vi-VN" sz="4000" b="1" dirty="0">
              <a:ea typeface="Roboto" panose="02000000000000000000" pitchFamily="2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287382" y="240943"/>
            <a:ext cx="86280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889BC"/>
                </a:solidFill>
              </a:rPr>
              <a:t> </a:t>
            </a:r>
            <a:r>
              <a:rPr lang="en-US" sz="3500" b="1" dirty="0" smtClean="0">
                <a:solidFill>
                  <a:srgbClr val="0889BC"/>
                </a:solidFill>
              </a:rPr>
              <a:t>      3. Truyền </a:t>
            </a:r>
            <a:r>
              <a:rPr lang="en-US" sz="3500" b="1" dirty="0" err="1" smtClean="0">
                <a:solidFill>
                  <a:srgbClr val="0889BC"/>
                </a:solidFill>
              </a:rPr>
              <a:t>thuyết</a:t>
            </a:r>
            <a:r>
              <a:rPr lang="en-US" sz="3500" b="1" dirty="0" smtClean="0">
                <a:solidFill>
                  <a:srgbClr val="0889BC"/>
                </a:solidFill>
              </a:rPr>
              <a:t> về </a:t>
            </a:r>
            <a:r>
              <a:rPr lang="en-US" sz="3500" b="1" dirty="0" err="1" smtClean="0">
                <a:solidFill>
                  <a:srgbClr val="0889BC"/>
                </a:solidFill>
              </a:rPr>
              <a:t>thời</a:t>
            </a:r>
            <a:r>
              <a:rPr lang="en-US" sz="3500" b="1" dirty="0" smtClean="0">
                <a:solidFill>
                  <a:srgbClr val="0889BC"/>
                </a:solidFill>
              </a:rPr>
              <a:t> </a:t>
            </a:r>
            <a:r>
              <a:rPr lang="en-US" sz="3500" b="1" dirty="0" err="1" smtClean="0">
                <a:solidFill>
                  <a:srgbClr val="0889BC"/>
                </a:solidFill>
              </a:rPr>
              <a:t>kì</a:t>
            </a:r>
            <a:r>
              <a:rPr lang="en-US" sz="3500" b="1" dirty="0" smtClean="0">
                <a:solidFill>
                  <a:srgbClr val="0889BC"/>
                </a:solidFill>
              </a:rPr>
              <a:t> </a:t>
            </a:r>
            <a:r>
              <a:rPr lang="en-US" sz="3500" b="1" dirty="0" err="1" smtClean="0">
                <a:solidFill>
                  <a:srgbClr val="0889BC"/>
                </a:solidFill>
              </a:rPr>
              <a:t>Hùng</a:t>
            </a:r>
            <a:r>
              <a:rPr lang="en-US" sz="3500" b="1" dirty="0" smtClean="0">
                <a:solidFill>
                  <a:srgbClr val="0889BC"/>
                </a:solidFill>
              </a:rPr>
              <a:t> </a:t>
            </a:r>
            <a:r>
              <a:rPr lang="en-US" sz="3500" b="1" dirty="0" err="1" smtClean="0">
                <a:solidFill>
                  <a:srgbClr val="0889BC"/>
                </a:solidFill>
              </a:rPr>
              <a:t>Vương</a:t>
            </a:r>
            <a:endParaRPr lang="en-US" sz="3500" b="1" dirty="0">
              <a:solidFill>
                <a:srgbClr val="0889BC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36353" y="1846707"/>
            <a:ext cx="11032313" cy="4441144"/>
            <a:chOff x="536353" y="1846707"/>
            <a:chExt cx="11032313" cy="4441144"/>
          </a:xfrm>
        </p:grpSpPr>
        <p:sp>
          <p:nvSpPr>
            <p:cNvPr id="8" name="Rectangle 7"/>
            <p:cNvSpPr/>
            <p:nvPr/>
          </p:nvSpPr>
          <p:spPr>
            <a:xfrm>
              <a:off x="536353" y="1846707"/>
              <a:ext cx="5749952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4000" dirty="0" smtClean="0"/>
                <a:t>   Truyền </a:t>
              </a:r>
              <a:r>
                <a:rPr lang="en-GB" sz="4000" dirty="0" err="1" smtClean="0"/>
                <a:t>thuyết</a:t>
              </a:r>
              <a:r>
                <a:rPr lang="en-GB" sz="4000" dirty="0" smtClean="0"/>
                <a:t> Con </a:t>
              </a:r>
              <a:r>
                <a:rPr lang="en-GB" sz="4000" dirty="0" err="1" smtClean="0"/>
                <a:t>Rồng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cháu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Tiên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kể</a:t>
              </a:r>
              <a:r>
                <a:rPr lang="en-GB" sz="4000" dirty="0" smtClean="0"/>
                <a:t> về </a:t>
              </a:r>
              <a:r>
                <a:rPr lang="en-GB" sz="4000" dirty="0" err="1" smtClean="0"/>
                <a:t>nguồn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gốc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của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dân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tộc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Việt</a:t>
              </a:r>
              <a:r>
                <a:rPr lang="en-GB" sz="4000" dirty="0" smtClean="0"/>
                <a:t> Nam, </a:t>
              </a:r>
              <a:r>
                <a:rPr lang="en-GB" sz="4000" dirty="0" err="1" smtClean="0"/>
                <a:t>cụ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thể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là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câu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chuyện</a:t>
              </a:r>
              <a:r>
                <a:rPr lang="en-GB" sz="4000" dirty="0" smtClean="0"/>
                <a:t> về </a:t>
              </a:r>
              <a:r>
                <a:rPr lang="en-GB" sz="4000" dirty="0" err="1" smtClean="0"/>
                <a:t>Quốc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Tổ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Lạc</a:t>
              </a:r>
              <a:r>
                <a:rPr lang="en-GB" sz="4000" dirty="0" smtClean="0"/>
                <a:t> Long </a:t>
              </a:r>
              <a:r>
                <a:rPr lang="en-GB" sz="4000" dirty="0" err="1" smtClean="0"/>
                <a:t>Quân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và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Quốc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Mẫu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Âu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Cơ</a:t>
              </a:r>
              <a:r>
                <a:rPr lang="en-GB" sz="4000" dirty="0" smtClean="0"/>
                <a:t>, </a:t>
              </a:r>
              <a:r>
                <a:rPr lang="en-GB" sz="4000" dirty="0" err="1" smtClean="0"/>
                <a:t>thân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sinh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của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Hùng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Vương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thứ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nhất</a:t>
              </a:r>
              <a:r>
                <a:rPr lang="en-GB" sz="4000" dirty="0" smtClean="0"/>
                <a:t>.</a:t>
              </a:r>
              <a:endParaRPr lang="en-US" sz="4000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431955" y="2136092"/>
              <a:ext cx="5136711" cy="4151759"/>
              <a:chOff x="6431955" y="2136092"/>
              <a:chExt cx="5136711" cy="4151759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19"/>
              <a:stretch/>
            </p:blipFill>
            <p:spPr>
              <a:xfrm>
                <a:off x="6547555" y="2308321"/>
                <a:ext cx="5021111" cy="3979530"/>
              </a:xfrm>
              <a:prstGeom prst="teardrop">
                <a:avLst/>
              </a:prstGeom>
            </p:spPr>
          </p:pic>
          <p:sp>
            <p:nvSpPr>
              <p:cNvPr id="21" name="Teardrop 20"/>
              <p:cNvSpPr/>
              <p:nvPr/>
            </p:nvSpPr>
            <p:spPr>
              <a:xfrm>
                <a:off x="6431955" y="2136092"/>
                <a:ext cx="4966890" cy="4151759"/>
              </a:xfrm>
              <a:prstGeom prst="teardrop">
                <a:avLst/>
              </a:prstGeom>
              <a:noFill/>
              <a:ln w="76200">
                <a:solidFill>
                  <a:srgbClr val="FD74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0459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" y="77443"/>
            <a:ext cx="11677650" cy="6645964"/>
            <a:chOff x="399255" y="290862"/>
            <a:chExt cx="11677650" cy="6645964"/>
          </a:xfrm>
        </p:grpSpPr>
        <p:grpSp>
          <p:nvGrpSpPr>
            <p:cNvPr id="15" name="Group 14"/>
            <p:cNvGrpSpPr/>
            <p:nvPr/>
          </p:nvGrpSpPr>
          <p:grpSpPr>
            <a:xfrm>
              <a:off x="399255" y="319768"/>
              <a:ext cx="11677650" cy="6617058"/>
              <a:chOff x="368791" y="-126583"/>
              <a:chExt cx="11677650" cy="661705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FDF2F7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368791" y="-126583"/>
                <a:ext cx="11677650" cy="6538231"/>
              </a:xfrm>
              <a:prstGeom prst="rect">
                <a:avLst/>
              </a:prstGeom>
            </p:spPr>
          </p:pic>
          <p:sp>
            <p:nvSpPr>
              <p:cNvPr id="27" name="TextBox 16">
                <a:extLst>
                  <a:ext uri="{FF2B5EF4-FFF2-40B4-BE49-F238E27FC236}">
                    <a16:creationId xmlns="" xmlns:a16="http://schemas.microsoft.com/office/drawing/2014/main" id="{EB0605A4-67F8-2BB1-D972-0ECBA80C6838}"/>
                  </a:ext>
                </a:extLst>
              </p:cNvPr>
              <p:cNvSpPr txBox="1"/>
              <p:nvPr/>
            </p:nvSpPr>
            <p:spPr>
              <a:xfrm>
                <a:off x="511666" y="365721"/>
                <a:ext cx="11353800" cy="6124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i="1" dirty="0" smtClean="0"/>
                  <a:t>      </a:t>
                </a:r>
                <a:r>
                  <a:rPr lang="en-US" sz="2800" i="1" dirty="0" err="1" smtClean="0"/>
                  <a:t>Đời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Vua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Hùng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thứ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sáu</a:t>
                </a:r>
                <a:r>
                  <a:rPr lang="en-US" sz="2800" i="1" dirty="0" smtClean="0"/>
                  <a:t>, ở </a:t>
                </a:r>
                <a:r>
                  <a:rPr lang="en-US" sz="2800" i="1" dirty="0" err="1" smtClean="0"/>
                  <a:t>làng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Phù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Đổng</a:t>
                </a:r>
                <a:r>
                  <a:rPr lang="en-US" sz="2800" i="1" dirty="0" smtClean="0"/>
                  <a:t> (</a:t>
                </a:r>
                <a:r>
                  <a:rPr lang="en-US" sz="2800" i="1" dirty="0" err="1" smtClean="0"/>
                  <a:t>huyện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Gia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Lâm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Hà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Nội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ngày</a:t>
                </a:r>
                <a:r>
                  <a:rPr lang="en-US" sz="2800" i="1" dirty="0" smtClean="0"/>
                  <a:t> nay) </a:t>
                </a:r>
                <a:r>
                  <a:rPr lang="en-US" sz="2800" i="1" dirty="0" err="1" smtClean="0"/>
                  <a:t>có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một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cậu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bé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tên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là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Gióng</a:t>
                </a:r>
                <a:r>
                  <a:rPr lang="en-US" sz="2800" i="1" dirty="0" smtClean="0"/>
                  <a:t>. </a:t>
                </a:r>
                <a:r>
                  <a:rPr lang="en-US" sz="2800" i="1" dirty="0" err="1" smtClean="0"/>
                  <a:t>Cậu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bé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lên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ba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tuổi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mà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vẫn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chưa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biết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nói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biết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cười</a:t>
                </a:r>
                <a:r>
                  <a:rPr lang="en-US" sz="2800" i="1" dirty="0" smtClean="0"/>
                  <a:t>. </a:t>
                </a:r>
                <a:r>
                  <a:rPr lang="en-US" sz="2800" i="1" dirty="0" err="1" smtClean="0"/>
                  <a:t>Lúc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bấy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giờ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giặc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Ân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xâm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lược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nước</a:t>
                </a:r>
                <a:r>
                  <a:rPr lang="en-US" sz="2800" i="1" dirty="0" smtClean="0"/>
                  <a:t> ta, </a:t>
                </a:r>
                <a:r>
                  <a:rPr lang="en-US" sz="2800" i="1" dirty="0" err="1" smtClean="0"/>
                  <a:t>nhà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vua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sai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sứ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giả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tìm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người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tài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đánh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giặc</a:t>
                </a:r>
                <a:r>
                  <a:rPr lang="en-US" sz="2800" i="1" dirty="0" smtClean="0"/>
                  <a:t>. </a:t>
                </a:r>
                <a:r>
                  <a:rPr lang="en-US" sz="2800" i="1" dirty="0" err="1" smtClean="0"/>
                  <a:t>Sứ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giả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đến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làng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Phù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Đổng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thì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kì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lạ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thay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cậu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bé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bỗng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cất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tiếng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nói</a:t>
                </a:r>
                <a:r>
                  <a:rPr lang="en-US" sz="2800" i="1" dirty="0" smtClean="0"/>
                  <a:t>: “Mẹ </a:t>
                </a:r>
                <a:r>
                  <a:rPr lang="en-US" sz="2800" i="1" dirty="0" err="1" smtClean="0"/>
                  <a:t>mời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sứ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giả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vào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đây</a:t>
                </a:r>
                <a:r>
                  <a:rPr lang="en-US" sz="2800" i="1" dirty="0" smtClean="0"/>
                  <a:t>”. </a:t>
                </a:r>
                <a:r>
                  <a:rPr lang="en-US" sz="2800" i="1" dirty="0" err="1" smtClean="0"/>
                  <a:t>Cậu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bảo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sứ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giả</a:t>
                </a:r>
                <a:r>
                  <a:rPr lang="en-US" sz="2800" i="1" dirty="0" smtClean="0"/>
                  <a:t> về </a:t>
                </a:r>
                <a:r>
                  <a:rPr lang="en-US" sz="2800" i="1" dirty="0" err="1" smtClean="0"/>
                  <a:t>tâu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với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vua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sắm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một</a:t>
                </a:r>
                <a:r>
                  <a:rPr lang="en-US" sz="2800" i="1" dirty="0" smtClean="0"/>
                  <a:t> con </a:t>
                </a:r>
                <a:r>
                  <a:rPr lang="en-US" sz="2800" i="1" dirty="0" err="1" smtClean="0"/>
                  <a:t>ngựa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sắt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một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cái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roi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sắt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và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một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tấm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áo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giáp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sắt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để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đánh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giặc</a:t>
                </a:r>
                <a:r>
                  <a:rPr lang="en-US" sz="2800" i="1" dirty="0" smtClean="0"/>
                  <a:t>.</a:t>
                </a:r>
              </a:p>
              <a:p>
                <a:pPr algn="just"/>
                <a:r>
                  <a:rPr lang="en-US" sz="2800" i="1" dirty="0"/>
                  <a:t> </a:t>
                </a:r>
                <a:r>
                  <a:rPr lang="en-US" sz="2800" i="1" dirty="0" smtClean="0"/>
                  <a:t>     Sau </a:t>
                </a:r>
                <a:r>
                  <a:rPr lang="en-US" sz="2800" i="1" dirty="0" err="1" smtClean="0"/>
                  <a:t>hôm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đó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cậu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bé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lớn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nhanh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như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thổi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cơm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ăn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mấy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cũng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không</a:t>
                </a:r>
                <a:r>
                  <a:rPr lang="en-US" sz="2800" i="1" dirty="0" smtClean="0"/>
                  <a:t> no, </a:t>
                </a:r>
                <a:r>
                  <a:rPr lang="en-US" sz="2800" i="1" dirty="0" err="1" smtClean="0"/>
                  <a:t>áo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mặc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mấy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cũng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không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vừa</a:t>
                </a:r>
                <a:r>
                  <a:rPr lang="en-US" sz="2800" i="1" dirty="0" smtClean="0"/>
                  <a:t>. </a:t>
                </a:r>
                <a:r>
                  <a:rPr lang="en-US" sz="2800" i="1" dirty="0" err="1" smtClean="0"/>
                  <a:t>Giặc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đến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vừa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lúc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sử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giả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mang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ngặ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sắt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roi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sắt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và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áo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giáp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sắt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đến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cậu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bé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vươn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vai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biến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thành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tráng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sĩ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đánh</a:t>
                </a:r>
                <a:r>
                  <a:rPr lang="en-US" sz="2800" i="1" dirty="0" smtClean="0"/>
                  <a:t> tan </a:t>
                </a:r>
                <a:r>
                  <a:rPr lang="en-US" sz="2800" i="1" dirty="0" err="1" smtClean="0"/>
                  <a:t>quân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giặc</a:t>
                </a:r>
                <a:r>
                  <a:rPr lang="en-US" sz="2800" i="1" dirty="0" smtClean="0"/>
                  <a:t>. </a:t>
                </a:r>
                <a:r>
                  <a:rPr lang="en-US" sz="2800" i="1" dirty="0" err="1" smtClean="0"/>
                  <a:t>Đánh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giặc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xong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tráng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sĩ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cởi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bỏ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áo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giáp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sắt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cưỡi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ngựa</a:t>
                </a:r>
                <a:r>
                  <a:rPr lang="en-US" sz="2800" i="1" dirty="0" smtClean="0"/>
                  <a:t> bay về </a:t>
                </a:r>
                <a:r>
                  <a:rPr lang="en-US" sz="2800" i="1" dirty="0" err="1" smtClean="0"/>
                  <a:t>trời</a:t>
                </a:r>
                <a:r>
                  <a:rPr lang="en-US" sz="2800" i="1" dirty="0" smtClean="0"/>
                  <a:t>. </a:t>
                </a:r>
                <a:r>
                  <a:rPr lang="en-US" sz="2800" i="1" dirty="0" err="1" smtClean="0"/>
                  <a:t>Vua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nhớ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công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ơn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phong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là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Phù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Đổng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Thiên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Vương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và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lập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đền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thờ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ngay</a:t>
                </a:r>
                <a:r>
                  <a:rPr lang="en-US" sz="2800" i="1" dirty="0" smtClean="0"/>
                  <a:t> ở </a:t>
                </a:r>
                <a:r>
                  <a:rPr lang="en-US" sz="2800" i="1" dirty="0" err="1" smtClean="0"/>
                  <a:t>quê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nhà</a:t>
                </a:r>
                <a:r>
                  <a:rPr lang="en-US" sz="2800" i="1" dirty="0" smtClean="0"/>
                  <a:t>. </a:t>
                </a:r>
                <a:r>
                  <a:rPr lang="en-US" sz="2800" i="1" dirty="0" err="1" smtClean="0"/>
                  <a:t>Hiện</a:t>
                </a:r>
                <a:r>
                  <a:rPr lang="en-US" sz="2800" i="1" dirty="0" smtClean="0"/>
                  <a:t> nay </a:t>
                </a:r>
                <a:r>
                  <a:rPr lang="en-US" sz="2800" i="1" dirty="0" err="1" smtClean="0"/>
                  <a:t>vẫn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còn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đền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thờ</a:t>
                </a:r>
                <a:r>
                  <a:rPr lang="en-US" sz="2800" i="1" dirty="0" smtClean="0"/>
                  <a:t> ở </a:t>
                </a:r>
                <a:r>
                  <a:rPr lang="en-US" sz="2800" i="1" dirty="0" err="1" smtClean="0"/>
                  <a:t>làng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Phù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Đổng</a:t>
                </a:r>
                <a:r>
                  <a:rPr lang="en-US" sz="2800" i="1" dirty="0" smtClean="0"/>
                  <a:t>, </a:t>
                </a:r>
                <a:r>
                  <a:rPr lang="en-US" sz="2800" i="1" dirty="0" err="1" smtClean="0"/>
                  <a:t>tục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gọi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là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làng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Gióng</a:t>
                </a:r>
                <a:r>
                  <a:rPr lang="en-US" sz="2800" i="1" dirty="0" smtClean="0"/>
                  <a:t>.</a:t>
                </a:r>
              </a:p>
              <a:p>
                <a:pPr algn="just"/>
                <a:r>
                  <a:rPr lang="en-US" sz="2800" i="1" dirty="0" smtClean="0"/>
                  <a:t>                  </a:t>
                </a:r>
                <a:r>
                  <a:rPr lang="en-US" sz="2800" dirty="0" smtClean="0"/>
                  <a:t>(Theo </a:t>
                </a:r>
                <a:r>
                  <a:rPr lang="en-US" sz="2800" dirty="0" err="1" smtClean="0"/>
                  <a:t>Nguyễn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Đổng</a:t>
                </a:r>
                <a:r>
                  <a:rPr lang="en-US" sz="2800" dirty="0" smtClean="0"/>
                  <a:t> Chi, </a:t>
                </a:r>
                <a:r>
                  <a:rPr lang="en-US" sz="2800" i="1" dirty="0" smtClean="0"/>
                  <a:t>Kho tang </a:t>
                </a:r>
                <a:r>
                  <a:rPr lang="en-US" sz="2800" i="1" dirty="0" err="1" smtClean="0"/>
                  <a:t>truyện</a:t>
                </a:r>
                <a:r>
                  <a:rPr lang="en-US" sz="2800" i="1" dirty="0" smtClean="0"/>
                  <a:t> </a:t>
                </a:r>
                <a:r>
                  <a:rPr lang="en-US" sz="2800" i="1" dirty="0" err="1" smtClean="0"/>
                  <a:t>cổ</a:t>
                </a:r>
                <a:r>
                  <a:rPr lang="en-US" sz="2800" i="1" dirty="0" smtClean="0"/>
                  <a:t> tích </a:t>
                </a:r>
                <a:r>
                  <a:rPr lang="en-US" sz="2800" i="1" dirty="0" err="1" smtClean="0"/>
                  <a:t>Việt</a:t>
                </a:r>
                <a:r>
                  <a:rPr lang="en-US" sz="2800" i="1" dirty="0" smtClean="0"/>
                  <a:t> Nam,</a:t>
                </a:r>
              </a:p>
              <a:p>
                <a:pPr algn="just"/>
                <a:r>
                  <a:rPr lang="en-US" sz="2800" dirty="0"/>
                  <a:t> </a:t>
                </a:r>
                <a:r>
                  <a:rPr lang="en-US" sz="2800" dirty="0" smtClean="0"/>
                  <a:t>                                                                     NXB </a:t>
                </a:r>
                <a:r>
                  <a:rPr lang="en-US" sz="2800" dirty="0" err="1" smtClean="0"/>
                  <a:t>Giáo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dục</a:t>
                </a:r>
                <a:r>
                  <a:rPr lang="en-US" sz="2800" dirty="0" smtClean="0"/>
                  <a:t>, </a:t>
                </a:r>
                <a:r>
                  <a:rPr lang="en-US" sz="2800" dirty="0" err="1" smtClean="0"/>
                  <a:t>Hà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Nội</a:t>
                </a:r>
                <a:r>
                  <a:rPr lang="en-US" sz="2800" dirty="0" smtClean="0"/>
                  <a:t>, 2000)</a:t>
                </a:r>
                <a:endParaRPr lang="en-GB" sz="2800" dirty="0" smtClean="0"/>
              </a:p>
            </p:txBody>
          </p:sp>
        </p:grpSp>
        <p:sp>
          <p:nvSpPr>
            <p:cNvPr id="22" name="TextBox 16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4298550" y="290862"/>
              <a:ext cx="505857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500" dirty="0" smtClean="0">
                  <a:solidFill>
                    <a:srgbClr val="A02126"/>
                  </a:solidFill>
                  <a:latin typeface="UTM Edwardian" panose="02040603050506020204" pitchFamily="18" charset="0"/>
                </a:rPr>
                <a:t>Truyền </a:t>
              </a:r>
              <a:r>
                <a:rPr lang="en-GB" sz="3500" dirty="0" err="1" smtClean="0">
                  <a:solidFill>
                    <a:srgbClr val="A02126"/>
                  </a:solidFill>
                  <a:latin typeface="UTM Edwardian" panose="02040603050506020204" pitchFamily="18" charset="0"/>
                </a:rPr>
                <a:t>thuyết</a:t>
              </a:r>
              <a:r>
                <a:rPr lang="en-GB" sz="3500" dirty="0" smtClean="0">
                  <a:solidFill>
                    <a:srgbClr val="A02126"/>
                  </a:solidFill>
                  <a:latin typeface="UTM Edwardian" panose="02040603050506020204" pitchFamily="18" charset="0"/>
                </a:rPr>
                <a:t> </a:t>
              </a:r>
              <a:r>
                <a:rPr lang="en-GB" sz="3500" dirty="0" err="1" smtClean="0">
                  <a:solidFill>
                    <a:srgbClr val="A02126"/>
                  </a:solidFill>
                  <a:latin typeface="UTM Edwardian" panose="02040603050506020204" pitchFamily="18" charset="0"/>
                </a:rPr>
                <a:t>Thánh</a:t>
              </a:r>
              <a:r>
                <a:rPr lang="en-GB" sz="3500" dirty="0" smtClean="0">
                  <a:solidFill>
                    <a:srgbClr val="A02126"/>
                  </a:solidFill>
                  <a:latin typeface="UTM Edwardian" panose="02040603050506020204" pitchFamily="18" charset="0"/>
                </a:rPr>
                <a:t> </a:t>
              </a:r>
              <a:r>
                <a:rPr lang="en-GB" sz="3500" dirty="0" err="1" smtClean="0">
                  <a:solidFill>
                    <a:srgbClr val="A02126"/>
                  </a:solidFill>
                  <a:latin typeface="UTM Edwardian" panose="02040603050506020204" pitchFamily="18" charset="0"/>
                </a:rPr>
                <a:t>Gióng</a:t>
              </a:r>
              <a:endParaRPr lang="en-US" sz="3500" dirty="0">
                <a:solidFill>
                  <a:srgbClr val="A02126"/>
                </a:solidFill>
                <a:latin typeface="UTM Edwardian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166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536352" y="960636"/>
            <a:ext cx="11167756" cy="783193"/>
          </a:xfrm>
          <a:prstGeom prst="roundRect">
            <a:avLst/>
          </a:prstGeom>
          <a:solidFill>
            <a:srgbClr val="FCE4EE"/>
          </a:solidFill>
          <a:ln w="57150">
            <a:solidFill>
              <a:srgbClr val="FD74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ea typeface="Roboto" panose="02000000000000000000" pitchFamily="2" charset="0"/>
              </a:rPr>
              <a:t>Hãy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tóm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tắt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nội</a:t>
            </a:r>
            <a:r>
              <a:rPr lang="en-US" sz="4000" b="1" dirty="0" smtClean="0">
                <a:ea typeface="Roboto" panose="02000000000000000000" pitchFamily="2" charset="0"/>
              </a:rPr>
              <a:t> dung </a:t>
            </a:r>
            <a:r>
              <a:rPr lang="en-US" sz="4000" b="1" dirty="0" err="1" smtClean="0">
                <a:ea typeface="Roboto" panose="02000000000000000000" pitchFamily="2" charset="0"/>
              </a:rPr>
              <a:t>của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truyền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thuyết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vừa</a:t>
            </a:r>
            <a:r>
              <a:rPr lang="en-US" sz="4000" b="1" dirty="0" smtClean="0">
                <a:ea typeface="Roboto" panose="02000000000000000000" pitchFamily="2" charset="0"/>
              </a:rPr>
              <a:t> </a:t>
            </a:r>
            <a:r>
              <a:rPr lang="en-US" sz="4000" b="1" dirty="0" err="1" smtClean="0">
                <a:ea typeface="Roboto" panose="02000000000000000000" pitchFamily="2" charset="0"/>
              </a:rPr>
              <a:t>đọc</a:t>
            </a:r>
            <a:endParaRPr lang="vi-VN" sz="4000" b="1" dirty="0">
              <a:ea typeface="Roboto" panose="02000000000000000000" pitchFamily="2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287382" y="240943"/>
            <a:ext cx="86280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889BC"/>
                </a:solidFill>
              </a:rPr>
              <a:t> </a:t>
            </a:r>
            <a:r>
              <a:rPr lang="en-US" sz="3500" b="1" dirty="0" smtClean="0">
                <a:solidFill>
                  <a:srgbClr val="0889BC"/>
                </a:solidFill>
              </a:rPr>
              <a:t>      3. Truyền </a:t>
            </a:r>
            <a:r>
              <a:rPr lang="en-US" sz="3500" b="1" dirty="0" err="1" smtClean="0">
                <a:solidFill>
                  <a:srgbClr val="0889BC"/>
                </a:solidFill>
              </a:rPr>
              <a:t>thuyết</a:t>
            </a:r>
            <a:r>
              <a:rPr lang="en-US" sz="3500" b="1" dirty="0" smtClean="0">
                <a:solidFill>
                  <a:srgbClr val="0889BC"/>
                </a:solidFill>
              </a:rPr>
              <a:t> về </a:t>
            </a:r>
            <a:r>
              <a:rPr lang="en-US" sz="3500" b="1" dirty="0" err="1" smtClean="0">
                <a:solidFill>
                  <a:srgbClr val="0889BC"/>
                </a:solidFill>
              </a:rPr>
              <a:t>thời</a:t>
            </a:r>
            <a:r>
              <a:rPr lang="en-US" sz="3500" b="1" dirty="0" smtClean="0">
                <a:solidFill>
                  <a:srgbClr val="0889BC"/>
                </a:solidFill>
              </a:rPr>
              <a:t> </a:t>
            </a:r>
            <a:r>
              <a:rPr lang="en-US" sz="3500" b="1" dirty="0" err="1" smtClean="0">
                <a:solidFill>
                  <a:srgbClr val="0889BC"/>
                </a:solidFill>
              </a:rPr>
              <a:t>kì</a:t>
            </a:r>
            <a:r>
              <a:rPr lang="en-US" sz="3500" b="1" dirty="0" smtClean="0">
                <a:solidFill>
                  <a:srgbClr val="0889BC"/>
                </a:solidFill>
              </a:rPr>
              <a:t> </a:t>
            </a:r>
            <a:r>
              <a:rPr lang="en-US" sz="3500" b="1" dirty="0" err="1" smtClean="0">
                <a:solidFill>
                  <a:srgbClr val="0889BC"/>
                </a:solidFill>
              </a:rPr>
              <a:t>Hùng</a:t>
            </a:r>
            <a:r>
              <a:rPr lang="en-US" sz="3500" b="1" dirty="0" smtClean="0">
                <a:solidFill>
                  <a:srgbClr val="0889BC"/>
                </a:solidFill>
              </a:rPr>
              <a:t> </a:t>
            </a:r>
            <a:r>
              <a:rPr lang="en-US" sz="3500" b="1" dirty="0" err="1" smtClean="0">
                <a:solidFill>
                  <a:srgbClr val="0889BC"/>
                </a:solidFill>
              </a:rPr>
              <a:t>Vương</a:t>
            </a:r>
            <a:endParaRPr lang="en-US" sz="3500" b="1" dirty="0">
              <a:solidFill>
                <a:srgbClr val="0889BC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71613" y="1999220"/>
            <a:ext cx="11421789" cy="4401205"/>
            <a:chOff x="371613" y="1999220"/>
            <a:chExt cx="11421789" cy="4401205"/>
          </a:xfrm>
        </p:grpSpPr>
        <p:sp>
          <p:nvSpPr>
            <p:cNvPr id="8" name="Rectangle 7"/>
            <p:cNvSpPr/>
            <p:nvPr/>
          </p:nvSpPr>
          <p:spPr>
            <a:xfrm>
              <a:off x="5498181" y="1999220"/>
              <a:ext cx="6295221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4000" dirty="0" smtClean="0"/>
                <a:t>   Truyền </a:t>
              </a:r>
              <a:r>
                <a:rPr lang="en-GB" sz="4000" dirty="0" err="1" smtClean="0"/>
                <a:t>thuyết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Thánh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Gióng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thể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hiện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lòng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yêu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nước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và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cuộc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đấu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tranh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giữ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nước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của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nhân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dân</a:t>
              </a:r>
              <a:r>
                <a:rPr lang="en-GB" sz="4000" dirty="0" smtClean="0"/>
                <a:t> ta </a:t>
              </a:r>
              <a:r>
                <a:rPr lang="en-GB" sz="4000" dirty="0" err="1" smtClean="0"/>
                <a:t>dưới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thời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Vua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Hùng</a:t>
              </a:r>
              <a:r>
                <a:rPr lang="en-GB" sz="4000" dirty="0" smtClean="0"/>
                <a:t>, </a:t>
              </a:r>
              <a:r>
                <a:rPr lang="en-GB" sz="4000" dirty="0" err="1" smtClean="0"/>
                <a:t>thông</a:t>
              </a:r>
              <a:r>
                <a:rPr lang="en-GB" sz="4000" dirty="0" smtClean="0"/>
                <a:t> qua </a:t>
              </a:r>
              <a:r>
                <a:rPr lang="en-GB" sz="4000" dirty="0" err="1" smtClean="0"/>
                <a:t>câu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chuyện</a:t>
              </a:r>
              <a:r>
                <a:rPr lang="en-GB" sz="4000" dirty="0" smtClean="0"/>
                <a:t> về </a:t>
              </a:r>
              <a:r>
                <a:rPr lang="en-GB" sz="4000" dirty="0" err="1" smtClean="0"/>
                <a:t>Thánh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Gióng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trong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đời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Hùng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Vương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thứ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sáu</a:t>
              </a:r>
              <a:r>
                <a:rPr lang="en-GB" sz="4000" dirty="0" smtClean="0"/>
                <a:t>.</a:t>
              </a:r>
              <a:endParaRPr lang="en-US" sz="4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71613" y="2070780"/>
              <a:ext cx="5126568" cy="4329645"/>
              <a:chOff x="371613" y="1907305"/>
              <a:chExt cx="5126568" cy="432964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4" r="10056"/>
              <a:stretch/>
            </p:blipFill>
            <p:spPr>
              <a:xfrm>
                <a:off x="447059" y="2162696"/>
                <a:ext cx="5051122" cy="4074254"/>
              </a:xfrm>
              <a:prstGeom prst="teardrop">
                <a:avLst/>
              </a:prstGeom>
            </p:spPr>
          </p:pic>
          <p:sp>
            <p:nvSpPr>
              <p:cNvPr id="5" name="Teardrop 4"/>
              <p:cNvSpPr/>
              <p:nvPr/>
            </p:nvSpPr>
            <p:spPr>
              <a:xfrm>
                <a:off x="371613" y="1907305"/>
                <a:ext cx="4966890" cy="4151759"/>
              </a:xfrm>
              <a:prstGeom prst="teardrop">
                <a:avLst/>
              </a:prstGeom>
              <a:noFill/>
              <a:ln w="76200">
                <a:solidFill>
                  <a:srgbClr val="FD74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4842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3" b="8900"/>
          <a:stretch/>
        </p:blipFill>
        <p:spPr>
          <a:xfrm>
            <a:off x="0" y="1"/>
            <a:ext cx="12230100" cy="6877050"/>
          </a:xfrm>
          <a:prstGeom prst="rect">
            <a:avLst/>
          </a:prstGeom>
        </p:spPr>
      </p:pic>
      <p:grpSp>
        <p:nvGrpSpPr>
          <p:cNvPr id="31" name="Nhóm 23">
            <a:extLst>
              <a:ext uri="{FF2B5EF4-FFF2-40B4-BE49-F238E27FC236}">
                <a16:creationId xmlns=""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025362" y="1020344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=""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=""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14350" y="1900466"/>
            <a:ext cx="11509189" cy="3554820"/>
            <a:chOff x="-1203141" y="3790731"/>
            <a:chExt cx="12578979" cy="3554820"/>
          </a:xfrm>
        </p:grpSpPr>
        <p:sp>
          <p:nvSpPr>
            <p:cNvPr id="20" name="Hộp Văn bản 14">
              <a:extLst>
                <a:ext uri="{FF2B5EF4-FFF2-40B4-BE49-F238E27FC236}">
                  <a16:creationId xmlns=""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1203141" y="3790732"/>
              <a:ext cx="12578979" cy="3554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500" dirty="0" smtClean="0">
                  <a:ln w="254000">
                    <a:solidFill>
                      <a:schemeClr val="bg1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E</a:t>
              </a:r>
              <a:r>
                <a:rPr lang="en-US" sz="7500" dirty="0" smtClean="0">
                  <a:ln w="254000">
                    <a:solidFill>
                      <a:schemeClr val="bg1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M </a:t>
              </a:r>
              <a:r>
                <a:rPr lang="en-US" sz="7500" dirty="0" smtClean="0">
                  <a:ln w="254000">
                    <a:solidFill>
                      <a:schemeClr val="bg1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C</a:t>
              </a:r>
              <a:r>
                <a:rPr lang="en-US" sz="7500" dirty="0" smtClean="0">
                  <a:ln w="254000">
                    <a:solidFill>
                      <a:schemeClr val="bg1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Ó </a:t>
              </a:r>
              <a:r>
                <a:rPr lang="en-US" sz="7500" dirty="0" smtClean="0">
                  <a:ln w="254000">
                    <a:solidFill>
                      <a:schemeClr val="bg1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7500" dirty="0" smtClean="0">
                  <a:ln w="254000">
                    <a:solidFill>
                      <a:schemeClr val="bg1"/>
                    </a:solidFill>
                  </a:ln>
                  <a:solidFill>
                    <a:srgbClr val="FBDACC"/>
                  </a:solidFill>
                  <a:latin typeface="SVN-Gretoon" panose="02040603050506020204" pitchFamily="18" charset="0"/>
                </a:rPr>
                <a:t>I</a:t>
              </a:r>
              <a:r>
                <a:rPr lang="en-US" sz="7500" dirty="0" smtClean="0">
                  <a:ln w="254000">
                    <a:solidFill>
                      <a:schemeClr val="bg1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Ế</a:t>
              </a:r>
              <a:r>
                <a:rPr lang="en-US" sz="7500" dirty="0" smtClean="0">
                  <a:ln w="254000">
                    <a:solidFill>
                      <a:schemeClr val="bg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T </a:t>
              </a:r>
            </a:p>
            <a:p>
              <a:pPr algn="ctr"/>
              <a:r>
                <a:rPr lang="en-US" sz="7500" dirty="0" smtClean="0">
                  <a:ln w="254000">
                    <a:solidFill>
                      <a:schemeClr val="bg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VỀ TRUYỀN THUYẾT VIỆT NAM?</a:t>
              </a:r>
              <a:endParaRPr lang="vi-VN" sz="7500" dirty="0">
                <a:ln w="254000">
                  <a:solidFill>
                    <a:schemeClr val="bg1"/>
                  </a:solidFill>
                </a:ln>
                <a:solidFill>
                  <a:srgbClr val="ADD9FD"/>
                </a:solidFill>
              </a:endParaRPr>
            </a:p>
          </p:txBody>
        </p:sp>
        <p:sp>
          <p:nvSpPr>
            <p:cNvPr id="10" name="Hộp Văn bản 14">
              <a:extLst>
                <a:ext uri="{FF2B5EF4-FFF2-40B4-BE49-F238E27FC236}">
                  <a16:creationId xmlns=""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1203141" y="3790731"/>
              <a:ext cx="12578979" cy="3554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E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M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C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Ó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latin typeface="SVN-Gretoon" panose="02040603050506020204" pitchFamily="18" charset="0"/>
                </a:rPr>
                <a:t>I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Ế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T </a:t>
              </a:r>
            </a:p>
            <a:p>
              <a:pPr algn="ctr"/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BDE59F"/>
                  </a:solidFill>
                  <a:latin typeface="SVN-Gretoon" panose="02040603050506020204" pitchFamily="18" charset="0"/>
                </a:rPr>
                <a:t>V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D5FF"/>
                  </a:solidFill>
                  <a:latin typeface="SVN-Gretoon" panose="02040603050506020204" pitchFamily="18" charset="0"/>
                </a:rPr>
                <a:t>Ề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BDE59F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R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U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D5FF"/>
                  </a:solidFill>
                  <a:latin typeface="SVN-Gretoon" panose="02040603050506020204" pitchFamily="18" charset="0"/>
                </a:rPr>
                <a:t>Y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C0FAB0"/>
                  </a:solidFill>
                  <a:latin typeface="SVN-Gretoon" panose="02040603050506020204" pitchFamily="18" charset="0"/>
                </a:rPr>
                <a:t>Ề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A1E4F9"/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H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U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D5FF"/>
                  </a:solidFill>
                  <a:latin typeface="SVN-Gretoon" panose="02040603050506020204" pitchFamily="18" charset="0"/>
                </a:rPr>
                <a:t>Y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C0FAB0"/>
                  </a:solidFill>
                  <a:latin typeface="SVN-Gretoon" panose="02040603050506020204" pitchFamily="18" charset="0"/>
                </a:rPr>
                <a:t>Ế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9C5AD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D7469"/>
                  </a:solidFill>
                  <a:latin typeface="SVN-Gretoon" panose="02040603050506020204" pitchFamily="18" charset="0"/>
                </a:rPr>
                <a:t>V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I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D7469"/>
                  </a:solidFill>
                  <a:latin typeface="SVN-Gretoon" panose="02040603050506020204" pitchFamily="18" charset="0"/>
                </a:rPr>
                <a:t>Ệ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D7469"/>
                  </a:solidFill>
                  <a:latin typeface="SVN-Gretoon" panose="02040603050506020204" pitchFamily="18" charset="0"/>
                </a:rPr>
                <a:t>A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M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D7469"/>
                  </a:solidFill>
                  <a:latin typeface="SVN-Gretoon" panose="02040603050506020204" pitchFamily="18" charset="0"/>
                </a:rPr>
                <a:t>?</a:t>
              </a:r>
              <a:endParaRPr lang="vi-VN" sz="7500" dirty="0">
                <a:ln w="28575">
                  <a:solidFill>
                    <a:sysClr val="windowText" lastClr="000000"/>
                  </a:solidFill>
                </a:ln>
                <a:solidFill>
                  <a:srgbClr val="FD7469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212715" y="3873229"/>
            <a:ext cx="12669547" cy="3214104"/>
            <a:chOff x="-212715" y="3873229"/>
            <a:chExt cx="12669547" cy="321410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61" b="44076"/>
            <a:stretch/>
          </p:blipFill>
          <p:spPr>
            <a:xfrm flipH="1">
              <a:off x="9626546" y="3923219"/>
              <a:ext cx="2830286" cy="3164114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-212715" y="3873229"/>
              <a:ext cx="3886041" cy="3164114"/>
              <a:chOff x="-212715" y="3873229"/>
              <a:chExt cx="3886041" cy="316411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61" b="44076"/>
              <a:stretch/>
            </p:blipFill>
            <p:spPr>
              <a:xfrm>
                <a:off x="-212715" y="3873229"/>
                <a:ext cx="2830286" cy="316411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61" b="44076"/>
              <a:stretch/>
            </p:blipFill>
            <p:spPr>
              <a:xfrm>
                <a:off x="1900325" y="5020597"/>
                <a:ext cx="1773001" cy="1982124"/>
              </a:xfrm>
              <a:prstGeom prst="rect">
                <a:avLst/>
              </a:prstGeom>
            </p:spPr>
          </p:pic>
        </p:grp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61" b="44076"/>
            <a:stretch/>
          </p:blipFill>
          <p:spPr>
            <a:xfrm flipH="1">
              <a:off x="8561612" y="5016246"/>
              <a:ext cx="1773001" cy="1982124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 flipV="1">
            <a:off x="-212715" y="-302261"/>
            <a:ext cx="12669547" cy="3214104"/>
            <a:chOff x="-212715" y="3873229"/>
            <a:chExt cx="12669547" cy="321410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61" b="44076"/>
            <a:stretch/>
          </p:blipFill>
          <p:spPr>
            <a:xfrm flipH="1">
              <a:off x="9626546" y="3923219"/>
              <a:ext cx="2830286" cy="3164114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-212715" y="3873229"/>
              <a:ext cx="3886041" cy="3164114"/>
              <a:chOff x="-212715" y="3873229"/>
              <a:chExt cx="3886041" cy="3164114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61" b="44076"/>
              <a:stretch/>
            </p:blipFill>
            <p:spPr>
              <a:xfrm>
                <a:off x="-212715" y="3873229"/>
                <a:ext cx="2830286" cy="3164114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61" b="44076"/>
              <a:stretch/>
            </p:blipFill>
            <p:spPr>
              <a:xfrm>
                <a:off x="1900325" y="5020597"/>
                <a:ext cx="1773001" cy="1982124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61" b="44076"/>
            <a:stretch/>
          </p:blipFill>
          <p:spPr>
            <a:xfrm flipH="1">
              <a:off x="8561612" y="5016246"/>
              <a:ext cx="1773001" cy="1982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60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3505" y="0"/>
            <a:ext cx="12918544" cy="6895174"/>
          </a:xfrm>
          <a:prstGeom prst="rect">
            <a:avLst/>
          </a:prstGeom>
        </p:spPr>
      </p:pic>
      <p:grpSp>
        <p:nvGrpSpPr>
          <p:cNvPr id="9" name="Nhóm 28">
            <a:extLst>
              <a:ext uri="{FF2B5EF4-FFF2-40B4-BE49-F238E27FC236}">
                <a16:creationId xmlns=""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5238750" y="927109"/>
            <a:ext cx="6658318" cy="4654541"/>
            <a:chOff x="1142634" y="2167377"/>
            <a:chExt cx="7302841" cy="6484028"/>
          </a:xfrm>
        </p:grpSpPr>
        <p:sp>
          <p:nvSpPr>
            <p:cNvPr id="10" name="Bong bóng Lời nói: Hình chữ nhật với Góc Tròn 29">
              <a:extLst>
                <a:ext uri="{FF2B5EF4-FFF2-40B4-BE49-F238E27FC236}">
                  <a16:creationId xmlns=""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42634" y="2167377"/>
              <a:ext cx="7302841" cy="6484028"/>
            </a:xfrm>
            <a:prstGeom prst="wedgeRoundRectCallout">
              <a:avLst>
                <a:gd name="adj1" fmla="val -60602"/>
                <a:gd name="adj2" fmla="val -818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=""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426303" y="2167377"/>
              <a:ext cx="6693715" cy="298853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quan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sát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bức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tranh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trả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lời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bức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tranh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này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là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truyền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thuyết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nào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algn="just">
                <a:spcBef>
                  <a:spcPts val="600"/>
                </a:spcBef>
              </a:pP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Mỗi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đáp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án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đúng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sẽ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dành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1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điểm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cộng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về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tổ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của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  <a:endParaRPr lang="en-US" altLang="zh-CN" sz="40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953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21" y="467774"/>
            <a:ext cx="5839150" cy="5839150"/>
          </a:xfrm>
          <a:prstGeom prst="flowChartAlternateProcess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61" b="44076"/>
          <a:stretch/>
        </p:blipFill>
        <p:spPr>
          <a:xfrm>
            <a:off x="6120231" y="3491702"/>
            <a:ext cx="2830286" cy="31641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61" b="44076"/>
          <a:stretch/>
        </p:blipFill>
        <p:spPr>
          <a:xfrm flipH="1" flipV="1">
            <a:off x="9455230" y="91986"/>
            <a:ext cx="2830286" cy="316411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044242" y="317942"/>
            <a:ext cx="5058671" cy="6260875"/>
            <a:chOff x="7044242" y="317942"/>
            <a:chExt cx="5058671" cy="62608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72" b="99822" l="30000" r="7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0" t="8081" r="28400"/>
            <a:stretch/>
          </p:blipFill>
          <p:spPr>
            <a:xfrm>
              <a:off x="7045819" y="317942"/>
              <a:ext cx="5057094" cy="62608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7044242" y="5431255"/>
              <a:ext cx="4712255" cy="953453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ea typeface="Roboto" panose="02000000000000000000" pitchFamily="2" charset="0"/>
                </a:rPr>
                <a:t>Sự tích </a:t>
              </a:r>
              <a:r>
                <a:rPr lang="en-US" sz="5000" b="1" dirty="0" err="1" smtClean="0">
                  <a:ea typeface="Roboto" panose="02000000000000000000" pitchFamily="2" charset="0"/>
                </a:rPr>
                <a:t>trầu</a:t>
              </a:r>
              <a:r>
                <a:rPr lang="en-US" sz="5000" b="1" dirty="0" smtClean="0">
                  <a:ea typeface="Roboto" panose="02000000000000000000" pitchFamily="2" charset="0"/>
                </a:rPr>
                <a:t> </a:t>
              </a:r>
              <a:r>
                <a:rPr lang="en-US" sz="5000" b="1" dirty="0" err="1" smtClean="0">
                  <a:ea typeface="Roboto" panose="02000000000000000000" pitchFamily="2" charset="0"/>
                </a:rPr>
                <a:t>cau</a:t>
              </a:r>
              <a:endParaRPr lang="vi-VN" sz="5000" b="1" dirty="0"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409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4" y="494493"/>
            <a:ext cx="8774646" cy="5845462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61" b="44076"/>
          <a:stretch/>
        </p:blipFill>
        <p:spPr>
          <a:xfrm flipH="1" flipV="1">
            <a:off x="9455230" y="91986"/>
            <a:ext cx="2830286" cy="31641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60771" y="2255931"/>
            <a:ext cx="6279568" cy="4412324"/>
            <a:chOff x="7160771" y="2255931"/>
            <a:chExt cx="6279568" cy="4412324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8267700" y="5615289"/>
              <a:ext cx="3733334" cy="953453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 smtClean="0">
                  <a:ea typeface="Roboto" panose="02000000000000000000" pitchFamily="2" charset="0"/>
                </a:rPr>
                <a:t>Thánh</a:t>
              </a:r>
              <a:r>
                <a:rPr lang="en-US" sz="5000" b="1" dirty="0" smtClean="0">
                  <a:ea typeface="Roboto" panose="02000000000000000000" pitchFamily="2" charset="0"/>
                </a:rPr>
                <a:t> </a:t>
              </a:r>
              <a:r>
                <a:rPr lang="en-US" sz="5000" b="1" dirty="0" err="1" smtClean="0">
                  <a:ea typeface="Roboto" panose="02000000000000000000" pitchFamily="2" charset="0"/>
                </a:rPr>
                <a:t>Gióng</a:t>
              </a:r>
              <a:endParaRPr lang="vi-VN" sz="5000" b="1" dirty="0">
                <a:ea typeface="Roboto" panose="02000000000000000000" pitchFamily="2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737" y1="11304" x2="27495" y2="107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771" y="2255931"/>
              <a:ext cx="6279568" cy="4412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37995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" b="9192"/>
          <a:stretch/>
        </p:blipFill>
        <p:spPr>
          <a:xfrm>
            <a:off x="0" y="0"/>
            <a:ext cx="12196916" cy="6955036"/>
          </a:xfrm>
          <a:prstGeom prst="rect">
            <a:avLst/>
          </a:prstGeom>
        </p:spPr>
      </p:pic>
      <p:sp>
        <p:nvSpPr>
          <p:cNvPr id="24" name="Hộp Văn bản 22">
            <a:extLst>
              <a:ext uri="{FF2B5EF4-FFF2-40B4-BE49-F238E27FC236}">
                <a16:creationId xmlns=""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428334" y="-854187"/>
            <a:ext cx="1176366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pple" panose="02040603050506020204" pitchFamily="18" charset="0"/>
                <a:ea typeface="微软雅黑" panose="020B0503020204020204" pitchFamily="34" charset="-122"/>
              </a:rPr>
              <a:t>Thứ … ngày … tháng … năm …</a:t>
            </a:r>
          </a:p>
        </p:txBody>
      </p:sp>
      <p:grpSp>
        <p:nvGrpSpPr>
          <p:cNvPr id="25" name="Nhóm 10">
            <a:extLst>
              <a:ext uri="{FF2B5EF4-FFF2-40B4-BE49-F238E27FC236}">
                <a16:creationId xmlns="" xmlns:a16="http://schemas.microsoft.com/office/drawing/2014/main" id="{47DB977A-BAC8-D229-1BB8-95CE005395C6}"/>
              </a:ext>
            </a:extLst>
          </p:cNvPr>
          <p:cNvGrpSpPr/>
          <p:nvPr/>
        </p:nvGrpSpPr>
        <p:grpSpPr>
          <a:xfrm>
            <a:off x="1639786" y="1072590"/>
            <a:ext cx="9340762" cy="866091"/>
            <a:chOff x="6371120" y="2220978"/>
            <a:chExt cx="3946412" cy="866091"/>
          </a:xfrm>
        </p:grpSpPr>
        <p:sp>
          <p:nvSpPr>
            <p:cNvPr id="26" name="Hộp Văn bản 7">
              <a:extLst>
                <a:ext uri="{FF2B5EF4-FFF2-40B4-BE49-F238E27FC236}">
                  <a16:creationId xmlns="" xmlns:a16="http://schemas.microsoft.com/office/drawing/2014/main" id="{960E40D2-9A5A-55FC-D9D7-735F33AFD909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 smtClean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#9Slide07 SVNRevolution" panose="02040603050506020204" pitchFamily="18" charset="0"/>
                </a:rPr>
                <a:t>LỊCH SỬ VÀ ĐỊA LÍ</a:t>
              </a:r>
              <a:endParaRPr lang="vi-VN" sz="5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Hộp Văn bản 8">
              <a:extLst>
                <a:ext uri="{FF2B5EF4-FFF2-40B4-BE49-F238E27FC236}">
                  <a16:creationId xmlns="" xmlns:a16="http://schemas.microsoft.com/office/drawing/2014/main" id="{04A5E77C-C387-E142-AF21-D0F6BC36845C}"/>
                </a:ext>
              </a:extLst>
            </p:cNvPr>
            <p:cNvSpPr txBox="1"/>
            <p:nvPr/>
          </p:nvSpPr>
          <p:spPr>
            <a:xfrm>
              <a:off x="6371120" y="2220978"/>
              <a:ext cx="3946055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 smtClean="0">
                  <a:ln w="28575"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EC4329"/>
                  </a:solidFill>
                  <a:latin typeface="#9Slide07 SVNRevolution" panose="02040603050506020204" pitchFamily="18" charset="0"/>
                </a:rPr>
                <a:t>LỊCH SỬ VÀ ĐỊA LÍ</a:t>
              </a:r>
              <a:endParaRPr lang="vi-VN" sz="5000" dirty="0">
                <a:ln w="2857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EC4329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08039" y="3702088"/>
            <a:ext cx="13008076" cy="3252948"/>
            <a:chOff x="-408039" y="3702088"/>
            <a:chExt cx="13008076" cy="3252948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6E098787-05B0-2D09-A7BB-40948397635D}"/>
                </a:ext>
              </a:extLst>
            </p:cNvPr>
            <p:cNvGrpSpPr/>
            <p:nvPr/>
          </p:nvGrpSpPr>
          <p:grpSpPr>
            <a:xfrm>
              <a:off x="-408039" y="4061936"/>
              <a:ext cx="13008076" cy="2893100"/>
              <a:chOff x="2233987" y="1027819"/>
              <a:chExt cx="7729060" cy="4203980"/>
            </a:xfrm>
          </p:grpSpPr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A051967A-14AF-25A4-4CD1-B171037E4FD7}"/>
                  </a:ext>
                </a:extLst>
              </p:cNvPr>
              <p:cNvSpPr txBox="1"/>
              <p:nvPr/>
            </p:nvSpPr>
            <p:spPr>
              <a:xfrm>
                <a:off x="2234495" y="1027819"/>
                <a:ext cx="7728552" cy="4203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7000" b="1" dirty="0" smtClean="0">
                    <a:ln w="254000" cap="rnd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FFC000"/>
                      </a:outerShdw>
                    </a:effectLst>
                    <a:latin typeface="#9Slide07 SVNNexa Rust Slab Bla" panose="020B0606040200020203" pitchFamily="34" charset="0"/>
                  </a:rPr>
                  <a:t>ĐỀN HÙNG VÀ GIỖ TỔ HÙNG VƯƠNG</a:t>
                </a:r>
                <a:endParaRPr lang="en-US" sz="7000" b="1" dirty="0">
                  <a:ln w="254000" cap="rnd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FFC000"/>
                    </a:outerShdw>
                  </a:effectLst>
                  <a:latin typeface="#9Slide07 SVNNexa Rust Slab Bla" panose="020B0606040200020203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65DC5AA8-69AB-C4DC-8535-4B640C40AE0C}"/>
                  </a:ext>
                </a:extLst>
              </p:cNvPr>
              <p:cNvSpPr txBox="1"/>
              <p:nvPr/>
            </p:nvSpPr>
            <p:spPr>
              <a:xfrm>
                <a:off x="2233987" y="1027819"/>
                <a:ext cx="7728552" cy="3996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ADA7FC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Đ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EC6F86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Ề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DD75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N 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9FF3C3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H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4573E7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Ù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D187EF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N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E816D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G 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V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92D050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À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DAFF75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 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G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E816D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I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9FF3C3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Ỗ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DAFF75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 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T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EC6F86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Ổ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DAFF75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 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H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Ù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N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EC6F86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G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DAFF75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 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D187EF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V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BEFF05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Ư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E816D"/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Ơ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N</a:t>
                </a:r>
                <a:r>
                  <a:rPr lang="en-US" sz="7000" b="1" dirty="0" smtClean="0">
                    <a:ln w="25400" cap="rnd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>
                      <a:outerShdw blurRad="12700" dist="38100" dir="2700000" algn="tl" rotWithShape="0">
                        <a:schemeClr val="accent4">
                          <a:lumMod val="60000"/>
                          <a:lumOff val="40000"/>
                        </a:schemeClr>
                      </a:outerShdw>
                    </a:effectLst>
                    <a:latin typeface="#9Slide07 SVNNexa Rust Slab Bla" panose="020B0606040200020203" pitchFamily="34" charset="0"/>
                  </a:rPr>
                  <a:t>G</a:t>
                </a:r>
                <a:endParaRPr lang="en-US" sz="7000" b="1" dirty="0">
                  <a:ln w="25400" cap="rnd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4">
                        <a:lumMod val="60000"/>
                        <a:lumOff val="40000"/>
                      </a:schemeClr>
                    </a:outerShdw>
                  </a:effectLst>
                  <a:latin typeface="#9Slide07 SVNNexa Rust Slab Bla" panose="020B0606040200020203" pitchFamily="34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376868" y="3702088"/>
              <a:ext cx="4296145" cy="1031136"/>
              <a:chOff x="4376868" y="3702088"/>
              <a:chExt cx="4296145" cy="1031136"/>
            </a:xfrm>
          </p:grpSpPr>
          <p:grpSp>
            <p:nvGrpSpPr>
              <p:cNvPr id="30" name="Group 29"/>
              <p:cNvGrpSpPr/>
              <p:nvPr/>
            </p:nvGrpSpPr>
            <p:grpSpPr>
              <a:xfrm rot="584984">
                <a:off x="4376868" y="3702088"/>
                <a:ext cx="1839613" cy="828795"/>
                <a:chOff x="7476698" y="2532110"/>
                <a:chExt cx="1747813" cy="953313"/>
              </a:xfrm>
            </p:grpSpPr>
            <p:sp>
              <p:nvSpPr>
                <p:cNvPr id="28" name="TextBox 11">
                  <a:extLst>
                    <a:ext uri="{FF2B5EF4-FFF2-40B4-BE49-F238E27FC236}">
                      <a16:creationId xmlns="" xmlns:a16="http://schemas.microsoft.com/office/drawing/2014/main" id="{85AFEEE7-5B0A-885B-69D1-B770473E3FE8}"/>
                    </a:ext>
                  </a:extLst>
                </p:cNvPr>
                <p:cNvSpPr txBox="1"/>
                <p:nvPr/>
              </p:nvSpPr>
              <p:spPr>
                <a:xfrm rot="20480563">
                  <a:off x="7476893" y="2533485"/>
                  <a:ext cx="1747618" cy="951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6000" dirty="0">
                      <a:ln w="127000">
                        <a:solidFill>
                          <a:schemeClr val="bg1"/>
                        </a:solidFill>
                      </a:ln>
                      <a:latin typeface="UTM Edwardian" panose="02040603050506020204" pitchFamily="18" charset="0"/>
                      <a:ea typeface="LNTH-LuoLuoNotangYuanTi 1" pitchFamily="2" charset="-128"/>
                      <a:cs typeface="LNTH-LuoLuoNotangYuanTi 1" pitchFamily="2" charset="-128"/>
                    </a:rPr>
                    <a:t>Bài </a:t>
                  </a:r>
                  <a:r>
                    <a:rPr lang="en-US" sz="6000" dirty="0" smtClean="0">
                      <a:ln w="127000">
                        <a:solidFill>
                          <a:schemeClr val="bg1"/>
                        </a:solidFill>
                      </a:ln>
                      <a:latin typeface="UTM Edwardian" panose="02040603050506020204" pitchFamily="18" charset="0"/>
                      <a:ea typeface="LNTH-LuoLuoNotangYuanTi 1" pitchFamily="2" charset="-128"/>
                      <a:cs typeface="LNTH-LuoLuoNotangYuanTi 1" pitchFamily="2" charset="-128"/>
                    </a:rPr>
                    <a:t>7:</a:t>
                  </a:r>
                  <a:endParaRPr lang="en-US" sz="6000" dirty="0">
                    <a:ln w="127000">
                      <a:solidFill>
                        <a:schemeClr val="bg1"/>
                      </a:solidFill>
                    </a:ln>
                    <a:latin typeface="UTM Edwardian" panose="02040603050506020204" pitchFamily="18" charset="0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="" xmlns:a16="http://schemas.microsoft.com/office/drawing/2014/main" id="{DB07FE05-D045-2D29-23E7-FC0A34DFAF81}"/>
                    </a:ext>
                  </a:extLst>
                </p:cNvPr>
                <p:cNvSpPr txBox="1"/>
                <p:nvPr/>
              </p:nvSpPr>
              <p:spPr>
                <a:xfrm rot="20480563">
                  <a:off x="7476698" y="2532110"/>
                  <a:ext cx="1747618" cy="951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6000" dirty="0">
                      <a:ln w="0"/>
                      <a:solidFill>
                        <a:srgbClr val="6B222D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UTM Edwardian" panose="02040603050506020204" pitchFamily="18" charset="0"/>
                      <a:ea typeface="LNTH-LuoLuoNotangYuanTi 1" pitchFamily="2" charset="-128"/>
                      <a:cs typeface="LNTH-LuoLuoNotangYuanTi 1" pitchFamily="2" charset="-128"/>
                    </a:rPr>
                    <a:t>Bài </a:t>
                  </a:r>
                  <a:r>
                    <a:rPr lang="en-US" sz="6000" dirty="0" smtClean="0">
                      <a:ln w="0"/>
                      <a:solidFill>
                        <a:srgbClr val="6B222D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UTM Edwardian" panose="02040603050506020204" pitchFamily="18" charset="0"/>
                      <a:ea typeface="LNTH-LuoLuoNotangYuanTi 1" pitchFamily="2" charset="-128"/>
                      <a:cs typeface="LNTH-LuoLuoNotangYuanTi 1" pitchFamily="2" charset="-128"/>
                    </a:rPr>
                    <a:t>7:</a:t>
                  </a:r>
                  <a:endParaRPr lang="en-US" sz="6000" dirty="0">
                    <a:ln w="0"/>
                    <a:solidFill>
                      <a:srgbClr val="6B222D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Edwardian" panose="02040603050506020204" pitchFamily="18" charset="0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6083095" y="3749482"/>
                <a:ext cx="2589918" cy="983742"/>
                <a:chOff x="7717461" y="2785126"/>
                <a:chExt cx="1766576" cy="983742"/>
              </a:xfrm>
            </p:grpSpPr>
            <p:sp>
              <p:nvSpPr>
                <p:cNvPr id="35" name="TextBox 11">
                  <a:extLst>
                    <a:ext uri="{FF2B5EF4-FFF2-40B4-BE49-F238E27FC236}">
                      <a16:creationId xmlns="" xmlns:a16="http://schemas.microsoft.com/office/drawing/2014/main" id="{85AFEEE7-5B0A-885B-69D1-B770473E3FE8}"/>
                    </a:ext>
                  </a:extLst>
                </p:cNvPr>
                <p:cNvSpPr txBox="1"/>
                <p:nvPr/>
              </p:nvSpPr>
              <p:spPr>
                <a:xfrm rot="392103">
                  <a:off x="7717461" y="2816930"/>
                  <a:ext cx="1747618" cy="951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6000" dirty="0" err="1" smtClean="0">
                      <a:ln w="127000">
                        <a:solidFill>
                          <a:schemeClr val="bg1"/>
                        </a:solidFill>
                      </a:ln>
                      <a:latin typeface="UTM Edwardian" panose="02040603050506020204" pitchFamily="18" charset="0"/>
                      <a:ea typeface="LNTH-LuoLuoNotangYuanTi 1" pitchFamily="2" charset="-128"/>
                      <a:cs typeface="LNTH-LuoLuoNotangYuanTi 1" pitchFamily="2" charset="-128"/>
                    </a:rPr>
                    <a:t>Tiết</a:t>
                  </a:r>
                  <a:r>
                    <a:rPr lang="en-US" sz="6000" dirty="0" smtClean="0">
                      <a:ln w="127000">
                        <a:solidFill>
                          <a:schemeClr val="bg1"/>
                        </a:solidFill>
                      </a:ln>
                      <a:latin typeface="UTM Edwardian" panose="02040603050506020204" pitchFamily="18" charset="0"/>
                      <a:ea typeface="LNTH-LuoLuoNotangYuanTi 1" pitchFamily="2" charset="-128"/>
                      <a:cs typeface="LNTH-LuoLuoNotangYuanTi 1" pitchFamily="2" charset="-128"/>
                    </a:rPr>
                    <a:t> 2.</a:t>
                  </a:r>
                  <a:endParaRPr lang="en-US" sz="6000" dirty="0">
                    <a:ln w="127000">
                      <a:solidFill>
                        <a:schemeClr val="bg1"/>
                      </a:solidFill>
                    </a:ln>
                    <a:latin typeface="UTM Edwardian" panose="02040603050506020204" pitchFamily="18" charset="0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36" name="TextBox 12">
                  <a:extLst>
                    <a:ext uri="{FF2B5EF4-FFF2-40B4-BE49-F238E27FC236}">
                      <a16:creationId xmlns="" xmlns:a16="http://schemas.microsoft.com/office/drawing/2014/main" id="{DB07FE05-D045-2D29-23E7-FC0A34DFAF81}"/>
                    </a:ext>
                  </a:extLst>
                </p:cNvPr>
                <p:cNvSpPr txBox="1"/>
                <p:nvPr/>
              </p:nvSpPr>
              <p:spPr>
                <a:xfrm rot="173437">
                  <a:off x="7736419" y="2785126"/>
                  <a:ext cx="1747618" cy="951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6000" dirty="0" err="1" smtClean="0">
                      <a:ln w="0"/>
                      <a:solidFill>
                        <a:srgbClr val="C0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UTM Edwardian" panose="02040603050506020204" pitchFamily="18" charset="0"/>
                      <a:ea typeface="LNTH-LuoLuoNotangYuanTi 1" pitchFamily="2" charset="-128"/>
                      <a:cs typeface="LNTH-LuoLuoNotangYuanTi 1" pitchFamily="2" charset="-128"/>
                    </a:rPr>
                    <a:t>Tiết</a:t>
                  </a:r>
                  <a:r>
                    <a:rPr lang="en-US" sz="6000" dirty="0" smtClean="0">
                      <a:ln w="0"/>
                      <a:solidFill>
                        <a:srgbClr val="C0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UTM Edwardian" panose="02040603050506020204" pitchFamily="18" charset="0"/>
                      <a:ea typeface="LNTH-LuoLuoNotangYuanTi 1" pitchFamily="2" charset="-128"/>
                      <a:cs typeface="LNTH-LuoLuoNotangYuanTi 1" pitchFamily="2" charset="-128"/>
                    </a:rPr>
                    <a:t> 2.</a:t>
                  </a:r>
                  <a:endParaRPr lang="en-US" sz="600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Edwardian" panose="02040603050506020204" pitchFamily="18" charset="0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6682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t="1658" r="7430"/>
          <a:stretch/>
        </p:blipFill>
        <p:spPr>
          <a:xfrm>
            <a:off x="514265" y="467299"/>
            <a:ext cx="9315450" cy="5962162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61" b="44076"/>
          <a:stretch/>
        </p:blipFill>
        <p:spPr>
          <a:xfrm flipH="1" flipV="1">
            <a:off x="9455230" y="91986"/>
            <a:ext cx="2830286" cy="31641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586481" y="2877387"/>
            <a:ext cx="6514634" cy="3604978"/>
            <a:chOff x="5586481" y="2877387"/>
            <a:chExt cx="6514634" cy="3604978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5586481" y="5528912"/>
              <a:ext cx="6514634" cy="953453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 smtClean="0">
                  <a:ea typeface="Roboto" panose="02000000000000000000" pitchFamily="2" charset="0"/>
                </a:rPr>
                <a:t>Bánh</a:t>
              </a:r>
              <a:r>
                <a:rPr lang="en-US" sz="5000" b="1" dirty="0" smtClean="0">
                  <a:ea typeface="Roboto" panose="02000000000000000000" pitchFamily="2" charset="0"/>
                </a:rPr>
                <a:t> </a:t>
              </a:r>
              <a:r>
                <a:rPr lang="en-US" sz="5000" b="1" dirty="0" err="1" smtClean="0">
                  <a:ea typeface="Roboto" panose="02000000000000000000" pitchFamily="2" charset="0"/>
                </a:rPr>
                <a:t>chưng</a:t>
              </a:r>
              <a:r>
                <a:rPr lang="en-US" sz="5000" b="1" dirty="0" smtClean="0">
                  <a:ea typeface="Roboto" panose="02000000000000000000" pitchFamily="2" charset="0"/>
                </a:rPr>
                <a:t>, </a:t>
              </a:r>
              <a:r>
                <a:rPr lang="en-US" sz="5000" b="1" dirty="0" err="1" smtClean="0">
                  <a:ea typeface="Roboto" panose="02000000000000000000" pitchFamily="2" charset="0"/>
                </a:rPr>
                <a:t>bánh</a:t>
              </a:r>
              <a:r>
                <a:rPr lang="en-US" sz="5000" b="1" dirty="0" smtClean="0">
                  <a:ea typeface="Roboto" panose="02000000000000000000" pitchFamily="2" charset="0"/>
                </a:rPr>
                <a:t> </a:t>
              </a:r>
              <a:r>
                <a:rPr lang="en-US" sz="5000" b="1" dirty="0" err="1" smtClean="0">
                  <a:ea typeface="Roboto" panose="02000000000000000000" pitchFamily="2" charset="0"/>
                </a:rPr>
                <a:t>giầy</a:t>
              </a:r>
              <a:endParaRPr lang="vi-VN" sz="5000" b="1" dirty="0">
                <a:ea typeface="Roboto" panose="02000000000000000000" pitchFamily="2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466" b="99445" l="0" r="60677">
                          <a14:backgroundMark x1="4479" y1="77058" x2="156" y2="78076"/>
                          <a14:backgroundMark x1="24010" y1="77058" x2="24010" y2="65587"/>
                          <a14:backgroundMark x1="43490" y1="69288" x2="48594" y2="62257"/>
                          <a14:backgroundMark x1="50313" y1="67253" x2="55260" y2="699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01" r="39261"/>
            <a:stretch/>
          </p:blipFill>
          <p:spPr>
            <a:xfrm flipH="1">
              <a:off x="8616176" y="2877387"/>
              <a:ext cx="3410921" cy="2576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3540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r="385"/>
          <a:stretch/>
        </p:blipFill>
        <p:spPr>
          <a:xfrm>
            <a:off x="524322" y="385439"/>
            <a:ext cx="9285264" cy="6029972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61" b="44076"/>
          <a:stretch/>
        </p:blipFill>
        <p:spPr>
          <a:xfrm flipH="1" flipV="1">
            <a:off x="9455230" y="91986"/>
            <a:ext cx="2830286" cy="31641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455843" y="1885108"/>
            <a:ext cx="4793307" cy="4597257"/>
            <a:chOff x="7455843" y="1885108"/>
            <a:chExt cx="4793307" cy="45972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3" b="95181" l="0" r="97688">
                          <a14:backgroundMark x1="4335" y1="53184" x2="4913" y2="68330"/>
                          <a14:backgroundMark x1="47254" y1="48881" x2="50434" y2="58003"/>
                          <a14:backgroundMark x1="81647" y1="50602" x2="87861" y2="50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843" y="1885108"/>
              <a:ext cx="4793307" cy="402443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7562849" y="5528912"/>
              <a:ext cx="4538265" cy="953453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ea typeface="Roboto" panose="02000000000000000000" pitchFamily="2" charset="0"/>
                </a:rPr>
                <a:t>Mai An </a:t>
              </a:r>
              <a:r>
                <a:rPr lang="en-US" sz="5000" b="1" dirty="0" err="1" smtClean="0">
                  <a:ea typeface="Roboto" panose="02000000000000000000" pitchFamily="2" charset="0"/>
                </a:rPr>
                <a:t>Tiêm</a:t>
              </a:r>
              <a:endParaRPr lang="vi-VN" sz="5000" b="1" dirty="0"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056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61" b="44076"/>
          <a:stretch/>
        </p:blipFill>
        <p:spPr>
          <a:xfrm flipH="1" flipV="1">
            <a:off x="9455230" y="91986"/>
            <a:ext cx="2830286" cy="3164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2" y="397113"/>
            <a:ext cx="8000529" cy="6085252"/>
          </a:xfrm>
          <a:prstGeom prst="round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35133" y="882816"/>
            <a:ext cx="4741472" cy="5593557"/>
            <a:chOff x="8035133" y="882816"/>
            <a:chExt cx="4741472" cy="559355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92" b="59202" l="65820" r="96191">
                          <a14:foregroundMark x1="86035" y1="25740" x2="83301" y2="23938"/>
                          <a14:foregroundMark x1="83301" y1="20077" x2="80566" y2="21622"/>
                          <a14:foregroundMark x1="78320" y1="26126" x2="77441" y2="26126"/>
                          <a14:foregroundMark x1="78516" y1="23037" x2="78027" y2="22780"/>
                          <a14:foregroundMark x1="79102" y1="20463" x2="77539" y2="216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72" t="-299" r="470" b="40051"/>
            <a:stretch/>
          </p:blipFill>
          <p:spPr>
            <a:xfrm>
              <a:off x="9633875" y="882816"/>
              <a:ext cx="3142730" cy="443990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20" b="59073" l="3223" r="300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42" b="39753"/>
            <a:stretch/>
          </p:blipFill>
          <p:spPr>
            <a:xfrm>
              <a:off x="8035133" y="1472267"/>
              <a:ext cx="2725495" cy="385045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8418123" y="4671624"/>
              <a:ext cx="3595185" cy="1804749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 smtClean="0">
                  <a:ea typeface="Roboto" panose="02000000000000000000" pitchFamily="2" charset="0"/>
                </a:rPr>
                <a:t>Sơn</a:t>
              </a:r>
              <a:r>
                <a:rPr lang="en-US" sz="5000" b="1" dirty="0" smtClean="0">
                  <a:ea typeface="Roboto" panose="02000000000000000000" pitchFamily="2" charset="0"/>
                </a:rPr>
                <a:t> </a:t>
              </a:r>
              <a:r>
                <a:rPr lang="en-US" sz="5000" b="1" dirty="0" err="1" smtClean="0">
                  <a:ea typeface="Roboto" panose="02000000000000000000" pitchFamily="2" charset="0"/>
                </a:rPr>
                <a:t>Tinh</a:t>
              </a:r>
              <a:r>
                <a:rPr lang="en-US" sz="5000" b="1" dirty="0" smtClean="0">
                  <a:ea typeface="Roboto" panose="02000000000000000000" pitchFamily="2" charset="0"/>
                </a:rPr>
                <a:t>, </a:t>
              </a:r>
              <a:r>
                <a:rPr lang="en-US" sz="5000" b="1" dirty="0" err="1" smtClean="0">
                  <a:ea typeface="Roboto" panose="02000000000000000000" pitchFamily="2" charset="0"/>
                </a:rPr>
                <a:t>Thủy</a:t>
              </a:r>
              <a:r>
                <a:rPr lang="en-US" sz="5000" b="1" dirty="0" smtClean="0">
                  <a:ea typeface="Roboto" panose="02000000000000000000" pitchFamily="2" charset="0"/>
                </a:rPr>
                <a:t> </a:t>
              </a:r>
              <a:r>
                <a:rPr lang="en-US" sz="5000" b="1" dirty="0" err="1" smtClean="0">
                  <a:ea typeface="Roboto" panose="02000000000000000000" pitchFamily="2" charset="0"/>
                </a:rPr>
                <a:t>Tinh</a:t>
              </a:r>
              <a:endParaRPr lang="vi-VN" sz="5000" b="1" dirty="0"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6375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16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287382" y="437392"/>
            <a:ext cx="1166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Hãy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sắp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xếp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truyền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thuyết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sau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theo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tiến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trình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lịch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sử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:</a:t>
            </a:r>
            <a:endParaRPr lang="en-US" sz="2800" dirty="0">
              <a:solidFill>
                <a:srgbClr val="C00000"/>
              </a:solidFill>
              <a:latin typeface="iCiel Pony" panose="02000000000000000000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5333114" y="3165149"/>
            <a:ext cx="2876551" cy="2736890"/>
            <a:chOff x="863113" y="942975"/>
            <a:chExt cx="2876551" cy="27368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0" t="2024" r="12239" b="3987"/>
            <a:stretch/>
          </p:blipFill>
          <p:spPr>
            <a:xfrm>
              <a:off x="863113" y="942975"/>
              <a:ext cx="2876551" cy="2457450"/>
            </a:xfrm>
            <a:prstGeom prst="round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169790" y="2760464"/>
              <a:ext cx="2139327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Thân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thế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Vua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441937" y="-57150"/>
            <a:ext cx="3388646" cy="2795089"/>
            <a:chOff x="4251103" y="830548"/>
            <a:chExt cx="3388646" cy="27950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319" y="830548"/>
              <a:ext cx="2642214" cy="2642214"/>
            </a:xfrm>
            <a:prstGeom prst="flowChartAlternateProcess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4251103" y="2706236"/>
              <a:ext cx="3388646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Vương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thứ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ba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hoặc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thứ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tư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652791" y="3502681"/>
            <a:ext cx="3075094" cy="2608821"/>
            <a:chOff x="8458200" y="1071044"/>
            <a:chExt cx="3075094" cy="26088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1" t="1" b="-317"/>
            <a:stretch/>
          </p:blipFill>
          <p:spPr>
            <a:xfrm>
              <a:off x="8458200" y="1071044"/>
              <a:ext cx="3075094" cy="2548456"/>
            </a:xfrm>
            <a:prstGeom prst="round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8583119" y="2760464"/>
              <a:ext cx="2749807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Vương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thứ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sáu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5840883" y="-57150"/>
            <a:ext cx="2953773" cy="2423859"/>
            <a:chOff x="850998" y="4095751"/>
            <a:chExt cx="2953773" cy="24238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5" t="2441" r="23428" b="1921"/>
            <a:stretch/>
          </p:blipFill>
          <p:spPr>
            <a:xfrm>
              <a:off x="1047750" y="4095751"/>
              <a:ext cx="2571750" cy="2208454"/>
            </a:xfrm>
            <a:prstGeom prst="round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850998" y="5600209"/>
              <a:ext cx="2953773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Vương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thứ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sáu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5663875" y="6639935"/>
            <a:ext cx="3388646" cy="2606784"/>
            <a:chOff x="4368386" y="3912826"/>
            <a:chExt cx="3388646" cy="26067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1" t="-64" r="10893"/>
            <a:stretch/>
          </p:blipFill>
          <p:spPr>
            <a:xfrm>
              <a:off x="4667436" y="3912826"/>
              <a:ext cx="2800350" cy="2540410"/>
            </a:xfrm>
            <a:prstGeom prst="round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4368386" y="5600209"/>
              <a:ext cx="3388646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Vương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thứ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mười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bảy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985728" y="6807086"/>
            <a:ext cx="3207485" cy="2559618"/>
            <a:chOff x="8648222" y="4013603"/>
            <a:chExt cx="3207485" cy="25596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222" y="4013603"/>
              <a:ext cx="3207485" cy="2439633"/>
            </a:xfrm>
            <a:prstGeom prst="round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8799746" y="5653820"/>
              <a:ext cx="2915097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Vương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thứ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mười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tám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91315" y="1187076"/>
            <a:ext cx="3312621" cy="2488851"/>
            <a:chOff x="991315" y="1187076"/>
            <a:chExt cx="3312621" cy="2488851"/>
          </a:xfrm>
        </p:grpSpPr>
        <p:grpSp>
          <p:nvGrpSpPr>
            <p:cNvPr id="16" name="Group 15"/>
            <p:cNvGrpSpPr/>
            <p:nvPr/>
          </p:nvGrpSpPr>
          <p:grpSpPr>
            <a:xfrm>
              <a:off x="991315" y="1263957"/>
              <a:ext cx="3312621" cy="2411970"/>
              <a:chOff x="287382" y="1263957"/>
              <a:chExt cx="3312621" cy="241197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85" t="2441" r="23428" b="1921"/>
              <a:stretch/>
            </p:blipFill>
            <p:spPr>
              <a:xfrm>
                <a:off x="637554" y="1263957"/>
                <a:ext cx="2571750" cy="2208454"/>
              </a:xfrm>
              <a:prstGeom prst="round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EB0605A4-67F8-2BB1-D972-0ECBA80C6838}"/>
                  </a:ext>
                </a:extLst>
              </p:cNvPr>
              <p:cNvSpPr txBox="1"/>
              <p:nvPr/>
            </p:nvSpPr>
            <p:spPr>
              <a:xfrm>
                <a:off x="287382" y="3165149"/>
                <a:ext cx="3312621" cy="510778"/>
              </a:xfrm>
              <a:prstGeom prst="roundRect">
                <a:avLst/>
              </a:prstGeom>
              <a:solidFill>
                <a:srgbClr val="FFD5FF"/>
              </a:solidFill>
              <a:ln w="57150">
                <a:solidFill>
                  <a:srgbClr val="FD746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 smtClean="0">
                    <a:ea typeface="Roboto" panose="02000000000000000000" pitchFamily="2" charset="0"/>
                  </a:rPr>
                  <a:t>Bánh</a:t>
                </a:r>
                <a:r>
                  <a:rPr lang="en-US" sz="2400" b="1" dirty="0" smtClean="0">
                    <a:ea typeface="Roboto" panose="02000000000000000000" pitchFamily="2" charset="0"/>
                  </a:rPr>
                  <a:t> </a:t>
                </a:r>
                <a:r>
                  <a:rPr lang="en-US" sz="2400" b="1" dirty="0" err="1" smtClean="0">
                    <a:ea typeface="Roboto" panose="02000000000000000000" pitchFamily="2" charset="0"/>
                  </a:rPr>
                  <a:t>chưng</a:t>
                </a:r>
                <a:r>
                  <a:rPr lang="en-US" sz="2400" b="1" dirty="0" smtClean="0">
                    <a:ea typeface="Roboto" panose="02000000000000000000" pitchFamily="2" charset="0"/>
                  </a:rPr>
                  <a:t>, </a:t>
                </a:r>
                <a:r>
                  <a:rPr lang="en-US" sz="2400" b="1" dirty="0" err="1" smtClean="0">
                    <a:ea typeface="Roboto" panose="02000000000000000000" pitchFamily="2" charset="0"/>
                  </a:rPr>
                  <a:t>bánh</a:t>
                </a:r>
                <a:r>
                  <a:rPr lang="en-US" sz="2400" b="1" dirty="0" smtClean="0">
                    <a:ea typeface="Roboto" panose="02000000000000000000" pitchFamily="2" charset="0"/>
                  </a:rPr>
                  <a:t> </a:t>
                </a:r>
                <a:r>
                  <a:rPr lang="en-US" sz="2400" b="1" dirty="0" err="1" smtClean="0">
                    <a:ea typeface="Roboto" panose="02000000000000000000" pitchFamily="2" charset="0"/>
                  </a:rPr>
                  <a:t>giầy</a:t>
                </a:r>
                <a:endParaRPr lang="vi-VN" sz="2400" b="1" dirty="0">
                  <a:ea typeface="Roboto" panose="02000000000000000000" pitchFamily="2" charset="0"/>
                </a:endParaRP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1177884" y="1187076"/>
              <a:ext cx="572944" cy="5361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4">
                      <a:lumMod val="50000"/>
                    </a:schemeClr>
                  </a:solidFill>
                  <a:latin typeface="iCiel Pony" panose="02000000000000000000" pitchFamily="2" charset="0"/>
                </a:rPr>
                <a:t>1</a:t>
              </a:r>
              <a:endParaRPr lang="en-US" sz="3200" dirty="0">
                <a:solidFill>
                  <a:schemeClr val="accent4">
                    <a:lumMod val="5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78477" y="1187076"/>
            <a:ext cx="2772000" cy="2559707"/>
            <a:chOff x="4778477" y="1187076"/>
            <a:chExt cx="2772000" cy="255970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0" t="2024" r="12239" b="3987"/>
            <a:stretch/>
          </p:blipFill>
          <p:spPr>
            <a:xfrm>
              <a:off x="4942081" y="1447308"/>
              <a:ext cx="2444793" cy="2088597"/>
            </a:xfrm>
            <a:prstGeom prst="round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4778477" y="3236005"/>
              <a:ext cx="2772000" cy="510778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ea typeface="Roboto" panose="02000000000000000000" pitchFamily="2" charset="0"/>
                </a:rPr>
                <a:t>Con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Rồng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cháu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Tiên</a:t>
              </a:r>
              <a:endParaRPr lang="vi-VN" sz="2400" b="1" dirty="0">
                <a:ea typeface="Roboto" panose="02000000000000000000" pitchFamily="2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778477" y="1187076"/>
              <a:ext cx="572944" cy="5361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iCiel Pony" panose="02000000000000000000" pitchFamily="2" charset="0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58938" y="1187076"/>
            <a:ext cx="2403100" cy="2489622"/>
            <a:chOff x="8158938" y="1187076"/>
            <a:chExt cx="2403100" cy="248962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1" t="-64" r="10893"/>
            <a:stretch/>
          </p:blipFill>
          <p:spPr>
            <a:xfrm>
              <a:off x="8320489" y="1370853"/>
              <a:ext cx="2241549" cy="2033479"/>
            </a:xfrm>
            <a:prstGeom prst="round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8416360" y="3165920"/>
              <a:ext cx="2016000" cy="510778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ea typeface="Roboto" panose="02000000000000000000" pitchFamily="2" charset="0"/>
                </a:rPr>
                <a:t>Mai An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Tiêm</a:t>
              </a:r>
              <a:endParaRPr lang="vi-VN" sz="2400" b="1" dirty="0">
                <a:ea typeface="Roboto" panose="02000000000000000000" pitchFamily="2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8158938" y="1187076"/>
              <a:ext cx="572944" cy="5361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4">
                      <a:lumMod val="50000"/>
                    </a:schemeClr>
                  </a:solidFill>
                  <a:latin typeface="iCiel Pony" panose="02000000000000000000" pitchFamily="2" charset="0"/>
                </a:rPr>
                <a:t>3</a:t>
              </a:r>
              <a:endParaRPr lang="en-US" sz="3200" dirty="0">
                <a:solidFill>
                  <a:schemeClr val="accent4">
                    <a:lumMod val="5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64356" y="3813812"/>
            <a:ext cx="2602226" cy="2601499"/>
            <a:chOff x="1464356" y="3813812"/>
            <a:chExt cx="2602226" cy="260149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767" y="3820730"/>
              <a:ext cx="2323815" cy="2323815"/>
            </a:xfrm>
            <a:prstGeom prst="flowChartAlternateProcess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775211" y="5911311"/>
              <a:ext cx="2268000" cy="504000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a typeface="Roboto" panose="02000000000000000000" pitchFamily="2" charset="0"/>
                </a:rPr>
                <a:t>Sự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tích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trầu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cau</a:t>
              </a:r>
              <a:endParaRPr lang="vi-VN" sz="2400" b="1" dirty="0">
                <a:ea typeface="Roboto" panose="02000000000000000000" pitchFamily="2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464356" y="3813812"/>
              <a:ext cx="572944" cy="5361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iCiel Pony" panose="02000000000000000000" pitchFamily="2" charset="0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89205" y="3857719"/>
            <a:ext cx="2848078" cy="2617642"/>
            <a:chOff x="4689205" y="3857719"/>
            <a:chExt cx="2848078" cy="261764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1" t="1" b="-317"/>
            <a:stretch/>
          </p:blipFill>
          <p:spPr>
            <a:xfrm>
              <a:off x="4768403" y="3920127"/>
              <a:ext cx="2768880" cy="2294684"/>
            </a:xfrm>
            <a:prstGeom prst="round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5020631" y="5964583"/>
              <a:ext cx="2268000" cy="510778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a typeface="Roboto" panose="02000000000000000000" pitchFamily="2" charset="0"/>
                </a:rPr>
                <a:t>Thánh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Gióng</a:t>
              </a:r>
              <a:endParaRPr lang="vi-VN" sz="2400" b="1" dirty="0">
                <a:ea typeface="Roboto" panose="02000000000000000000" pitchFamily="2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689205" y="3857719"/>
              <a:ext cx="572944" cy="5361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4">
                      <a:lumMod val="50000"/>
                    </a:schemeClr>
                  </a:solidFill>
                  <a:latin typeface="iCiel Pony" panose="02000000000000000000" pitchFamily="2" charset="0"/>
                </a:rPr>
                <a:t>5</a:t>
              </a:r>
              <a:endParaRPr lang="en-US" sz="3200" dirty="0">
                <a:solidFill>
                  <a:schemeClr val="accent4">
                    <a:lumMod val="5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863255" y="3800028"/>
            <a:ext cx="3080592" cy="2701659"/>
            <a:chOff x="7863255" y="3800028"/>
            <a:chExt cx="3080592" cy="270165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081" y="3925304"/>
              <a:ext cx="2987766" cy="2272513"/>
            </a:xfrm>
            <a:prstGeom prst="round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8045479" y="5997687"/>
              <a:ext cx="2808000" cy="504000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a typeface="Roboto" panose="02000000000000000000" pitchFamily="2" charset="0"/>
                </a:rPr>
                <a:t>Sơn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Tinh</a:t>
              </a:r>
              <a:r>
                <a:rPr lang="en-US" sz="2400" b="1" dirty="0" smtClean="0">
                  <a:ea typeface="Roboto" panose="02000000000000000000" pitchFamily="2" charset="0"/>
                </a:rPr>
                <a:t>,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Thủy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Tinh</a:t>
              </a:r>
              <a:endParaRPr lang="vi-VN" sz="2400" b="1" dirty="0">
                <a:ea typeface="Roboto" panose="02000000000000000000" pitchFamily="2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863255" y="3800028"/>
              <a:ext cx="572944" cy="5361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iCiel Pony" panose="02000000000000000000" pitchFamily="2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82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16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287382" y="437392"/>
            <a:ext cx="1166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Hãy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sắp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xếp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truyền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thuyết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sau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theo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tiến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trình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lịch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iCiel Pony" panose="02000000000000000000" pitchFamily="2" charset="0"/>
              </a:rPr>
              <a:t>sử</a:t>
            </a:r>
            <a:r>
              <a:rPr lang="en-US" sz="2800" dirty="0" smtClean="0">
                <a:solidFill>
                  <a:srgbClr val="C00000"/>
                </a:solidFill>
                <a:latin typeface="iCiel Pony" panose="02000000000000000000" pitchFamily="2" charset="0"/>
              </a:rPr>
              <a:t>:</a:t>
            </a:r>
            <a:endParaRPr lang="en-US" sz="2800" dirty="0">
              <a:solidFill>
                <a:srgbClr val="C00000"/>
              </a:solidFill>
              <a:latin typeface="iCiel Pony" panose="02000000000000000000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5333114" y="3165149"/>
            <a:ext cx="2876551" cy="2736890"/>
            <a:chOff x="863113" y="942975"/>
            <a:chExt cx="2876551" cy="27368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0" t="2024" r="12239" b="3987"/>
            <a:stretch/>
          </p:blipFill>
          <p:spPr>
            <a:xfrm>
              <a:off x="863113" y="942975"/>
              <a:ext cx="2876551" cy="2457450"/>
            </a:xfrm>
            <a:prstGeom prst="round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169790" y="2760464"/>
              <a:ext cx="2139327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Thân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thế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Vua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441937" y="-57150"/>
            <a:ext cx="3388646" cy="2795089"/>
            <a:chOff x="4251103" y="830548"/>
            <a:chExt cx="3388646" cy="27950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319" y="830548"/>
              <a:ext cx="2642214" cy="2642214"/>
            </a:xfrm>
            <a:prstGeom prst="flowChartAlternateProcess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4251103" y="2706236"/>
              <a:ext cx="3388646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Vương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thứ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ba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hoặc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thứ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tư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652791" y="3502681"/>
            <a:ext cx="3075094" cy="2608821"/>
            <a:chOff x="8458200" y="1071044"/>
            <a:chExt cx="3075094" cy="26088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1" t="1" b="-317"/>
            <a:stretch/>
          </p:blipFill>
          <p:spPr>
            <a:xfrm>
              <a:off x="8458200" y="1071044"/>
              <a:ext cx="3075094" cy="2548456"/>
            </a:xfrm>
            <a:prstGeom prst="round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8583119" y="2760464"/>
              <a:ext cx="2749807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Vương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thứ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sáu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5840883" y="-57150"/>
            <a:ext cx="2953773" cy="2423859"/>
            <a:chOff x="850998" y="4095751"/>
            <a:chExt cx="2953773" cy="24238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5" t="2441" r="23428" b="1921"/>
            <a:stretch/>
          </p:blipFill>
          <p:spPr>
            <a:xfrm>
              <a:off x="1047750" y="4095751"/>
              <a:ext cx="2571750" cy="2208454"/>
            </a:xfrm>
            <a:prstGeom prst="round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850998" y="5600209"/>
              <a:ext cx="2953773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Vương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thứ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sáu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5663875" y="6639935"/>
            <a:ext cx="3388646" cy="2606784"/>
            <a:chOff x="4368386" y="3912826"/>
            <a:chExt cx="3388646" cy="26067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1" t="-64" r="10893"/>
            <a:stretch/>
          </p:blipFill>
          <p:spPr>
            <a:xfrm>
              <a:off x="4667436" y="3912826"/>
              <a:ext cx="2800350" cy="2540410"/>
            </a:xfrm>
            <a:prstGeom prst="round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4368386" y="5600209"/>
              <a:ext cx="3388646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Vương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thứ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mười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bảy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985728" y="6807086"/>
            <a:ext cx="3207485" cy="2559618"/>
            <a:chOff x="8648222" y="4013603"/>
            <a:chExt cx="3207485" cy="25596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222" y="4013603"/>
              <a:ext cx="3207485" cy="2439633"/>
            </a:xfrm>
            <a:prstGeom prst="round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8799746" y="5653820"/>
              <a:ext cx="2915097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Vương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thứ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mười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tám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587594" y="1132214"/>
            <a:ext cx="2762890" cy="2910876"/>
            <a:chOff x="1177884" y="1187076"/>
            <a:chExt cx="2762890" cy="2910876"/>
          </a:xfrm>
        </p:grpSpPr>
        <p:grpSp>
          <p:nvGrpSpPr>
            <p:cNvPr id="16" name="Group 15"/>
            <p:cNvGrpSpPr/>
            <p:nvPr/>
          </p:nvGrpSpPr>
          <p:grpSpPr>
            <a:xfrm>
              <a:off x="1464356" y="1225960"/>
              <a:ext cx="2476418" cy="2871992"/>
              <a:chOff x="760423" y="1225960"/>
              <a:chExt cx="2476418" cy="287199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85" t="2441" r="23428" b="1921"/>
              <a:stretch/>
            </p:blipFill>
            <p:spPr>
              <a:xfrm>
                <a:off x="760423" y="1225960"/>
                <a:ext cx="2476418" cy="2126589"/>
              </a:xfrm>
              <a:prstGeom prst="round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EB0605A4-67F8-2BB1-D972-0ECBA80C6838}"/>
                  </a:ext>
                </a:extLst>
              </p:cNvPr>
              <p:cNvSpPr txBox="1"/>
              <p:nvPr/>
            </p:nvSpPr>
            <p:spPr>
              <a:xfrm>
                <a:off x="1046895" y="3178551"/>
                <a:ext cx="1945263" cy="919401"/>
              </a:xfrm>
              <a:prstGeom prst="roundRect">
                <a:avLst/>
              </a:prstGeom>
              <a:solidFill>
                <a:srgbClr val="FFD5FF"/>
              </a:solidFill>
              <a:ln w="57150">
                <a:solidFill>
                  <a:srgbClr val="FD746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 smtClean="0">
                    <a:ea typeface="Roboto" panose="02000000000000000000" pitchFamily="2" charset="0"/>
                  </a:rPr>
                  <a:t>Bánh</a:t>
                </a:r>
                <a:r>
                  <a:rPr lang="en-US" sz="2400" b="1" dirty="0" smtClean="0">
                    <a:ea typeface="Roboto" panose="02000000000000000000" pitchFamily="2" charset="0"/>
                  </a:rPr>
                  <a:t> </a:t>
                </a:r>
                <a:r>
                  <a:rPr lang="en-US" sz="2400" b="1" dirty="0" err="1" smtClean="0">
                    <a:ea typeface="Roboto" panose="02000000000000000000" pitchFamily="2" charset="0"/>
                  </a:rPr>
                  <a:t>chưng</a:t>
                </a:r>
                <a:r>
                  <a:rPr lang="en-US" sz="2400" b="1" dirty="0" smtClean="0">
                    <a:ea typeface="Roboto" panose="02000000000000000000" pitchFamily="2" charset="0"/>
                  </a:rPr>
                  <a:t>, </a:t>
                </a:r>
                <a:r>
                  <a:rPr lang="en-US" sz="2400" b="1" dirty="0" err="1" smtClean="0">
                    <a:ea typeface="Roboto" panose="02000000000000000000" pitchFamily="2" charset="0"/>
                  </a:rPr>
                  <a:t>bánh</a:t>
                </a:r>
                <a:r>
                  <a:rPr lang="en-US" sz="2400" b="1" dirty="0" smtClean="0">
                    <a:ea typeface="Roboto" panose="02000000000000000000" pitchFamily="2" charset="0"/>
                  </a:rPr>
                  <a:t> </a:t>
                </a:r>
                <a:r>
                  <a:rPr lang="en-US" sz="2400" b="1" dirty="0" err="1" smtClean="0">
                    <a:ea typeface="Roboto" panose="02000000000000000000" pitchFamily="2" charset="0"/>
                  </a:rPr>
                  <a:t>giầy</a:t>
                </a:r>
                <a:endParaRPr lang="vi-VN" sz="2400" b="1" dirty="0">
                  <a:ea typeface="Roboto" panose="02000000000000000000" pitchFamily="2" charset="0"/>
                </a:endParaRP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1177884" y="1187076"/>
              <a:ext cx="572944" cy="5361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4">
                      <a:lumMod val="50000"/>
                    </a:schemeClr>
                  </a:solidFill>
                  <a:latin typeface="iCiel Pony" panose="02000000000000000000" pitchFamily="2" charset="0"/>
                </a:rPr>
                <a:t>1</a:t>
              </a:r>
              <a:endParaRPr lang="en-US" sz="3200" dirty="0">
                <a:solidFill>
                  <a:schemeClr val="accent4">
                    <a:lumMod val="5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4183" y="1060955"/>
            <a:ext cx="2772000" cy="2559707"/>
            <a:chOff x="4778477" y="1187076"/>
            <a:chExt cx="2772000" cy="255970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0" t="2024" r="12239" b="3987"/>
            <a:stretch/>
          </p:blipFill>
          <p:spPr>
            <a:xfrm>
              <a:off x="4942081" y="1447308"/>
              <a:ext cx="2444793" cy="2088597"/>
            </a:xfrm>
            <a:prstGeom prst="round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4778477" y="3236005"/>
              <a:ext cx="2772000" cy="510778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ea typeface="Roboto" panose="02000000000000000000" pitchFamily="2" charset="0"/>
                </a:rPr>
                <a:t>Con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Rồng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cháu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Tiên</a:t>
              </a:r>
              <a:endParaRPr lang="vi-VN" sz="2400" b="1" dirty="0">
                <a:ea typeface="Roboto" panose="02000000000000000000" pitchFamily="2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778477" y="1187076"/>
              <a:ext cx="572944" cy="5361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iCiel Pony" panose="02000000000000000000" pitchFamily="2" charset="0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15821" y="4053308"/>
            <a:ext cx="2403100" cy="2489622"/>
            <a:chOff x="8158938" y="1187076"/>
            <a:chExt cx="2403100" cy="248962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1" t="-64" r="10893"/>
            <a:stretch/>
          </p:blipFill>
          <p:spPr>
            <a:xfrm>
              <a:off x="8320489" y="1370853"/>
              <a:ext cx="2241549" cy="2033479"/>
            </a:xfrm>
            <a:prstGeom prst="round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8416360" y="3165920"/>
              <a:ext cx="2016000" cy="510778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ea typeface="Roboto" panose="02000000000000000000" pitchFamily="2" charset="0"/>
                </a:rPr>
                <a:t>Mai An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Tiêm</a:t>
              </a:r>
              <a:endParaRPr lang="vi-VN" sz="2400" b="1" dirty="0">
                <a:ea typeface="Roboto" panose="02000000000000000000" pitchFamily="2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8158938" y="1187076"/>
              <a:ext cx="572944" cy="5361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4">
                      <a:lumMod val="50000"/>
                    </a:schemeClr>
                  </a:solidFill>
                  <a:latin typeface="iCiel Pony" panose="02000000000000000000" pitchFamily="2" charset="0"/>
                </a:rPr>
                <a:t>3</a:t>
              </a:r>
              <a:endParaRPr lang="en-US" sz="3200" dirty="0">
                <a:solidFill>
                  <a:schemeClr val="accent4">
                    <a:lumMod val="5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42378" y="1121622"/>
            <a:ext cx="2602226" cy="2601499"/>
            <a:chOff x="1464356" y="3813812"/>
            <a:chExt cx="2602226" cy="260149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767" y="3820730"/>
              <a:ext cx="2323815" cy="2323815"/>
            </a:xfrm>
            <a:prstGeom prst="flowChartAlternateProcess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775211" y="5911311"/>
              <a:ext cx="2268000" cy="504000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a typeface="Roboto" panose="02000000000000000000" pitchFamily="2" charset="0"/>
                </a:rPr>
                <a:t>Sự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tích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trầu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cau</a:t>
              </a:r>
              <a:endParaRPr lang="vi-VN" sz="2400" b="1" dirty="0">
                <a:ea typeface="Roboto" panose="02000000000000000000" pitchFamily="2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464356" y="3813812"/>
              <a:ext cx="572944" cy="5361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iCiel Pony" panose="02000000000000000000" pitchFamily="2" charset="0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07401" y="1070898"/>
            <a:ext cx="2655689" cy="2617642"/>
            <a:chOff x="4689205" y="3857719"/>
            <a:chExt cx="2655689" cy="261764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1" t="1" b="-317"/>
            <a:stretch/>
          </p:blipFill>
          <p:spPr>
            <a:xfrm>
              <a:off x="4924538" y="4064732"/>
              <a:ext cx="2420356" cy="2005848"/>
            </a:xfrm>
            <a:prstGeom prst="round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5020631" y="5964583"/>
              <a:ext cx="2268000" cy="510778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a typeface="Roboto" panose="02000000000000000000" pitchFamily="2" charset="0"/>
                </a:rPr>
                <a:t>Thánh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Gióng</a:t>
              </a:r>
              <a:endParaRPr lang="vi-VN" sz="2400" b="1" dirty="0">
                <a:ea typeface="Roboto" panose="02000000000000000000" pitchFamily="2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689205" y="3857719"/>
              <a:ext cx="572944" cy="5361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4">
                      <a:lumMod val="50000"/>
                    </a:schemeClr>
                  </a:solidFill>
                  <a:latin typeface="iCiel Pony" panose="02000000000000000000" pitchFamily="2" charset="0"/>
                </a:rPr>
                <a:t>5</a:t>
              </a:r>
              <a:endParaRPr lang="en-US" sz="3200" dirty="0">
                <a:solidFill>
                  <a:schemeClr val="accent4">
                    <a:lumMod val="5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285291" y="4172316"/>
            <a:ext cx="2928908" cy="2370614"/>
            <a:chOff x="7924571" y="4131073"/>
            <a:chExt cx="2928908" cy="237061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157" y="4213924"/>
              <a:ext cx="2505466" cy="1905673"/>
            </a:xfrm>
            <a:prstGeom prst="round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8045479" y="5997687"/>
              <a:ext cx="2808000" cy="504000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a typeface="Roboto" panose="02000000000000000000" pitchFamily="2" charset="0"/>
                </a:rPr>
                <a:t>Sơn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Tinh</a:t>
              </a:r>
              <a:r>
                <a:rPr lang="en-US" sz="2400" b="1" dirty="0" smtClean="0">
                  <a:ea typeface="Roboto" panose="02000000000000000000" pitchFamily="2" charset="0"/>
                </a:rPr>
                <a:t>,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Thủy</a:t>
              </a:r>
              <a:r>
                <a:rPr lang="en-US" sz="2400" b="1" dirty="0" smtClean="0">
                  <a:ea typeface="Roboto" panose="02000000000000000000" pitchFamily="2" charset="0"/>
                </a:rPr>
                <a:t> </a:t>
              </a:r>
              <a:r>
                <a:rPr lang="en-US" sz="2400" b="1" dirty="0" err="1" smtClean="0">
                  <a:ea typeface="Roboto" panose="02000000000000000000" pitchFamily="2" charset="0"/>
                </a:rPr>
                <a:t>Tinh</a:t>
              </a:r>
              <a:endParaRPr lang="vi-VN" sz="2400" b="1" dirty="0">
                <a:ea typeface="Roboto" panose="02000000000000000000" pitchFamily="2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924571" y="4131073"/>
              <a:ext cx="572944" cy="5361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iCiel Pony" panose="02000000000000000000" pitchFamily="2" charset="0"/>
                </a:rPr>
                <a:t>6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61" y="2224549"/>
            <a:ext cx="595838" cy="35750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33" y="2224549"/>
            <a:ext cx="595838" cy="35750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95" y="5132056"/>
            <a:ext cx="595838" cy="35750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84" y="5145889"/>
            <a:ext cx="595838" cy="35750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7099428" y="3139511"/>
            <a:ext cx="4707399" cy="936000"/>
          </a:xfrm>
          <a:prstGeom prst="roundRect">
            <a:avLst/>
          </a:prstGeom>
          <a:solidFill>
            <a:srgbClr val="FDFAFB"/>
          </a:solidFill>
          <a:ln w="57150">
            <a:solidFill>
              <a:srgbClr val="F53A3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Đời</a:t>
            </a:r>
            <a:r>
              <a:rPr lang="en-US" sz="28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Hùng</a:t>
            </a:r>
            <a:r>
              <a:rPr lang="en-US" sz="28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Vương</a:t>
            </a:r>
            <a:r>
              <a:rPr lang="en-US" sz="28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thứ</a:t>
            </a:r>
            <a:r>
              <a:rPr lang="en-US" sz="28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sáu</a:t>
            </a:r>
            <a:endParaRPr lang="vi-VN" sz="2800" dirty="0">
              <a:latin typeface="iCiel Pony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527930" y="3122636"/>
            <a:ext cx="2918253" cy="919401"/>
          </a:xfrm>
          <a:prstGeom prst="roundRect">
            <a:avLst/>
          </a:prstGeom>
          <a:solidFill>
            <a:srgbClr val="FDFAFB"/>
          </a:solidFill>
          <a:ln w="57150">
            <a:solidFill>
              <a:srgbClr val="F53A3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Thân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/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Vua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Hùng</a:t>
            </a:r>
            <a:endParaRPr lang="vi-VN" sz="2400" dirty="0">
              <a:latin typeface="iCiel Pony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2686920" y="5838879"/>
            <a:ext cx="3388646" cy="919401"/>
          </a:xfrm>
          <a:prstGeom prst="roundRect">
            <a:avLst/>
          </a:prstGeom>
          <a:solidFill>
            <a:srgbClr val="FDFAFB"/>
          </a:solidFill>
          <a:ln w="57150">
            <a:solidFill>
              <a:srgbClr val="F53A3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Đời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Hùng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Vương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thứ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mười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bảy</a:t>
            </a:r>
            <a:endParaRPr lang="vi-VN" sz="2400" dirty="0">
              <a:latin typeface="iCiel Pony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6304501" y="5843573"/>
            <a:ext cx="2915097" cy="919401"/>
          </a:xfrm>
          <a:prstGeom prst="roundRect">
            <a:avLst/>
          </a:prstGeom>
          <a:solidFill>
            <a:srgbClr val="FDFAFB"/>
          </a:solidFill>
          <a:ln w="57150">
            <a:solidFill>
              <a:srgbClr val="F53A3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Đời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Hùng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Vương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thứ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mười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tám</a:t>
            </a:r>
            <a:endParaRPr lang="vi-VN" sz="2400" dirty="0">
              <a:latin typeface="iCiel Pony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EB0605A4-67F8-2BB1-D972-0ECBA80C6838}"/>
              </a:ext>
            </a:extLst>
          </p:cNvPr>
          <p:cNvSpPr txBox="1"/>
          <p:nvPr/>
        </p:nvSpPr>
        <p:spPr>
          <a:xfrm>
            <a:off x="3584890" y="3108279"/>
            <a:ext cx="3388646" cy="919401"/>
          </a:xfrm>
          <a:prstGeom prst="roundRect">
            <a:avLst/>
          </a:prstGeom>
          <a:solidFill>
            <a:srgbClr val="FDFAFB"/>
          </a:solidFill>
          <a:ln w="57150">
            <a:solidFill>
              <a:srgbClr val="F53A3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Đời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Hùng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Vương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thứ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ba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hoặc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thứ</a:t>
            </a:r>
            <a:r>
              <a:rPr lang="en-US" sz="2400" dirty="0" smtClean="0">
                <a:latin typeface="iCiel Pony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latin typeface="iCiel Pony" panose="02000000000000000000" pitchFamily="2" charset="0"/>
                <a:ea typeface="Roboto" panose="02000000000000000000" pitchFamily="2" charset="0"/>
              </a:rPr>
              <a:t>tư</a:t>
            </a:r>
            <a:endParaRPr lang="vi-VN" sz="2400" dirty="0">
              <a:latin typeface="iCiel Pony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887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3" b="8900"/>
          <a:stretch/>
        </p:blipFill>
        <p:spPr>
          <a:xfrm>
            <a:off x="0" y="1"/>
            <a:ext cx="12230100" cy="687705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212715" y="3873229"/>
            <a:ext cx="12669547" cy="3214104"/>
            <a:chOff x="-212715" y="3873229"/>
            <a:chExt cx="12669547" cy="321410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61" b="44076"/>
            <a:stretch/>
          </p:blipFill>
          <p:spPr>
            <a:xfrm flipH="1">
              <a:off x="9626546" y="3923219"/>
              <a:ext cx="2830286" cy="3164114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-212715" y="3873229"/>
              <a:ext cx="3886041" cy="3164114"/>
              <a:chOff x="-212715" y="3873229"/>
              <a:chExt cx="3886041" cy="316411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61" b="44076"/>
              <a:stretch/>
            </p:blipFill>
            <p:spPr>
              <a:xfrm>
                <a:off x="-212715" y="3873229"/>
                <a:ext cx="2830286" cy="316411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61" b="44076"/>
              <a:stretch/>
            </p:blipFill>
            <p:spPr>
              <a:xfrm>
                <a:off x="1900325" y="5020597"/>
                <a:ext cx="1773001" cy="1982124"/>
              </a:xfrm>
              <a:prstGeom prst="rect">
                <a:avLst/>
              </a:prstGeom>
            </p:spPr>
          </p:pic>
        </p:grp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61" b="44076"/>
            <a:stretch/>
          </p:blipFill>
          <p:spPr>
            <a:xfrm flipH="1">
              <a:off x="8561612" y="5016246"/>
              <a:ext cx="1773001" cy="1982124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 flipV="1">
            <a:off x="-212715" y="-302261"/>
            <a:ext cx="12669547" cy="3214104"/>
            <a:chOff x="-212715" y="3873229"/>
            <a:chExt cx="12669547" cy="321410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61" b="44076"/>
            <a:stretch/>
          </p:blipFill>
          <p:spPr>
            <a:xfrm flipH="1">
              <a:off x="9626546" y="3923219"/>
              <a:ext cx="2830286" cy="3164114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-212715" y="3873229"/>
              <a:ext cx="3886041" cy="3164114"/>
              <a:chOff x="-212715" y="3873229"/>
              <a:chExt cx="3886041" cy="3164114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61" b="44076"/>
              <a:stretch/>
            </p:blipFill>
            <p:spPr>
              <a:xfrm>
                <a:off x="-212715" y="3873229"/>
                <a:ext cx="2830286" cy="3164114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61" b="44076"/>
              <a:stretch/>
            </p:blipFill>
            <p:spPr>
              <a:xfrm>
                <a:off x="1900325" y="5020597"/>
                <a:ext cx="1773001" cy="1982124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61" b="44076"/>
            <a:stretch/>
          </p:blipFill>
          <p:spPr>
            <a:xfrm flipH="1">
              <a:off x="8561612" y="5016246"/>
              <a:ext cx="1773001" cy="198212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853" y="3015875"/>
            <a:ext cx="3160892" cy="26493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056" y="268465"/>
            <a:ext cx="3076029" cy="24183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907" y="3088676"/>
            <a:ext cx="2844299" cy="2607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5418" y="4180513"/>
            <a:ext cx="3080502" cy="26040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5873" y="4211097"/>
            <a:ext cx="3134315" cy="2573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1622" y="165986"/>
            <a:ext cx="3597110" cy="28239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4103" y="1261155"/>
            <a:ext cx="11521943" cy="3555061"/>
            <a:chOff x="-1217081" y="3790732"/>
            <a:chExt cx="12592919" cy="3555061"/>
          </a:xfrm>
        </p:grpSpPr>
        <p:sp>
          <p:nvSpPr>
            <p:cNvPr id="20" name="Hộp Văn bản 14">
              <a:extLst>
                <a:ext uri="{FF2B5EF4-FFF2-40B4-BE49-F238E27FC236}">
                  <a16:creationId xmlns=""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1203141" y="3790732"/>
              <a:ext cx="12578979" cy="3554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500" dirty="0" smtClean="0">
                  <a:ln w="254000">
                    <a:solidFill>
                      <a:schemeClr val="bg1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KỂ VỀ</a:t>
              </a:r>
              <a:endParaRPr lang="en-US" sz="7500" dirty="0" smtClean="0">
                <a:ln w="254000">
                  <a:solidFill>
                    <a:schemeClr val="bg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SVN-Gretoon" panose="02040603050506020204" pitchFamily="18" charset="0"/>
              </a:endParaRPr>
            </a:p>
            <a:p>
              <a:pPr algn="ctr"/>
              <a:r>
                <a:rPr lang="en-US" sz="7500" dirty="0" smtClean="0">
                  <a:ln w="254000">
                    <a:solidFill>
                      <a:schemeClr val="bg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VỀ TRUYỀN THUYẾT VIỆT NAM</a:t>
              </a:r>
              <a:endParaRPr lang="vi-VN" sz="7500" dirty="0">
                <a:ln w="254000">
                  <a:solidFill>
                    <a:schemeClr val="bg1"/>
                  </a:solidFill>
                </a:ln>
                <a:solidFill>
                  <a:srgbClr val="ADD9FD"/>
                </a:solidFill>
              </a:endParaRPr>
            </a:p>
          </p:txBody>
        </p:sp>
        <p:sp>
          <p:nvSpPr>
            <p:cNvPr id="10" name="Hộp Văn bản 14">
              <a:extLst>
                <a:ext uri="{FF2B5EF4-FFF2-40B4-BE49-F238E27FC236}">
                  <a16:creationId xmlns=""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1217081" y="3790974"/>
              <a:ext cx="12578979" cy="3554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K</a:t>
              </a:r>
              <a:r>
                <a:rPr lang="en-US" sz="75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Ể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V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Ề </a:t>
              </a:r>
              <a:endParaRPr lang="en-US" sz="7500" dirty="0" smtClean="0">
                <a:ln w="28575"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SVN-Gretoon" panose="02040603050506020204" pitchFamily="18" charset="0"/>
              </a:endParaRPr>
            </a:p>
            <a:p>
              <a:pPr algn="ctr"/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BDE59F"/>
                  </a:solidFill>
                  <a:latin typeface="SVN-Gretoon" panose="02040603050506020204" pitchFamily="18" charset="0"/>
                </a:rPr>
                <a:t>V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D5FF"/>
                  </a:solidFill>
                  <a:latin typeface="SVN-Gretoon" panose="02040603050506020204" pitchFamily="18" charset="0"/>
                </a:rPr>
                <a:t>Ề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BDE59F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R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U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D5FF"/>
                  </a:solidFill>
                  <a:latin typeface="SVN-Gretoon" panose="02040603050506020204" pitchFamily="18" charset="0"/>
                </a:rPr>
                <a:t>Y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C0FAB0"/>
                  </a:solidFill>
                  <a:latin typeface="SVN-Gretoon" panose="02040603050506020204" pitchFamily="18" charset="0"/>
                </a:rPr>
                <a:t>Ề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A1E4F9"/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H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U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D5FF"/>
                  </a:solidFill>
                  <a:latin typeface="SVN-Gretoon" panose="02040603050506020204" pitchFamily="18" charset="0"/>
                </a:rPr>
                <a:t>Y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C0FAB0"/>
                  </a:solidFill>
                  <a:latin typeface="SVN-Gretoon" panose="02040603050506020204" pitchFamily="18" charset="0"/>
                </a:rPr>
                <a:t>Ế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9C5AD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D7469"/>
                  </a:solidFill>
                  <a:latin typeface="SVN-Gretoon" panose="02040603050506020204" pitchFamily="18" charset="0"/>
                </a:rPr>
                <a:t>V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I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D7469"/>
                  </a:solidFill>
                  <a:latin typeface="SVN-Gretoon" panose="02040603050506020204" pitchFamily="18" charset="0"/>
                </a:rPr>
                <a:t>Ệ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D7469"/>
                  </a:solidFill>
                  <a:latin typeface="SVN-Gretoon" panose="02040603050506020204" pitchFamily="18" charset="0"/>
                </a:rPr>
                <a:t>A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M</a:t>
              </a:r>
              <a:endParaRPr lang="vi-VN" sz="7500" dirty="0">
                <a:ln w="28575">
                  <a:solidFill>
                    <a:sysClr val="windowText" lastClr="000000"/>
                  </a:solidFill>
                </a:ln>
                <a:solidFill>
                  <a:srgbClr val="FD746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357" r="91618">
                        <a14:foregroundMark x1="35867" y1="8831" x2="32359" y2="11948"/>
                        <a14:foregroundMark x1="32749" y1="11169" x2="27096" y2="22338"/>
                        <a14:foregroundMark x1="27096" y1="22338" x2="25731" y2="32987"/>
                        <a14:foregroundMark x1="36842" y1="9610" x2="43860" y2="1299"/>
                        <a14:foregroundMark x1="56335" y1="2857" x2="63938" y2="5195"/>
                        <a14:foregroundMark x1="64133" y1="8052" x2="74464" y2="23896"/>
                        <a14:foregroundMark x1="66862" y1="8831" x2="73294" y2="18961"/>
                        <a14:foregroundMark x1="24756" y1="38182" x2="25341" y2="23896"/>
                        <a14:foregroundMark x1="27875" y1="20519" x2="41131" y2="260"/>
                        <a14:foregroundMark x1="37427" y1="3896" x2="26901" y2="19481"/>
                        <a14:backgroundMark x1="77583" y1="62857" x2="87524" y2="74805"/>
                        <a14:backgroundMark x1="30604" y1="67792" x2="24172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6802" y="192988"/>
            <a:ext cx="8553165" cy="641487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78242" y="-236802"/>
            <a:ext cx="12119971" cy="2862323"/>
            <a:chOff x="949524" y="4129933"/>
            <a:chExt cx="10365289" cy="2862323"/>
          </a:xfrm>
        </p:grpSpPr>
        <p:sp>
          <p:nvSpPr>
            <p:cNvPr id="15" name="TextBox 67">
              <a:extLst>
                <a:ext uri="{FF2B5EF4-FFF2-40B4-BE49-F238E27FC236}">
                  <a16:creationId xmlns="" xmlns:a16="http://schemas.microsoft.com/office/drawing/2014/main" id="{02451BDF-8777-159E-289B-C3FCD0E7B05A}"/>
                </a:ext>
              </a:extLst>
            </p:cNvPr>
            <p:cNvSpPr txBox="1"/>
            <p:nvPr/>
          </p:nvSpPr>
          <p:spPr>
            <a:xfrm>
              <a:off x="949524" y="4129934"/>
              <a:ext cx="1034141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 smtClean="0">
                  <a:ln w="190500" cap="rnd" cmpd="sng">
                    <a:solidFill>
                      <a:schemeClr val="bg1"/>
                    </a:solidFill>
                    <a:prstDash val="solid"/>
                  </a:ln>
                  <a:solidFill>
                    <a:srgbClr val="FF3300"/>
                  </a:solidFill>
                  <a:effectLst>
                    <a:innerShdw blurRad="114300">
                      <a:schemeClr val="bg1">
                        <a:lumMod val="85000"/>
                      </a:schemeClr>
                    </a:inn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VAI TRÒ</a:t>
              </a:r>
              <a:r>
                <a:rPr kumimoji="0" lang="en-US" sz="9000" b="1" i="0" u="none" strike="noStrike" kern="1200" cap="none" spc="0" normalizeH="0" noProof="0" dirty="0" smtClean="0">
                  <a:ln w="190500" cap="rnd" cmpd="sng">
                    <a:solidFill>
                      <a:schemeClr val="bg1"/>
                    </a:solidFill>
                    <a:prstDash val="solid"/>
                  </a:ln>
                  <a:solidFill>
                    <a:srgbClr val="FF3300"/>
                  </a:solidFill>
                  <a:effectLst>
                    <a:innerShdw blurRad="114300">
                      <a:schemeClr val="bg1">
                        <a:lumMod val="85000"/>
                      </a:schemeClr>
                    </a:inn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CỦA CÁC VUA HÙNG</a:t>
              </a:r>
              <a:endParaRPr kumimoji="0" lang="en-US" sz="9000" b="1" i="0" u="none" strike="noStrike" kern="1200" cap="none" spc="0" normalizeH="0" baseline="0" noProof="0" dirty="0">
                <a:ln w="190500" cap="rnd" cmpd="sng">
                  <a:solidFill>
                    <a:schemeClr val="bg1"/>
                  </a:solidFill>
                  <a:prstDash val="solid"/>
                </a:ln>
                <a:solidFill>
                  <a:srgbClr val="FF3300"/>
                </a:solidFill>
                <a:effectLst>
                  <a:innerShdw blurRad="114300">
                    <a:schemeClr val="bg1">
                      <a:lumMod val="85000"/>
                    </a:schemeClr>
                  </a:innerShdw>
                </a:effectLst>
                <a:uLnTx/>
                <a:uFillTx/>
                <a:latin typeface="SVN-Apple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6" name="TextBox 67">
              <a:extLst>
                <a:ext uri="{FF2B5EF4-FFF2-40B4-BE49-F238E27FC236}">
                  <a16:creationId xmlns="" xmlns:a16="http://schemas.microsoft.com/office/drawing/2014/main" id="{5F0416D9-DAFF-AF18-67EB-865FFB83C5CC}"/>
                </a:ext>
              </a:extLst>
            </p:cNvPr>
            <p:cNvSpPr txBox="1"/>
            <p:nvPr/>
          </p:nvSpPr>
          <p:spPr>
            <a:xfrm>
              <a:off x="973402" y="4129933"/>
              <a:ext cx="1034141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0" b="1" noProof="0" dirty="0" smtClean="0">
                  <a:ln w="19050" cap="rnd" cmpd="sng">
                    <a:solidFill>
                      <a:srgbClr val="C00000"/>
                    </a:solidFill>
                    <a:prstDash val="solid"/>
                  </a:ln>
                  <a:solidFill>
                    <a:srgbClr val="FF4548"/>
                  </a:solidFill>
                  <a:effectLst>
                    <a:outerShdw dist="165100" dir="2700000" algn="ctr" rotWithShape="0">
                      <a:srgbClr val="FF7789">
                        <a:alpha val="50000"/>
                      </a:srgbClr>
                    </a:outerShdw>
                  </a:effectLst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VAI TRÒ CỦA CÁC VUA HÙNG</a:t>
              </a:r>
              <a:endParaRPr kumimoji="0" lang="en-US" sz="9000" b="1" i="0" u="none" strike="noStrike" kern="1200" cap="none" spc="0" normalizeH="0" baseline="0" noProof="0" dirty="0">
                <a:ln w="19050" cap="rnd" cmpd="sng">
                  <a:solidFill>
                    <a:srgbClr val="C00000"/>
                  </a:solidFill>
                  <a:prstDash val="solid"/>
                </a:ln>
                <a:solidFill>
                  <a:srgbClr val="FF4548"/>
                </a:solidFill>
                <a:effectLst>
                  <a:outerShdw dist="165100" dir="2700000" algn="ctr" rotWithShape="0">
                    <a:srgbClr val="FF7789">
                      <a:alpha val="50000"/>
                    </a:srgbClr>
                  </a:outerShdw>
                </a:effectLst>
                <a:uLnTx/>
                <a:uFillTx/>
                <a:latin typeface="SVN-Apple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493319" y="1194359"/>
            <a:ext cx="747633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200" dirty="0" smtClean="0"/>
              <a:t>    Các </a:t>
            </a:r>
            <a:r>
              <a:rPr lang="en-GB" sz="4200" dirty="0" err="1" smtClean="0"/>
              <a:t>Vua</a:t>
            </a:r>
            <a:r>
              <a:rPr lang="en-GB" sz="4200" dirty="0" smtClean="0"/>
              <a:t> </a:t>
            </a:r>
            <a:r>
              <a:rPr lang="en-GB" sz="4200" dirty="0" err="1" smtClean="0"/>
              <a:t>Hùng</a:t>
            </a:r>
            <a:r>
              <a:rPr lang="en-GB" sz="4200" dirty="0" smtClean="0"/>
              <a:t> </a:t>
            </a:r>
            <a:r>
              <a:rPr lang="en-GB" sz="4200" dirty="0" err="1" smtClean="0"/>
              <a:t>có</a:t>
            </a:r>
            <a:r>
              <a:rPr lang="en-GB" sz="4200" dirty="0" smtClean="0"/>
              <a:t> </a:t>
            </a:r>
            <a:r>
              <a:rPr lang="en-GB" sz="4200" dirty="0" err="1" smtClean="0"/>
              <a:t>công</a:t>
            </a:r>
            <a:r>
              <a:rPr lang="en-GB" sz="4200" dirty="0" smtClean="0"/>
              <a:t> </a:t>
            </a:r>
            <a:r>
              <a:rPr lang="en-GB" sz="4200" dirty="0" err="1" smtClean="0"/>
              <a:t>dựng</a:t>
            </a:r>
            <a:r>
              <a:rPr lang="en-GB" sz="4200" dirty="0" smtClean="0"/>
              <a:t> </a:t>
            </a:r>
            <a:r>
              <a:rPr lang="en-GB" sz="4200" dirty="0" err="1" smtClean="0"/>
              <a:t>nước</a:t>
            </a:r>
            <a:r>
              <a:rPr lang="en-GB" sz="4200" dirty="0" smtClean="0"/>
              <a:t> (</a:t>
            </a:r>
            <a:r>
              <a:rPr lang="en-GB" sz="4200" dirty="0" err="1" smtClean="0"/>
              <a:t>xây</a:t>
            </a:r>
            <a:r>
              <a:rPr lang="en-GB" sz="4200" dirty="0" smtClean="0"/>
              <a:t> </a:t>
            </a:r>
            <a:r>
              <a:rPr lang="en-GB" sz="4200" dirty="0" err="1" smtClean="0"/>
              <a:t>dựng</a:t>
            </a:r>
            <a:r>
              <a:rPr lang="en-GB" sz="4200" dirty="0" smtClean="0"/>
              <a:t> </a:t>
            </a:r>
            <a:r>
              <a:rPr lang="en-GB" sz="4200" dirty="0" err="1" smtClean="0"/>
              <a:t>đất</a:t>
            </a:r>
            <a:r>
              <a:rPr lang="en-GB" sz="4200" dirty="0" smtClean="0"/>
              <a:t> </a:t>
            </a:r>
            <a:r>
              <a:rPr lang="en-GB" sz="4200" dirty="0" err="1" smtClean="0"/>
              <a:t>nước</a:t>
            </a:r>
            <a:r>
              <a:rPr lang="en-GB" sz="4200" dirty="0" smtClean="0"/>
              <a:t>) </a:t>
            </a:r>
            <a:r>
              <a:rPr lang="en-GB" sz="4200" dirty="0" err="1" smtClean="0"/>
              <a:t>là</a:t>
            </a:r>
            <a:r>
              <a:rPr lang="en-GB" sz="4200" dirty="0" smtClean="0"/>
              <a:t> </a:t>
            </a:r>
            <a:r>
              <a:rPr lang="en-GB" sz="4200" dirty="0" err="1" smtClean="0"/>
              <a:t>việc</a:t>
            </a:r>
            <a:r>
              <a:rPr lang="en-GB" sz="4200" dirty="0" smtClean="0"/>
              <a:t> </a:t>
            </a:r>
            <a:r>
              <a:rPr lang="en-GB" sz="4200" dirty="0" err="1" smtClean="0"/>
              <a:t>xây</a:t>
            </a:r>
            <a:r>
              <a:rPr lang="en-GB" sz="4200" dirty="0" smtClean="0"/>
              <a:t> </a:t>
            </a:r>
            <a:r>
              <a:rPr lang="en-GB" sz="4200" dirty="0" err="1" smtClean="0"/>
              <a:t>dựng</a:t>
            </a:r>
            <a:r>
              <a:rPr lang="en-GB" sz="4200" dirty="0" smtClean="0"/>
              <a:t> </a:t>
            </a:r>
            <a:r>
              <a:rPr lang="en-GB" sz="4200" dirty="0" err="1" smtClean="0"/>
              <a:t>Nhà</a:t>
            </a:r>
            <a:r>
              <a:rPr lang="en-GB" sz="4200" dirty="0" smtClean="0"/>
              <a:t> </a:t>
            </a:r>
            <a:r>
              <a:rPr lang="en-GB" sz="4200" dirty="0" err="1" smtClean="0"/>
              <a:t>nước</a:t>
            </a:r>
            <a:r>
              <a:rPr lang="en-GB" sz="4200" dirty="0" smtClean="0"/>
              <a:t> </a:t>
            </a:r>
            <a:r>
              <a:rPr lang="en-GB" sz="4200" dirty="0" err="1" smtClean="0"/>
              <a:t>Văn</a:t>
            </a:r>
            <a:r>
              <a:rPr lang="en-GB" sz="4200" dirty="0" smtClean="0"/>
              <a:t> Lang – </a:t>
            </a:r>
            <a:r>
              <a:rPr lang="en-GB" sz="4200" dirty="0" err="1" smtClean="0"/>
              <a:t>Nhà</a:t>
            </a:r>
            <a:r>
              <a:rPr lang="en-GB" sz="4200" dirty="0" smtClean="0"/>
              <a:t> </a:t>
            </a:r>
            <a:r>
              <a:rPr lang="en-GB" sz="4200" dirty="0" err="1" smtClean="0"/>
              <a:t>nước</a:t>
            </a:r>
            <a:r>
              <a:rPr lang="en-GB" sz="4200" dirty="0" smtClean="0"/>
              <a:t> </a:t>
            </a:r>
            <a:r>
              <a:rPr lang="en-GB" sz="4200" dirty="0" err="1" smtClean="0"/>
              <a:t>đầu</a:t>
            </a:r>
            <a:r>
              <a:rPr lang="en-GB" sz="4200" dirty="0" smtClean="0"/>
              <a:t> </a:t>
            </a:r>
            <a:r>
              <a:rPr lang="en-GB" sz="4200" dirty="0" err="1" smtClean="0"/>
              <a:t>tiên</a:t>
            </a:r>
            <a:r>
              <a:rPr lang="en-GB" sz="4200" dirty="0" smtClean="0"/>
              <a:t> </a:t>
            </a:r>
            <a:r>
              <a:rPr lang="en-GB" sz="4200" dirty="0" err="1" smtClean="0"/>
              <a:t>trong</a:t>
            </a:r>
            <a:r>
              <a:rPr lang="en-GB" sz="4200" dirty="0" smtClean="0"/>
              <a:t> </a:t>
            </a:r>
            <a:r>
              <a:rPr lang="en-GB" sz="4200" dirty="0" err="1" smtClean="0"/>
              <a:t>lịch</a:t>
            </a:r>
            <a:r>
              <a:rPr lang="en-GB" sz="4200" dirty="0" smtClean="0"/>
              <a:t> </a:t>
            </a:r>
            <a:r>
              <a:rPr lang="en-GB" sz="4200" dirty="0" err="1" smtClean="0"/>
              <a:t>sử</a:t>
            </a:r>
            <a:r>
              <a:rPr lang="en-GB" sz="4200" dirty="0" smtClean="0"/>
              <a:t> </a:t>
            </a:r>
            <a:r>
              <a:rPr lang="en-GB" sz="4200" dirty="0" err="1" smtClean="0"/>
              <a:t>Việt</a:t>
            </a:r>
            <a:r>
              <a:rPr lang="en-GB" sz="4200" dirty="0" smtClean="0"/>
              <a:t> Nam; </a:t>
            </a:r>
            <a:r>
              <a:rPr lang="en-GB" sz="4200" dirty="0" err="1" smtClean="0"/>
              <a:t>giữ</a:t>
            </a:r>
            <a:r>
              <a:rPr lang="en-GB" sz="4200" dirty="0" smtClean="0"/>
              <a:t> </a:t>
            </a:r>
            <a:r>
              <a:rPr lang="en-GB" sz="4200" dirty="0" err="1" smtClean="0"/>
              <a:t>nước</a:t>
            </a:r>
            <a:r>
              <a:rPr lang="en-GB" sz="4200" dirty="0" smtClean="0"/>
              <a:t> (</a:t>
            </a:r>
            <a:r>
              <a:rPr lang="en-GB" sz="4200" dirty="0" err="1" smtClean="0"/>
              <a:t>bảo</a:t>
            </a:r>
            <a:r>
              <a:rPr lang="en-GB" sz="4200" dirty="0" smtClean="0"/>
              <a:t> </a:t>
            </a:r>
            <a:r>
              <a:rPr lang="en-GB" sz="4200" dirty="0" err="1" smtClean="0"/>
              <a:t>vệ</a:t>
            </a:r>
            <a:r>
              <a:rPr lang="en-GB" sz="4200" dirty="0" smtClean="0"/>
              <a:t> </a:t>
            </a:r>
            <a:r>
              <a:rPr lang="en-GB" sz="4200" dirty="0" err="1" smtClean="0"/>
              <a:t>đất</a:t>
            </a:r>
            <a:r>
              <a:rPr lang="en-GB" sz="4200" dirty="0" smtClean="0"/>
              <a:t> </a:t>
            </a:r>
            <a:r>
              <a:rPr lang="en-GB" sz="4200" dirty="0" err="1" smtClean="0"/>
              <a:t>nước</a:t>
            </a:r>
            <a:r>
              <a:rPr lang="en-GB" sz="4200" dirty="0" smtClean="0"/>
              <a:t>) </a:t>
            </a:r>
            <a:r>
              <a:rPr lang="en-GB" sz="4200" dirty="0" err="1" smtClean="0"/>
              <a:t>thể</a:t>
            </a:r>
            <a:r>
              <a:rPr lang="en-GB" sz="4200" dirty="0" smtClean="0"/>
              <a:t> </a:t>
            </a:r>
            <a:r>
              <a:rPr lang="en-GB" sz="4200" dirty="0" err="1" smtClean="0"/>
              <a:t>hiện</a:t>
            </a:r>
            <a:r>
              <a:rPr lang="en-GB" sz="4200" dirty="0" smtClean="0"/>
              <a:t> qua </a:t>
            </a:r>
            <a:r>
              <a:rPr lang="en-GB" sz="4200" dirty="0" err="1" smtClean="0"/>
              <a:t>việc</a:t>
            </a:r>
            <a:r>
              <a:rPr lang="en-GB" sz="4200" dirty="0" smtClean="0"/>
              <a:t> </a:t>
            </a:r>
            <a:r>
              <a:rPr lang="en-GB" sz="4200" dirty="0" err="1" smtClean="0"/>
              <a:t>lãnh</a:t>
            </a:r>
            <a:r>
              <a:rPr lang="en-GB" sz="4200" dirty="0" smtClean="0"/>
              <a:t> </a:t>
            </a:r>
            <a:r>
              <a:rPr lang="en-GB" sz="4200" dirty="0" err="1" smtClean="0"/>
              <a:t>đạo</a:t>
            </a:r>
            <a:r>
              <a:rPr lang="en-GB" sz="4200" dirty="0" smtClean="0"/>
              <a:t>, </a:t>
            </a:r>
            <a:r>
              <a:rPr lang="en-GB" sz="4200" dirty="0" err="1" smtClean="0"/>
              <a:t>tổ</a:t>
            </a:r>
            <a:r>
              <a:rPr lang="en-GB" sz="4200" dirty="0" smtClean="0"/>
              <a:t> </a:t>
            </a:r>
            <a:r>
              <a:rPr lang="en-GB" sz="4200" dirty="0" err="1" smtClean="0"/>
              <a:t>chức</a:t>
            </a:r>
            <a:r>
              <a:rPr lang="en-GB" sz="4200" dirty="0" smtClean="0"/>
              <a:t> </a:t>
            </a:r>
            <a:r>
              <a:rPr lang="en-GB" sz="4200" dirty="0" err="1" smtClean="0"/>
              <a:t>các</a:t>
            </a:r>
            <a:r>
              <a:rPr lang="en-GB" sz="4200" dirty="0" smtClean="0"/>
              <a:t> </a:t>
            </a:r>
            <a:r>
              <a:rPr lang="en-GB" sz="4200" dirty="0" err="1" smtClean="0"/>
              <a:t>cuộc</a:t>
            </a:r>
            <a:r>
              <a:rPr lang="en-GB" sz="4200" dirty="0" smtClean="0"/>
              <a:t> </a:t>
            </a:r>
            <a:r>
              <a:rPr lang="en-GB" sz="4200" dirty="0" err="1" smtClean="0"/>
              <a:t>đấu</a:t>
            </a:r>
            <a:r>
              <a:rPr lang="en-GB" sz="4200" dirty="0" smtClean="0"/>
              <a:t> </a:t>
            </a:r>
            <a:r>
              <a:rPr lang="en-GB" sz="4200" dirty="0" err="1" smtClean="0"/>
              <a:t>tranh</a:t>
            </a:r>
            <a:r>
              <a:rPr lang="en-GB" sz="4200" dirty="0" smtClean="0"/>
              <a:t> </a:t>
            </a:r>
            <a:r>
              <a:rPr lang="en-GB" sz="4200" dirty="0" err="1" smtClean="0"/>
              <a:t>của</a:t>
            </a:r>
            <a:r>
              <a:rPr lang="en-GB" sz="4200" dirty="0" smtClean="0"/>
              <a:t> </a:t>
            </a:r>
            <a:r>
              <a:rPr lang="en-GB" sz="4200" dirty="0" err="1" smtClean="0"/>
              <a:t>nhân</a:t>
            </a:r>
            <a:r>
              <a:rPr lang="en-GB" sz="4200" dirty="0" smtClean="0"/>
              <a:t> </a:t>
            </a:r>
            <a:r>
              <a:rPr lang="en-GB" sz="4200" dirty="0" err="1" smtClean="0"/>
              <a:t>dân</a:t>
            </a:r>
            <a:r>
              <a:rPr lang="en-GB" sz="4200" dirty="0" smtClean="0"/>
              <a:t> </a:t>
            </a:r>
            <a:r>
              <a:rPr lang="en-GB" sz="4200" dirty="0" err="1" smtClean="0"/>
              <a:t>chống</a:t>
            </a:r>
            <a:r>
              <a:rPr lang="en-GB" sz="4200" dirty="0" smtClean="0"/>
              <a:t> </a:t>
            </a:r>
            <a:r>
              <a:rPr lang="en-GB" sz="4200" dirty="0" err="1" smtClean="0"/>
              <a:t>giặc</a:t>
            </a:r>
            <a:r>
              <a:rPr lang="en-GB" sz="4200" dirty="0" smtClean="0"/>
              <a:t> </a:t>
            </a:r>
            <a:r>
              <a:rPr lang="en-GB" sz="4200" dirty="0" err="1" smtClean="0"/>
              <a:t>ngoại</a:t>
            </a:r>
            <a:r>
              <a:rPr lang="en-GB" sz="4200" dirty="0" smtClean="0"/>
              <a:t> </a:t>
            </a:r>
            <a:r>
              <a:rPr lang="en-GB" sz="4200" dirty="0" err="1" smtClean="0"/>
              <a:t>xâm</a:t>
            </a:r>
            <a:r>
              <a:rPr lang="en-GB" sz="4200" dirty="0" smtClean="0"/>
              <a:t>.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401643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4" b="8934"/>
          <a:stretch/>
        </p:blipFill>
        <p:spPr>
          <a:xfrm>
            <a:off x="0" y="-1"/>
            <a:ext cx="12255910" cy="6872749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2645919">
            <a:off x="2739502" y="2232798"/>
            <a:ext cx="8382377" cy="5196058"/>
            <a:chOff x="2876480" y="2556113"/>
            <a:chExt cx="6688426" cy="3381231"/>
          </a:xfrm>
        </p:grpSpPr>
        <p:sp>
          <p:nvSpPr>
            <p:cNvPr id="7" name="TextBox 12">
              <a:extLst>
                <a:ext uri="{FF2B5EF4-FFF2-40B4-BE49-F238E27FC236}">
                  <a16:creationId xmlns=""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556113"/>
              <a:ext cx="6688425" cy="338123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0000" dirty="0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=""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81" y="2556113"/>
              <a:ext cx="6688425" cy="338123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0000" dirty="0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6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1726" y="3153409"/>
            <a:ext cx="3754426" cy="3810660"/>
            <a:chOff x="-212715" y="3873229"/>
            <a:chExt cx="3886041" cy="31641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61" b="44076"/>
            <a:stretch/>
          </p:blipFill>
          <p:spPr>
            <a:xfrm>
              <a:off x="-212715" y="3873229"/>
              <a:ext cx="2830286" cy="316411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61" b="44076"/>
            <a:stretch/>
          </p:blipFill>
          <p:spPr>
            <a:xfrm>
              <a:off x="1900325" y="5020597"/>
              <a:ext cx="1773001" cy="19821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87384" y="290061"/>
            <a:ext cx="4894217" cy="3042229"/>
            <a:chOff x="287384" y="290061"/>
            <a:chExt cx="4894217" cy="3042229"/>
          </a:xfrm>
        </p:grpSpPr>
        <p:sp>
          <p:nvSpPr>
            <p:cNvPr id="22" name="TextBox 16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287384" y="1085521"/>
              <a:ext cx="489421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smtClean="0"/>
                <a:t>        </a:t>
              </a:r>
              <a:r>
                <a:rPr lang="en-US" sz="3500" b="1" dirty="0" err="1" smtClean="0"/>
                <a:t>Vẽ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sơ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đồ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thể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hiện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các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công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trình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kiến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trúc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chính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trong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Quần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thể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Khu</a:t>
              </a:r>
              <a:r>
                <a:rPr lang="en-US" sz="3500" b="1" dirty="0" smtClean="0"/>
                <a:t> di tích </a:t>
              </a:r>
              <a:r>
                <a:rPr lang="en-US" sz="3500" b="1" dirty="0" err="1" smtClean="0"/>
                <a:t>Đền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Hùng</a:t>
              </a:r>
              <a:r>
                <a:rPr lang="en-US" sz="3500" b="1" dirty="0" smtClean="0"/>
                <a:t>.</a:t>
              </a:r>
              <a:endParaRPr lang="en-US" sz="3500" b="1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90855" y="290061"/>
              <a:ext cx="4075602" cy="861774"/>
              <a:chOff x="690855" y="290061"/>
              <a:chExt cx="4075602" cy="861774"/>
            </a:xfrm>
          </p:grpSpPr>
          <p:sp>
            <p:nvSpPr>
              <p:cNvPr id="21" name="TextBox 16">
                <a:extLst>
                  <a:ext uri="{FF2B5EF4-FFF2-40B4-BE49-F238E27FC236}">
                    <a16:creationId xmlns="" xmlns:a16="http://schemas.microsoft.com/office/drawing/2014/main" id="{EB0605A4-67F8-2BB1-D972-0ECBA80C6838}"/>
                  </a:ext>
                </a:extLst>
              </p:cNvPr>
              <p:cNvSpPr txBox="1"/>
              <p:nvPr/>
            </p:nvSpPr>
            <p:spPr>
              <a:xfrm>
                <a:off x="1986789" y="290061"/>
                <a:ext cx="277966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000" b="1" dirty="0" err="1" smtClean="0">
                    <a:solidFill>
                      <a:srgbClr val="EF1F1B"/>
                    </a:solidFill>
                  </a:rPr>
                  <a:t>Luyện</a:t>
                </a:r>
                <a:r>
                  <a:rPr lang="en-US" sz="5000" b="1" dirty="0" smtClean="0">
                    <a:solidFill>
                      <a:srgbClr val="EF1F1B"/>
                    </a:solidFill>
                  </a:rPr>
                  <a:t> </a:t>
                </a:r>
                <a:r>
                  <a:rPr lang="en-US" sz="5000" b="1" dirty="0" err="1" smtClean="0">
                    <a:solidFill>
                      <a:srgbClr val="EF1F1B"/>
                    </a:solidFill>
                  </a:rPr>
                  <a:t>tập</a:t>
                </a:r>
                <a:endParaRPr lang="en-US" sz="5000" b="1" dirty="0">
                  <a:solidFill>
                    <a:srgbClr val="EF1F1B"/>
                  </a:solidFill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342" b="100000" l="0" r="100000">
                            <a14:foregroundMark x1="25940" y1="26174" x2="34211" y2="39597"/>
                            <a14:foregroundMark x1="61278" y1="47651" x2="62030" y2="57047"/>
                            <a14:foregroundMark x1="49248" y1="81208" x2="34211" y2="81208"/>
                            <a14:foregroundMark x1="25188" y1="77181" x2="77068" y2="55705"/>
                            <a14:foregroundMark x1="81579" y1="66443" x2="58271" y2="75839"/>
                            <a14:foregroundMark x1="59774" y1="38255" x2="57519" y2="42282"/>
                            <a14:foregroundMark x1="91353" y1="54362" x2="79323" y2="48993"/>
                            <a14:foregroundMark x1="82331" y1="44966" x2="73308" y2="44966"/>
                            <a14:foregroundMark x1="19173" y1="18121" x2="19173" y2="18121"/>
                            <a14:foregroundMark x1="78571" y1="51678" x2="54511" y2="31544"/>
                            <a14:foregroundMark x1="61278" y1="50336" x2="50000" y2="44966"/>
                            <a14:foregroundMark x1="53759" y1="40940" x2="46241" y2="4094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90855" y="347012"/>
                <a:ext cx="1436798" cy="804823"/>
              </a:xfrm>
              <a:prstGeom prst="rect">
                <a:avLst/>
              </a:prstGeom>
            </p:spPr>
          </p:pic>
        </p:grp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533" t="52" r="1432"/>
          <a:stretch/>
        </p:blipFill>
        <p:spPr>
          <a:xfrm>
            <a:off x="5181601" y="400049"/>
            <a:ext cx="6781800" cy="615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765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2" y="755214"/>
            <a:ext cx="10957278" cy="568301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906325" y="-57150"/>
            <a:ext cx="6427812" cy="1486686"/>
            <a:chOff x="915939" y="4120576"/>
            <a:chExt cx="10374996" cy="1486686"/>
          </a:xfrm>
        </p:grpSpPr>
        <p:sp>
          <p:nvSpPr>
            <p:cNvPr id="18" name="TextBox 67">
              <a:extLst>
                <a:ext uri="{FF2B5EF4-FFF2-40B4-BE49-F238E27FC236}">
                  <a16:creationId xmlns="" xmlns:a16="http://schemas.microsoft.com/office/drawing/2014/main" id="{02451BDF-8777-159E-289B-C3FCD0E7B05A}"/>
                </a:ext>
              </a:extLst>
            </p:cNvPr>
            <p:cNvSpPr txBox="1"/>
            <p:nvPr/>
          </p:nvSpPr>
          <p:spPr>
            <a:xfrm>
              <a:off x="949524" y="4129934"/>
              <a:ext cx="1034141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 smtClean="0">
                  <a:ln w="190500" cap="rnd" cmpd="sng">
                    <a:solidFill>
                      <a:schemeClr val="bg1"/>
                    </a:solidFill>
                    <a:prstDash val="solid"/>
                  </a:ln>
                  <a:solidFill>
                    <a:srgbClr val="FF3300"/>
                  </a:solidFill>
                  <a:effectLst>
                    <a:innerShdw blurRad="114300">
                      <a:schemeClr val="bg1">
                        <a:lumMod val="85000"/>
                      </a:schemeClr>
                    </a:inn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GỢI</a:t>
              </a:r>
              <a:r>
                <a:rPr kumimoji="0" lang="en-US" sz="9000" b="1" i="0" u="none" strike="noStrike" kern="1200" cap="none" spc="0" normalizeH="0" noProof="0" dirty="0" smtClean="0">
                  <a:ln w="190500" cap="rnd" cmpd="sng">
                    <a:solidFill>
                      <a:schemeClr val="bg1"/>
                    </a:solidFill>
                    <a:prstDash val="solid"/>
                  </a:ln>
                  <a:solidFill>
                    <a:srgbClr val="FF3300"/>
                  </a:solidFill>
                  <a:effectLst>
                    <a:innerShdw blurRad="114300">
                      <a:schemeClr val="bg1">
                        <a:lumMod val="85000"/>
                      </a:schemeClr>
                    </a:inn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Ý VẼ SƠ ĐỒ</a:t>
              </a:r>
              <a:endParaRPr kumimoji="0" lang="en-US" sz="9000" b="1" i="0" u="none" strike="noStrike" kern="1200" cap="none" spc="0" normalizeH="0" baseline="0" noProof="0" dirty="0">
                <a:ln w="190500" cap="rnd" cmpd="sng">
                  <a:solidFill>
                    <a:schemeClr val="bg1"/>
                  </a:solidFill>
                  <a:prstDash val="solid"/>
                </a:ln>
                <a:solidFill>
                  <a:srgbClr val="FF3300"/>
                </a:solidFill>
                <a:effectLst>
                  <a:innerShdw blurRad="114300">
                    <a:schemeClr val="bg1">
                      <a:lumMod val="85000"/>
                    </a:schemeClr>
                  </a:innerShdw>
                </a:effectLst>
                <a:uLnTx/>
                <a:uFillTx/>
                <a:latin typeface="SVN-Apple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9" name="TextBox 67">
              <a:extLst>
                <a:ext uri="{FF2B5EF4-FFF2-40B4-BE49-F238E27FC236}">
                  <a16:creationId xmlns="" xmlns:a16="http://schemas.microsoft.com/office/drawing/2014/main" id="{5F0416D9-DAFF-AF18-67EB-865FFB83C5CC}"/>
                </a:ext>
              </a:extLst>
            </p:cNvPr>
            <p:cNvSpPr txBox="1"/>
            <p:nvPr/>
          </p:nvSpPr>
          <p:spPr>
            <a:xfrm>
              <a:off x="915939" y="4120576"/>
              <a:ext cx="1034141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0" b="1" noProof="0" dirty="0" smtClean="0">
                  <a:ln w="19050" cap="rnd" cmpd="sng">
                    <a:solidFill>
                      <a:srgbClr val="C00000"/>
                    </a:solidFill>
                    <a:prstDash val="solid"/>
                  </a:ln>
                  <a:solidFill>
                    <a:srgbClr val="FF4548"/>
                  </a:solidFill>
                  <a:effectLst>
                    <a:outerShdw dist="165100" dir="2700000" algn="ctr" rotWithShape="0">
                      <a:srgbClr val="FF7789">
                        <a:alpha val="50000"/>
                      </a:srgbClr>
                    </a:outerShdw>
                  </a:effectLst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GỢI Ý VẼ SƠ ĐỒ</a:t>
              </a:r>
              <a:endParaRPr kumimoji="0" lang="en-US" sz="9000" b="1" i="0" u="none" strike="noStrike" kern="1200" cap="none" spc="0" normalizeH="0" baseline="0" noProof="0" dirty="0">
                <a:ln w="19050" cap="rnd" cmpd="sng">
                  <a:solidFill>
                    <a:srgbClr val="C00000"/>
                  </a:solidFill>
                  <a:prstDash val="solid"/>
                </a:ln>
                <a:solidFill>
                  <a:srgbClr val="FF4548"/>
                </a:solidFill>
                <a:effectLst>
                  <a:outerShdw dist="165100" dir="2700000" algn="ctr" rotWithShape="0">
                    <a:srgbClr val="FF7789">
                      <a:alpha val="50000"/>
                    </a:srgbClr>
                  </a:outerShdw>
                </a:effectLst>
                <a:uLnTx/>
                <a:uFillTx/>
                <a:latin typeface="SVN-Apple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376569" y="5398025"/>
            <a:ext cx="4515122" cy="1121585"/>
            <a:chOff x="8290227" y="1854891"/>
            <a:chExt cx="4515122" cy="1121585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9190645" y="2057075"/>
              <a:ext cx="2738402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iCiel Pony" panose="02000000000000000000" pitchFamily="2" charset="0"/>
                  <a:ea typeface="PMingLiU-ExtB" panose="02020500000000000000" pitchFamily="18" charset="-120"/>
                </a:rPr>
                <a:t>Sử </a:t>
              </a:r>
              <a:r>
                <a:rPr lang="en-US" sz="2400" dirty="0" err="1" smtClean="0">
                  <a:latin typeface="iCiel Pony" panose="02000000000000000000" pitchFamily="2" charset="0"/>
                  <a:ea typeface="PMingLiU-ExtB" panose="02020500000000000000" pitchFamily="18" charset="-120"/>
                </a:rPr>
                <a:t>dụng</a:t>
              </a:r>
              <a:r>
                <a:rPr lang="en-US" sz="2400" dirty="0" smtClean="0">
                  <a:latin typeface="iCiel Pony" panose="02000000000000000000" pitchFamily="2" charset="0"/>
                  <a:ea typeface="PMingLiU-ExtB" panose="02020500000000000000" pitchFamily="18" charset="-12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PMingLiU-ExtB" panose="02020500000000000000" pitchFamily="18" charset="-120"/>
                </a:rPr>
                <a:t>các</a:t>
              </a:r>
              <a:r>
                <a:rPr lang="en-US" sz="2400" dirty="0" smtClean="0">
                  <a:latin typeface="iCiel Pony" panose="02000000000000000000" pitchFamily="2" charset="0"/>
                  <a:ea typeface="PMingLiU-ExtB" panose="02020500000000000000" pitchFamily="18" charset="-12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PMingLiU-ExtB" panose="02020500000000000000" pitchFamily="18" charset="-120"/>
                </a:rPr>
                <a:t>kí</a:t>
              </a:r>
              <a:r>
                <a:rPr lang="en-US" sz="2400" dirty="0" smtClean="0">
                  <a:latin typeface="iCiel Pony" panose="02000000000000000000" pitchFamily="2" charset="0"/>
                  <a:ea typeface="PMingLiU-ExtB" panose="02020500000000000000" pitchFamily="18" charset="-12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PMingLiU-ExtB" panose="02020500000000000000" pitchFamily="18" charset="-120"/>
                </a:rPr>
                <a:t>hiệu</a:t>
              </a:r>
              <a:r>
                <a:rPr lang="en-US" sz="2400" dirty="0" smtClean="0">
                  <a:latin typeface="iCiel Pony" panose="02000000000000000000" pitchFamily="2" charset="0"/>
                  <a:ea typeface="PMingLiU-ExtB" panose="02020500000000000000" pitchFamily="18" charset="-12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PMingLiU-ExtB" panose="02020500000000000000" pitchFamily="18" charset="-120"/>
                </a:rPr>
                <a:t>đơn</a:t>
              </a:r>
              <a:r>
                <a:rPr lang="en-US" sz="2400" dirty="0" smtClean="0">
                  <a:latin typeface="iCiel Pony" panose="02000000000000000000" pitchFamily="2" charset="0"/>
                  <a:ea typeface="PMingLiU-ExtB" panose="02020500000000000000" pitchFamily="18" charset="-12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PMingLiU-ExtB" panose="02020500000000000000" pitchFamily="18" charset="-120"/>
                </a:rPr>
                <a:t>giản</a:t>
              </a:r>
              <a:endParaRPr lang="vi-VN" sz="2400" dirty="0">
                <a:latin typeface="iCiel Pony" panose="02000000000000000000" pitchFamily="2" charset="0"/>
                <a:ea typeface="PMingLiU-ExtB" panose="02020500000000000000" pitchFamily="18" charset="-120"/>
              </a:endParaRPr>
            </a:p>
          </p:txBody>
        </p:sp>
        <p:grpSp>
          <p:nvGrpSpPr>
            <p:cNvPr id="24" name="Nhóm 23">
              <a:extLst>
                <a:ext uri="{FF2B5EF4-FFF2-40B4-BE49-F238E27FC236}">
                  <a16:creationId xmlns="" xmlns:a16="http://schemas.microsoft.com/office/drawing/2014/main" id="{21689025-61A3-14EC-24BE-F79F7A0EA702}"/>
                </a:ext>
              </a:extLst>
            </p:cNvPr>
            <p:cNvGrpSpPr/>
            <p:nvPr/>
          </p:nvGrpSpPr>
          <p:grpSpPr>
            <a:xfrm>
              <a:off x="8290227" y="1854891"/>
              <a:ext cx="4515122" cy="1009872"/>
              <a:chOff x="3919237" y="5287018"/>
              <a:chExt cx="4307213" cy="1381473"/>
            </a:xfrm>
          </p:grpSpPr>
          <p:sp>
            <p:nvSpPr>
              <p:cNvPr id="25" name="TextBox 67">
                <a:extLst>
                  <a:ext uri="{FF2B5EF4-FFF2-40B4-BE49-F238E27FC236}">
                    <a16:creationId xmlns="" xmlns:a16="http://schemas.microsoft.com/office/drawing/2014/main" id="{A2CE281D-9856-7095-3FAE-4107D2F58A47}"/>
                  </a:ext>
                </a:extLst>
              </p:cNvPr>
              <p:cNvSpPr txBox="1"/>
              <p:nvPr/>
            </p:nvSpPr>
            <p:spPr>
              <a:xfrm>
                <a:off x="3919237" y="5287018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7200" dirty="0" smtClean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LƯU Ý:</a:t>
                </a:r>
                <a:endParaRPr lang="en-US" sz="72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26" name="TextBox 67">
                <a:extLst>
                  <a:ext uri="{FF2B5EF4-FFF2-40B4-BE49-F238E27FC236}">
                    <a16:creationId xmlns="" xmlns:a16="http://schemas.microsoft.com/office/drawing/2014/main" id="{4E2FC697-2A7E-59D7-7BC8-610634E33B6B}"/>
                  </a:ext>
                </a:extLst>
              </p:cNvPr>
              <p:cNvSpPr txBox="1"/>
              <p:nvPr/>
            </p:nvSpPr>
            <p:spPr>
              <a:xfrm>
                <a:off x="3945908" y="5287018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7200" dirty="0" smtClean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LƯU Ý:</a:t>
                </a:r>
                <a:endParaRPr lang="en-US" sz="72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6593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5257" r="6716" b="7375"/>
          <a:stretch/>
        </p:blipFill>
        <p:spPr>
          <a:xfrm>
            <a:off x="0" y="-38100"/>
            <a:ext cx="12230100" cy="690892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77772" y="1035679"/>
            <a:ext cx="11308455" cy="5703207"/>
            <a:chOff x="476238" y="898658"/>
            <a:chExt cx="11308455" cy="5703207"/>
          </a:xfrm>
        </p:grpSpPr>
        <p:sp>
          <p:nvSpPr>
            <p:cNvPr id="14" name="Hình chữ nhật: Góc Tròn 6">
              <a:extLst>
                <a:ext uri="{FF2B5EF4-FFF2-40B4-BE49-F238E27FC236}">
                  <a16:creationId xmlns=""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476238" y="898658"/>
              <a:ext cx="11308455" cy="570320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C6F8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FBBF44C-0227-1E96-39BD-2E248DD75F1B}"/>
                </a:ext>
              </a:extLst>
            </p:cNvPr>
            <p:cNvSpPr txBox="1"/>
            <p:nvPr/>
          </p:nvSpPr>
          <p:spPr>
            <a:xfrm>
              <a:off x="781325" y="938776"/>
              <a:ext cx="10842100" cy="5663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b="1" dirty="0">
                  <a:solidFill>
                    <a:srgbClr val="F53A3D"/>
                  </a:solidFill>
                  <a:latin typeface="UTM Duepuntozero" panose="02040603050506020204" pitchFamily="18" charset="0"/>
                </a:rPr>
                <a:t>Sau </a:t>
              </a:r>
              <a:r>
                <a:rPr lang="en-US" sz="3200" b="1" dirty="0" err="1">
                  <a:solidFill>
                    <a:srgbClr val="F53A3D"/>
                  </a:solidFill>
                  <a:latin typeface="UTM Duepuntozero" panose="02040603050506020204" pitchFamily="18" charset="0"/>
                </a:rPr>
                <a:t>khi</a:t>
              </a:r>
              <a:r>
                <a:rPr lang="en-US" sz="3200" b="1" dirty="0">
                  <a:solidFill>
                    <a:srgbClr val="F53A3D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F53A3D"/>
                  </a:solidFill>
                  <a:latin typeface="UTM Duepuntozero" panose="02040603050506020204" pitchFamily="18" charset="0"/>
                </a:rPr>
                <a:t>học</a:t>
              </a:r>
              <a:r>
                <a:rPr lang="en-US" sz="3200" b="1" dirty="0">
                  <a:solidFill>
                    <a:srgbClr val="F53A3D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F53A3D"/>
                  </a:solidFill>
                  <a:latin typeface="UTM Duepuntozero" panose="02040603050506020204" pitchFamily="18" charset="0"/>
                </a:rPr>
                <a:t>xong</a:t>
              </a:r>
              <a:r>
                <a:rPr lang="en-US" sz="3200" b="1" dirty="0">
                  <a:solidFill>
                    <a:srgbClr val="F53A3D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F53A3D"/>
                  </a:solidFill>
                  <a:latin typeface="UTM Duepuntozero" panose="02040603050506020204" pitchFamily="18" charset="0"/>
                </a:rPr>
                <a:t>bài</a:t>
              </a:r>
              <a:r>
                <a:rPr lang="en-US" sz="3200" b="1" dirty="0">
                  <a:solidFill>
                    <a:srgbClr val="F53A3D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F53A3D"/>
                  </a:solidFill>
                  <a:latin typeface="UTM Duepuntozero" panose="02040603050506020204" pitchFamily="18" charset="0"/>
                </a:rPr>
                <a:t>này</a:t>
              </a:r>
              <a:r>
                <a:rPr lang="en-US" sz="3200" b="1" dirty="0">
                  <a:solidFill>
                    <a:srgbClr val="F53A3D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3200" b="1" dirty="0" err="1">
                  <a:solidFill>
                    <a:srgbClr val="F53A3D"/>
                  </a:solidFill>
                  <a:latin typeface="UTM Duepuntozero" panose="02040603050506020204" pitchFamily="18" charset="0"/>
                </a:rPr>
                <a:t>em</a:t>
              </a:r>
              <a:r>
                <a:rPr lang="en-US" sz="3200" b="1" dirty="0">
                  <a:solidFill>
                    <a:srgbClr val="F53A3D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F53A3D"/>
                  </a:solidFill>
                  <a:latin typeface="UTM Duepuntozero" panose="02040603050506020204" pitchFamily="18" charset="0"/>
                </a:rPr>
                <a:t>sẽ</a:t>
              </a:r>
              <a:r>
                <a:rPr lang="en-US" sz="3200" b="1" dirty="0">
                  <a:solidFill>
                    <a:srgbClr val="F53A3D"/>
                  </a:solidFill>
                  <a:latin typeface="UTM Duepuntozero" panose="02040603050506020204" pitchFamily="18" charset="0"/>
                </a:rPr>
                <a:t>:</a:t>
              </a:r>
            </a:p>
            <a:p>
              <a:pPr algn="just"/>
              <a:r>
                <a:rPr lang="en-US" sz="3000" dirty="0"/>
                <a:t>- </a:t>
              </a:r>
              <a:r>
                <a:rPr lang="en-US" sz="3000" dirty="0" err="1"/>
                <a:t>Xác</a:t>
              </a:r>
              <a:r>
                <a:rPr lang="en-US" sz="3000" dirty="0"/>
                <a:t> </a:t>
              </a:r>
              <a:r>
                <a:rPr lang="en-US" sz="3000" dirty="0" err="1"/>
                <a:t>định</a:t>
              </a:r>
              <a:r>
                <a:rPr lang="en-US" sz="3000" dirty="0"/>
                <a:t> </a:t>
              </a:r>
              <a:r>
                <a:rPr lang="en-US" sz="3000" dirty="0" err="1"/>
                <a:t>được</a:t>
              </a:r>
              <a:r>
                <a:rPr lang="en-US" sz="3000" dirty="0"/>
                <a:t> </a:t>
              </a:r>
              <a:r>
                <a:rPr lang="en-US" sz="3000" dirty="0" err="1"/>
                <a:t>vị</a:t>
              </a:r>
              <a:r>
                <a:rPr lang="en-US" sz="3000" dirty="0"/>
                <a:t> </a:t>
              </a:r>
              <a:r>
                <a:rPr lang="en-US" sz="3000" dirty="0" err="1"/>
                <a:t>trí</a:t>
              </a:r>
              <a:r>
                <a:rPr lang="en-US" sz="3000" dirty="0"/>
                <a:t> </a:t>
              </a:r>
              <a:r>
                <a:rPr lang="en-US" sz="3000" dirty="0" err="1" smtClean="0"/>
                <a:t>của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Khu</a:t>
              </a:r>
              <a:r>
                <a:rPr lang="en-US" sz="3000" dirty="0" smtClean="0"/>
                <a:t> di tích </a:t>
              </a:r>
              <a:r>
                <a:rPr lang="en-US" sz="3000" dirty="0" err="1" smtClean="0"/>
                <a:t>Đền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Hùng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trên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bản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đồ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hoặc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lược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đồ</a:t>
              </a:r>
              <a:r>
                <a:rPr lang="en-US" sz="3000" dirty="0" smtClean="0"/>
                <a:t>; </a:t>
              </a:r>
              <a:r>
                <a:rPr lang="en-US" sz="3000" dirty="0" err="1" smtClean="0"/>
                <a:t>thời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gian</a:t>
              </a:r>
              <a:r>
                <a:rPr lang="en-US" sz="3000" dirty="0" smtClean="0"/>
                <a:t>, </a:t>
              </a:r>
              <a:r>
                <a:rPr lang="en-US" sz="3000" dirty="0" err="1" smtClean="0"/>
                <a:t>địa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điểm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tổ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chức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Lễ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Giỗ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Tổ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Hùng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Vương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hiện</a:t>
              </a:r>
              <a:r>
                <a:rPr lang="en-US" sz="3000" dirty="0" smtClean="0"/>
                <a:t> nay.</a:t>
              </a:r>
              <a:endParaRPr lang="en-US" sz="3000" dirty="0"/>
            </a:p>
            <a:p>
              <a:pPr algn="just"/>
              <a:r>
                <a:rPr lang="en-US" sz="3000" dirty="0" smtClean="0"/>
                <a:t>- Đọc </a:t>
              </a:r>
              <a:r>
                <a:rPr lang="en-US" sz="3000" dirty="0" err="1" smtClean="0"/>
                <a:t>sơ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đồ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khu</a:t>
              </a:r>
              <a:r>
                <a:rPr lang="en-US" sz="3000" dirty="0" smtClean="0"/>
                <a:t> di tích, </a:t>
              </a:r>
              <a:r>
                <a:rPr lang="en-US" sz="3000" dirty="0" err="1" smtClean="0"/>
                <a:t>xác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định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được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một</a:t>
              </a:r>
              <a:r>
                <a:rPr lang="en-US" sz="3000" dirty="0" smtClean="0"/>
                <a:t> số </a:t>
              </a:r>
              <a:r>
                <a:rPr lang="en-US" sz="3000" dirty="0" err="1" smtClean="0"/>
                <a:t>công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trình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kiến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trúc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chính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trong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Quần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thể</a:t>
              </a:r>
              <a:r>
                <a:rPr lang="en-US" sz="3000" dirty="0" smtClean="0"/>
                <a:t> di tích </a:t>
              </a:r>
              <a:r>
                <a:rPr lang="en-US" sz="3000" dirty="0" err="1" smtClean="0"/>
                <a:t>Đền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Hùng</a:t>
              </a:r>
              <a:r>
                <a:rPr lang="en-US" sz="3000" dirty="0" smtClean="0"/>
                <a:t>.</a:t>
              </a:r>
            </a:p>
            <a:p>
              <a:pPr algn="just"/>
              <a:r>
                <a:rPr lang="en-US" sz="3000" dirty="0" smtClean="0"/>
                <a:t>- Sử </a:t>
              </a:r>
              <a:r>
                <a:rPr lang="en-US" sz="3000" dirty="0" err="1" smtClean="0"/>
                <a:t>dụng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tư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liệu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lịch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sử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và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văn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hóa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dân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gian</a:t>
              </a:r>
              <a:r>
                <a:rPr lang="en-US" sz="3000" dirty="0" smtClean="0"/>
                <a:t>, </a:t>
              </a:r>
              <a:r>
                <a:rPr lang="en-US" sz="3000" dirty="0" err="1" smtClean="0"/>
                <a:t>trình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bày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được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những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nét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sơ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lược</a:t>
              </a:r>
              <a:r>
                <a:rPr lang="en-US" sz="3000" dirty="0" smtClean="0"/>
                <a:t> về </a:t>
              </a:r>
              <a:r>
                <a:rPr lang="en-US" sz="3000" dirty="0" err="1" smtClean="0"/>
                <a:t>Lễ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Giỗ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Tổ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Hùng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Vương</a:t>
              </a:r>
              <a:r>
                <a:rPr lang="en-US" sz="3000" dirty="0" smtClean="0"/>
                <a:t>.</a:t>
              </a:r>
            </a:p>
            <a:p>
              <a:pPr algn="just"/>
              <a:r>
                <a:rPr lang="en-US" sz="3000" dirty="0" smtClean="0"/>
                <a:t>- Sử </a:t>
              </a:r>
              <a:r>
                <a:rPr lang="en-US" sz="3000" dirty="0" err="1" smtClean="0"/>
                <a:t>dụng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tư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liệu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lịch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sử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và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văn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hóa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dân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gian</a:t>
              </a:r>
              <a:r>
                <a:rPr lang="en-US" sz="3000" dirty="0" smtClean="0"/>
                <a:t>, </a:t>
              </a:r>
              <a:r>
                <a:rPr lang="en-US" sz="3000" dirty="0" err="1" smtClean="0"/>
                <a:t>trình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bày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được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những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nét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sơ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lược</a:t>
              </a:r>
              <a:r>
                <a:rPr lang="en-US" sz="3000" dirty="0" smtClean="0"/>
                <a:t> về </a:t>
              </a:r>
              <a:r>
                <a:rPr lang="en-US" sz="3000" dirty="0" err="1" smtClean="0"/>
                <a:t>Lễ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Giỗ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Tổ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Hùng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Vương</a:t>
              </a:r>
              <a:r>
                <a:rPr lang="en-US" sz="3000" dirty="0" smtClean="0"/>
                <a:t>.</a:t>
              </a:r>
            </a:p>
            <a:p>
              <a:pPr algn="just"/>
              <a:r>
                <a:rPr lang="en-US" sz="3000" dirty="0" smtClean="0"/>
                <a:t>- </a:t>
              </a:r>
              <a:r>
                <a:rPr lang="en-US" sz="3000" dirty="0" err="1" smtClean="0"/>
                <a:t>Kể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lại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được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một</a:t>
              </a:r>
              <a:r>
                <a:rPr lang="en-US" sz="3000" dirty="0" smtClean="0"/>
                <a:t> số </a:t>
              </a:r>
              <a:r>
                <a:rPr lang="en-US" sz="3000" dirty="0" err="1" smtClean="0"/>
                <a:t>truyền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thuyết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cơ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liên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quan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đến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Hùng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Vương</a:t>
              </a:r>
              <a:r>
                <a:rPr lang="en-US" sz="3000" dirty="0" smtClean="0"/>
                <a:t>.</a:t>
              </a:r>
              <a:endParaRPr lang="en-US" sz="3000" dirty="0"/>
            </a:p>
            <a:p>
              <a:pPr algn="just"/>
              <a:r>
                <a:rPr lang="en-US" sz="3000" dirty="0" smtClean="0"/>
                <a:t>- </a:t>
              </a:r>
              <a:r>
                <a:rPr lang="en-US" sz="3000" dirty="0" err="1" smtClean="0"/>
                <a:t>Thể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hiện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được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niềm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tự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hào</a:t>
              </a:r>
              <a:r>
                <a:rPr lang="en-US" sz="3000" dirty="0" smtClean="0"/>
                <a:t> về </a:t>
              </a:r>
              <a:r>
                <a:rPr lang="en-US" sz="3000" dirty="0" err="1" smtClean="0"/>
                <a:t>truyền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thống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dân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tộc</a:t>
              </a:r>
              <a:r>
                <a:rPr lang="en-US" sz="3000" dirty="0" smtClean="0"/>
                <a:t> qua </a:t>
              </a:r>
              <a:r>
                <a:rPr lang="en-US" sz="3000" dirty="0" err="1" smtClean="0"/>
                <a:t>Lễ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Giỗ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Tổ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Hùng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Vương</a:t>
              </a:r>
              <a:r>
                <a:rPr lang="en-US" sz="3000" dirty="0"/>
                <a:t>.</a:t>
              </a:r>
              <a:endParaRPr lang="en-US" sz="3000" dirty="0" smtClean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8053" y="-145035"/>
            <a:ext cx="11791977" cy="1488796"/>
            <a:chOff x="364763" y="-161525"/>
            <a:chExt cx="11791977" cy="1488796"/>
          </a:xfrm>
        </p:grpSpPr>
        <p:pic>
          <p:nvPicPr>
            <p:cNvPr id="7" name="Picture 6" descr="A red and white target with a arrow in the center&#10;&#10;Description automatically generated with medium confidence">
              <a:extLst>
                <a:ext uri="{FF2B5EF4-FFF2-40B4-BE49-F238E27FC236}">
                  <a16:creationId xmlns="" xmlns:a16="http://schemas.microsoft.com/office/drawing/2014/main" id="{06CB7CF2-4ABA-63B7-6F44-DCEAF27D8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508" y="-38471"/>
              <a:ext cx="1080000" cy="1080000"/>
            </a:xfrm>
            <a:prstGeom prst="rect">
              <a:avLst/>
            </a:prstGeom>
          </p:spPr>
        </p:pic>
        <p:pic>
          <p:nvPicPr>
            <p:cNvPr id="8" name="Picture 7" descr="A red and white target with a arrow in the center&#10;&#10;Description automatically generated with medium confidence">
              <a:extLst>
                <a:ext uri="{FF2B5EF4-FFF2-40B4-BE49-F238E27FC236}">
                  <a16:creationId xmlns="" xmlns:a16="http://schemas.microsoft.com/office/drawing/2014/main" id="{A0341A53-5BFE-4819-7493-A6DB511F9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04661" y="-29582"/>
              <a:ext cx="1080000" cy="10800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11036023-8E17-EEF3-6734-FEA48F390AD9}"/>
                </a:ext>
              </a:extLst>
            </p:cNvPr>
            <p:cNvGrpSpPr/>
            <p:nvPr/>
          </p:nvGrpSpPr>
          <p:grpSpPr>
            <a:xfrm>
              <a:off x="4218439" y="630905"/>
              <a:ext cx="4280542" cy="696366"/>
              <a:chOff x="3943590" y="937122"/>
              <a:chExt cx="4280542" cy="696366"/>
            </a:xfrm>
          </p:grpSpPr>
          <p:sp>
            <p:nvSpPr>
              <p:cNvPr id="10" name="TextBox 67">
                <a:extLst>
                  <a:ext uri="{FF2B5EF4-FFF2-40B4-BE49-F238E27FC236}">
                    <a16:creationId xmlns="" xmlns:a16="http://schemas.microsoft.com/office/drawing/2014/main" id="{02451BDF-8777-159E-289B-C3FCD0E7B05A}"/>
                  </a:ext>
                </a:extLst>
              </p:cNvPr>
              <p:cNvSpPr txBox="1"/>
              <p:nvPr/>
            </p:nvSpPr>
            <p:spPr>
              <a:xfrm>
                <a:off x="3943590" y="937122"/>
                <a:ext cx="4280542" cy="69636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>
                    <a:ln w="190500" cap="rnd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F3300"/>
                    </a:solidFill>
                    <a:effectLst>
                      <a:innerShdw blurRad="114300">
                        <a:schemeClr val="bg1">
                          <a:lumMod val="85000"/>
                        </a:schemeClr>
                      </a:innerShdw>
                    </a:effectLst>
                    <a:uLnTx/>
                    <a:uFillTx/>
                    <a:latin typeface="SVN-Apple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YÊU CẦU CẦN ĐẠT</a:t>
                </a:r>
                <a:endParaRPr kumimoji="0" lang="en-US" sz="8000" b="1" i="0" u="none" strike="noStrike" kern="1200" cap="none" spc="0" normalizeH="0" baseline="0" noProof="0" dirty="0">
                  <a:ln w="190500" cap="rnd" cmpd="sng">
                    <a:solidFill>
                      <a:schemeClr val="bg1"/>
                    </a:solidFill>
                    <a:prstDash val="solid"/>
                  </a:ln>
                  <a:solidFill>
                    <a:srgbClr val="FF3300"/>
                  </a:solidFill>
                  <a:effectLst>
                    <a:innerShdw blurRad="114300">
                      <a:schemeClr val="bg1">
                        <a:lumMod val="85000"/>
                      </a:schemeClr>
                    </a:inn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11" name="TextBox 67">
                <a:extLst>
                  <a:ext uri="{FF2B5EF4-FFF2-40B4-BE49-F238E27FC236}">
                    <a16:creationId xmlns="" xmlns:a16="http://schemas.microsoft.com/office/drawing/2014/main" id="{5F0416D9-DAFF-AF18-67EB-865FFB83C5CC}"/>
                  </a:ext>
                </a:extLst>
              </p:cNvPr>
              <p:cNvSpPr txBox="1"/>
              <p:nvPr/>
            </p:nvSpPr>
            <p:spPr>
              <a:xfrm>
                <a:off x="3943590" y="937122"/>
                <a:ext cx="4280542" cy="69636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 w="19050" cap="rnd" cmpd="sng">
                      <a:solidFill>
                        <a:srgbClr val="C00000"/>
                      </a:solidFill>
                      <a:prstDash val="solid"/>
                    </a:ln>
                    <a:solidFill>
                      <a:srgbClr val="FF4548"/>
                    </a:solidFill>
                    <a:effectLst>
                      <a:outerShdw dist="165100" dir="2700000" algn="ctr" rotWithShape="0">
                        <a:srgbClr val="FF7789">
                          <a:alpha val="50000"/>
                        </a:srgbClr>
                      </a:outerShdw>
                    </a:effectLst>
                    <a:uLnTx/>
                    <a:uFillTx/>
                    <a:latin typeface="SVN-Apple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YÊU CẦU CẦN ĐẠT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EDF7B47-652E-98AF-A49C-071D74E3E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50" b="73867"/>
            <a:stretch/>
          </p:blipFill>
          <p:spPr>
            <a:xfrm flipH="1">
              <a:off x="8828324" y="-161525"/>
              <a:ext cx="3328416" cy="10421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801B0AF5-62BA-D797-E812-F8EE06BAE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50" b="73867"/>
            <a:stretch/>
          </p:blipFill>
          <p:spPr>
            <a:xfrm>
              <a:off x="364763" y="-103348"/>
              <a:ext cx="3328416" cy="1042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4283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61005" y="461054"/>
            <a:ext cx="8040595" cy="1246496"/>
            <a:chOff x="-1263748" y="3790731"/>
            <a:chExt cx="12639586" cy="1246496"/>
          </a:xfrm>
        </p:grpSpPr>
        <p:sp>
          <p:nvSpPr>
            <p:cNvPr id="20" name="Hộp Văn bản 14">
              <a:extLst>
                <a:ext uri="{FF2B5EF4-FFF2-40B4-BE49-F238E27FC236}">
                  <a16:creationId xmlns=""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1203141" y="3790732"/>
              <a:ext cx="12578979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500" dirty="0" smtClean="0">
                  <a:ln w="254000">
                    <a:solidFill>
                      <a:schemeClr val="bg1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TRỔ TÀI SÁNG TẠO</a:t>
              </a:r>
              <a:endParaRPr lang="vi-VN" sz="7500" dirty="0">
                <a:ln w="254000">
                  <a:solidFill>
                    <a:schemeClr val="bg1"/>
                  </a:solidFill>
                </a:ln>
                <a:solidFill>
                  <a:srgbClr val="ADD9FD"/>
                </a:solidFill>
              </a:endParaRPr>
            </a:p>
          </p:txBody>
        </p:sp>
        <p:sp>
          <p:nvSpPr>
            <p:cNvPr id="10" name="Hộp Văn bản 14">
              <a:extLst>
                <a:ext uri="{FF2B5EF4-FFF2-40B4-BE49-F238E27FC236}">
                  <a16:creationId xmlns=""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1263748" y="3790731"/>
              <a:ext cx="12578980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R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Ổ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D5FF"/>
                  </a:solidFill>
                  <a:latin typeface="SVN-Gretoon" panose="02040603050506020204" pitchFamily="18" charset="0"/>
                </a:rPr>
                <a:t>À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I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S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D5FF"/>
                  </a:solidFill>
                  <a:latin typeface="SVN-Gretoon" panose="02040603050506020204" pitchFamily="18" charset="0"/>
                </a:rPr>
                <a:t>Á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C0FAB0"/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75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A1E4F9"/>
                  </a:solidFill>
                  <a:latin typeface="SVN-Gretoon" panose="02040603050506020204" pitchFamily="18" charset="0"/>
                </a:rPr>
                <a:t>G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D5FF"/>
                  </a:solidFill>
                  <a:latin typeface="SVN-Gretoon" panose="02040603050506020204" pitchFamily="18" charset="0"/>
                </a:rPr>
                <a:t>O</a:t>
              </a:r>
              <a:endParaRPr lang="vi-VN" sz="7500" dirty="0">
                <a:ln w="28575">
                  <a:solidFill>
                    <a:sysClr val="windowText" lastClr="000000"/>
                  </a:solidFill>
                </a:ln>
                <a:solidFill>
                  <a:srgbClr val="FD746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70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4" b="8934"/>
          <a:stretch/>
        </p:blipFill>
        <p:spPr>
          <a:xfrm>
            <a:off x="0" y="-1"/>
            <a:ext cx="12255910" cy="6872749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2645919">
            <a:off x="2739502" y="2232797"/>
            <a:ext cx="8382377" cy="5196059"/>
            <a:chOff x="2876480" y="2556113"/>
            <a:chExt cx="6688426" cy="3381232"/>
          </a:xfrm>
        </p:grpSpPr>
        <p:sp>
          <p:nvSpPr>
            <p:cNvPr id="7" name="TextBox 12">
              <a:extLst>
                <a:ext uri="{FF2B5EF4-FFF2-40B4-BE49-F238E27FC236}">
                  <a16:creationId xmlns=""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556113"/>
              <a:ext cx="6688425" cy="338123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Vận</a:t>
              </a:r>
              <a:r>
                <a:rPr lang="en-US" sz="20000" dirty="0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=""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81" y="2556114"/>
              <a:ext cx="6688425" cy="338123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Vận</a:t>
              </a:r>
              <a:r>
                <a:rPr lang="en-US" sz="20000" dirty="0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08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22" r="-469"/>
          <a:stretch/>
        </p:blipFill>
        <p:spPr>
          <a:xfrm>
            <a:off x="0" y="-57150"/>
            <a:ext cx="12249150" cy="691515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95300" y="290061"/>
            <a:ext cx="11315700" cy="2503620"/>
            <a:chOff x="495300" y="290061"/>
            <a:chExt cx="11315700" cy="2503620"/>
          </a:xfrm>
        </p:grpSpPr>
        <p:sp>
          <p:nvSpPr>
            <p:cNvPr id="22" name="TextBox 16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495300" y="1085521"/>
              <a:ext cx="11315700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smtClean="0"/>
                <a:t>        </a:t>
              </a:r>
              <a:r>
                <a:rPr lang="en-US" sz="3500" b="1" dirty="0" err="1" smtClean="0"/>
                <a:t>Em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hãy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viết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một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đoạn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văn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ngắn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trình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bày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cảm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nghĩ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của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em</a:t>
              </a:r>
              <a:r>
                <a:rPr lang="en-US" sz="3500" b="1" dirty="0" smtClean="0"/>
                <a:t> về </a:t>
              </a:r>
              <a:r>
                <a:rPr lang="en-US" sz="3500" b="1" dirty="0" err="1" smtClean="0"/>
                <a:t>công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lao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của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các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Vua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Hùng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và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truyền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thống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dân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tộc</a:t>
              </a:r>
              <a:r>
                <a:rPr lang="en-US" sz="3500" b="1" dirty="0" smtClean="0"/>
                <a:t> qua </a:t>
              </a:r>
              <a:r>
                <a:rPr lang="en-US" sz="3500" b="1" dirty="0" err="1" smtClean="0"/>
                <a:t>Lễ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hội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Giỗ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Tổ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Hùng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Vương</a:t>
              </a:r>
              <a:r>
                <a:rPr lang="en-US" sz="3500" b="1" dirty="0" smtClean="0"/>
                <a:t>.</a:t>
              </a:r>
              <a:endParaRPr lang="en-US" sz="3500" b="1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90855" y="290061"/>
              <a:ext cx="4075602" cy="861774"/>
              <a:chOff x="690855" y="290061"/>
              <a:chExt cx="4075602" cy="861774"/>
            </a:xfrm>
          </p:grpSpPr>
          <p:sp>
            <p:nvSpPr>
              <p:cNvPr id="21" name="TextBox 16">
                <a:extLst>
                  <a:ext uri="{FF2B5EF4-FFF2-40B4-BE49-F238E27FC236}">
                    <a16:creationId xmlns="" xmlns:a16="http://schemas.microsoft.com/office/drawing/2014/main" id="{EB0605A4-67F8-2BB1-D972-0ECBA80C6838}"/>
                  </a:ext>
                </a:extLst>
              </p:cNvPr>
              <p:cNvSpPr txBox="1"/>
              <p:nvPr/>
            </p:nvSpPr>
            <p:spPr>
              <a:xfrm>
                <a:off x="1986789" y="290061"/>
                <a:ext cx="277966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000" b="1" dirty="0" err="1" smtClean="0">
                    <a:solidFill>
                      <a:srgbClr val="EF1F1B"/>
                    </a:solidFill>
                  </a:rPr>
                  <a:t>Vận</a:t>
                </a:r>
                <a:r>
                  <a:rPr lang="en-US" sz="5000" b="1" dirty="0" smtClean="0">
                    <a:solidFill>
                      <a:srgbClr val="EF1F1B"/>
                    </a:solidFill>
                  </a:rPr>
                  <a:t> </a:t>
                </a:r>
                <a:r>
                  <a:rPr lang="en-US" sz="5000" b="1" dirty="0" err="1" smtClean="0">
                    <a:solidFill>
                      <a:srgbClr val="EF1F1B"/>
                    </a:solidFill>
                  </a:rPr>
                  <a:t>dụng</a:t>
                </a:r>
                <a:endParaRPr lang="en-US" sz="5000" b="1" dirty="0">
                  <a:solidFill>
                    <a:srgbClr val="EF1F1B"/>
                  </a:solidFill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342" b="100000" l="0" r="100000">
                            <a14:foregroundMark x1="25940" y1="26174" x2="34211" y2="39597"/>
                            <a14:foregroundMark x1="61278" y1="47651" x2="62030" y2="57047"/>
                            <a14:foregroundMark x1="49248" y1="81208" x2="34211" y2="81208"/>
                            <a14:foregroundMark x1="25188" y1="77181" x2="77068" y2="55705"/>
                            <a14:foregroundMark x1="81579" y1="66443" x2="58271" y2="75839"/>
                            <a14:foregroundMark x1="59774" y1="38255" x2="57519" y2="42282"/>
                            <a14:foregroundMark x1="91353" y1="54362" x2="79323" y2="48993"/>
                            <a14:foregroundMark x1="82331" y1="44966" x2="73308" y2="44966"/>
                            <a14:foregroundMark x1="19173" y1="18121" x2="19173" y2="18121"/>
                            <a14:foregroundMark x1="78571" y1="51678" x2="54511" y2="31544"/>
                            <a14:foregroundMark x1="61278" y1="50336" x2="50000" y2="44966"/>
                            <a14:foregroundMark x1="53759" y1="40940" x2="46241" y2="4094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90855" y="347012"/>
                <a:ext cx="1436798" cy="804823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479577" y="2832380"/>
            <a:ext cx="11347146" cy="4131689"/>
            <a:chOff x="479577" y="2832380"/>
            <a:chExt cx="11347146" cy="4131689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479577" y="2832380"/>
              <a:ext cx="11347146" cy="2485787"/>
            </a:xfrm>
            <a:prstGeom prst="roundRect">
              <a:avLst/>
            </a:prstGeom>
            <a:solidFill>
              <a:srgbClr val="FCE4EE"/>
            </a:solidFill>
            <a:ln w="57150">
              <a:solidFill>
                <a:srgbClr val="FD7469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err="1" smtClean="0">
                  <a:ea typeface="Roboto" panose="02000000000000000000" pitchFamily="2" charset="0"/>
                </a:rPr>
                <a:t>Dựa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vào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các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thông</a:t>
              </a:r>
              <a:r>
                <a:rPr lang="en-US" sz="3500" b="1" dirty="0" smtClean="0">
                  <a:ea typeface="Roboto" panose="02000000000000000000" pitchFamily="2" charset="0"/>
                </a:rPr>
                <a:t> tin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chúng</a:t>
              </a:r>
              <a:r>
                <a:rPr lang="en-US" sz="3500" b="1" dirty="0" smtClean="0">
                  <a:ea typeface="Roboto" panose="02000000000000000000" pitchFamily="2" charset="0"/>
                </a:rPr>
                <a:t> ta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đã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tìm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hiểu</a:t>
              </a:r>
              <a:r>
                <a:rPr lang="en-US" sz="3500" b="1" dirty="0" smtClean="0">
                  <a:ea typeface="Roboto" panose="02000000000000000000" pitchFamily="2" charset="0"/>
                </a:rPr>
                <a:t> ở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mục</a:t>
              </a:r>
              <a:r>
                <a:rPr lang="en-US" sz="3500" b="1" dirty="0" smtClean="0">
                  <a:ea typeface="Roboto" panose="02000000000000000000" pitchFamily="2" charset="0"/>
                </a:rPr>
                <a:t> 2,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hãy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viết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cảm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nghĩ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của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em</a:t>
              </a:r>
              <a:r>
                <a:rPr lang="en-US" sz="3500" b="1" dirty="0" smtClean="0">
                  <a:ea typeface="Roboto" panose="02000000000000000000" pitchFamily="2" charset="0"/>
                </a:rPr>
                <a:t> về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công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lao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dựng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nước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và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giữ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nước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của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các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Vua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Hùng</a:t>
              </a:r>
              <a:r>
                <a:rPr lang="en-US" sz="3500" b="1" dirty="0" smtClean="0">
                  <a:ea typeface="Roboto" panose="02000000000000000000" pitchFamily="2" charset="0"/>
                </a:rPr>
                <a:t>,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truyền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thống</a:t>
              </a:r>
              <a:r>
                <a:rPr lang="en-US" sz="3500" b="1" dirty="0" smtClean="0">
                  <a:ea typeface="Roboto" panose="02000000000000000000" pitchFamily="2" charset="0"/>
                </a:rPr>
                <a:t> “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Uống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nước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nhớ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nguồn</a:t>
              </a:r>
              <a:r>
                <a:rPr lang="en-US" sz="3500" b="1" dirty="0" smtClean="0">
                  <a:ea typeface="Roboto" panose="02000000000000000000" pitchFamily="2" charset="0"/>
                </a:rPr>
                <a:t>”,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của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dân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tộc</a:t>
              </a:r>
              <a:r>
                <a:rPr lang="en-US" sz="3500" b="1" dirty="0" smtClean="0">
                  <a:ea typeface="Roboto" panose="02000000000000000000" pitchFamily="2" charset="0"/>
                </a:rPr>
                <a:t> qua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lễ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giỗ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Tổ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Hùng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Vương</a:t>
              </a:r>
              <a:r>
                <a:rPr lang="en-US" sz="3500" b="1" dirty="0" smtClean="0">
                  <a:ea typeface="Roboto" panose="02000000000000000000" pitchFamily="2" charset="0"/>
                </a:rPr>
                <a:t>.</a:t>
              </a:r>
              <a:endParaRPr lang="vi-VN" sz="3500" b="1" dirty="0">
                <a:ea typeface="Roboto" panose="02000000000000000000" pitchFamily="2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67" r="656" b="34165"/>
            <a:stretch/>
          </p:blipFill>
          <p:spPr>
            <a:xfrm>
              <a:off x="1733550" y="5073819"/>
              <a:ext cx="8839200" cy="189025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07" y="4893816"/>
            <a:ext cx="1992031" cy="2021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099304" y="4930143"/>
            <a:ext cx="1992031" cy="202113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918887" y="251762"/>
            <a:ext cx="8617646" cy="861774"/>
            <a:chOff x="-1203142" y="3790732"/>
            <a:chExt cx="12578980" cy="861774"/>
          </a:xfrm>
        </p:grpSpPr>
        <p:sp>
          <p:nvSpPr>
            <p:cNvPr id="24" name="Hộp Văn bản 14">
              <a:extLst>
                <a:ext uri="{FF2B5EF4-FFF2-40B4-BE49-F238E27FC236}">
                  <a16:creationId xmlns=""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1203141" y="3790732"/>
              <a:ext cx="1257897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 smtClean="0">
                  <a:ln w="254000">
                    <a:solidFill>
                      <a:schemeClr val="bg1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CÙNG THỰC HIỆN</a:t>
              </a:r>
              <a:endParaRPr lang="vi-VN" sz="5000" dirty="0">
                <a:ln w="254000">
                  <a:solidFill>
                    <a:schemeClr val="bg1"/>
                  </a:solidFill>
                </a:ln>
                <a:solidFill>
                  <a:srgbClr val="ADD9FD"/>
                </a:solidFill>
              </a:endParaRPr>
            </a:p>
          </p:txBody>
        </p:sp>
        <p:sp>
          <p:nvSpPr>
            <p:cNvPr id="25" name="Hộp Văn bản 14">
              <a:extLst>
                <a:ext uri="{FF2B5EF4-FFF2-40B4-BE49-F238E27FC236}">
                  <a16:creationId xmlns=""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1203142" y="3790732"/>
              <a:ext cx="1257898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C</a:t>
              </a:r>
              <a:r>
                <a:rPr lang="en-US" sz="50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Ù</a:t>
              </a:r>
              <a:r>
                <a:rPr lang="en-US" sz="50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50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G </a:t>
              </a:r>
              <a:r>
                <a:rPr lang="en-US" sz="50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D5FF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50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H</a:t>
              </a:r>
              <a:r>
                <a:rPr lang="en-US" sz="50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Ự</a:t>
              </a:r>
              <a:r>
                <a:rPr lang="en-US" sz="50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D5FF"/>
                  </a:solidFill>
                  <a:latin typeface="SVN-Gretoon" panose="02040603050506020204" pitchFamily="18" charset="0"/>
                </a:rPr>
                <a:t>C </a:t>
              </a:r>
              <a:r>
                <a:rPr lang="en-US" sz="50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C0FAB0"/>
                  </a:solidFill>
                  <a:latin typeface="SVN-Gretoon" panose="02040603050506020204" pitchFamily="18" charset="0"/>
                </a:rPr>
                <a:t>H</a:t>
              </a:r>
              <a:r>
                <a:rPr lang="en-US" sz="50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A1E4F9"/>
                  </a:solidFill>
                  <a:latin typeface="SVN-Gretoon" panose="02040603050506020204" pitchFamily="18" charset="0"/>
                </a:rPr>
                <a:t>I</a:t>
              </a:r>
              <a:r>
                <a:rPr lang="en-US" sz="50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Ệ</a:t>
              </a:r>
              <a:r>
                <a:rPr lang="en-US" sz="50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N</a:t>
              </a:r>
              <a:endParaRPr lang="vi-VN" sz="5000" dirty="0">
                <a:ln w="28575">
                  <a:solidFill>
                    <a:sysClr val="windowText" lastClr="000000"/>
                  </a:solidFill>
                </a:ln>
                <a:solidFill>
                  <a:srgbClr val="FD746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3779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4" b="8934"/>
          <a:stretch/>
        </p:blipFill>
        <p:spPr>
          <a:xfrm>
            <a:off x="0" y="-1"/>
            <a:ext cx="12255910" cy="6872749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2645919">
            <a:off x="2491852" y="2317708"/>
            <a:ext cx="8382377" cy="5196058"/>
            <a:chOff x="2876479" y="2556113"/>
            <a:chExt cx="6688426" cy="3381231"/>
          </a:xfrm>
        </p:grpSpPr>
        <p:sp>
          <p:nvSpPr>
            <p:cNvPr id="7" name="TextBox 12">
              <a:extLst>
                <a:ext uri="{FF2B5EF4-FFF2-40B4-BE49-F238E27FC236}">
                  <a16:creationId xmlns=""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556113"/>
              <a:ext cx="6688425" cy="338123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</a:t>
              </a:r>
              <a:r>
                <a:rPr lang="en-US" sz="20000" dirty="0" err="1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=""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2556113"/>
              <a:ext cx="6688425" cy="338123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</a:t>
              </a:r>
              <a:r>
                <a:rPr lang="en-US" sz="20000" dirty="0" err="1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3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14018" r="2649"/>
          <a:stretch/>
        </p:blipFill>
        <p:spPr>
          <a:xfrm>
            <a:off x="-95250" y="-152400"/>
            <a:ext cx="12325350" cy="7010400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=""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0" y="4079983"/>
            <a:ext cx="12578980" cy="2400658"/>
            <a:chOff x="1308040" y="3649818"/>
            <a:chExt cx="7260607" cy="2495403"/>
          </a:xfrm>
        </p:grpSpPr>
        <p:sp>
          <p:nvSpPr>
            <p:cNvPr id="19" name="Hộp Văn bản 13">
              <a:extLst>
                <a:ext uri="{FF2B5EF4-FFF2-40B4-BE49-F238E27FC236}">
                  <a16:creationId xmlns=""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0" y="3649819"/>
              <a:ext cx="7260607" cy="2495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500" dirty="0" smtClean="0">
                  <a:ln w="381000">
                    <a:solidFill>
                      <a:schemeClr val="bg1"/>
                    </a:solidFill>
                  </a:ln>
                  <a:latin typeface="#9Slide07 SVNNexa Rust Slab Bla" panose="020B0606040200020203" pitchFamily="34" charset="0"/>
                </a:rPr>
                <a:t>TRUYỀN THUYẾT</a:t>
              </a:r>
            </a:p>
            <a:p>
              <a:pPr algn="ctr"/>
              <a:r>
                <a:rPr lang="en-US" sz="7500" dirty="0" smtClean="0">
                  <a:ln w="381000">
                    <a:solidFill>
                      <a:schemeClr val="bg1"/>
                    </a:solidFill>
                  </a:ln>
                  <a:latin typeface="#9Slide07 SVNNexa Rust Slab Bla" panose="020B0606040200020203" pitchFamily="34" charset="0"/>
                </a:rPr>
                <a:t>VIỆT NAM</a:t>
              </a:r>
              <a:endParaRPr lang="vi-VN" sz="75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=""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0" y="3649818"/>
              <a:ext cx="7260607" cy="2495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#9Slide07 SVNNexa Rust Slab Bla" panose="020B0606040200020203" pitchFamily="34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latin typeface="#9Slide07 SVNNexa Rust Slab Bla" panose="020B0606040200020203" pitchFamily="34" charset="0"/>
                </a:rPr>
                <a:t>R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#9Slide07 SVNNexa Rust Slab Bla" panose="020B0606040200020203" pitchFamily="34" charset="0"/>
                </a:rPr>
                <a:t>U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latin typeface="#9Slide07 SVNNexa Rust Slab Bla" panose="020B0606040200020203" pitchFamily="34" charset="0"/>
                </a:rPr>
                <a:t>Y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#9Slide07 SVNNexa Rust Slab Bla" panose="020B0606040200020203" pitchFamily="34" charset="0"/>
                </a:rPr>
                <a:t>Ề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latin typeface="#9Slide07 SVNNexa Rust Slab Bla" panose="020B0606040200020203" pitchFamily="34" charset="0"/>
                </a:rPr>
                <a:t>N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#9Slide07 SVNNexa Rust Slab Bla" panose="020B0606040200020203" pitchFamily="34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#9Slide07 SVNNexa Rust Slab Bla" panose="020B0606040200020203" pitchFamily="34" charset="0"/>
                </a:rPr>
                <a:t>H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#9Slide07 SVNNexa Rust Slab Bla" panose="020B0606040200020203" pitchFamily="34" charset="0"/>
                </a:rPr>
                <a:t>U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D7E697"/>
                  </a:solidFill>
                  <a:latin typeface="#9Slide07 SVNNexa Rust Slab Bla" panose="020B0606040200020203" pitchFamily="34" charset="0"/>
                </a:rPr>
                <a:t>Y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latin typeface="#9Slide07 SVNNexa Rust Slab Bla" panose="020B0606040200020203" pitchFamily="34" charset="0"/>
                </a:rPr>
                <a:t>Ế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ADD9FD"/>
                  </a:solidFill>
                  <a:latin typeface="#9Slide07 SVNNexa Rust Slab Bla" panose="020B0606040200020203" pitchFamily="34" charset="0"/>
                </a:rPr>
                <a:t>T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EF1F1B"/>
                  </a:solidFill>
                  <a:latin typeface="#9Slide07 SVNNexa Rust Slab Bla" panose="020B0606040200020203" pitchFamily="34" charset="0"/>
                </a:rPr>
                <a:t>VIỆT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ADD9FD"/>
                  </a:solidFill>
                  <a:latin typeface="#9Slide07 SVNNexa Rust Slab Bla" panose="020B0606040200020203" pitchFamily="34" charset="0"/>
                </a:rPr>
                <a:t>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#9Slide07 SVNNexa Rust Slab Bla" panose="020B0606040200020203" pitchFamily="34" charset="0"/>
                </a:rPr>
                <a:t>NAM</a:t>
              </a:r>
              <a:endParaRPr lang="vi-VN" sz="7500" dirty="0">
                <a:ln w="28575">
                  <a:solidFill>
                    <a:sysClr val="windowText" lastClr="000000"/>
                  </a:solidFill>
                </a:ln>
                <a:solidFill>
                  <a:srgbClr val="FFFF8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5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3505" y="0"/>
            <a:ext cx="12918544" cy="6895174"/>
          </a:xfrm>
          <a:prstGeom prst="rect">
            <a:avLst/>
          </a:prstGeom>
        </p:spPr>
      </p:pic>
      <p:grpSp>
        <p:nvGrpSpPr>
          <p:cNvPr id="9" name="Nhóm 28">
            <a:extLst>
              <a:ext uri="{FF2B5EF4-FFF2-40B4-BE49-F238E27FC236}">
                <a16:creationId xmlns=""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5314950" y="3763597"/>
            <a:ext cx="6658318" cy="2713403"/>
            <a:chOff x="1121740" y="1607352"/>
            <a:chExt cx="7302841" cy="9431400"/>
          </a:xfrm>
        </p:grpSpPr>
        <p:sp>
          <p:nvSpPr>
            <p:cNvPr id="10" name="Bong bóng Lời nói: Hình chữ nhật với Góc Tròn 29">
              <a:extLst>
                <a:ext uri="{FF2B5EF4-FFF2-40B4-BE49-F238E27FC236}">
                  <a16:creationId xmlns=""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21740" y="1607352"/>
              <a:ext cx="7302841" cy="9431400"/>
            </a:xfrm>
            <a:custGeom>
              <a:avLst/>
              <a:gdLst>
                <a:gd name="connsiteX0" fmla="*/ 0 w 7173783"/>
                <a:gd name="connsiteY0" fmla="*/ 1150239 h 6901296"/>
                <a:gd name="connsiteX1" fmla="*/ 1150239 w 7173783"/>
                <a:gd name="connsiteY1" fmla="*/ 0 h 6901296"/>
                <a:gd name="connsiteX2" fmla="*/ 1195631 w 7173783"/>
                <a:gd name="connsiteY2" fmla="*/ 0 h 6901296"/>
                <a:gd name="connsiteX3" fmla="*/ 1195631 w 7173783"/>
                <a:gd name="connsiteY3" fmla="*/ 0 h 6901296"/>
                <a:gd name="connsiteX4" fmla="*/ 2989076 w 7173783"/>
                <a:gd name="connsiteY4" fmla="*/ 0 h 6901296"/>
                <a:gd name="connsiteX5" fmla="*/ 6023544 w 7173783"/>
                <a:gd name="connsiteY5" fmla="*/ 0 h 6901296"/>
                <a:gd name="connsiteX6" fmla="*/ 7173783 w 7173783"/>
                <a:gd name="connsiteY6" fmla="*/ 1150239 h 6901296"/>
                <a:gd name="connsiteX7" fmla="*/ 7173783 w 7173783"/>
                <a:gd name="connsiteY7" fmla="*/ 4025756 h 6901296"/>
                <a:gd name="connsiteX8" fmla="*/ 7173783 w 7173783"/>
                <a:gd name="connsiteY8" fmla="*/ 4025756 h 6901296"/>
                <a:gd name="connsiteX9" fmla="*/ 7173783 w 7173783"/>
                <a:gd name="connsiteY9" fmla="*/ 5751080 h 6901296"/>
                <a:gd name="connsiteX10" fmla="*/ 7173783 w 7173783"/>
                <a:gd name="connsiteY10" fmla="*/ 5751057 h 6901296"/>
                <a:gd name="connsiteX11" fmla="*/ 6023544 w 7173783"/>
                <a:gd name="connsiteY11" fmla="*/ 6901296 h 6901296"/>
                <a:gd name="connsiteX12" fmla="*/ 2989076 w 7173783"/>
                <a:gd name="connsiteY12" fmla="*/ 6901296 h 6901296"/>
                <a:gd name="connsiteX13" fmla="*/ 1195631 w 7173783"/>
                <a:gd name="connsiteY13" fmla="*/ 6901296 h 6901296"/>
                <a:gd name="connsiteX14" fmla="*/ 1195631 w 7173783"/>
                <a:gd name="connsiteY14" fmla="*/ 6901296 h 6901296"/>
                <a:gd name="connsiteX15" fmla="*/ 1150239 w 7173783"/>
                <a:gd name="connsiteY15" fmla="*/ 6901296 h 6901296"/>
                <a:gd name="connsiteX16" fmla="*/ 0 w 7173783"/>
                <a:gd name="connsiteY16" fmla="*/ 5751057 h 6901296"/>
                <a:gd name="connsiteX17" fmla="*/ 0 w 7173783"/>
                <a:gd name="connsiteY17" fmla="*/ 5751080 h 6901296"/>
                <a:gd name="connsiteX18" fmla="*/ -423038 w 7173783"/>
                <a:gd name="connsiteY18" fmla="*/ 5121797 h 6901296"/>
                <a:gd name="connsiteX19" fmla="*/ 0 w 7173783"/>
                <a:gd name="connsiteY19" fmla="*/ 4025756 h 6901296"/>
                <a:gd name="connsiteX20" fmla="*/ 0 w 7173783"/>
                <a:gd name="connsiteY20" fmla="*/ 1150239 h 690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6901296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67456" y="3583"/>
                    <a:pt x="1178445" y="385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067595" y="169626"/>
                    <a:pt x="5271465" y="166819"/>
                    <a:pt x="6023544" y="0"/>
                  </a:cubicBezTo>
                  <a:cubicBezTo>
                    <a:pt x="6694077" y="-52898"/>
                    <a:pt x="7121162" y="476467"/>
                    <a:pt x="7173783" y="1150239"/>
                  </a:cubicBezTo>
                  <a:cubicBezTo>
                    <a:pt x="7068731" y="1809851"/>
                    <a:pt x="7342393" y="2937215"/>
                    <a:pt x="7173783" y="4025756"/>
                  </a:cubicBezTo>
                  <a:lnTo>
                    <a:pt x="7173783" y="4025756"/>
                  </a:lnTo>
                  <a:cubicBezTo>
                    <a:pt x="7263876" y="4765877"/>
                    <a:pt x="7281517" y="5177507"/>
                    <a:pt x="7173783" y="5751080"/>
                  </a:cubicBezTo>
                  <a:cubicBezTo>
                    <a:pt x="7173784" y="5751068"/>
                    <a:pt x="7173781" y="5751060"/>
                    <a:pt x="7173783" y="5751057"/>
                  </a:cubicBezTo>
                  <a:cubicBezTo>
                    <a:pt x="7270770" y="6310200"/>
                    <a:pt x="6683161" y="6964236"/>
                    <a:pt x="6023544" y="6901296"/>
                  </a:cubicBezTo>
                  <a:cubicBezTo>
                    <a:pt x="5386066" y="6824334"/>
                    <a:pt x="3959644" y="6872237"/>
                    <a:pt x="2989076" y="6901296"/>
                  </a:cubicBezTo>
                  <a:cubicBezTo>
                    <a:pt x="2457844" y="6884289"/>
                    <a:pt x="1832322" y="6867036"/>
                    <a:pt x="1195631" y="6901296"/>
                  </a:cubicBezTo>
                  <a:lnTo>
                    <a:pt x="1195631" y="6901296"/>
                  </a:lnTo>
                  <a:cubicBezTo>
                    <a:pt x="1182463" y="6898665"/>
                    <a:pt x="1160010" y="6898813"/>
                    <a:pt x="1150239" y="6901296"/>
                  </a:cubicBezTo>
                  <a:cubicBezTo>
                    <a:pt x="448945" y="6922100"/>
                    <a:pt x="739" y="6402840"/>
                    <a:pt x="0" y="5751057"/>
                  </a:cubicBezTo>
                  <a:cubicBezTo>
                    <a:pt x="-1" y="5751064"/>
                    <a:pt x="-1" y="5751073"/>
                    <a:pt x="0" y="5751080"/>
                  </a:cubicBezTo>
                  <a:cubicBezTo>
                    <a:pt x="-117417" y="5584361"/>
                    <a:pt x="-347455" y="5186913"/>
                    <a:pt x="-423038" y="5121797"/>
                  </a:cubicBezTo>
                  <a:cubicBezTo>
                    <a:pt x="-417812" y="4972111"/>
                    <a:pt x="-96327" y="4386517"/>
                    <a:pt x="0" y="4025756"/>
                  </a:cubicBezTo>
                  <a:cubicBezTo>
                    <a:pt x="85667" y="3351500"/>
                    <a:pt x="-27555" y="1683342"/>
                    <a:pt x="0" y="1150239"/>
                  </a:cubicBezTo>
                  <a:close/>
                </a:path>
                <a:path w="7173783" h="6901296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68565" y="-1142"/>
                    <a:pt x="1176783" y="2740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965402" y="117495"/>
                    <a:pt x="5284435" y="-81622"/>
                    <a:pt x="6023544" y="0"/>
                  </a:cubicBezTo>
                  <a:cubicBezTo>
                    <a:pt x="6601158" y="-23202"/>
                    <a:pt x="7241404" y="530430"/>
                    <a:pt x="7173783" y="1150239"/>
                  </a:cubicBezTo>
                  <a:cubicBezTo>
                    <a:pt x="7132282" y="2144472"/>
                    <a:pt x="7302418" y="3734096"/>
                    <a:pt x="7173783" y="4025756"/>
                  </a:cubicBezTo>
                  <a:lnTo>
                    <a:pt x="7173783" y="4025756"/>
                  </a:lnTo>
                  <a:cubicBezTo>
                    <a:pt x="7018703" y="4398549"/>
                    <a:pt x="7084831" y="5530362"/>
                    <a:pt x="7173783" y="5751080"/>
                  </a:cubicBezTo>
                  <a:cubicBezTo>
                    <a:pt x="7173781" y="5751077"/>
                    <a:pt x="7173782" y="5751059"/>
                    <a:pt x="7173783" y="5751057"/>
                  </a:cubicBezTo>
                  <a:cubicBezTo>
                    <a:pt x="7216241" y="6333495"/>
                    <a:pt x="6590058" y="6896141"/>
                    <a:pt x="6023544" y="6901296"/>
                  </a:cubicBezTo>
                  <a:cubicBezTo>
                    <a:pt x="4630265" y="6756212"/>
                    <a:pt x="3678567" y="6936375"/>
                    <a:pt x="2989076" y="6901296"/>
                  </a:cubicBezTo>
                  <a:cubicBezTo>
                    <a:pt x="2198558" y="6940386"/>
                    <a:pt x="1678911" y="6862630"/>
                    <a:pt x="1195631" y="6901296"/>
                  </a:cubicBezTo>
                  <a:lnTo>
                    <a:pt x="1195631" y="6901296"/>
                  </a:lnTo>
                  <a:cubicBezTo>
                    <a:pt x="1189456" y="6897882"/>
                    <a:pt x="1165786" y="6897292"/>
                    <a:pt x="1150239" y="6901296"/>
                  </a:cubicBezTo>
                  <a:cubicBezTo>
                    <a:pt x="499688" y="6894765"/>
                    <a:pt x="44882" y="6358652"/>
                    <a:pt x="0" y="5751057"/>
                  </a:cubicBezTo>
                  <a:cubicBezTo>
                    <a:pt x="-1" y="5751060"/>
                    <a:pt x="-1" y="5751076"/>
                    <a:pt x="0" y="5751080"/>
                  </a:cubicBezTo>
                  <a:cubicBezTo>
                    <a:pt x="-50639" y="5625020"/>
                    <a:pt x="-382804" y="5250513"/>
                    <a:pt x="-423038" y="5121797"/>
                  </a:cubicBezTo>
                  <a:cubicBezTo>
                    <a:pt x="-382138" y="4754876"/>
                    <a:pt x="-153085" y="4412857"/>
                    <a:pt x="0" y="4025756"/>
                  </a:cubicBezTo>
                  <a:cubicBezTo>
                    <a:pt x="-50189" y="2653659"/>
                    <a:pt x="-24614" y="1778929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=""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490832" y="1607353"/>
              <a:ext cx="6693715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trả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lời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câu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hỏi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sau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khám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phá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truyền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thuyết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rất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nổi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tiếng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của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Việt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Nam ta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lang="en-US" altLang="zh-CN" sz="40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692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17498" r="4787" b="5406"/>
          <a:stretch/>
        </p:blipFill>
        <p:spPr>
          <a:xfrm>
            <a:off x="-76200" y="-76199"/>
            <a:ext cx="12363450" cy="69532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76200" y="152452"/>
            <a:ext cx="12215192" cy="2775311"/>
            <a:chOff x="-148932" y="294969"/>
            <a:chExt cx="12215192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=""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=""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=""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=""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975906" y="319476"/>
              <a:ext cx="9090354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/>
                <a:t>Truyền </a:t>
              </a:r>
              <a:r>
                <a:rPr lang="en-GB" sz="6000" b="1" dirty="0" err="1" smtClean="0"/>
                <a:t>thuyết</a:t>
              </a:r>
              <a:r>
                <a:rPr lang="en-GB" sz="6000" b="1" dirty="0" smtClean="0"/>
                <a:t> Con </a:t>
              </a:r>
              <a:r>
                <a:rPr lang="en-GB" sz="6000" b="1" dirty="0" err="1" smtClean="0"/>
                <a:t>Rồng</a:t>
              </a:r>
              <a:r>
                <a:rPr lang="en-GB" sz="6000" b="1" dirty="0" smtClean="0"/>
                <a:t> </a:t>
              </a:r>
              <a:r>
                <a:rPr lang="en-GB" sz="6000" b="1" dirty="0" err="1" smtClean="0"/>
                <a:t>cháu</a:t>
              </a:r>
              <a:r>
                <a:rPr lang="en-GB" sz="6000" b="1" dirty="0" smtClean="0"/>
                <a:t> </a:t>
              </a:r>
              <a:r>
                <a:rPr lang="en-GB" sz="6000" b="1" dirty="0" err="1" smtClean="0"/>
                <a:t>Tiên</a:t>
              </a:r>
              <a:r>
                <a:rPr lang="en-GB" sz="6000" b="1" dirty="0" smtClean="0"/>
                <a:t> </a:t>
              </a:r>
              <a:r>
                <a:rPr lang="en-GB" sz="6000" b="1" dirty="0" err="1" smtClean="0"/>
                <a:t>kể</a:t>
              </a:r>
              <a:r>
                <a:rPr lang="en-GB" sz="6000" b="1" dirty="0" smtClean="0"/>
                <a:t> về </a:t>
              </a:r>
              <a:r>
                <a:rPr lang="en-GB" sz="6000" b="1" dirty="0" err="1" smtClean="0"/>
                <a:t>gì</a:t>
              </a:r>
              <a:r>
                <a:rPr lang="en-GB" sz="6000" b="1" dirty="0" smtClean="0"/>
                <a:t>?</a:t>
              </a:r>
              <a:endParaRPr lang="vi-VN" sz="6000" b="1" dirty="0">
                <a:ea typeface="Roboto" panose="02000000000000000000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5868" y="732601"/>
            <a:ext cx="3458344" cy="203125"/>
            <a:chOff x="383134" y="711275"/>
            <a:chExt cx="3458344" cy="203125"/>
          </a:xfrm>
        </p:grpSpPr>
        <p:sp>
          <p:nvSpPr>
            <p:cNvPr id="28" name="TextBox 10">
              <a:extLst>
                <a:ext uri="{FF2B5EF4-FFF2-40B4-BE49-F238E27FC236}">
                  <a16:creationId xmlns=""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5" y="72854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 w="127000">
                    <a:solidFill>
                      <a:schemeClr val="bg1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VÍ DỤ: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=""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4" y="71127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VÍ DỤ:</a:t>
              </a:r>
            </a:p>
          </p:txBody>
        </p:sp>
      </p:grpSp>
      <p:pic>
        <p:nvPicPr>
          <p:cNvPr id="40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-566826" y="1850682"/>
            <a:ext cx="12687639" cy="5039728"/>
            <a:chOff x="-566826" y="1850682"/>
            <a:chExt cx="12687639" cy="5039728"/>
          </a:xfrm>
        </p:grpSpPr>
        <p:sp>
          <p:nvSpPr>
            <p:cNvPr id="35" name="Rounded Rectangle 34"/>
            <p:cNvSpPr/>
            <p:nvPr/>
          </p:nvSpPr>
          <p:spPr>
            <a:xfrm>
              <a:off x="3048638" y="2889672"/>
              <a:ext cx="9072175" cy="3507343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F0066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GB" sz="4000" dirty="0" smtClean="0"/>
                <a:t>  Truyền </a:t>
              </a:r>
              <a:r>
                <a:rPr lang="en-GB" sz="4000" dirty="0" err="1" smtClean="0"/>
                <a:t>thuyết</a:t>
              </a:r>
              <a:r>
                <a:rPr lang="en-GB" sz="4000" dirty="0" smtClean="0"/>
                <a:t> Con </a:t>
              </a:r>
              <a:r>
                <a:rPr lang="en-GB" sz="4000" dirty="0" err="1" smtClean="0"/>
                <a:t>Rồng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cháu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Tiên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kể</a:t>
              </a:r>
              <a:r>
                <a:rPr lang="en-GB" sz="4000" dirty="0" smtClean="0"/>
                <a:t> về </a:t>
              </a:r>
              <a:r>
                <a:rPr lang="en-GB" sz="4000" dirty="0" err="1" smtClean="0"/>
                <a:t>nguồn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gốc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của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dân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tộc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Việt</a:t>
              </a:r>
              <a:r>
                <a:rPr lang="en-GB" sz="4000" dirty="0" smtClean="0"/>
                <a:t> Nam, </a:t>
              </a:r>
              <a:r>
                <a:rPr lang="en-GB" sz="4000" dirty="0" err="1" smtClean="0"/>
                <a:t>cụ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thể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là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câu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chuyện</a:t>
              </a:r>
              <a:r>
                <a:rPr lang="en-GB" sz="4000" dirty="0" smtClean="0"/>
                <a:t> về </a:t>
              </a:r>
              <a:r>
                <a:rPr lang="en-GB" sz="4000" dirty="0" err="1" smtClean="0"/>
                <a:t>Quốc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Tổ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Lạc</a:t>
              </a:r>
              <a:r>
                <a:rPr lang="en-GB" sz="4000" dirty="0" smtClean="0"/>
                <a:t> Long </a:t>
              </a:r>
              <a:r>
                <a:rPr lang="en-GB" sz="4000" dirty="0" err="1" smtClean="0"/>
                <a:t>Quân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và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Quốc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Mẫu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Âu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Cơ</a:t>
              </a:r>
              <a:r>
                <a:rPr lang="en-GB" sz="4000" dirty="0" smtClean="0"/>
                <a:t>, </a:t>
              </a:r>
              <a:r>
                <a:rPr lang="en-GB" sz="4000" dirty="0" err="1" smtClean="0"/>
                <a:t>thân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sinh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của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Hùng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Vương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thứ</a:t>
              </a:r>
              <a:r>
                <a:rPr lang="en-GB" sz="4000" dirty="0" smtClean="0"/>
                <a:t> </a:t>
              </a:r>
              <a:r>
                <a:rPr lang="en-GB" sz="4000" dirty="0" err="1" smtClean="0"/>
                <a:t>nhất</a:t>
              </a:r>
              <a:r>
                <a:rPr lang="en-GB" sz="4000" dirty="0" smtClean="0"/>
                <a:t>.</a:t>
              </a:r>
              <a:endParaRPr lang="en-US" sz="4000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00" b="29710"/>
            <a:stretch/>
          </p:blipFill>
          <p:spPr>
            <a:xfrm>
              <a:off x="-566826" y="1850682"/>
              <a:ext cx="4193642" cy="503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68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17498" r="4787" b="5406"/>
          <a:stretch/>
        </p:blipFill>
        <p:spPr>
          <a:xfrm>
            <a:off x="-76200" y="-76199"/>
            <a:ext cx="12363450" cy="69532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0451" y="34370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=""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=""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=""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=""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460846" y="554627"/>
              <a:ext cx="8448201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 smtClean="0"/>
                <a:t>Truyền </a:t>
              </a:r>
              <a:r>
                <a:rPr lang="en-GB" sz="5400" b="1" dirty="0" err="1" smtClean="0"/>
                <a:t>thuyết</a:t>
              </a:r>
              <a:r>
                <a:rPr lang="en-GB" sz="5400" b="1" dirty="0" smtClean="0"/>
                <a:t> </a:t>
              </a:r>
              <a:r>
                <a:rPr lang="en-GB" sz="5400" b="1" dirty="0" err="1" smtClean="0"/>
                <a:t>Thánh</a:t>
              </a:r>
              <a:r>
                <a:rPr lang="en-GB" sz="5400" b="1" dirty="0" smtClean="0"/>
                <a:t> </a:t>
              </a:r>
              <a:r>
                <a:rPr lang="en-GB" sz="5400" b="1" dirty="0" err="1" smtClean="0"/>
                <a:t>Gióng</a:t>
              </a:r>
              <a:r>
                <a:rPr lang="en-GB" sz="5400" b="1" dirty="0" smtClean="0"/>
                <a:t> </a:t>
              </a:r>
              <a:r>
                <a:rPr lang="en-GB" sz="5400" b="1" dirty="0" err="1" smtClean="0"/>
                <a:t>đề</a:t>
              </a:r>
              <a:r>
                <a:rPr lang="en-GB" sz="5400" b="1" dirty="0" smtClean="0"/>
                <a:t> </a:t>
              </a:r>
              <a:r>
                <a:rPr lang="en-GB" sz="5400" b="1" dirty="0" err="1" smtClean="0"/>
                <a:t>cao</a:t>
              </a:r>
              <a:r>
                <a:rPr lang="en-GB" sz="5400" b="1" dirty="0" smtClean="0"/>
                <a:t> </a:t>
              </a:r>
              <a:r>
                <a:rPr lang="en-GB" sz="5400" b="1" dirty="0" err="1" smtClean="0"/>
                <a:t>tinh</a:t>
              </a:r>
              <a:r>
                <a:rPr lang="en-GB" sz="5400" b="1" dirty="0" smtClean="0"/>
                <a:t> </a:t>
              </a:r>
              <a:r>
                <a:rPr lang="en-GB" sz="5400" b="1" dirty="0" err="1" smtClean="0"/>
                <a:t>thần</a:t>
              </a:r>
              <a:r>
                <a:rPr lang="en-GB" sz="5400" b="1" dirty="0" smtClean="0"/>
                <a:t> </a:t>
              </a:r>
              <a:r>
                <a:rPr lang="en-GB" sz="5400" b="1" dirty="0" err="1" smtClean="0"/>
                <a:t>gì</a:t>
              </a:r>
              <a:r>
                <a:rPr lang="en-GB" sz="5400" b="1" dirty="0" smtClean="0"/>
                <a:t>?</a:t>
              </a:r>
              <a:endParaRPr lang="vi-VN" sz="5400" b="1" dirty="0">
                <a:ea typeface="Roboto" panose="02000000000000000000" pitchFamily="2" charset="0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566826" y="1850682"/>
            <a:ext cx="12475872" cy="5039728"/>
            <a:chOff x="-566826" y="1850682"/>
            <a:chExt cx="12475872" cy="5039728"/>
          </a:xfrm>
        </p:grpSpPr>
        <p:sp>
          <p:nvSpPr>
            <p:cNvPr id="28" name="Rounded Rectangle 27"/>
            <p:cNvSpPr/>
            <p:nvPr/>
          </p:nvSpPr>
          <p:spPr>
            <a:xfrm>
              <a:off x="3415049" y="2801568"/>
              <a:ext cx="8493997" cy="3677603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F0066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GB" sz="7000" dirty="0" smtClean="0"/>
                <a:t>  Truyền </a:t>
              </a:r>
              <a:r>
                <a:rPr lang="en-GB" sz="7000" dirty="0" err="1" smtClean="0"/>
                <a:t>thuyết</a:t>
              </a:r>
              <a:r>
                <a:rPr lang="en-GB" sz="7000" dirty="0" smtClean="0"/>
                <a:t> </a:t>
              </a:r>
              <a:r>
                <a:rPr lang="en-GB" sz="7000" dirty="0" err="1" smtClean="0"/>
                <a:t>Thánh</a:t>
              </a:r>
              <a:r>
                <a:rPr lang="en-GB" sz="7000" dirty="0" smtClean="0"/>
                <a:t> </a:t>
              </a:r>
              <a:r>
                <a:rPr lang="en-GB" sz="7000" dirty="0" err="1" smtClean="0"/>
                <a:t>Gióng</a:t>
              </a:r>
              <a:r>
                <a:rPr lang="en-GB" sz="7000" dirty="0" smtClean="0"/>
                <a:t> </a:t>
              </a:r>
              <a:r>
                <a:rPr lang="en-GB" sz="7000" dirty="0" err="1" smtClean="0"/>
                <a:t>đề</a:t>
              </a:r>
              <a:r>
                <a:rPr lang="en-GB" sz="7000" dirty="0" smtClean="0"/>
                <a:t> </a:t>
              </a:r>
              <a:r>
                <a:rPr lang="en-GB" sz="7000" dirty="0" err="1" smtClean="0"/>
                <a:t>cao</a:t>
              </a:r>
              <a:r>
                <a:rPr lang="en-GB" sz="7000" dirty="0" smtClean="0"/>
                <a:t> </a:t>
              </a:r>
              <a:r>
                <a:rPr lang="en-GB" sz="7000" dirty="0" err="1" smtClean="0"/>
                <a:t>tinh</a:t>
              </a:r>
              <a:r>
                <a:rPr lang="en-GB" sz="7000" dirty="0" smtClean="0"/>
                <a:t> </a:t>
              </a:r>
              <a:r>
                <a:rPr lang="en-GB" sz="7000" dirty="0" err="1" smtClean="0"/>
                <a:t>thần</a:t>
              </a:r>
              <a:r>
                <a:rPr lang="en-GB" sz="7000" dirty="0" smtClean="0"/>
                <a:t> </a:t>
              </a:r>
              <a:r>
                <a:rPr lang="en-GB" sz="7000" dirty="0" err="1" smtClean="0"/>
                <a:t>yêu</a:t>
              </a:r>
              <a:r>
                <a:rPr lang="en-GB" sz="7000" dirty="0" smtClean="0"/>
                <a:t> </a:t>
              </a:r>
              <a:r>
                <a:rPr lang="en-GB" sz="7000" dirty="0" err="1" smtClean="0"/>
                <a:t>nước</a:t>
              </a:r>
              <a:r>
                <a:rPr lang="en-GB" sz="7000" dirty="0" smtClean="0"/>
                <a:t>.</a:t>
              </a:r>
              <a:endParaRPr lang="en-US" sz="7000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00" b="29710"/>
            <a:stretch/>
          </p:blipFill>
          <p:spPr>
            <a:xfrm>
              <a:off x="-566826" y="1850682"/>
              <a:ext cx="4193642" cy="503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9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17498" r="4787" b="5406"/>
          <a:stretch/>
        </p:blipFill>
        <p:spPr>
          <a:xfrm>
            <a:off x="-76200" y="-76199"/>
            <a:ext cx="12363450" cy="69532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66199" y="343701"/>
            <a:ext cx="12166870" cy="2509995"/>
            <a:chOff x="-66198" y="294969"/>
            <a:chExt cx="12166870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66198" y="294969"/>
              <a:ext cx="11980291" cy="2509995"/>
              <a:chOff x="-66198" y="294969"/>
              <a:chExt cx="11980291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=""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=""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66198" y="1392040"/>
                <a:ext cx="4326290" cy="1412924"/>
                <a:chOff x="1935267" y="4335449"/>
                <a:chExt cx="4326290" cy="141292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=""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=""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935267" y="4335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411774" y="337498"/>
              <a:ext cx="8688898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ea typeface="Roboto" panose="02000000000000000000" pitchFamily="2" charset="0"/>
                </a:rPr>
                <a:t>Các </a:t>
              </a:r>
              <a:r>
                <a:rPr lang="en-GB" sz="6000" b="1" dirty="0" err="1" smtClean="0">
                  <a:ea typeface="Roboto" panose="02000000000000000000" pitchFamily="2" charset="0"/>
                </a:rPr>
                <a:t>vị</a:t>
              </a:r>
              <a:r>
                <a:rPr lang="en-GB" sz="6000" b="1" dirty="0" smtClean="0">
                  <a:ea typeface="Roboto" panose="02000000000000000000" pitchFamily="2" charset="0"/>
                </a:rPr>
                <a:t> </a:t>
              </a:r>
              <a:r>
                <a:rPr lang="en-GB" sz="6000" b="1" dirty="0" err="1" smtClean="0">
                  <a:ea typeface="Roboto" panose="02000000000000000000" pitchFamily="2" charset="0"/>
                </a:rPr>
                <a:t>Vua</a:t>
              </a:r>
              <a:r>
                <a:rPr lang="en-GB" sz="6000" b="1" dirty="0" smtClean="0">
                  <a:ea typeface="Roboto" panose="02000000000000000000" pitchFamily="2" charset="0"/>
                </a:rPr>
                <a:t> </a:t>
              </a:r>
              <a:r>
                <a:rPr lang="en-GB" sz="6000" b="1" dirty="0" err="1" smtClean="0">
                  <a:ea typeface="Roboto" panose="02000000000000000000" pitchFamily="2" charset="0"/>
                </a:rPr>
                <a:t>Hùng</a:t>
              </a:r>
              <a:r>
                <a:rPr lang="en-GB" sz="6000" b="1" dirty="0" smtClean="0">
                  <a:ea typeface="Roboto" panose="02000000000000000000" pitchFamily="2" charset="0"/>
                </a:rPr>
                <a:t> </a:t>
              </a:r>
              <a:r>
                <a:rPr lang="en-GB" sz="6000" b="1" dirty="0" err="1" smtClean="0">
                  <a:ea typeface="Roboto" panose="02000000000000000000" pitchFamily="2" charset="0"/>
                </a:rPr>
                <a:t>có</a:t>
              </a:r>
              <a:r>
                <a:rPr lang="en-GB" sz="6000" b="1" dirty="0" smtClean="0">
                  <a:ea typeface="Roboto" panose="02000000000000000000" pitchFamily="2" charset="0"/>
                </a:rPr>
                <a:t> </a:t>
              </a:r>
            </a:p>
            <a:p>
              <a:pPr algn="ctr"/>
              <a:r>
                <a:rPr lang="en-GB" sz="6000" b="1" dirty="0" err="1" smtClean="0">
                  <a:ea typeface="Roboto" panose="02000000000000000000" pitchFamily="2" charset="0"/>
                </a:rPr>
                <a:t>công</a:t>
              </a:r>
              <a:r>
                <a:rPr lang="en-GB" sz="6000" b="1" dirty="0" smtClean="0">
                  <a:ea typeface="Roboto" panose="02000000000000000000" pitchFamily="2" charset="0"/>
                </a:rPr>
                <a:t> </a:t>
              </a:r>
              <a:r>
                <a:rPr lang="en-GB" sz="6000" b="1" dirty="0" err="1" smtClean="0">
                  <a:ea typeface="Roboto" panose="02000000000000000000" pitchFamily="2" charset="0"/>
                </a:rPr>
                <a:t>lao</a:t>
              </a:r>
              <a:r>
                <a:rPr lang="en-GB" sz="6000" b="1" dirty="0" smtClean="0">
                  <a:ea typeface="Roboto" panose="02000000000000000000" pitchFamily="2" charset="0"/>
                </a:rPr>
                <a:t> </a:t>
              </a:r>
              <a:r>
                <a:rPr lang="en-GB" sz="6000" b="1" dirty="0" err="1" smtClean="0">
                  <a:ea typeface="Roboto" panose="02000000000000000000" pitchFamily="2" charset="0"/>
                </a:rPr>
                <a:t>như</a:t>
              </a:r>
              <a:r>
                <a:rPr lang="en-GB" sz="6000" b="1" dirty="0" smtClean="0">
                  <a:ea typeface="Roboto" panose="02000000000000000000" pitchFamily="2" charset="0"/>
                </a:rPr>
                <a:t> </a:t>
              </a:r>
              <a:r>
                <a:rPr lang="en-GB" sz="6000" b="1" dirty="0" err="1" smtClean="0">
                  <a:ea typeface="Roboto" panose="02000000000000000000" pitchFamily="2" charset="0"/>
                </a:rPr>
                <a:t>thế</a:t>
              </a:r>
              <a:r>
                <a:rPr lang="en-GB" sz="6000" b="1" dirty="0" smtClean="0">
                  <a:ea typeface="Roboto" panose="02000000000000000000" pitchFamily="2" charset="0"/>
                </a:rPr>
                <a:t> </a:t>
              </a:r>
              <a:r>
                <a:rPr lang="en-GB" sz="6000" b="1" dirty="0" err="1" smtClean="0">
                  <a:ea typeface="Roboto" panose="02000000000000000000" pitchFamily="2" charset="0"/>
                </a:rPr>
                <a:t>nào</a:t>
              </a:r>
              <a:r>
                <a:rPr lang="en-GB" sz="6000" b="1" dirty="0" smtClean="0">
                  <a:ea typeface="Roboto" panose="02000000000000000000" pitchFamily="2" charset="0"/>
                </a:rPr>
                <a:t>?</a:t>
              </a:r>
              <a:endParaRPr lang="vi-VN" sz="6000" b="1" dirty="0">
                <a:ea typeface="Roboto" panose="02000000000000000000" pitchFamily="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566826" y="1850682"/>
            <a:ext cx="12687639" cy="5039728"/>
            <a:chOff x="-566826" y="1850682"/>
            <a:chExt cx="12687639" cy="5039728"/>
          </a:xfrm>
        </p:grpSpPr>
        <p:sp>
          <p:nvSpPr>
            <p:cNvPr id="15" name="Rounded Rectangle 14"/>
            <p:cNvSpPr/>
            <p:nvPr/>
          </p:nvSpPr>
          <p:spPr>
            <a:xfrm>
              <a:off x="3200400" y="2889672"/>
              <a:ext cx="8920413" cy="3677603"/>
            </a:xfrm>
            <a:prstGeom prst="roundRect">
              <a:avLst/>
            </a:prstGeom>
            <a:solidFill>
              <a:srgbClr val="FFD5FF"/>
            </a:solidFill>
            <a:ln w="57150">
              <a:solidFill>
                <a:srgbClr val="FF0066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GB" sz="3500" dirty="0" smtClean="0"/>
                <a:t>   Các </a:t>
              </a:r>
              <a:r>
                <a:rPr lang="en-GB" sz="3500" dirty="0" err="1" smtClean="0"/>
                <a:t>Vua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Hùng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có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công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dựng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nước</a:t>
              </a:r>
              <a:r>
                <a:rPr lang="en-GB" sz="3500" dirty="0" smtClean="0"/>
                <a:t> (</a:t>
              </a:r>
              <a:r>
                <a:rPr lang="en-GB" sz="3500" dirty="0" err="1" smtClean="0"/>
                <a:t>xây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dựng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đất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nước</a:t>
              </a:r>
              <a:r>
                <a:rPr lang="en-GB" sz="3500" dirty="0" smtClean="0"/>
                <a:t>) </a:t>
              </a:r>
              <a:r>
                <a:rPr lang="en-GB" sz="3500" dirty="0" err="1" smtClean="0"/>
                <a:t>là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việc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xây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dựng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Nhà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nước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Văn</a:t>
              </a:r>
              <a:r>
                <a:rPr lang="en-GB" sz="3500" dirty="0" smtClean="0"/>
                <a:t> Lang – </a:t>
              </a:r>
              <a:r>
                <a:rPr lang="en-GB" sz="3500" dirty="0" err="1" smtClean="0"/>
                <a:t>Nhà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nước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đầu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tiên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trong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lịch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sử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Việt</a:t>
              </a:r>
              <a:r>
                <a:rPr lang="en-GB" sz="3500" dirty="0" smtClean="0"/>
                <a:t> Nam; </a:t>
              </a:r>
              <a:r>
                <a:rPr lang="en-GB" sz="3500" dirty="0" err="1" smtClean="0"/>
                <a:t>giữ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nước</a:t>
              </a:r>
              <a:r>
                <a:rPr lang="en-GB" sz="3500" dirty="0" smtClean="0"/>
                <a:t> (</a:t>
              </a:r>
              <a:r>
                <a:rPr lang="en-GB" sz="3500" dirty="0" err="1" smtClean="0"/>
                <a:t>bảo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vệ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đất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nước</a:t>
              </a:r>
              <a:r>
                <a:rPr lang="en-GB" sz="3500" dirty="0" smtClean="0"/>
                <a:t>) </a:t>
              </a:r>
              <a:r>
                <a:rPr lang="en-GB" sz="3500" dirty="0" err="1" smtClean="0"/>
                <a:t>thể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hiện</a:t>
              </a:r>
              <a:r>
                <a:rPr lang="en-GB" sz="3500" dirty="0" smtClean="0"/>
                <a:t> qua </a:t>
              </a:r>
              <a:r>
                <a:rPr lang="en-GB" sz="3500" dirty="0" err="1" smtClean="0"/>
                <a:t>việc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lãnh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đạo</a:t>
              </a:r>
              <a:r>
                <a:rPr lang="en-GB" sz="3500" dirty="0" smtClean="0"/>
                <a:t>, </a:t>
              </a:r>
              <a:r>
                <a:rPr lang="en-GB" sz="3500" dirty="0" err="1" smtClean="0"/>
                <a:t>tổ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chức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các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cuộc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đấu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tranh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của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nhân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dân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chống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giặc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ngoại</a:t>
              </a:r>
              <a:r>
                <a:rPr lang="en-GB" sz="3500" dirty="0" smtClean="0"/>
                <a:t> </a:t>
              </a:r>
              <a:r>
                <a:rPr lang="en-GB" sz="3500" dirty="0" err="1" smtClean="0"/>
                <a:t>xâm</a:t>
              </a:r>
              <a:r>
                <a:rPr lang="en-GB" sz="3500" dirty="0" smtClean="0"/>
                <a:t>.</a:t>
              </a:r>
              <a:endParaRPr lang="en-US" sz="35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00" b="29710"/>
            <a:stretch/>
          </p:blipFill>
          <p:spPr>
            <a:xfrm>
              <a:off x="-566826" y="1850682"/>
              <a:ext cx="4193642" cy="5039728"/>
            </a:xfrm>
            <a:prstGeom prst="rect">
              <a:avLst/>
            </a:prstGeom>
          </p:spPr>
        </p:pic>
      </p:grpSp>
      <p:pic>
        <p:nvPicPr>
          <p:cNvPr id="17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ền Cổ Tích - Sự Tích Trầu Cau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4" b="8934"/>
          <a:stretch/>
        </p:blipFill>
        <p:spPr>
          <a:xfrm>
            <a:off x="0" y="-1"/>
            <a:ext cx="12255910" cy="6872749"/>
          </a:xfrm>
          <a:prstGeom prst="rect">
            <a:avLst/>
          </a:prstGeom>
        </p:spPr>
      </p:pic>
      <p:grpSp>
        <p:nvGrpSpPr>
          <p:cNvPr id="30" name="Nhóm 5">
            <a:extLst>
              <a:ext uri="{FF2B5EF4-FFF2-40B4-BE49-F238E27FC236}">
                <a16:creationId xmlns=""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2335794">
            <a:off x="2301965" y="2393384"/>
            <a:ext cx="10342948" cy="3631769"/>
            <a:chOff x="2876479" y="3390535"/>
            <a:chExt cx="6688426" cy="1712386"/>
          </a:xfrm>
        </p:grpSpPr>
        <p:sp>
          <p:nvSpPr>
            <p:cNvPr id="31" name="TextBox 12">
              <a:extLst>
                <a:ext uri="{FF2B5EF4-FFF2-40B4-BE49-F238E27FC236}">
                  <a16:creationId xmlns=""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3390535"/>
              <a:ext cx="6688425" cy="171238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00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=""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3390538"/>
              <a:ext cx="6688425" cy="171238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5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3505" y="0"/>
            <a:ext cx="12918544" cy="6895174"/>
          </a:xfrm>
          <a:prstGeom prst="rect">
            <a:avLst/>
          </a:prstGeom>
        </p:spPr>
      </p:pic>
      <p:sp>
        <p:nvSpPr>
          <p:cNvPr id="9" name="Hình chữ nhật: Góc Tròn 3">
            <a:extLst>
              <a:ext uri="{FF2B5EF4-FFF2-40B4-BE49-F238E27FC236}">
                <a16:creationId xmlns=""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946064" y="1072366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18236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44">
            <a:extLst>
              <a:ext uri="{FF2B5EF4-FFF2-40B4-BE49-F238E27FC236}">
                <a16:creationId xmlns=""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5335581" y="0"/>
            <a:ext cx="6287460" cy="1906035"/>
            <a:chOff x="4743805" y="2513042"/>
            <a:chExt cx="6814013" cy="2708762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65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=""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3805" y="2564073"/>
              <a:ext cx="6814013" cy="2657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7E69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B7E1F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3A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1B7F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Ò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1B7F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335581" y="1436831"/>
            <a:ext cx="6592833" cy="1176713"/>
            <a:chOff x="5335581" y="1436831"/>
            <a:chExt cx="6592833" cy="1176713"/>
          </a:xfrm>
        </p:grpSpPr>
        <p:sp>
          <p:nvSpPr>
            <p:cNvPr id="14" name="TextBox 47">
              <a:extLst>
                <a:ext uri="{FF2B5EF4-FFF2-40B4-BE49-F238E27FC236}">
                  <a16:creationId xmlns=""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9553" y="183140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0" t="-3741" r="42641" b="47817"/>
            <a:stretch/>
          </p:blipFill>
          <p:spPr>
            <a:xfrm flipH="1">
              <a:off x="5335581" y="1436831"/>
              <a:ext cx="1052565" cy="117671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335581" y="2329360"/>
            <a:ext cx="6592833" cy="1176713"/>
            <a:chOff x="5335581" y="1436831"/>
            <a:chExt cx="6592833" cy="1176713"/>
          </a:xfrm>
        </p:grpSpPr>
        <p:sp>
          <p:nvSpPr>
            <p:cNvPr id="32" name="TextBox 47">
              <a:extLst>
                <a:ext uri="{FF2B5EF4-FFF2-40B4-BE49-F238E27FC236}">
                  <a16:creationId xmlns=""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9553" y="183140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0" t="-3741" r="42641" b="47817"/>
            <a:stretch/>
          </p:blipFill>
          <p:spPr>
            <a:xfrm flipH="1">
              <a:off x="5335581" y="1436831"/>
              <a:ext cx="1052565" cy="1176713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313351" y="3268238"/>
            <a:ext cx="6592833" cy="1176713"/>
            <a:chOff x="5335581" y="1436831"/>
            <a:chExt cx="6592833" cy="1176713"/>
          </a:xfrm>
        </p:grpSpPr>
        <p:sp>
          <p:nvSpPr>
            <p:cNvPr id="35" name="TextBox 47">
              <a:extLst>
                <a:ext uri="{FF2B5EF4-FFF2-40B4-BE49-F238E27FC236}">
                  <a16:creationId xmlns=""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9553" y="183140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0" t="-3741" r="42641" b="47817"/>
            <a:stretch/>
          </p:blipFill>
          <p:spPr>
            <a:xfrm flipH="1">
              <a:off x="5335581" y="1436831"/>
              <a:ext cx="1052565" cy="1176713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5273570" y="4221059"/>
            <a:ext cx="6592833" cy="1176713"/>
            <a:chOff x="5335581" y="1436831"/>
            <a:chExt cx="6592833" cy="1176713"/>
          </a:xfrm>
        </p:grpSpPr>
        <p:sp>
          <p:nvSpPr>
            <p:cNvPr id="38" name="TextBox 47">
              <a:extLst>
                <a:ext uri="{FF2B5EF4-FFF2-40B4-BE49-F238E27FC236}">
                  <a16:creationId xmlns=""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9553" y="183140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0" t="-3741" r="42641" b="47817"/>
            <a:stretch/>
          </p:blipFill>
          <p:spPr>
            <a:xfrm flipH="1">
              <a:off x="5335581" y="1436831"/>
              <a:ext cx="1052565" cy="1176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39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" b="9192"/>
          <a:stretch/>
        </p:blipFill>
        <p:spPr>
          <a:xfrm>
            <a:off x="0" y="0"/>
            <a:ext cx="12196916" cy="6955036"/>
          </a:xfrm>
          <a:prstGeom prst="rect">
            <a:avLst/>
          </a:prstGeom>
        </p:spPr>
      </p:pic>
      <p:grpSp>
        <p:nvGrpSpPr>
          <p:cNvPr id="24" name="Group 13">
            <a:extLst>
              <a:ext uri="{FF2B5EF4-FFF2-40B4-BE49-F238E27FC236}">
                <a16:creationId xmlns=""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-527382" y="5048475"/>
            <a:ext cx="13251679" cy="1526939"/>
            <a:chOff x="4133327" y="8204395"/>
            <a:chExt cx="7210038" cy="1526939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1514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1514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4178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2" r="-156"/>
          <a:stretch/>
        </p:blipFill>
        <p:spPr>
          <a:xfrm>
            <a:off x="0" y="-57150"/>
            <a:ext cx="12211050" cy="6915150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=""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-193492" y="5489682"/>
            <a:ext cx="12578981" cy="1246496"/>
            <a:chOff x="1308039" y="3649818"/>
            <a:chExt cx="7260608" cy="1295691"/>
          </a:xfrm>
        </p:grpSpPr>
        <p:sp>
          <p:nvSpPr>
            <p:cNvPr id="19" name="Hộp Văn bản 13">
              <a:extLst>
                <a:ext uri="{FF2B5EF4-FFF2-40B4-BE49-F238E27FC236}">
                  <a16:creationId xmlns=""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0" y="3649819"/>
              <a:ext cx="7260607" cy="1295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500" dirty="0">
                  <a:ln w="381000">
                    <a:solidFill>
                      <a:schemeClr val="bg1"/>
                    </a:solidFill>
                  </a:ln>
                  <a:latin typeface="#9Slide07 SVNNexa Rust Slab Bla" panose="020B0606040200020203" pitchFamily="34" charset="0"/>
                </a:rPr>
                <a:t>S</a:t>
              </a:r>
              <a:r>
                <a:rPr lang="en-US" sz="7500" dirty="0" smtClean="0">
                  <a:ln w="381000">
                    <a:solidFill>
                      <a:schemeClr val="bg1"/>
                    </a:solidFill>
                  </a:ln>
                  <a:latin typeface="#9Slide07 SVNNexa Rust Slab Bla" panose="020B0606040200020203" pitchFamily="34" charset="0"/>
                </a:rPr>
                <a:t>IÊU TRÍ NHỚ</a:t>
              </a:r>
              <a:endParaRPr lang="vi-VN" sz="75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=""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39" y="3649818"/>
              <a:ext cx="7260607" cy="1295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#9Slide07 SVNNexa Rust Slab Bla" panose="020B0606040200020203" pitchFamily="34" charset="0"/>
                </a:rPr>
                <a:t>S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latin typeface="#9Slide07 SVNNexa Rust Slab Bla" panose="020B0606040200020203" pitchFamily="34" charset="0"/>
                </a:rPr>
                <a:t>I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#9Slide07 SVNNexa Rust Slab Bla" panose="020B0606040200020203" pitchFamily="34" charset="0"/>
                </a:rPr>
                <a:t>Ê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latin typeface="#9Slide07 SVNNexa Rust Slab Bla" panose="020B0606040200020203" pitchFamily="34" charset="0"/>
                </a:rPr>
                <a:t>U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#9Slide07 SVNNexa Rust Slab Bla" panose="020B0606040200020203" pitchFamily="34" charset="0"/>
                </a:rPr>
                <a:t>T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latin typeface="#9Slide07 SVNNexa Rust Slab Bla" panose="020B0606040200020203" pitchFamily="34" charset="0"/>
                </a:rPr>
                <a:t>R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#9Slide07 SVNNexa Rust Slab Bla" panose="020B0606040200020203" pitchFamily="34" charset="0"/>
                </a:rPr>
                <a:t>Í 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#9Slide07 SVNNexa Rust Slab Bla" panose="020B0606040200020203" pitchFamily="34" charset="0"/>
                </a:rPr>
                <a:t>N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#9Slide07 SVNNexa Rust Slab Bla" panose="020B0606040200020203" pitchFamily="34" charset="0"/>
                </a:rPr>
                <a:t>H</a:t>
              </a:r>
              <a:r>
                <a:rPr lang="en-US" sz="7500" dirty="0" smtClean="0">
                  <a:ln w="28575">
                    <a:solidFill>
                      <a:sysClr val="windowText" lastClr="000000"/>
                    </a:solidFill>
                  </a:ln>
                  <a:solidFill>
                    <a:srgbClr val="D7E697"/>
                  </a:solidFill>
                  <a:latin typeface="#9Slide07 SVNNexa Rust Slab Bla" panose="020B0606040200020203" pitchFamily="34" charset="0"/>
                </a:rPr>
                <a:t>Ớ</a:t>
              </a:r>
              <a:endParaRPr lang="vi-VN" sz="7500" dirty="0">
                <a:ln w="28575">
                  <a:solidFill>
                    <a:sysClr val="windowText" lastClr="000000"/>
                  </a:solidFill>
                </a:ln>
                <a:solidFill>
                  <a:srgbClr val="ADD9FD"/>
                </a:solidFill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=""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3852418" y="4794211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=""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=""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2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3505" y="0"/>
            <a:ext cx="12918544" cy="6895174"/>
          </a:xfrm>
          <a:prstGeom prst="rect">
            <a:avLst/>
          </a:prstGeom>
        </p:spPr>
      </p:pic>
      <p:grpSp>
        <p:nvGrpSpPr>
          <p:cNvPr id="9" name="Nhóm 28">
            <a:extLst>
              <a:ext uri="{FF2B5EF4-FFF2-40B4-BE49-F238E27FC236}">
                <a16:creationId xmlns=""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5334000" y="4296997"/>
            <a:ext cx="6658318" cy="2351453"/>
            <a:chOff x="1121740" y="1607352"/>
            <a:chExt cx="7302841" cy="7097128"/>
          </a:xfrm>
        </p:grpSpPr>
        <p:sp>
          <p:nvSpPr>
            <p:cNvPr id="10" name="Bong bóng Lời nói: Hình chữ nhật với Góc Tròn 29">
              <a:extLst>
                <a:ext uri="{FF2B5EF4-FFF2-40B4-BE49-F238E27FC236}">
                  <a16:creationId xmlns=""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21740" y="1607352"/>
              <a:ext cx="7302841" cy="7097128"/>
            </a:xfrm>
            <a:prstGeom prst="wedgeRoundRectCallout">
              <a:avLst>
                <a:gd name="adj1" fmla="val -59172"/>
                <a:gd name="adj2" fmla="val -44438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=""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426303" y="2167377"/>
              <a:ext cx="6693715" cy="298853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trả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lời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câu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hỏi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sau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mang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điểm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cộng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về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tổ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của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4000" b="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lang="en-US" altLang="zh-CN" sz="40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1662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17498" r="4787" b="5406"/>
          <a:stretch/>
        </p:blipFill>
        <p:spPr>
          <a:xfrm>
            <a:off x="-76200" y="-76199"/>
            <a:ext cx="12363450" cy="695325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617513" y="289197"/>
            <a:ext cx="12904763" cy="2602544"/>
            <a:chOff x="-712763" y="296273"/>
            <a:chExt cx="12904763" cy="2602544"/>
          </a:xfrm>
        </p:grpSpPr>
        <p:grpSp>
          <p:nvGrpSpPr>
            <p:cNvPr id="2" name="Group 1"/>
            <p:cNvGrpSpPr/>
            <p:nvPr/>
          </p:nvGrpSpPr>
          <p:grpSpPr>
            <a:xfrm>
              <a:off x="-712763" y="296273"/>
              <a:ext cx="12613410" cy="2602544"/>
              <a:chOff x="-690238" y="1613086"/>
              <a:chExt cx="12570900" cy="23756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=""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261395" y="1613086"/>
                <a:ext cx="11619267" cy="2075975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=""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690238" y="2582836"/>
                <a:ext cx="4280543" cy="1405861"/>
                <a:chOff x="1311227" y="5526245"/>
                <a:chExt cx="4280543" cy="1405861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=""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311227" y="5550633"/>
                  <a:ext cx="4280543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7000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7000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=""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311227" y="55262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7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7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213866" y="483002"/>
              <a:ext cx="9978134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UNESCO ghi danh ‘’Tín ngưỡng thờ cúng Hùng Vương ở Phú Thọ’’ là </a:t>
              </a:r>
              <a:r>
                <a:rPr lang="en-US" sz="50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5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566826" y="1850682"/>
            <a:ext cx="12708399" cy="5039728"/>
            <a:chOff x="-566826" y="1850682"/>
            <a:chExt cx="12708399" cy="5039728"/>
          </a:xfrm>
        </p:grpSpPr>
        <p:grpSp>
          <p:nvGrpSpPr>
            <p:cNvPr id="4" name="Group 3"/>
            <p:cNvGrpSpPr/>
            <p:nvPr/>
          </p:nvGrpSpPr>
          <p:grpSpPr>
            <a:xfrm>
              <a:off x="-566826" y="1850682"/>
              <a:ext cx="12562723" cy="5039728"/>
              <a:chOff x="-566826" y="1850682"/>
              <a:chExt cx="12562723" cy="5039728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3290047" y="2563482"/>
                <a:ext cx="8705850" cy="3166824"/>
              </a:xfrm>
              <a:prstGeom prst="roundRect">
                <a:avLst/>
              </a:prstGeom>
              <a:solidFill>
                <a:srgbClr val="FFD5FF"/>
              </a:solidFill>
              <a:ln w="57150">
                <a:solidFill>
                  <a:srgbClr val="FF0066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4500" i="1" dirty="0" err="1">
                    <a:ea typeface="Roboto" panose="02000000000000000000" pitchFamily="2" charset="0"/>
                  </a:rPr>
                  <a:t>Năm</a:t>
                </a:r>
                <a:r>
                  <a:rPr lang="en-GB" sz="4500" i="1" dirty="0">
                    <a:ea typeface="Roboto" panose="02000000000000000000" pitchFamily="2" charset="0"/>
                  </a:rPr>
                  <a:t> 2012, UNESCO </a:t>
                </a:r>
                <a:r>
                  <a:rPr lang="en-GB" sz="4500" i="1" dirty="0" err="1">
                    <a:ea typeface="Roboto" panose="02000000000000000000" pitchFamily="2" charset="0"/>
                  </a:rPr>
                  <a:t>ghi</a:t>
                </a:r>
                <a:r>
                  <a:rPr lang="en-GB" sz="4500" i="1" dirty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>
                    <a:ea typeface="Roboto" panose="02000000000000000000" pitchFamily="2" charset="0"/>
                  </a:rPr>
                  <a:t>danh</a:t>
                </a:r>
                <a:r>
                  <a:rPr lang="en-GB" sz="4500" i="1" dirty="0">
                    <a:ea typeface="Roboto" panose="02000000000000000000" pitchFamily="2" charset="0"/>
                  </a:rPr>
                  <a:t> ‘’</a:t>
                </a:r>
                <a:r>
                  <a:rPr lang="en-GB" sz="4500" i="1" dirty="0" err="1">
                    <a:ea typeface="Roboto" panose="02000000000000000000" pitchFamily="2" charset="0"/>
                  </a:rPr>
                  <a:t>Tín</a:t>
                </a:r>
                <a:r>
                  <a:rPr lang="en-GB" sz="4500" i="1" dirty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>
                    <a:ea typeface="Roboto" panose="02000000000000000000" pitchFamily="2" charset="0"/>
                  </a:rPr>
                  <a:t>ngưỡng</a:t>
                </a:r>
                <a:r>
                  <a:rPr lang="en-GB" sz="4500" i="1" dirty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>
                    <a:ea typeface="Roboto" panose="02000000000000000000" pitchFamily="2" charset="0"/>
                  </a:rPr>
                  <a:t>thờ</a:t>
                </a:r>
                <a:r>
                  <a:rPr lang="en-GB" sz="4500" i="1" dirty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>
                    <a:ea typeface="Roboto" panose="02000000000000000000" pitchFamily="2" charset="0"/>
                  </a:rPr>
                  <a:t>cúng</a:t>
                </a:r>
                <a:r>
                  <a:rPr lang="en-GB" sz="4500" i="1" dirty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>
                    <a:ea typeface="Roboto" panose="02000000000000000000" pitchFamily="2" charset="0"/>
                  </a:rPr>
                  <a:t>Hùng</a:t>
                </a:r>
                <a:r>
                  <a:rPr lang="en-GB" sz="4500" i="1" dirty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>
                    <a:ea typeface="Roboto" panose="02000000000000000000" pitchFamily="2" charset="0"/>
                  </a:rPr>
                  <a:t>Vương</a:t>
                </a:r>
                <a:r>
                  <a:rPr lang="en-GB" sz="4500" i="1" dirty="0">
                    <a:ea typeface="Roboto" panose="02000000000000000000" pitchFamily="2" charset="0"/>
                  </a:rPr>
                  <a:t> ở </a:t>
                </a:r>
                <a:r>
                  <a:rPr lang="en-GB" sz="4500" i="1" dirty="0" err="1">
                    <a:ea typeface="Roboto" panose="02000000000000000000" pitchFamily="2" charset="0"/>
                  </a:rPr>
                  <a:t>Phú</a:t>
                </a:r>
                <a:r>
                  <a:rPr lang="en-GB" sz="4500" i="1" dirty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>
                    <a:ea typeface="Roboto" panose="02000000000000000000" pitchFamily="2" charset="0"/>
                  </a:rPr>
                  <a:t>Thọ</a:t>
                </a:r>
                <a:r>
                  <a:rPr lang="en-GB" sz="4500" i="1" dirty="0">
                    <a:ea typeface="Roboto" panose="02000000000000000000" pitchFamily="2" charset="0"/>
                  </a:rPr>
                  <a:t>’’ </a:t>
                </a:r>
                <a:r>
                  <a:rPr lang="en-GB" sz="4500" i="1" dirty="0" err="1">
                    <a:ea typeface="Roboto" panose="02000000000000000000" pitchFamily="2" charset="0"/>
                  </a:rPr>
                  <a:t>là</a:t>
                </a:r>
                <a:r>
                  <a:rPr lang="en-GB" sz="4500" i="1" dirty="0">
                    <a:ea typeface="Roboto" panose="02000000000000000000" pitchFamily="2" charset="0"/>
                  </a:rPr>
                  <a:t> </a:t>
                </a:r>
                <a:r>
                  <a:rPr lang="en-GB" sz="4500" b="1" i="1" dirty="0">
                    <a:ea typeface="Roboto" panose="02000000000000000000" pitchFamily="2" charset="0"/>
                  </a:rPr>
                  <a:t>Di </a:t>
                </a:r>
                <a:r>
                  <a:rPr lang="en-GB" sz="4500" b="1" i="1" dirty="0" err="1">
                    <a:ea typeface="Roboto" panose="02000000000000000000" pitchFamily="2" charset="0"/>
                  </a:rPr>
                  <a:t>sản</a:t>
                </a:r>
                <a:r>
                  <a:rPr lang="en-GB" sz="4500" b="1" i="1" dirty="0">
                    <a:ea typeface="Roboto" panose="02000000000000000000" pitchFamily="2" charset="0"/>
                  </a:rPr>
                  <a:t> </a:t>
                </a:r>
                <a:r>
                  <a:rPr lang="en-GB" sz="4500" b="1" i="1" dirty="0" err="1">
                    <a:ea typeface="Roboto" panose="02000000000000000000" pitchFamily="2" charset="0"/>
                  </a:rPr>
                  <a:t>văn</a:t>
                </a:r>
                <a:r>
                  <a:rPr lang="en-GB" sz="4500" b="1" i="1" dirty="0">
                    <a:ea typeface="Roboto" panose="02000000000000000000" pitchFamily="2" charset="0"/>
                  </a:rPr>
                  <a:t> </a:t>
                </a:r>
                <a:r>
                  <a:rPr lang="en-GB" sz="4500" b="1" i="1" dirty="0" err="1">
                    <a:ea typeface="Roboto" panose="02000000000000000000" pitchFamily="2" charset="0"/>
                  </a:rPr>
                  <a:t>hóa</a:t>
                </a:r>
                <a:r>
                  <a:rPr lang="en-GB" sz="4500" b="1" i="1" dirty="0">
                    <a:ea typeface="Roboto" panose="02000000000000000000" pitchFamily="2" charset="0"/>
                  </a:rPr>
                  <a:t> phi </a:t>
                </a:r>
                <a:r>
                  <a:rPr lang="en-GB" sz="4500" b="1" i="1" dirty="0" err="1">
                    <a:ea typeface="Roboto" panose="02000000000000000000" pitchFamily="2" charset="0"/>
                  </a:rPr>
                  <a:t>vật</a:t>
                </a:r>
                <a:r>
                  <a:rPr lang="en-GB" sz="4500" b="1" i="1" dirty="0">
                    <a:ea typeface="Roboto" panose="02000000000000000000" pitchFamily="2" charset="0"/>
                  </a:rPr>
                  <a:t> </a:t>
                </a:r>
                <a:r>
                  <a:rPr lang="en-GB" sz="4500" b="1" i="1" dirty="0" err="1">
                    <a:ea typeface="Roboto" panose="02000000000000000000" pitchFamily="2" charset="0"/>
                  </a:rPr>
                  <a:t>thể</a:t>
                </a:r>
                <a:r>
                  <a:rPr lang="en-GB" sz="4500" b="1" i="1" dirty="0">
                    <a:ea typeface="Roboto" panose="02000000000000000000" pitchFamily="2" charset="0"/>
                  </a:rPr>
                  <a:t> </a:t>
                </a:r>
                <a:r>
                  <a:rPr lang="en-GB" sz="4500" b="1" i="1" dirty="0" err="1">
                    <a:ea typeface="Roboto" panose="02000000000000000000" pitchFamily="2" charset="0"/>
                  </a:rPr>
                  <a:t>đại</a:t>
                </a:r>
                <a:r>
                  <a:rPr lang="en-GB" sz="4500" b="1" i="1" dirty="0">
                    <a:ea typeface="Roboto" panose="02000000000000000000" pitchFamily="2" charset="0"/>
                  </a:rPr>
                  <a:t> </a:t>
                </a:r>
                <a:r>
                  <a:rPr lang="en-GB" sz="4500" b="1" i="1" dirty="0" err="1">
                    <a:ea typeface="Roboto" panose="02000000000000000000" pitchFamily="2" charset="0"/>
                  </a:rPr>
                  <a:t>diện</a:t>
                </a:r>
                <a:r>
                  <a:rPr lang="en-GB" sz="4500" b="1" i="1" dirty="0">
                    <a:ea typeface="Roboto" panose="02000000000000000000" pitchFamily="2" charset="0"/>
                  </a:rPr>
                  <a:t> </a:t>
                </a:r>
                <a:r>
                  <a:rPr lang="en-GB" sz="4500" b="1" i="1" dirty="0" err="1">
                    <a:ea typeface="Roboto" panose="02000000000000000000" pitchFamily="2" charset="0"/>
                  </a:rPr>
                  <a:t>của</a:t>
                </a:r>
                <a:r>
                  <a:rPr lang="en-GB" sz="4500" b="1" i="1" dirty="0">
                    <a:ea typeface="Roboto" panose="02000000000000000000" pitchFamily="2" charset="0"/>
                  </a:rPr>
                  <a:t> </a:t>
                </a:r>
                <a:r>
                  <a:rPr lang="en-GB" sz="4500" b="1" i="1" dirty="0" err="1">
                    <a:ea typeface="Roboto" panose="02000000000000000000" pitchFamily="2" charset="0"/>
                  </a:rPr>
                  <a:t>nhân</a:t>
                </a:r>
                <a:r>
                  <a:rPr lang="en-GB" sz="4500" b="1" i="1" dirty="0">
                    <a:ea typeface="Roboto" panose="02000000000000000000" pitchFamily="2" charset="0"/>
                  </a:rPr>
                  <a:t> </a:t>
                </a:r>
                <a:r>
                  <a:rPr lang="en-GB" sz="4500" b="1" i="1" dirty="0" err="1">
                    <a:ea typeface="Roboto" panose="02000000000000000000" pitchFamily="2" charset="0"/>
                  </a:rPr>
                  <a:t>loại</a:t>
                </a:r>
                <a:r>
                  <a:rPr lang="en-GB" sz="4500" i="1" dirty="0">
                    <a:ea typeface="Roboto" panose="02000000000000000000" pitchFamily="2" charset="0"/>
                  </a:rPr>
                  <a:t>.</a:t>
                </a:r>
                <a:endParaRPr lang="vi-VN" sz="4500" i="1" dirty="0">
                  <a:ea typeface="Roboto" panose="02000000000000000000" pitchFamily="2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100" b="29710"/>
              <a:stretch/>
            </p:blipFill>
            <p:spPr>
              <a:xfrm>
                <a:off x="-566826" y="1850682"/>
                <a:ext cx="4193642" cy="5039728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3940" y="4722096"/>
              <a:ext cx="2287633" cy="20164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77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17498" r="4787" b="5406"/>
          <a:stretch/>
        </p:blipFill>
        <p:spPr>
          <a:xfrm>
            <a:off x="-76200" y="-76199"/>
            <a:ext cx="12363450" cy="695325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660316" y="159294"/>
            <a:ext cx="9882449" cy="2911435"/>
            <a:chOff x="-755566" y="166370"/>
            <a:chExt cx="9882449" cy="2911435"/>
          </a:xfrm>
        </p:grpSpPr>
        <p:grpSp>
          <p:nvGrpSpPr>
            <p:cNvPr id="2" name="Group 1"/>
            <p:cNvGrpSpPr/>
            <p:nvPr/>
          </p:nvGrpSpPr>
          <p:grpSpPr>
            <a:xfrm>
              <a:off x="-755566" y="296273"/>
              <a:ext cx="9613816" cy="2613748"/>
              <a:chOff x="-732897" y="1613086"/>
              <a:chExt cx="9581416" cy="2385838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=""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115052" y="1613086"/>
                <a:ext cx="8733467" cy="2385838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=""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732897" y="2607223"/>
                <a:ext cx="4323202" cy="1381474"/>
                <a:chOff x="1268568" y="5550632"/>
                <a:chExt cx="4323202" cy="13814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=""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311227" y="5550633"/>
                  <a:ext cx="4280543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7000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7000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</a:t>
                  </a:r>
                  <a:r>
                    <a:rPr lang="en-US" sz="7000" dirty="0" smtClean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2:</a:t>
                  </a:r>
                  <a:endPara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=""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268568" y="5550632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7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7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</a:t>
                  </a:r>
                  <a:r>
                    <a:rPr lang="en-US" sz="7000" dirty="0" smtClean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2:</a:t>
                  </a:r>
                  <a:endParaRPr lang="en-US" sz="700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569420" y="166370"/>
              <a:ext cx="6557463" cy="2911435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Bia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khắc</a:t>
              </a:r>
              <a:endPara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căn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dặn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  <a:p>
              <a:pPr algn="ctr"/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đâu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" b="99758" l="3704" r="983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0229" y="112101"/>
            <a:ext cx="3869554" cy="657664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742849" y="1837323"/>
            <a:ext cx="10572649" cy="5039728"/>
            <a:chOff x="2650511" y="1109787"/>
            <a:chExt cx="10572649" cy="5039728"/>
          </a:xfrm>
        </p:grpSpPr>
        <p:grpSp>
          <p:nvGrpSpPr>
            <p:cNvPr id="4" name="Group 3"/>
            <p:cNvGrpSpPr/>
            <p:nvPr/>
          </p:nvGrpSpPr>
          <p:grpSpPr>
            <a:xfrm>
              <a:off x="2650511" y="1109787"/>
              <a:ext cx="9619614" cy="5039728"/>
              <a:chOff x="2650511" y="1109787"/>
              <a:chExt cx="9619614" cy="5039728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356562" y="2299034"/>
                <a:ext cx="5913563" cy="2400657"/>
              </a:xfrm>
              <a:prstGeom prst="roundRect">
                <a:avLst/>
              </a:prstGeom>
              <a:solidFill>
                <a:srgbClr val="FFD5FF"/>
              </a:solidFill>
              <a:ln w="57150">
                <a:solidFill>
                  <a:srgbClr val="FF0066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4500" i="1" dirty="0" smtClean="0">
                    <a:ea typeface="Roboto" panose="02000000000000000000" pitchFamily="2" charset="0"/>
                  </a:rPr>
                  <a:t>   Bia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đá</a:t>
                </a:r>
                <a:r>
                  <a:rPr lang="en-GB" sz="4500" i="1" dirty="0" smtClean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khắc</a:t>
                </a:r>
                <a:r>
                  <a:rPr lang="en-GB" sz="4500" i="1" dirty="0" smtClean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lời</a:t>
                </a:r>
                <a:r>
                  <a:rPr lang="en-GB" sz="4500" i="1" dirty="0" smtClean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căn</a:t>
                </a:r>
                <a:r>
                  <a:rPr lang="en-GB" sz="4500" i="1" dirty="0" smtClean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dặn</a:t>
                </a:r>
                <a:r>
                  <a:rPr lang="en-GB" sz="4500" i="1" dirty="0" smtClean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của</a:t>
                </a:r>
                <a:r>
                  <a:rPr lang="en-GB" sz="4500" i="1" dirty="0" smtClean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Bác</a:t>
                </a:r>
                <a:r>
                  <a:rPr lang="en-GB" sz="4500" i="1" dirty="0" smtClean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Hồ</a:t>
                </a:r>
                <a:r>
                  <a:rPr lang="en-GB" sz="4500" i="1" dirty="0" smtClean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đặt</a:t>
                </a:r>
                <a:r>
                  <a:rPr lang="en-GB" sz="4500" i="1" dirty="0" smtClean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tại</a:t>
                </a:r>
                <a:r>
                  <a:rPr lang="en-GB" sz="4500" i="1" dirty="0" smtClean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khu</a:t>
                </a:r>
                <a:r>
                  <a:rPr lang="en-GB" sz="4500" i="1" dirty="0" smtClean="0">
                    <a:ea typeface="Roboto" panose="02000000000000000000" pitchFamily="2" charset="0"/>
                  </a:rPr>
                  <a:t> di tích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Đền</a:t>
                </a:r>
                <a:r>
                  <a:rPr lang="en-GB" sz="4500" i="1" dirty="0" smtClean="0">
                    <a:ea typeface="Roboto" panose="02000000000000000000" pitchFamily="2" charset="0"/>
                  </a:rPr>
                  <a:t> </a:t>
                </a:r>
                <a:r>
                  <a:rPr lang="en-GB" sz="4500" i="1" dirty="0" err="1" smtClean="0">
                    <a:ea typeface="Roboto" panose="02000000000000000000" pitchFamily="2" charset="0"/>
                  </a:rPr>
                  <a:t>Hùng</a:t>
                </a:r>
                <a:endParaRPr lang="vi-VN" sz="4500" i="1" dirty="0">
                  <a:ea typeface="Roboto" panose="02000000000000000000" pitchFamily="2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100" b="29710"/>
              <a:stretch/>
            </p:blipFill>
            <p:spPr>
              <a:xfrm>
                <a:off x="2650511" y="1109787"/>
                <a:ext cx="4193642" cy="5039728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5527" y="4028687"/>
              <a:ext cx="2287633" cy="20164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9849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17498" r="4787" b="5406"/>
          <a:stretch/>
        </p:blipFill>
        <p:spPr>
          <a:xfrm>
            <a:off x="-76200" y="-76199"/>
            <a:ext cx="12363450" cy="695325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215153" y="289197"/>
            <a:ext cx="12211050" cy="2328817"/>
            <a:chOff x="-310403" y="296273"/>
            <a:chExt cx="12211050" cy="2328817"/>
          </a:xfrm>
        </p:grpSpPr>
        <p:grpSp>
          <p:nvGrpSpPr>
            <p:cNvPr id="2" name="Group 1"/>
            <p:cNvGrpSpPr/>
            <p:nvPr/>
          </p:nvGrpSpPr>
          <p:grpSpPr>
            <a:xfrm>
              <a:off x="-310403" y="296273"/>
              <a:ext cx="12211050" cy="2328817"/>
              <a:chOff x="-289234" y="1613086"/>
              <a:chExt cx="12169896" cy="212575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=""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261395" y="1613086"/>
                <a:ext cx="11619267" cy="1351588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=""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89234" y="2327478"/>
                <a:ext cx="4318514" cy="1411359"/>
                <a:chOff x="1712231" y="5270887"/>
                <a:chExt cx="4318514" cy="141135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=""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750202" y="5300773"/>
                  <a:ext cx="4280543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7000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7000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</a:t>
                  </a:r>
                  <a:r>
                    <a:rPr lang="en-US" sz="7000" dirty="0" smtClean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3:</a:t>
                  </a:r>
                  <a:endPara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=""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712231" y="5270887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7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7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</a:t>
                  </a:r>
                  <a:r>
                    <a:rPr lang="en-US" sz="7000" dirty="0" smtClean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3:</a:t>
                  </a:r>
                  <a:endParaRPr lang="en-US" sz="700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830691" y="464664"/>
              <a:ext cx="7217133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 err="1" smtClean="0">
                  <a:ea typeface="Roboto" panose="02000000000000000000" pitchFamily="2" charset="0"/>
                </a:rPr>
                <a:t>Kể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tên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các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công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trình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kiến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trúc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có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trong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>
                  <a:ea typeface="Roboto" panose="02000000000000000000" pitchFamily="2" charset="0"/>
                </a:rPr>
                <a:t>k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hu</a:t>
              </a:r>
              <a:r>
                <a:rPr lang="en-US" sz="3500" b="1" dirty="0" smtClean="0">
                  <a:ea typeface="Roboto" panose="02000000000000000000" pitchFamily="2" charset="0"/>
                </a:rPr>
                <a:t> di tích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Đền</a:t>
              </a:r>
              <a:r>
                <a:rPr lang="en-US" sz="3500" b="1" dirty="0" smtClean="0">
                  <a:ea typeface="Roboto" panose="02000000000000000000" pitchFamily="2" charset="0"/>
                </a:rPr>
                <a:t> </a:t>
              </a:r>
              <a:r>
                <a:rPr lang="en-US" sz="3500" b="1" dirty="0" err="1" smtClean="0">
                  <a:ea typeface="Roboto" panose="02000000000000000000" pitchFamily="2" charset="0"/>
                </a:rPr>
                <a:t>Hùng</a:t>
              </a:r>
              <a:r>
                <a:rPr lang="en-US" sz="3500" b="1" dirty="0" smtClean="0">
                  <a:ea typeface="Roboto" panose="02000000000000000000" pitchFamily="2" charset="0"/>
                </a:rPr>
                <a:t>.</a:t>
              </a:r>
              <a:endParaRPr lang="vi-VN" sz="3500" b="1" dirty="0"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73248" y="1769897"/>
            <a:ext cx="2590652" cy="2542086"/>
            <a:chOff x="479287" y="1297891"/>
            <a:chExt cx="2590652" cy="254208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287" y="1297891"/>
              <a:ext cx="2590652" cy="222235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560741" y="2920576"/>
              <a:ext cx="2213725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Đền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Quốc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Mẫu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Âu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Cơ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41784" y="1870946"/>
            <a:ext cx="2686444" cy="2501848"/>
            <a:chOff x="3047823" y="1398940"/>
            <a:chExt cx="2686444" cy="250184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7823" y="1398940"/>
              <a:ext cx="2686444" cy="219035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3174395" y="3390010"/>
              <a:ext cx="2213725" cy="510778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Đền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Thượng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628228" y="1882605"/>
            <a:ext cx="3351407" cy="2471957"/>
            <a:chOff x="5734267" y="1410599"/>
            <a:chExt cx="3351407" cy="2471957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20231" y="1410599"/>
              <a:ext cx="2621554" cy="224582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5734267" y="3371778"/>
              <a:ext cx="3351407" cy="510778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Lăng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Vương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811616" y="1911545"/>
            <a:ext cx="2798569" cy="2410222"/>
            <a:chOff x="8917655" y="1439539"/>
            <a:chExt cx="2798569" cy="241022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17655" y="1439539"/>
              <a:ext cx="2798569" cy="222316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9293933" y="3338983"/>
              <a:ext cx="2116020" cy="510778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Đền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Giếng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099361" y="4268340"/>
            <a:ext cx="2586421" cy="2268661"/>
            <a:chOff x="4524829" y="4373349"/>
            <a:chExt cx="2586421" cy="226866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24829" y="4373349"/>
              <a:ext cx="2586421" cy="2165865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5054520" y="6131232"/>
              <a:ext cx="1550878" cy="510778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Đền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Hạ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7367" y="4341073"/>
            <a:ext cx="2619747" cy="2195928"/>
            <a:chOff x="1207933" y="4400661"/>
            <a:chExt cx="2619747" cy="2195928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07933" y="4400661"/>
              <a:ext cx="2619747" cy="203895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3814" y="6085811"/>
              <a:ext cx="2129629" cy="510778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Đền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Trung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116491" y="4333148"/>
            <a:ext cx="2496618" cy="2316681"/>
            <a:chOff x="7707379" y="4243483"/>
            <a:chExt cx="2496618" cy="2316681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07379" y="4243483"/>
              <a:ext cx="2496618" cy="2051796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7728925" y="5640763"/>
              <a:ext cx="2407348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Bảo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Tàng</a:t>
              </a:r>
              <a:endParaRPr lang="en-US" sz="2400" dirty="0" smtClean="0">
                <a:latin typeface="iCiel Pony" panose="02000000000000000000" pitchFamily="2" charset="0"/>
                <a:ea typeface="Roboto" panose="02000000000000000000" pitchFamily="2" charset="0"/>
              </a:endParaRPr>
            </a:p>
            <a:p>
              <a:pPr algn="ctr"/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Hùng</a:t>
              </a:r>
              <a:r>
                <a:rPr lang="en-US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Vương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163399" y="4306457"/>
            <a:ext cx="2832498" cy="2276753"/>
            <a:chOff x="9082505" y="4307682"/>
            <a:chExt cx="2832498" cy="2276753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208065" y="4307682"/>
              <a:ext cx="2581378" cy="188515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9082505" y="5665034"/>
              <a:ext cx="2832498" cy="919401"/>
            </a:xfrm>
            <a:prstGeom prst="roundRect">
              <a:avLst/>
            </a:prstGeom>
            <a:solidFill>
              <a:srgbClr val="FDFAFB"/>
            </a:solidFill>
            <a:ln w="57150">
              <a:solidFill>
                <a:srgbClr val="F53A3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Đền</a:t>
              </a:r>
              <a:r>
                <a:rPr lang="en-GB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thờ</a:t>
              </a:r>
              <a:endParaRPr lang="en-GB" sz="2400" dirty="0" smtClean="0">
                <a:latin typeface="iCiel Pony" panose="02000000000000000000" pitchFamily="2" charset="0"/>
                <a:ea typeface="Roboto" panose="02000000000000000000" pitchFamily="2" charset="0"/>
              </a:endParaRPr>
            </a:p>
            <a:p>
              <a:pPr algn="ctr"/>
              <a:r>
                <a:rPr lang="en-GB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Lạc</a:t>
              </a:r>
              <a:r>
                <a:rPr lang="en-GB" sz="2400" dirty="0" smtClean="0">
                  <a:latin typeface="iCiel Pony" panose="02000000000000000000" pitchFamily="2" charset="0"/>
                  <a:ea typeface="Roboto" panose="02000000000000000000" pitchFamily="2" charset="0"/>
                </a:rPr>
                <a:t> Long </a:t>
              </a:r>
              <a:r>
                <a:rPr lang="en-GB" sz="2400" dirty="0" err="1" smtClean="0">
                  <a:latin typeface="iCiel Pony" panose="02000000000000000000" pitchFamily="2" charset="0"/>
                  <a:ea typeface="Roboto" panose="02000000000000000000" pitchFamily="2" charset="0"/>
                </a:rPr>
                <a:t>Quân</a:t>
              </a:r>
              <a:endParaRPr lang="vi-VN" sz="2400" dirty="0">
                <a:latin typeface="iCiel Pony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884134" y="-34489"/>
            <a:ext cx="2460858" cy="3080927"/>
            <a:chOff x="9884134" y="-34489"/>
            <a:chExt cx="2460858" cy="3080927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4134" y="1030019"/>
              <a:ext cx="2287633" cy="201641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2014" y="-34489"/>
              <a:ext cx="1942978" cy="1712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52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1819</Words>
  <Application>Microsoft Office PowerPoint</Application>
  <PresentationFormat>Custom</PresentationFormat>
  <Paragraphs>196</Paragraphs>
  <Slides>41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NGOC HONG HANH</dc:creator>
  <cp:lastModifiedBy>Admin</cp:lastModifiedBy>
  <cp:revision>132</cp:revision>
  <dcterms:created xsi:type="dcterms:W3CDTF">2023-07-18T07:32:14Z</dcterms:created>
  <dcterms:modified xsi:type="dcterms:W3CDTF">2024-10-31T14:52:26Z</dcterms:modified>
</cp:coreProperties>
</file>