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8" r:id="rId2"/>
  </p:sldMasterIdLst>
  <p:notesMasterIdLst>
    <p:notesMasterId r:id="rId9"/>
  </p:notesMasterIdLst>
  <p:handoutMasterIdLst>
    <p:handoutMasterId r:id="rId10"/>
  </p:handoutMasterIdLst>
  <p:sldIdLst>
    <p:sldId id="256" r:id="rId3"/>
    <p:sldId id="258" r:id="rId4"/>
    <p:sldId id="325" r:id="rId5"/>
    <p:sldId id="326" r:id="rId6"/>
    <p:sldId id="327" r:id="rId7"/>
    <p:sldId id="328" r:id="rId8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2B1"/>
    <a:srgbClr val="215968"/>
    <a:srgbClr val="F8F8F8"/>
    <a:srgbClr val="FFFFFF"/>
    <a:srgbClr val="5983C0"/>
    <a:srgbClr val="5983BF"/>
    <a:srgbClr val="5A82BA"/>
    <a:srgbClr val="A1DDF8"/>
    <a:srgbClr val="FFFDE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7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2952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>
            <a:extLst>
              <a:ext uri="{FF2B5EF4-FFF2-40B4-BE49-F238E27FC236}">
                <a16:creationId xmlns:a16="http://schemas.microsoft.com/office/drawing/2014/main" xmlns="" id="{64EAC370-AD5E-B7E2-78C6-7ED77E696C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EAF9E23A-37F6-55CB-CA89-2FDB7E4EDD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C7860-84EF-4700-857E-7AA5F9EE5B4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8D7AED06-560A-BB3C-DF21-6A3D65DA53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72EC23CC-E316-5D49-3BEC-7CDDE6A8BB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16D77-62AE-4295-9609-7881933A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23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1A135-F199-405A-AD03-1AD9020CAE4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8EBE4-3EDD-484C-B8F8-FCDA10DC7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6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28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12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49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75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15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67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0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22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6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xmlns="" id="{0D11BB62-CC0D-F5F0-D9B8-023E18FC8486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E4D13F81-F1F3-8739-CB7B-3D4C6CF4419B}"/>
              </a:ext>
            </a:extLst>
          </p:cNvPr>
          <p:cNvSpPr/>
          <p:nvPr userDrawn="1"/>
        </p:nvSpPr>
        <p:spPr>
          <a:xfrm>
            <a:off x="-3991586" y="3783805"/>
            <a:ext cx="3810000" cy="886396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27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2700">
              <a:effectLst/>
            </a:endParaRPr>
          </a:p>
        </p:txBody>
      </p:sp>
      <p:pic>
        <p:nvPicPr>
          <p:cNvPr id="13" name="Hình ảnh 12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xmlns="" id="{D9AE7F07-EBBF-7CBA-9860-B6F83F63C6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3300" y="411957"/>
            <a:ext cx="3309372" cy="3309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xmlns="" id="{9A4EE76C-EE44-3B31-DF72-6F3732935D20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18" Type="http://schemas.openxmlformats.org/officeDocument/2006/relationships/image" Target="../media/image1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A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64330" y="-204071"/>
            <a:ext cx="3828074" cy="2560025"/>
          </a:xfrm>
          <a:custGeom>
            <a:avLst/>
            <a:gdLst/>
            <a:ahLst/>
            <a:cxnLst/>
            <a:rect l="l" t="t" r="r" b="b"/>
            <a:pathLst>
              <a:path w="3828074" h="2560025">
                <a:moveTo>
                  <a:pt x="0" y="0"/>
                </a:moveTo>
                <a:lnTo>
                  <a:pt x="3828074" y="0"/>
                </a:lnTo>
                <a:lnTo>
                  <a:pt x="3828074" y="2560024"/>
                </a:lnTo>
                <a:lnTo>
                  <a:pt x="0" y="2560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468628" y="512289"/>
            <a:ext cx="3798858" cy="3798858"/>
          </a:xfrm>
          <a:custGeom>
            <a:avLst/>
            <a:gdLst/>
            <a:ahLst/>
            <a:cxnLst/>
            <a:rect l="l" t="t" r="r" b="b"/>
            <a:pathLst>
              <a:path w="3798858" h="3798858">
                <a:moveTo>
                  <a:pt x="0" y="0"/>
                </a:moveTo>
                <a:lnTo>
                  <a:pt x="3798858" y="0"/>
                </a:lnTo>
                <a:lnTo>
                  <a:pt x="3798858" y="3798857"/>
                </a:lnTo>
                <a:lnTo>
                  <a:pt x="0" y="379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509052" y="47241"/>
            <a:ext cx="3940181" cy="2364108"/>
          </a:xfrm>
          <a:custGeom>
            <a:avLst/>
            <a:gdLst/>
            <a:ahLst/>
            <a:cxnLst/>
            <a:rect l="l" t="t" r="r" b="b"/>
            <a:pathLst>
              <a:path w="3940181" h="2364108">
                <a:moveTo>
                  <a:pt x="0" y="0"/>
                </a:moveTo>
                <a:lnTo>
                  <a:pt x="3940180" y="0"/>
                </a:lnTo>
                <a:lnTo>
                  <a:pt x="3940180" y="2364108"/>
                </a:lnTo>
                <a:lnTo>
                  <a:pt x="0" y="2364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5384078" y="1414826"/>
            <a:ext cx="11510308" cy="8603955"/>
          </a:xfrm>
          <a:custGeom>
            <a:avLst/>
            <a:gdLst/>
            <a:ahLst/>
            <a:cxnLst/>
            <a:rect l="l" t="t" r="r" b="b"/>
            <a:pathLst>
              <a:path w="11510308" h="8603955">
                <a:moveTo>
                  <a:pt x="11510307" y="0"/>
                </a:moveTo>
                <a:lnTo>
                  <a:pt x="0" y="0"/>
                </a:lnTo>
                <a:lnTo>
                  <a:pt x="0" y="8603955"/>
                </a:lnTo>
                <a:lnTo>
                  <a:pt x="11510307" y="8603955"/>
                </a:lnTo>
                <a:lnTo>
                  <a:pt x="1151030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20514" y="360995"/>
            <a:ext cx="3940181" cy="2364108"/>
          </a:xfrm>
          <a:custGeom>
            <a:avLst/>
            <a:gdLst/>
            <a:ahLst/>
            <a:cxnLst/>
            <a:rect l="l" t="t" r="r" b="b"/>
            <a:pathLst>
              <a:path w="3940181" h="2364108">
                <a:moveTo>
                  <a:pt x="0" y="0"/>
                </a:moveTo>
                <a:lnTo>
                  <a:pt x="3940181" y="0"/>
                </a:lnTo>
                <a:lnTo>
                  <a:pt x="3940181" y="2364109"/>
                </a:lnTo>
                <a:lnTo>
                  <a:pt x="0" y="23641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1464213">
            <a:off x="4050273" y="2041207"/>
            <a:ext cx="1407412" cy="936568"/>
          </a:xfrm>
          <a:custGeom>
            <a:avLst/>
            <a:gdLst/>
            <a:ahLst/>
            <a:cxnLst/>
            <a:rect l="l" t="t" r="r" b="b"/>
            <a:pathLst>
              <a:path w="1407412" h="936568">
                <a:moveTo>
                  <a:pt x="0" y="0"/>
                </a:moveTo>
                <a:lnTo>
                  <a:pt x="1407412" y="0"/>
                </a:lnTo>
                <a:lnTo>
                  <a:pt x="1407412" y="936569"/>
                </a:lnTo>
                <a:lnTo>
                  <a:pt x="0" y="9365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122257" y="7455288"/>
            <a:ext cx="2309258" cy="3086786"/>
          </a:xfrm>
          <a:custGeom>
            <a:avLst/>
            <a:gdLst/>
            <a:ahLst/>
            <a:cxnLst/>
            <a:rect l="l" t="t" r="r" b="b"/>
            <a:pathLst>
              <a:path w="2309258" h="3086786">
                <a:moveTo>
                  <a:pt x="0" y="0"/>
                </a:moveTo>
                <a:lnTo>
                  <a:pt x="2309258" y="0"/>
                </a:lnTo>
                <a:lnTo>
                  <a:pt x="2309258" y="3086786"/>
                </a:lnTo>
                <a:lnTo>
                  <a:pt x="0" y="30867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534646" y="6703652"/>
            <a:ext cx="1484480" cy="1503271"/>
          </a:xfrm>
          <a:custGeom>
            <a:avLst/>
            <a:gdLst/>
            <a:ahLst/>
            <a:cxnLst/>
            <a:rect l="l" t="t" r="r" b="b"/>
            <a:pathLst>
              <a:path w="1484480" h="1503271">
                <a:moveTo>
                  <a:pt x="0" y="0"/>
                </a:moveTo>
                <a:lnTo>
                  <a:pt x="1484480" y="0"/>
                </a:lnTo>
                <a:lnTo>
                  <a:pt x="1484480" y="1503272"/>
                </a:lnTo>
                <a:lnTo>
                  <a:pt x="0" y="15032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585316" y="-767724"/>
            <a:ext cx="3828074" cy="2560025"/>
          </a:xfrm>
          <a:custGeom>
            <a:avLst/>
            <a:gdLst/>
            <a:ahLst/>
            <a:cxnLst/>
            <a:rect l="l" t="t" r="r" b="b"/>
            <a:pathLst>
              <a:path w="3828074" h="2560025">
                <a:moveTo>
                  <a:pt x="0" y="0"/>
                </a:moveTo>
                <a:lnTo>
                  <a:pt x="3828074" y="0"/>
                </a:lnTo>
                <a:lnTo>
                  <a:pt x="3828074" y="2560025"/>
                </a:lnTo>
                <a:lnTo>
                  <a:pt x="0" y="256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37824" y="1543050"/>
            <a:ext cx="6361529" cy="14280983"/>
          </a:xfrm>
          <a:custGeom>
            <a:avLst/>
            <a:gdLst/>
            <a:ahLst/>
            <a:cxnLst/>
            <a:rect l="l" t="t" r="r" b="b"/>
            <a:pathLst>
              <a:path w="6361529" h="14280983">
                <a:moveTo>
                  <a:pt x="0" y="0"/>
                </a:moveTo>
                <a:lnTo>
                  <a:pt x="6361529" y="0"/>
                </a:lnTo>
                <a:lnTo>
                  <a:pt x="6361529" y="14280982"/>
                </a:lnTo>
                <a:lnTo>
                  <a:pt x="0" y="142809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-2383048" y="8206924"/>
            <a:ext cx="9462497" cy="5144158"/>
          </a:xfrm>
          <a:custGeom>
            <a:avLst/>
            <a:gdLst/>
            <a:ahLst/>
            <a:cxnLst/>
            <a:rect l="l" t="t" r="r" b="b"/>
            <a:pathLst>
              <a:path w="9462497" h="5144158">
                <a:moveTo>
                  <a:pt x="0" y="0"/>
                </a:moveTo>
                <a:lnTo>
                  <a:pt x="9462497" y="0"/>
                </a:lnTo>
                <a:lnTo>
                  <a:pt x="9462497" y="5144157"/>
                </a:lnTo>
                <a:lnTo>
                  <a:pt x="0" y="51441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79451" y="3480702"/>
            <a:ext cx="4558636" cy="239583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E6EDBF36-F25E-423F-0FA5-90AD179CF8DF}"/>
              </a:ext>
            </a:extLst>
          </p:cNvPr>
          <p:cNvGrpSpPr/>
          <p:nvPr/>
        </p:nvGrpSpPr>
        <p:grpSpPr>
          <a:xfrm>
            <a:off x="7562530" y="3088581"/>
            <a:ext cx="2006490" cy="936539"/>
            <a:chOff x="7538080" y="3197777"/>
            <a:chExt cx="2006490" cy="936539"/>
          </a:xfrm>
        </p:grpSpPr>
        <p:sp>
          <p:nvSpPr>
            <p:cNvPr id="12" name="Freeform 12"/>
            <p:cNvSpPr/>
            <p:nvPr/>
          </p:nvSpPr>
          <p:spPr>
            <a:xfrm>
              <a:off x="7538080" y="3266181"/>
              <a:ext cx="2006490" cy="868135"/>
            </a:xfrm>
            <a:custGeom>
              <a:avLst/>
              <a:gdLst/>
              <a:ahLst/>
              <a:cxnLst/>
              <a:rect l="l" t="t" r="r" b="b"/>
              <a:pathLst>
                <a:path w="1113419" h="249031">
                  <a:moveTo>
                    <a:pt x="910219" y="0"/>
                  </a:moveTo>
                  <a:cubicBezTo>
                    <a:pt x="1022443" y="0"/>
                    <a:pt x="1113419" y="55748"/>
                    <a:pt x="1113419" y="124516"/>
                  </a:cubicBezTo>
                  <a:cubicBezTo>
                    <a:pt x="1113419" y="193284"/>
                    <a:pt x="1022443" y="249031"/>
                    <a:pt x="910219" y="249031"/>
                  </a:cubicBezTo>
                  <a:lnTo>
                    <a:pt x="203200" y="249031"/>
                  </a:lnTo>
                  <a:cubicBezTo>
                    <a:pt x="90976" y="249031"/>
                    <a:pt x="0" y="193284"/>
                    <a:pt x="0" y="124516"/>
                  </a:cubicBezTo>
                  <a:cubicBezTo>
                    <a:pt x="0" y="5574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xmlns="" id="{94D6B24D-DC02-BFE4-0ABB-073ACE81FA81}"/>
                </a:ext>
              </a:extLst>
            </p:cNvPr>
            <p:cNvSpPr/>
            <p:nvPr/>
          </p:nvSpPr>
          <p:spPr>
            <a:xfrm>
              <a:off x="7599087" y="3197777"/>
              <a:ext cx="17620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Toán</a:t>
              </a:r>
              <a:endPara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xmlns="" id="{8E2F6840-46A6-5F03-8696-21A26F2060AE}"/>
              </a:ext>
            </a:extLst>
          </p:cNvPr>
          <p:cNvSpPr/>
          <p:nvPr/>
        </p:nvSpPr>
        <p:spPr>
          <a:xfrm>
            <a:off x="7278880" y="4785199"/>
            <a:ext cx="749148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DÃY SỐ LIỆU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B9D95996-61AC-2DC6-7AE9-4C9682AD67C9}"/>
              </a:ext>
            </a:extLst>
          </p:cNvPr>
          <p:cNvSpPr/>
          <p:nvPr/>
        </p:nvSpPr>
        <p:spPr>
          <a:xfrm>
            <a:off x="13695037" y="7030636"/>
            <a:ext cx="20243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i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(Tiết 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556E-6 -3.7037E-7 L 0.00303 0.114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5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00304 0.030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193523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847661" y="8193523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169022" y="8193523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016683" y="8211562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6"/>
                </a:lnTo>
                <a:lnTo>
                  <a:pt x="0" y="2093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338044" y="8211562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6"/>
                </a:lnTo>
                <a:lnTo>
                  <a:pt x="0" y="2093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FEAE10F3-B5B0-C6D2-600C-94F482551A9B}"/>
              </a:ext>
            </a:extLst>
          </p:cNvPr>
          <p:cNvSpPr/>
          <p:nvPr/>
        </p:nvSpPr>
        <p:spPr>
          <a:xfrm>
            <a:off x="323292" y="114300"/>
            <a:ext cx="6609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 CẦU CẦN ĐẠT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3F3D1ADA-E507-B8B0-3EDC-AACAC3A6CAA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193523"/>
            <a:ext cx="18288000" cy="2111516"/>
            <a:chOff x="0" y="8193523"/>
            <a:chExt cx="18288000" cy="2111516"/>
          </a:xfrm>
        </p:grpSpPr>
        <p:sp>
          <p:nvSpPr>
            <p:cNvPr id="2" name="Freeform 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47661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69022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16683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38044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23903581-E5A0-2905-0C20-89B45DC0A99E}"/>
              </a:ext>
            </a:extLst>
          </p:cNvPr>
          <p:cNvSpPr/>
          <p:nvPr/>
        </p:nvSpPr>
        <p:spPr>
          <a:xfrm>
            <a:off x="381000" y="190500"/>
            <a:ext cx="838200" cy="838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>
                <a:latin typeface="+mj-lt"/>
              </a:rPr>
              <a:t>1</a:t>
            </a:r>
            <a:endParaRPr lang="en-US" sz="4800" b="1">
              <a:latin typeface="+mj-lt"/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379237E5-D739-56F0-8C0E-E24A046CC3AD}"/>
              </a:ext>
            </a:extLst>
          </p:cNvPr>
          <p:cNvSpPr/>
          <p:nvPr/>
        </p:nvSpPr>
        <p:spPr>
          <a:xfrm>
            <a:off x="1447800" y="105370"/>
            <a:ext cx="8458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</a:t>
            </a:r>
            <a:r>
              <a:rPr lang="vi-VN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Đọc biểu đồ tranh sau:</a:t>
            </a:r>
            <a:endParaRPr lang="vi-VN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2EFDE50C-F947-BD87-E131-32B9CACC8861}"/>
              </a:ext>
            </a:extLst>
          </p:cNvPr>
          <p:cNvSpPr/>
          <p:nvPr/>
        </p:nvSpPr>
        <p:spPr>
          <a:xfrm>
            <a:off x="3033397" y="1028700"/>
            <a:ext cx="122212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 quả cà chua trên cây mỗi lớp trồng.</a:t>
            </a:r>
            <a:endParaRPr lang="vi-VN" sz="54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BD33848A-3E43-C794-0A71-5202F6C69C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94" y="1934278"/>
            <a:ext cx="17833611" cy="48768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7D82466D-2563-B0EC-2A6B-6A4649A74316}"/>
              </a:ext>
            </a:extLst>
          </p:cNvPr>
          <p:cNvGrpSpPr/>
          <p:nvPr/>
        </p:nvGrpSpPr>
        <p:grpSpPr>
          <a:xfrm>
            <a:off x="5562600" y="6862726"/>
            <a:ext cx="8294426" cy="3318904"/>
            <a:chOff x="468574" y="6828830"/>
            <a:chExt cx="8294426" cy="3318904"/>
          </a:xfrm>
        </p:grpSpPr>
        <p:grpSp>
          <p:nvGrpSpPr>
            <p:cNvPr id="15" name="Nhóm 14">
              <a:extLst>
                <a:ext uri="{FF2B5EF4-FFF2-40B4-BE49-F238E27FC236}">
                  <a16:creationId xmlns:a16="http://schemas.microsoft.com/office/drawing/2014/main" xmlns="" id="{FD30A2B8-CD74-FA45-7EB2-38BD8A4B14AF}"/>
                </a:ext>
              </a:extLst>
            </p:cNvPr>
            <p:cNvGrpSpPr/>
            <p:nvPr/>
          </p:nvGrpSpPr>
          <p:grpSpPr>
            <a:xfrm>
              <a:off x="468574" y="6828830"/>
              <a:ext cx="8294426" cy="3318904"/>
              <a:chOff x="468574" y="6828830"/>
              <a:chExt cx="8294426" cy="3318904"/>
            </a:xfrm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xmlns="" id="{56AF2D06-FD04-ACF8-B8C7-78BBF24C16D2}"/>
                  </a:ext>
                </a:extLst>
              </p:cNvPr>
              <p:cNvSpPr/>
              <p:nvPr/>
            </p:nvSpPr>
            <p:spPr>
              <a:xfrm>
                <a:off x="468574" y="7698132"/>
                <a:ext cx="1524877" cy="2449602"/>
              </a:xfrm>
              <a:custGeom>
                <a:avLst/>
                <a:gdLst/>
                <a:ahLst/>
                <a:cxnLst/>
                <a:rect l="l" t="t" r="r" b="b"/>
                <a:pathLst>
                  <a:path w="1524877" h="2449602">
                    <a:moveTo>
                      <a:pt x="0" y="0"/>
                    </a:moveTo>
                    <a:lnTo>
                      <a:pt x="1524877" y="0"/>
                    </a:lnTo>
                    <a:lnTo>
                      <a:pt x="1524877" y="2449601"/>
                    </a:lnTo>
                    <a:lnTo>
                      <a:pt x="0" y="24496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Bong bóng Lời nói: Hình chữ nhật với Góc Tròn 12">
                <a:extLst>
                  <a:ext uri="{FF2B5EF4-FFF2-40B4-BE49-F238E27FC236}">
                    <a16:creationId xmlns:a16="http://schemas.microsoft.com/office/drawing/2014/main" xmlns="" id="{AFC1190E-CD4F-58E4-BCA1-5265A053A116}"/>
                  </a:ext>
                </a:extLst>
              </p:cNvPr>
              <p:cNvSpPr/>
              <p:nvPr/>
            </p:nvSpPr>
            <p:spPr>
              <a:xfrm>
                <a:off x="2590800" y="6828830"/>
                <a:ext cx="6172200" cy="2142422"/>
              </a:xfrm>
              <a:prstGeom prst="wedgeRoundRectCallout">
                <a:avLst>
                  <a:gd name="adj1" fmla="val -61483"/>
                  <a:gd name="adj2" fmla="val 30597"/>
                  <a:gd name="adj3" fmla="val 16667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xmlns="" id="{E47FDBD3-BFAB-6330-53D0-A087A1ADFC63}"/>
                </a:ext>
              </a:extLst>
            </p:cNvPr>
            <p:cNvSpPr/>
            <p:nvPr/>
          </p:nvSpPr>
          <p:spPr>
            <a:xfrm>
              <a:off x="2590800" y="7046774"/>
              <a:ext cx="6019800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Cây cà chua lớp 4A có 9 quả. </a:t>
              </a:r>
              <a:endParaRPr lang="vi-VN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732E99DE-1B22-A44F-9215-8A7D47A74BE9}"/>
              </a:ext>
            </a:extLst>
          </p:cNvPr>
          <p:cNvGrpSpPr/>
          <p:nvPr/>
        </p:nvGrpSpPr>
        <p:grpSpPr>
          <a:xfrm>
            <a:off x="5587818" y="6862005"/>
            <a:ext cx="8294426" cy="3318904"/>
            <a:chOff x="468574" y="6828830"/>
            <a:chExt cx="8294426" cy="3318904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xmlns="" id="{BB8770CE-B0BA-4124-C24C-712C50FF9D20}"/>
                </a:ext>
              </a:extLst>
            </p:cNvPr>
            <p:cNvGrpSpPr/>
            <p:nvPr/>
          </p:nvGrpSpPr>
          <p:grpSpPr>
            <a:xfrm>
              <a:off x="468574" y="6828830"/>
              <a:ext cx="8294426" cy="3318904"/>
              <a:chOff x="468574" y="6828830"/>
              <a:chExt cx="8294426" cy="3318904"/>
            </a:xfrm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xmlns="" id="{3B0882E6-D024-BCC9-F3B6-B3DE729F348B}"/>
                  </a:ext>
                </a:extLst>
              </p:cNvPr>
              <p:cNvSpPr/>
              <p:nvPr/>
            </p:nvSpPr>
            <p:spPr>
              <a:xfrm>
                <a:off x="468574" y="7698132"/>
                <a:ext cx="1524877" cy="2449602"/>
              </a:xfrm>
              <a:custGeom>
                <a:avLst/>
                <a:gdLst/>
                <a:ahLst/>
                <a:cxnLst/>
                <a:rect l="l" t="t" r="r" b="b"/>
                <a:pathLst>
                  <a:path w="1524877" h="2449602">
                    <a:moveTo>
                      <a:pt x="0" y="0"/>
                    </a:moveTo>
                    <a:lnTo>
                      <a:pt x="1524877" y="0"/>
                    </a:lnTo>
                    <a:lnTo>
                      <a:pt x="1524877" y="2449601"/>
                    </a:lnTo>
                    <a:lnTo>
                      <a:pt x="0" y="24496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Bong bóng Lời nói: Hình chữ nhật với Góc Tròn 21">
                <a:extLst>
                  <a:ext uri="{FF2B5EF4-FFF2-40B4-BE49-F238E27FC236}">
                    <a16:creationId xmlns:a16="http://schemas.microsoft.com/office/drawing/2014/main" xmlns="" id="{666739DB-E243-6DFD-9F08-2C32EEF2A482}"/>
                  </a:ext>
                </a:extLst>
              </p:cNvPr>
              <p:cNvSpPr/>
              <p:nvPr/>
            </p:nvSpPr>
            <p:spPr>
              <a:xfrm>
                <a:off x="2590800" y="6828830"/>
                <a:ext cx="6172200" cy="2142422"/>
              </a:xfrm>
              <a:prstGeom prst="wedgeRoundRectCallout">
                <a:avLst>
                  <a:gd name="adj1" fmla="val -61483"/>
                  <a:gd name="adj2" fmla="val 30597"/>
                  <a:gd name="adj3" fmla="val 16667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Hình chữ nhật 19">
              <a:extLst>
                <a:ext uri="{FF2B5EF4-FFF2-40B4-BE49-F238E27FC236}">
                  <a16:creationId xmlns:a16="http://schemas.microsoft.com/office/drawing/2014/main" xmlns="" id="{A37BCA16-9FEA-62CB-A418-B9C667888696}"/>
                </a:ext>
              </a:extLst>
            </p:cNvPr>
            <p:cNvSpPr/>
            <p:nvPr/>
          </p:nvSpPr>
          <p:spPr>
            <a:xfrm>
              <a:off x="2590800" y="7046774"/>
              <a:ext cx="6019800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Cây cà chua lớp 4B có 15 quả. </a:t>
              </a:r>
              <a:endParaRPr lang="vi-VN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xmlns="" id="{D2CFFBDD-949A-C88D-C01C-D203FCDA2B0C}"/>
              </a:ext>
            </a:extLst>
          </p:cNvPr>
          <p:cNvGrpSpPr/>
          <p:nvPr/>
        </p:nvGrpSpPr>
        <p:grpSpPr>
          <a:xfrm>
            <a:off x="5611539" y="6864314"/>
            <a:ext cx="8294426" cy="3318904"/>
            <a:chOff x="468574" y="6828830"/>
            <a:chExt cx="8294426" cy="3318904"/>
          </a:xfrm>
        </p:grpSpPr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xmlns="" id="{CDD6C6B1-5209-B284-AD20-88319A1F3334}"/>
                </a:ext>
              </a:extLst>
            </p:cNvPr>
            <p:cNvGrpSpPr/>
            <p:nvPr/>
          </p:nvGrpSpPr>
          <p:grpSpPr>
            <a:xfrm>
              <a:off x="468574" y="6828830"/>
              <a:ext cx="8294426" cy="3318904"/>
              <a:chOff x="468574" y="6828830"/>
              <a:chExt cx="8294426" cy="3318904"/>
            </a:xfrm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xmlns="" id="{71E0367B-83FF-7308-00EF-C8184FF6A9D5}"/>
                  </a:ext>
                </a:extLst>
              </p:cNvPr>
              <p:cNvSpPr/>
              <p:nvPr/>
            </p:nvSpPr>
            <p:spPr>
              <a:xfrm>
                <a:off x="468574" y="7698132"/>
                <a:ext cx="1524877" cy="2449602"/>
              </a:xfrm>
              <a:custGeom>
                <a:avLst/>
                <a:gdLst/>
                <a:ahLst/>
                <a:cxnLst/>
                <a:rect l="l" t="t" r="r" b="b"/>
                <a:pathLst>
                  <a:path w="1524877" h="2449602">
                    <a:moveTo>
                      <a:pt x="0" y="0"/>
                    </a:moveTo>
                    <a:lnTo>
                      <a:pt x="1524877" y="0"/>
                    </a:lnTo>
                    <a:lnTo>
                      <a:pt x="1524877" y="2449601"/>
                    </a:lnTo>
                    <a:lnTo>
                      <a:pt x="0" y="24496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Bong bóng Lời nói: Hình chữ nhật với Góc Tròn 26">
                <a:extLst>
                  <a:ext uri="{FF2B5EF4-FFF2-40B4-BE49-F238E27FC236}">
                    <a16:creationId xmlns:a16="http://schemas.microsoft.com/office/drawing/2014/main" xmlns="" id="{9C77ACA3-2456-46CF-2105-A1DFD0B17555}"/>
                  </a:ext>
                </a:extLst>
              </p:cNvPr>
              <p:cNvSpPr/>
              <p:nvPr/>
            </p:nvSpPr>
            <p:spPr>
              <a:xfrm>
                <a:off x="2590800" y="6828830"/>
                <a:ext cx="6172200" cy="2142422"/>
              </a:xfrm>
              <a:prstGeom prst="wedgeRoundRectCallout">
                <a:avLst>
                  <a:gd name="adj1" fmla="val -61483"/>
                  <a:gd name="adj2" fmla="val 30597"/>
                  <a:gd name="adj3" fmla="val 16667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Hình chữ nhật 24">
              <a:extLst>
                <a:ext uri="{FF2B5EF4-FFF2-40B4-BE49-F238E27FC236}">
                  <a16:creationId xmlns:a16="http://schemas.microsoft.com/office/drawing/2014/main" xmlns="" id="{1A69DD3F-FDFB-0125-FD09-CE455BD6A5B1}"/>
                </a:ext>
              </a:extLst>
            </p:cNvPr>
            <p:cNvSpPr/>
            <p:nvPr/>
          </p:nvSpPr>
          <p:spPr>
            <a:xfrm>
              <a:off x="2590800" y="7046774"/>
              <a:ext cx="6019800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Cây cà chua lớp 4C có 13 quả. </a:t>
              </a:r>
              <a:endParaRPr lang="vi-VN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974153A6-4CA8-0C82-99EE-52B3C16931F0}"/>
              </a:ext>
            </a:extLst>
          </p:cNvPr>
          <p:cNvGrpSpPr/>
          <p:nvPr/>
        </p:nvGrpSpPr>
        <p:grpSpPr>
          <a:xfrm>
            <a:off x="5611539" y="6925091"/>
            <a:ext cx="8294426" cy="3318904"/>
            <a:chOff x="468574" y="6828830"/>
            <a:chExt cx="8294426" cy="3318904"/>
          </a:xfrm>
        </p:grpSpPr>
        <p:grpSp>
          <p:nvGrpSpPr>
            <p:cNvPr id="29" name="Nhóm 28">
              <a:extLst>
                <a:ext uri="{FF2B5EF4-FFF2-40B4-BE49-F238E27FC236}">
                  <a16:creationId xmlns:a16="http://schemas.microsoft.com/office/drawing/2014/main" xmlns="" id="{B5145A84-8C96-326D-27DA-FF2A9D52CACA}"/>
                </a:ext>
              </a:extLst>
            </p:cNvPr>
            <p:cNvGrpSpPr/>
            <p:nvPr/>
          </p:nvGrpSpPr>
          <p:grpSpPr>
            <a:xfrm>
              <a:off x="468574" y="6828830"/>
              <a:ext cx="8294426" cy="3318904"/>
              <a:chOff x="468574" y="6828830"/>
              <a:chExt cx="8294426" cy="3318904"/>
            </a:xfrm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xmlns="" id="{FA0C3F51-BB63-4E51-743E-672F5189FBED}"/>
                  </a:ext>
                </a:extLst>
              </p:cNvPr>
              <p:cNvSpPr/>
              <p:nvPr/>
            </p:nvSpPr>
            <p:spPr>
              <a:xfrm>
                <a:off x="468574" y="7698132"/>
                <a:ext cx="1524877" cy="2449602"/>
              </a:xfrm>
              <a:custGeom>
                <a:avLst/>
                <a:gdLst/>
                <a:ahLst/>
                <a:cxnLst/>
                <a:rect l="l" t="t" r="r" b="b"/>
                <a:pathLst>
                  <a:path w="1524877" h="2449602">
                    <a:moveTo>
                      <a:pt x="0" y="0"/>
                    </a:moveTo>
                    <a:lnTo>
                      <a:pt x="1524877" y="0"/>
                    </a:lnTo>
                    <a:lnTo>
                      <a:pt x="1524877" y="2449601"/>
                    </a:lnTo>
                    <a:lnTo>
                      <a:pt x="0" y="24496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Bong bóng Lời nói: Hình chữ nhật với Góc Tròn 31">
                <a:extLst>
                  <a:ext uri="{FF2B5EF4-FFF2-40B4-BE49-F238E27FC236}">
                    <a16:creationId xmlns:a16="http://schemas.microsoft.com/office/drawing/2014/main" xmlns="" id="{D2580FF9-4BFB-AF75-D558-19D83291F281}"/>
                  </a:ext>
                </a:extLst>
              </p:cNvPr>
              <p:cNvSpPr/>
              <p:nvPr/>
            </p:nvSpPr>
            <p:spPr>
              <a:xfrm>
                <a:off x="2590800" y="6828830"/>
                <a:ext cx="6172200" cy="2142422"/>
              </a:xfrm>
              <a:prstGeom prst="wedgeRoundRectCallout">
                <a:avLst>
                  <a:gd name="adj1" fmla="val -61483"/>
                  <a:gd name="adj2" fmla="val 30597"/>
                  <a:gd name="adj3" fmla="val 16667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xmlns="" id="{E62B2702-8CE2-5853-295D-624F9E1B8C87}"/>
                </a:ext>
              </a:extLst>
            </p:cNvPr>
            <p:cNvSpPr/>
            <p:nvPr/>
          </p:nvSpPr>
          <p:spPr>
            <a:xfrm>
              <a:off x="2590800" y="7046774"/>
              <a:ext cx="6019800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Cây cà chua lớp 4D có 13 quả. </a:t>
              </a:r>
              <a:endParaRPr lang="vi-VN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xmlns="" id="{FEE9B18B-9BE5-4172-3A94-25CC4A40A59F}"/>
              </a:ext>
            </a:extLst>
          </p:cNvPr>
          <p:cNvGrpSpPr/>
          <p:nvPr/>
        </p:nvGrpSpPr>
        <p:grpSpPr>
          <a:xfrm>
            <a:off x="5578764" y="6862005"/>
            <a:ext cx="8294426" cy="3318904"/>
            <a:chOff x="468574" y="6828830"/>
            <a:chExt cx="8294426" cy="3318904"/>
          </a:xfrm>
        </p:grpSpPr>
        <p:grpSp>
          <p:nvGrpSpPr>
            <p:cNvPr id="34" name="Nhóm 33">
              <a:extLst>
                <a:ext uri="{FF2B5EF4-FFF2-40B4-BE49-F238E27FC236}">
                  <a16:creationId xmlns:a16="http://schemas.microsoft.com/office/drawing/2014/main" xmlns="" id="{AF3E5CD1-F4C3-A7B8-6C28-A14D31D7B083}"/>
                </a:ext>
              </a:extLst>
            </p:cNvPr>
            <p:cNvGrpSpPr/>
            <p:nvPr/>
          </p:nvGrpSpPr>
          <p:grpSpPr>
            <a:xfrm>
              <a:off x="468574" y="6828830"/>
              <a:ext cx="8294426" cy="3318904"/>
              <a:chOff x="468574" y="6828830"/>
              <a:chExt cx="8294426" cy="3318904"/>
            </a:xfrm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xmlns="" id="{9F0EE9F5-33D9-524E-6FBE-0948F2ACDFEC}"/>
                  </a:ext>
                </a:extLst>
              </p:cNvPr>
              <p:cNvSpPr/>
              <p:nvPr/>
            </p:nvSpPr>
            <p:spPr>
              <a:xfrm>
                <a:off x="468574" y="7698132"/>
                <a:ext cx="1524877" cy="2449602"/>
              </a:xfrm>
              <a:custGeom>
                <a:avLst/>
                <a:gdLst/>
                <a:ahLst/>
                <a:cxnLst/>
                <a:rect l="l" t="t" r="r" b="b"/>
                <a:pathLst>
                  <a:path w="1524877" h="2449602">
                    <a:moveTo>
                      <a:pt x="0" y="0"/>
                    </a:moveTo>
                    <a:lnTo>
                      <a:pt x="1524877" y="0"/>
                    </a:lnTo>
                    <a:lnTo>
                      <a:pt x="1524877" y="2449601"/>
                    </a:lnTo>
                    <a:lnTo>
                      <a:pt x="0" y="24496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Bong bóng Lời nói: Hình chữ nhật với Góc Tròn 36">
                <a:extLst>
                  <a:ext uri="{FF2B5EF4-FFF2-40B4-BE49-F238E27FC236}">
                    <a16:creationId xmlns:a16="http://schemas.microsoft.com/office/drawing/2014/main" xmlns="" id="{9AA534A2-E0A1-6DEE-60FC-C9B46B0044B6}"/>
                  </a:ext>
                </a:extLst>
              </p:cNvPr>
              <p:cNvSpPr/>
              <p:nvPr/>
            </p:nvSpPr>
            <p:spPr>
              <a:xfrm>
                <a:off x="2590800" y="6828830"/>
                <a:ext cx="6172200" cy="2142422"/>
              </a:xfrm>
              <a:prstGeom prst="wedgeRoundRectCallout">
                <a:avLst>
                  <a:gd name="adj1" fmla="val -61483"/>
                  <a:gd name="adj2" fmla="val 30597"/>
                  <a:gd name="adj3" fmla="val 16667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Hình chữ nhật 34">
              <a:extLst>
                <a:ext uri="{FF2B5EF4-FFF2-40B4-BE49-F238E27FC236}">
                  <a16:creationId xmlns:a16="http://schemas.microsoft.com/office/drawing/2014/main" xmlns="" id="{C48E089E-A791-62A0-093D-7593B2437A4B}"/>
                </a:ext>
              </a:extLst>
            </p:cNvPr>
            <p:cNvSpPr/>
            <p:nvPr/>
          </p:nvSpPr>
          <p:spPr>
            <a:xfrm>
              <a:off x="2590800" y="7046774"/>
              <a:ext cx="6019800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Cây cà chua lớp 4E có 8 quả. </a:t>
              </a:r>
              <a:endParaRPr lang="vi-VN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006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379237E5-D739-56F0-8C0E-E24A046CC3AD}"/>
              </a:ext>
            </a:extLst>
          </p:cNvPr>
          <p:cNvSpPr/>
          <p:nvPr/>
        </p:nvSpPr>
        <p:spPr>
          <a:xfrm>
            <a:off x="214240" y="4876800"/>
            <a:ext cx="180737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</a:t>
            </a:r>
            <a:r>
              <a:rPr lang="vi-VN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Dựa vào biểu đồ trả lời các câu hỏi:</a:t>
            </a:r>
          </a:p>
          <a:p>
            <a:r>
              <a:rPr lang="vi-VN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Cây cà chua của lớp 4D ít hơn cây của lớp 4B bao nhiêu quả?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BD33848A-3E43-C794-0A71-5202F6C69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241" y="0"/>
            <a:ext cx="17833611" cy="48768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A0B7C58C-2B6C-3CDB-8BAE-6D9BA2A7BDFC}"/>
              </a:ext>
            </a:extLst>
          </p:cNvPr>
          <p:cNvSpPr/>
          <p:nvPr/>
        </p:nvSpPr>
        <p:spPr>
          <a:xfrm>
            <a:off x="2514600" y="7462122"/>
            <a:ext cx="13182600" cy="2585323"/>
          </a:xfrm>
          <a:prstGeom prst="roundRect">
            <a:avLst/>
          </a:prstGeom>
          <a:solidFill>
            <a:srgbClr val="215968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ình chữ nhật 37">
            <a:extLst>
              <a:ext uri="{FF2B5EF4-FFF2-40B4-BE49-F238E27FC236}">
                <a16:creationId xmlns:a16="http://schemas.microsoft.com/office/drawing/2014/main" xmlns="" id="{DDAE5813-2C1A-A265-CC79-1B63FA75AAC3}"/>
              </a:ext>
            </a:extLst>
          </p:cNvPr>
          <p:cNvSpPr/>
          <p:nvPr/>
        </p:nvSpPr>
        <p:spPr>
          <a:xfrm>
            <a:off x="2552700" y="7462121"/>
            <a:ext cx="131826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15 - 13 = </a:t>
            </a:r>
            <a:r>
              <a:rPr lang="vi-VN" sz="5400" b="0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  <a:p>
            <a:pPr algn="ctr"/>
            <a:r>
              <a:rPr lang="vi-VN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Cây cà chua của lớp 4D ít hơn cây của lớp 4B là </a:t>
            </a:r>
            <a:r>
              <a:rPr lang="vi-VN" sz="5400" b="0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vi-VN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quả.</a:t>
            </a:r>
          </a:p>
        </p:txBody>
      </p:sp>
      <p:sp>
        <p:nvSpPr>
          <p:cNvPr id="39" name="Hình Bầu dục 38">
            <a:extLst>
              <a:ext uri="{FF2B5EF4-FFF2-40B4-BE49-F238E27FC236}">
                <a16:creationId xmlns:a16="http://schemas.microsoft.com/office/drawing/2014/main" xmlns="" id="{89AF1525-D2DE-AF1C-55C4-D7C3EF65A9C6}"/>
              </a:ext>
            </a:extLst>
          </p:cNvPr>
          <p:cNvSpPr/>
          <p:nvPr/>
        </p:nvSpPr>
        <p:spPr>
          <a:xfrm>
            <a:off x="16840200" y="1066800"/>
            <a:ext cx="1081159" cy="914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/>
              <a:t>15</a:t>
            </a:r>
            <a:endParaRPr lang="en-US" sz="4000"/>
          </a:p>
        </p:txBody>
      </p:sp>
      <p:sp>
        <p:nvSpPr>
          <p:cNvPr id="40" name="Hình Bầu dục 39">
            <a:extLst>
              <a:ext uri="{FF2B5EF4-FFF2-40B4-BE49-F238E27FC236}">
                <a16:creationId xmlns:a16="http://schemas.microsoft.com/office/drawing/2014/main" xmlns="" id="{25EAC2B0-A4AB-4C64-8847-6A6773FD2496}"/>
              </a:ext>
            </a:extLst>
          </p:cNvPr>
          <p:cNvSpPr/>
          <p:nvPr/>
        </p:nvSpPr>
        <p:spPr>
          <a:xfrm>
            <a:off x="16840200" y="2933700"/>
            <a:ext cx="1081159" cy="914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/>
              <a:t>13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0679730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379237E5-D739-56F0-8C0E-E24A046CC3AD}"/>
              </a:ext>
            </a:extLst>
          </p:cNvPr>
          <p:cNvSpPr/>
          <p:nvPr/>
        </p:nvSpPr>
        <p:spPr>
          <a:xfrm>
            <a:off x="214240" y="4876800"/>
            <a:ext cx="180737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</a:t>
            </a:r>
            <a:r>
              <a:rPr lang="vi-VN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Dựa vào biểu đồ trả lời các câu hỏi:</a:t>
            </a:r>
          </a:p>
          <a:p>
            <a:r>
              <a:rPr lang="vi-VN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Cây cà chua có nhiều quả nhất hơn cây có ít quả nhất là bao nhiêu quả?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BD33848A-3E43-C794-0A71-5202F6C69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241" y="0"/>
            <a:ext cx="17833611" cy="48768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A0B7C58C-2B6C-3CDB-8BAE-6D9BA2A7BDFC}"/>
              </a:ext>
            </a:extLst>
          </p:cNvPr>
          <p:cNvSpPr/>
          <p:nvPr/>
        </p:nvSpPr>
        <p:spPr>
          <a:xfrm>
            <a:off x="2514600" y="7462122"/>
            <a:ext cx="13182600" cy="2585323"/>
          </a:xfrm>
          <a:prstGeom prst="roundRect">
            <a:avLst/>
          </a:prstGeom>
          <a:solidFill>
            <a:srgbClr val="215968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ình chữ nhật 37">
            <a:extLst>
              <a:ext uri="{FF2B5EF4-FFF2-40B4-BE49-F238E27FC236}">
                <a16:creationId xmlns:a16="http://schemas.microsoft.com/office/drawing/2014/main" xmlns="" id="{DDAE5813-2C1A-A265-CC79-1B63FA75AAC3}"/>
              </a:ext>
            </a:extLst>
          </p:cNvPr>
          <p:cNvSpPr/>
          <p:nvPr/>
        </p:nvSpPr>
        <p:spPr>
          <a:xfrm>
            <a:off x="2552700" y="7462121"/>
            <a:ext cx="131826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15 - 8 = </a:t>
            </a:r>
            <a:r>
              <a:rPr lang="vi-VN" sz="5400" b="0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  <a:p>
            <a:pPr algn="ctr"/>
            <a:r>
              <a:rPr lang="vi-VN" sz="5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Cây cà chua có nhiều quả nhất hơn cây có ít quả nhất là </a:t>
            </a:r>
            <a:r>
              <a:rPr lang="vi-VN" sz="540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vi-VN" sz="5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quả.</a:t>
            </a:r>
            <a:endParaRPr lang="vi-VN" sz="5400" b="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Hình Bầu dục 38">
            <a:extLst>
              <a:ext uri="{FF2B5EF4-FFF2-40B4-BE49-F238E27FC236}">
                <a16:creationId xmlns:a16="http://schemas.microsoft.com/office/drawing/2014/main" xmlns="" id="{89AF1525-D2DE-AF1C-55C4-D7C3EF65A9C6}"/>
              </a:ext>
            </a:extLst>
          </p:cNvPr>
          <p:cNvSpPr/>
          <p:nvPr/>
        </p:nvSpPr>
        <p:spPr>
          <a:xfrm>
            <a:off x="16840200" y="1066800"/>
            <a:ext cx="1081159" cy="914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/>
              <a:t>15</a:t>
            </a:r>
            <a:endParaRPr lang="en-US" sz="4000"/>
          </a:p>
        </p:txBody>
      </p:sp>
      <p:sp>
        <p:nvSpPr>
          <p:cNvPr id="40" name="Hình Bầu dục 39">
            <a:extLst>
              <a:ext uri="{FF2B5EF4-FFF2-40B4-BE49-F238E27FC236}">
                <a16:creationId xmlns:a16="http://schemas.microsoft.com/office/drawing/2014/main" xmlns="" id="{25EAC2B0-A4AB-4C64-8847-6A6773FD2496}"/>
              </a:ext>
            </a:extLst>
          </p:cNvPr>
          <p:cNvSpPr/>
          <p:nvPr/>
        </p:nvSpPr>
        <p:spPr>
          <a:xfrm>
            <a:off x="10363200" y="3848100"/>
            <a:ext cx="1081159" cy="914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/>
              <a:t>8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4053659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9A0C32A9-3C52-8739-427B-EC8810059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" y="114300"/>
            <a:ext cx="2590800" cy="226106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20BDA94D-E538-9A54-A704-6DC267A3A253}"/>
              </a:ext>
            </a:extLst>
          </p:cNvPr>
          <p:cNvSpPr/>
          <p:nvPr/>
        </p:nvSpPr>
        <p:spPr>
          <a:xfrm>
            <a:off x="2819400" y="362237"/>
            <a:ext cx="1491693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Thống kê phương tiện di chuyển từ nhà đến trường của học sinh trong lớp vào ngày hôm nay: đi bộ, xe đạp, xe máy (do người lớn chở), xe buýt, các phương tiện khác.</a:t>
            </a:r>
          </a:p>
          <a:p>
            <a:r>
              <a:rPr lang="vi-VN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Thực hiện tương tự bài </a:t>
            </a:r>
            <a:endParaRPr lang="vi-VN" sz="4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am giác Cân 4">
            <a:extLst>
              <a:ext uri="{FF2B5EF4-FFF2-40B4-BE49-F238E27FC236}">
                <a16:creationId xmlns:a16="http://schemas.microsoft.com/office/drawing/2014/main" xmlns="" id="{74B254D1-4C0C-A398-18D3-B08EF422ED72}"/>
              </a:ext>
            </a:extLst>
          </p:cNvPr>
          <p:cNvSpPr/>
          <p:nvPr/>
        </p:nvSpPr>
        <p:spPr>
          <a:xfrm>
            <a:off x="9525788" y="3086100"/>
            <a:ext cx="1066800" cy="914400"/>
          </a:xfrm>
          <a:prstGeom prst="triangle">
            <a:avLst/>
          </a:prstGeom>
          <a:solidFill>
            <a:srgbClr val="3872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vi-VN" sz="4400" b="1">
                <a:latin typeface="+mj-lt"/>
              </a:rPr>
              <a:t>2</a:t>
            </a:r>
            <a:endParaRPr lang="en-US" sz="4400" b="1">
              <a:latin typeface="+mj-lt"/>
            </a:endParaRPr>
          </a:p>
        </p:txBody>
      </p:sp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xmlns="" id="{86A196B0-36D6-51C2-407E-4122B5AEE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883013"/>
              </p:ext>
            </p:extLst>
          </p:nvPr>
        </p:nvGraphicFramePr>
        <p:xfrm>
          <a:off x="304800" y="4914899"/>
          <a:ext cx="17678400" cy="4289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xmlns="" val="4123148132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xmlns="" val="1533429446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xmlns="" val="2091602354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xmlns="" val="1921692219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xmlns="" val="2218911422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xmlns="" val="3950278164"/>
                    </a:ext>
                  </a:extLst>
                </a:gridCol>
              </a:tblGrid>
              <a:tr h="1337035"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Phương tiện</a:t>
                      </a:r>
                      <a:endParaRPr lang="en-US" sz="4000"/>
                    </a:p>
                  </a:txBody>
                  <a:tcPr marL="139665" marR="139665" marT="69833" marB="698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Đi bộ</a:t>
                      </a:r>
                      <a:endParaRPr lang="en-US" sz="4000"/>
                    </a:p>
                  </a:txBody>
                  <a:tcPr marL="139665" marR="139665" marT="69833" marB="698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Xe đạp</a:t>
                      </a:r>
                      <a:endParaRPr lang="en-US" sz="4000"/>
                    </a:p>
                  </a:txBody>
                  <a:tcPr marL="139665" marR="139665" marT="69833" marB="698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Xe máy</a:t>
                      </a:r>
                      <a:endParaRPr lang="en-US" sz="4000"/>
                    </a:p>
                  </a:txBody>
                  <a:tcPr marL="139665" marR="139665" marT="69833" marB="698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Xe buýt</a:t>
                      </a:r>
                      <a:endParaRPr lang="en-US" sz="4000"/>
                    </a:p>
                  </a:txBody>
                  <a:tcPr marL="139665" marR="139665" marT="69833" marB="698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Khác</a:t>
                      </a:r>
                      <a:endParaRPr lang="en-US" sz="4000"/>
                    </a:p>
                  </a:txBody>
                  <a:tcPr marL="139665" marR="139665" marT="69833" marB="69833" anchor="ctr"/>
                </a:tc>
                <a:extLst>
                  <a:ext uri="{0D108BD9-81ED-4DB2-BD59-A6C34878D82A}">
                    <a16:rowId xmlns:a16="http://schemas.microsoft.com/office/drawing/2014/main" xmlns="" val="525176082"/>
                  </a:ext>
                </a:extLst>
              </a:tr>
              <a:tr h="2930166"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Số học sinh</a:t>
                      </a:r>
                      <a:endParaRPr lang="en-US" sz="4000"/>
                    </a:p>
                  </a:txBody>
                  <a:tcPr marL="139665" marR="139665" marT="69833" marB="6983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/>
                    </a:p>
                  </a:txBody>
                  <a:tcPr marL="139665" marR="139665" marT="69833" marB="6983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/>
                    </a:p>
                  </a:txBody>
                  <a:tcPr marL="139665" marR="139665" marT="69833" marB="6983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/>
                    </a:p>
                  </a:txBody>
                  <a:tcPr marL="139665" marR="139665" marT="69833" marB="6983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/>
                    </a:p>
                  </a:txBody>
                  <a:tcPr marL="139665" marR="139665" marT="69833" marB="6983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/>
                    </a:p>
                  </a:txBody>
                  <a:tcPr marL="139665" marR="139665" marT="69833" marB="69833" anchor="ctr"/>
                </a:tc>
                <a:extLst>
                  <a:ext uri="{0D108BD9-81ED-4DB2-BD59-A6C34878D82A}">
                    <a16:rowId xmlns:a16="http://schemas.microsoft.com/office/drawing/2014/main" xmlns="" val="3055776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39580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1028</TotalTime>
  <Words>245</Words>
  <Application>Microsoft Office PowerPoint</Application>
  <PresentationFormat>Custom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Times New Roman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 ngọt</dc:title>
  <dc:subject>9Slide.vn</dc:subject>
  <dc:creator>Hi There</dc:creator>
  <dc:description>9Slide.vn</dc:description>
  <cp:lastModifiedBy>HAINGUYEN</cp:lastModifiedBy>
  <cp:revision>42</cp:revision>
  <dcterms:created xsi:type="dcterms:W3CDTF">2006-08-16T00:00:00Z</dcterms:created>
  <dcterms:modified xsi:type="dcterms:W3CDTF">2023-10-05T02:26:35Z</dcterms:modified>
  <cp:category>9Slide.vn</cp:category>
  <dc:identifier>DAFqNt_XBVA</dc:identifier>
</cp:coreProperties>
</file>