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4" r:id="rId2"/>
    <p:sldId id="349" r:id="rId3"/>
    <p:sldId id="300" r:id="rId4"/>
    <p:sldId id="362" r:id="rId5"/>
    <p:sldId id="351" r:id="rId6"/>
    <p:sldId id="368" r:id="rId7"/>
    <p:sldId id="370" r:id="rId8"/>
    <p:sldId id="371" r:id="rId9"/>
    <p:sldId id="363" r:id="rId10"/>
    <p:sldId id="356" r:id="rId11"/>
    <p:sldId id="313" r:id="rId12"/>
    <p:sldId id="296" r:id="rId13"/>
    <p:sldId id="299" r:id="rId14"/>
    <p:sldId id="297" r:id="rId15"/>
    <p:sldId id="364" r:id="rId16"/>
    <p:sldId id="365" r:id="rId17"/>
    <p:sldId id="373" r:id="rId18"/>
    <p:sldId id="374" r:id="rId19"/>
    <p:sldId id="298" r:id="rId20"/>
    <p:sldId id="321" r:id="rId21"/>
    <p:sldId id="366" r:id="rId22"/>
    <p:sldId id="367" r:id="rId23"/>
    <p:sldId id="326" r:id="rId24"/>
    <p:sldId id="34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F0B1"/>
    <a:srgbClr val="66CCFF"/>
    <a:srgbClr val="FCE9F1"/>
    <a:srgbClr val="CCFFFF"/>
    <a:srgbClr val="1E81C5"/>
    <a:srgbClr val="9C9C9C"/>
    <a:srgbClr val="FFFFFF"/>
    <a:srgbClr val="95268F"/>
    <a:srgbClr val="C5D2DD"/>
    <a:srgbClr val="FAA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079" autoAdjust="0"/>
  </p:normalViewPr>
  <p:slideViewPr>
    <p:cSldViewPr snapToGrid="0">
      <p:cViewPr>
        <p:scale>
          <a:sx n="100" d="100"/>
          <a:sy n="100" d="100"/>
        </p:scale>
        <p:origin x="14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314DC-D1DC-404D-9CC7-CCB2D083BB5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4E6E-8298-4DEC-8FAF-4BBDF159D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3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4E6E-8298-4DEC-8FAF-4BBDF159D7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4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4E6E-8298-4DEC-8FAF-4BBDF159D7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9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4E6E-8298-4DEC-8FAF-4BBDF159D7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9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4E6E-8298-4DEC-8FAF-4BBDF159D7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4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4E6E-8298-4DEC-8FAF-4BBDF159D7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1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9D85D3B1-6411-4485-BA13-29F06FD8530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A1B1B0F-0558-4A0C-ADCA-085722599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57000" y="-20523200"/>
            <a:ext cx="6858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42C1388-F7B9-45A0-8A78-53B356B58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0" y="4775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4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DE2150-5770-448E-A6F9-D05D218B5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57000" y="-20523200"/>
            <a:ext cx="6858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411A2D-AD49-469E-9B46-692F2E905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0" y="4775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7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  <a:prstGeom prst="rect">
            <a:avLst/>
          </a:prstGeo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8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66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2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6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2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4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1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794067D-792B-43A6-A86F-E9A82DDC9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57000" y="-20523200"/>
            <a:ext cx="6858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16FA02F-6B9C-4962-AB22-8431E2B85A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0" y="4775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6925EBF8-C4DE-9683-F40E-993C0134ED9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9BD1B60-E273-4404-B448-A317201DB81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57000" y="-20523200"/>
            <a:ext cx="6858000" cy="6858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A048B5A-1558-4CFE-BE6B-EA82FE1C60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0" y="4775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2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6.png"/><Relationship Id="rId7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52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xmlns="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xmlns="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2E16D6E-B779-481D-86AF-996D474C9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69" y="1834855"/>
            <a:ext cx="10839627" cy="4541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xmlns="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22" name="Picture 21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xmlns="" id="{B0286C4D-1D7A-B5C2-E939-2B3291CF4E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632" y="2722773"/>
            <a:ext cx="2473034" cy="4310634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08368E7A-F1AB-0252-8FE5-90F27629D71C}"/>
              </a:ext>
            </a:extLst>
          </p:cNvPr>
          <p:cNvSpPr/>
          <p:nvPr/>
        </p:nvSpPr>
        <p:spPr>
          <a:xfrm>
            <a:off x="3052085" y="529770"/>
            <a:ext cx="6087830" cy="929479"/>
          </a:xfrm>
          <a:custGeom>
            <a:avLst/>
            <a:gdLst>
              <a:gd name="connsiteX0" fmla="*/ 0 w 6087830"/>
              <a:gd name="connsiteY0" fmla="*/ 93041 h 929479"/>
              <a:gd name="connsiteX1" fmla="*/ 93041 w 6087830"/>
              <a:gd name="connsiteY1" fmla="*/ 0 h 929479"/>
              <a:gd name="connsiteX2" fmla="*/ 5994789 w 6087830"/>
              <a:gd name="connsiteY2" fmla="*/ 0 h 929479"/>
              <a:gd name="connsiteX3" fmla="*/ 6087830 w 6087830"/>
              <a:gd name="connsiteY3" fmla="*/ 93041 h 929479"/>
              <a:gd name="connsiteX4" fmla="*/ 6087830 w 6087830"/>
              <a:gd name="connsiteY4" fmla="*/ 836438 h 929479"/>
              <a:gd name="connsiteX5" fmla="*/ 5994789 w 6087830"/>
              <a:gd name="connsiteY5" fmla="*/ 929479 h 929479"/>
              <a:gd name="connsiteX6" fmla="*/ 93041 w 6087830"/>
              <a:gd name="connsiteY6" fmla="*/ 929479 h 929479"/>
              <a:gd name="connsiteX7" fmla="*/ 0 w 6087830"/>
              <a:gd name="connsiteY7" fmla="*/ 836438 h 929479"/>
              <a:gd name="connsiteX8" fmla="*/ 0 w 6087830"/>
              <a:gd name="connsiteY8" fmla="*/ 93041 h 92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7830" h="929479" fill="none" extrusionOk="0">
                <a:moveTo>
                  <a:pt x="0" y="93041"/>
                </a:moveTo>
                <a:cubicBezTo>
                  <a:pt x="951" y="51156"/>
                  <a:pt x="49610" y="-5855"/>
                  <a:pt x="93041" y="0"/>
                </a:cubicBezTo>
                <a:cubicBezTo>
                  <a:pt x="2854413" y="139772"/>
                  <a:pt x="4527168" y="14259"/>
                  <a:pt x="5994789" y="0"/>
                </a:cubicBezTo>
                <a:cubicBezTo>
                  <a:pt x="6042507" y="-612"/>
                  <a:pt x="6091925" y="38321"/>
                  <a:pt x="6087830" y="93041"/>
                </a:cubicBezTo>
                <a:cubicBezTo>
                  <a:pt x="6101851" y="182235"/>
                  <a:pt x="6031214" y="662206"/>
                  <a:pt x="6087830" y="836438"/>
                </a:cubicBezTo>
                <a:cubicBezTo>
                  <a:pt x="6083510" y="892412"/>
                  <a:pt x="6056113" y="929122"/>
                  <a:pt x="5994789" y="929479"/>
                </a:cubicBezTo>
                <a:cubicBezTo>
                  <a:pt x="3801533" y="817525"/>
                  <a:pt x="2873529" y="903246"/>
                  <a:pt x="93041" y="929479"/>
                </a:cubicBezTo>
                <a:cubicBezTo>
                  <a:pt x="41200" y="926562"/>
                  <a:pt x="210" y="897820"/>
                  <a:pt x="0" y="836438"/>
                </a:cubicBezTo>
                <a:cubicBezTo>
                  <a:pt x="-65384" y="691438"/>
                  <a:pt x="55408" y="187578"/>
                  <a:pt x="0" y="93041"/>
                </a:cubicBezTo>
                <a:close/>
              </a:path>
              <a:path w="6087830" h="929479" stroke="0" extrusionOk="0">
                <a:moveTo>
                  <a:pt x="0" y="93041"/>
                </a:moveTo>
                <a:cubicBezTo>
                  <a:pt x="-825" y="32942"/>
                  <a:pt x="44549" y="2402"/>
                  <a:pt x="93041" y="0"/>
                </a:cubicBezTo>
                <a:cubicBezTo>
                  <a:pt x="2173738" y="-123725"/>
                  <a:pt x="4768975" y="31472"/>
                  <a:pt x="5994789" y="0"/>
                </a:cubicBezTo>
                <a:cubicBezTo>
                  <a:pt x="6037833" y="480"/>
                  <a:pt x="6089625" y="44117"/>
                  <a:pt x="6087830" y="93041"/>
                </a:cubicBezTo>
                <a:cubicBezTo>
                  <a:pt x="6082748" y="453715"/>
                  <a:pt x="6048872" y="725766"/>
                  <a:pt x="6087830" y="836438"/>
                </a:cubicBezTo>
                <a:cubicBezTo>
                  <a:pt x="6084510" y="893399"/>
                  <a:pt x="6042113" y="925137"/>
                  <a:pt x="5994789" y="929479"/>
                </a:cubicBezTo>
                <a:cubicBezTo>
                  <a:pt x="5185608" y="866210"/>
                  <a:pt x="896671" y="791653"/>
                  <a:pt x="93041" y="929479"/>
                </a:cubicBezTo>
                <a:cubicBezTo>
                  <a:pt x="37426" y="920356"/>
                  <a:pt x="3950" y="888150"/>
                  <a:pt x="0" y="836438"/>
                </a:cubicBezTo>
                <a:cubicBezTo>
                  <a:pt x="47492" y="684280"/>
                  <a:pt x="54779" y="410604"/>
                  <a:pt x="0" y="93041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AB7DF89-BF83-2883-3D2E-FE0E554B1E02}"/>
              </a:ext>
            </a:extLst>
          </p:cNvPr>
          <p:cNvSpPr txBox="1"/>
          <p:nvPr/>
        </p:nvSpPr>
        <p:spPr>
          <a:xfrm>
            <a:off x="3040439" y="645633"/>
            <a:ext cx="6087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… </a:t>
            </a:r>
            <a:r>
              <a:rPr lang="en-US" sz="36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… </a:t>
            </a:r>
            <a:r>
              <a:rPr lang="en-US" sz="36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tháng</a:t>
            </a:r>
            <a:r>
              <a:rPr lang="en-US" sz="36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… </a:t>
            </a:r>
            <a:r>
              <a:rPr lang="en-US" sz="36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6A97EC-1872-A65C-18F2-62B28F88BD08}"/>
              </a:ext>
            </a:extLst>
          </p:cNvPr>
          <p:cNvSpPr txBox="1"/>
          <p:nvPr/>
        </p:nvSpPr>
        <p:spPr>
          <a:xfrm>
            <a:off x="4278311" y="2086368"/>
            <a:ext cx="4641827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Toán</a:t>
            </a:r>
            <a:endParaRPr lang="en-US" sz="8800" dirty="0">
              <a:ln w="19050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glow rad="762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Hole Hearted" panose="020B0A06020104020203" pitchFamily="34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1FD9AEB-1932-4F4D-A4A8-AFF17AFAFA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4660" y="3347519"/>
            <a:ext cx="7041490" cy="19143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C3BB6D7-02B2-4301-9EE3-CB504224BC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14001" y="4879243"/>
            <a:ext cx="703539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5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BA472-0034-47AA-AF43-52F7BAF13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99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0322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xmlns="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xmlns="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xmlns="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14" name="Picture 13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xmlns="" id="{C6B0C872-EE75-B789-D198-BF24A07DF8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74" y="2090312"/>
            <a:ext cx="6456420" cy="4795978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16" y="3558727"/>
            <a:ext cx="2441250" cy="353101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6B35481-C19A-5030-073A-410CE1F57C77}"/>
              </a:ext>
            </a:extLst>
          </p:cNvPr>
          <p:cNvSpPr txBox="1"/>
          <p:nvPr/>
        </p:nvSpPr>
        <p:spPr>
          <a:xfrm>
            <a:off x="1262042" y="2894967"/>
            <a:ext cx="57081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Đi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theo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tớ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đến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với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thử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thách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ngày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hôm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nay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nhé</a:t>
            </a:r>
            <a:endParaRPr lang="en-US" sz="5400" b="1" dirty="0">
              <a:solidFill>
                <a:srgbClr val="002060"/>
              </a:solidFill>
              <a:latin typeface="UTM Duepuntozer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45EE48-2896-47E0-D6C6-3B3B2861270D}"/>
              </a:ext>
            </a:extLst>
          </p:cNvPr>
          <p:cNvSpPr txBox="1"/>
          <p:nvPr/>
        </p:nvSpPr>
        <p:spPr>
          <a:xfrm>
            <a:off x="1789372" y="207256"/>
            <a:ext cx="7797848" cy="163121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Luyện</a:t>
            </a:r>
            <a:r>
              <a:rPr lang="en-US" sz="100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10000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tập</a:t>
            </a:r>
            <a:endParaRPr lang="en-US" sz="1000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Hole Hearted" panose="020B0A06020104020203" pitchFamily="34" charset="0"/>
              <a:ea typeface="LNTH-LuoLuoNotangYuanTi 1" pitchFamily="2" charset="-128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022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-2.22222E-6 L -1.04167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xmlns="" id="{B20594A3-733A-21E4-2FD0-58C82A76F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xmlns="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18" y="5512966"/>
            <a:ext cx="9550400" cy="1406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3018" y="-147377"/>
            <a:ext cx="6445920" cy="7152754"/>
          </a:xfrm>
          <a:prstGeom prst="rect">
            <a:avLst/>
          </a:prstGeom>
        </p:spPr>
      </p:pic>
      <p:pic>
        <p:nvPicPr>
          <p:cNvPr id="23" name="Picture 22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xmlns="" id="{2FB4F623-C2C9-617A-35C5-C060B29D5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09" y="322897"/>
            <a:ext cx="8362968" cy="621220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B7EDC85-A519-923B-F328-7FFE857C641D}"/>
              </a:ext>
            </a:extLst>
          </p:cNvPr>
          <p:cNvSpPr txBox="1"/>
          <p:nvPr/>
        </p:nvSpPr>
        <p:spPr>
          <a:xfrm>
            <a:off x="3944208" y="1215998"/>
            <a:ext cx="7340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Trong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khu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rừng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đang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UTM Duepuntozero" panose="02040603050506020204" pitchFamily="18" charset="0"/>
              </a:rPr>
              <a:t>có</a:t>
            </a:r>
            <a:r>
              <a:rPr lang="en-US" sz="5400" b="1">
                <a:solidFill>
                  <a:srgbClr val="002060"/>
                </a:solidFill>
                <a:latin typeface="UTM Duepuntozero" panose="02040603050506020204" pitchFamily="18" charset="0"/>
              </a:rPr>
              <a:t> 2 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con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yêu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quái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.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Các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bạn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giúp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tớ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giải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bài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tập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sau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để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tiêu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diệt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yêu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quái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nhé</a:t>
            </a:r>
            <a:r>
              <a:rPr lang="en-US" sz="54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97197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xmlns="" id="{B20594A3-733A-21E4-2FD0-58C82A76F1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"/>
          <a:stretch/>
        </p:blipFill>
        <p:spPr>
          <a:xfrm>
            <a:off x="-114300" y="0"/>
            <a:ext cx="12306300" cy="6858000"/>
          </a:xfrm>
          <a:prstGeom prst="rect">
            <a:avLst/>
          </a:prstGeom>
        </p:spPr>
      </p:pic>
      <p:pic>
        <p:nvPicPr>
          <p:cNvPr id="22" name="Picture 2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AF4B6C4E-28D5-DA5C-F72A-091DD09D7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5" y="3017904"/>
            <a:ext cx="3488890" cy="2422368"/>
          </a:xfrm>
          <a:prstGeom prst="rect">
            <a:avLst/>
          </a:prstGeom>
        </p:spPr>
      </p:pic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FEBAB616-629B-8BD6-F877-4D4E0D276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858" y="4768955"/>
            <a:ext cx="2645669" cy="1490475"/>
          </a:xfrm>
          <a:prstGeom prst="rect">
            <a:avLst/>
          </a:prstGeom>
        </p:spPr>
      </p:pic>
      <p:pic>
        <p:nvPicPr>
          <p:cNvPr id="7" name="Picture 6" descr="A picture containing vector graphics, spectacles, goggles&#10;&#10;Description automatically generated">
            <a:extLst>
              <a:ext uri="{FF2B5EF4-FFF2-40B4-BE49-F238E27FC236}">
                <a16:creationId xmlns:a16="http://schemas.microsoft.com/office/drawing/2014/main" xmlns="" id="{9C61D416-9C0F-78B2-9D3E-247F4A754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62" y="81332"/>
            <a:ext cx="4312460" cy="288767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EF9F119-56D4-C73C-B0BB-F44C33DBAB20}"/>
              </a:ext>
            </a:extLst>
          </p:cNvPr>
          <p:cNvGrpSpPr/>
          <p:nvPr/>
        </p:nvGrpSpPr>
        <p:grpSpPr>
          <a:xfrm>
            <a:off x="-425980" y="6259430"/>
            <a:ext cx="12617980" cy="1617018"/>
            <a:chOff x="-396240" y="5240982"/>
            <a:chExt cx="12617980" cy="1617018"/>
          </a:xfrm>
        </p:grpSpPr>
        <p:pic>
          <p:nvPicPr>
            <p:cNvPr id="9" name="Picture 8" descr="A field of pink and white flowers&#10;&#10;Description automatically generated with medium confidence">
              <a:extLst>
                <a:ext uri="{FF2B5EF4-FFF2-40B4-BE49-F238E27FC236}">
                  <a16:creationId xmlns:a16="http://schemas.microsoft.com/office/drawing/2014/main" xmlns="" id="{3B78DDDD-3B9F-A837-5B3C-B537C9643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6240" y="5451730"/>
              <a:ext cx="9550400" cy="1406270"/>
            </a:xfrm>
            <a:prstGeom prst="rect">
              <a:avLst/>
            </a:prstGeom>
          </p:spPr>
        </p:pic>
        <p:pic>
          <p:nvPicPr>
            <p:cNvPr id="23" name="Picture 22" descr="A field of pink and white flowers&#10;&#10;Description automatically generated with medium confidence">
              <a:extLst>
                <a:ext uri="{FF2B5EF4-FFF2-40B4-BE49-F238E27FC236}">
                  <a16:creationId xmlns:a16="http://schemas.microsoft.com/office/drawing/2014/main" xmlns="" id="{D71D5A5D-1A39-92ED-F75F-B3F83E456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4984" r="61990" b="-2"/>
            <a:stretch/>
          </p:blipFill>
          <p:spPr>
            <a:xfrm>
              <a:off x="8591632" y="5240982"/>
              <a:ext cx="3630108" cy="1617017"/>
            </a:xfrm>
            <a:prstGeom prst="rect">
              <a:avLst/>
            </a:prstGeom>
          </p:spPr>
        </p:pic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B81CFAA7-47A1-30EF-F4ED-0DFC9B016F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86" y="258938"/>
            <a:ext cx="6149874" cy="5517933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054ED44-909B-E8A9-136D-D6278220B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74" y="1001169"/>
            <a:ext cx="3870233" cy="55978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5AA5D8-42ED-D136-9085-8B5DB63818D6}"/>
              </a:ext>
            </a:extLst>
          </p:cNvPr>
          <p:cNvSpPr txBox="1"/>
          <p:nvPr/>
        </p:nvSpPr>
        <p:spPr>
          <a:xfrm>
            <a:off x="4456243" y="2215489"/>
            <a:ext cx="6130239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spc="3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Tiêu</a:t>
            </a:r>
            <a:r>
              <a:rPr lang="en-US" sz="6000" spc="300" dirty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6000" spc="3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diệt</a:t>
            </a:r>
            <a:endParaRPr lang="en-US" sz="6000" spc="300" dirty="0">
              <a:ln w="254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rocante" panose="02000000000000000000" pitchFamily="50" charset="0"/>
            </a:endParaRPr>
          </a:p>
          <a:p>
            <a:pPr algn="ctr"/>
            <a:r>
              <a:rPr lang="en-US" sz="6000" spc="3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yêu</a:t>
            </a:r>
            <a:r>
              <a:rPr lang="en-US" sz="6000" spc="300" dirty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 </a:t>
            </a:r>
            <a:r>
              <a:rPr lang="en-US" sz="6000" spc="300" dirty="0" err="1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rocante" panose="02000000000000000000" pitchFamily="50" charset="0"/>
              </a:rPr>
              <a:t>quái</a:t>
            </a:r>
            <a:endParaRPr lang="en-US" sz="6000" spc="300" dirty="0">
              <a:ln w="254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rocant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331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yellow, vector graphics, silhouette&#10;&#10;Description automatically generated">
            <a:extLst>
              <a:ext uri="{FF2B5EF4-FFF2-40B4-BE49-F238E27FC236}">
                <a16:creationId xmlns:a16="http://schemas.microsoft.com/office/drawing/2014/main" xmlns="" id="{7E5B70BE-405C-FC1E-5F9B-2CA622CEA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83B10E2E-D03F-1729-92E6-2C3F15E04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33" y="-88517"/>
            <a:ext cx="8255589" cy="7407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5D64BC-EB90-981E-506C-6992CFE11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1162"/>
            <a:ext cx="12192000" cy="2526838"/>
          </a:xfrm>
          <a:prstGeom prst="rect">
            <a:avLst/>
          </a:prstGeom>
        </p:spPr>
      </p:pic>
      <p:pic>
        <p:nvPicPr>
          <p:cNvPr id="6" name="Picture 5" descr="A picture containing fireworks, outdoor object&#10;&#10;Description automatically generated">
            <a:extLst>
              <a:ext uri="{FF2B5EF4-FFF2-40B4-BE49-F238E27FC236}">
                <a16:creationId xmlns:a16="http://schemas.microsoft.com/office/drawing/2014/main" xmlns="" id="{9035C38C-AC62-985B-A048-8FFD45F1E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2520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1BAEA2D6-6AA1-FC8E-AEEB-18DCF699E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61"/>
            <a:ext cx="6598228" cy="2246348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xmlns="" id="{0026BDCB-62E3-16A7-FD05-BDA6694C4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886" y="5072407"/>
            <a:ext cx="6598228" cy="2246348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xmlns="" id="{828BEB64-BC28-5DB2-8D98-7399E14B0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1552" y="4842030"/>
            <a:ext cx="6598228" cy="2246348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xmlns="" id="{BC603C2B-B63E-E65B-02AD-202A5228C8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69" y="266230"/>
            <a:ext cx="6598228" cy="2246348"/>
          </a:xfrm>
          <a:prstGeom prst="rect">
            <a:avLst/>
          </a:prstGeom>
        </p:spPr>
      </p:pic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580AB36F-3789-FDA5-72D0-C062C70E3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99" y="2220962"/>
            <a:ext cx="5826587" cy="32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130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/>
          <a:stretch/>
        </p:blipFill>
        <p:spPr>
          <a:xfrm>
            <a:off x="-51011" y="2391287"/>
            <a:ext cx="8318463" cy="4226700"/>
          </a:xfrm>
          <a:prstGeom prst="rect">
            <a:avLst/>
          </a:prstGeom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xmlns="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2"/>
          <a:stretch/>
        </p:blipFill>
        <p:spPr>
          <a:xfrm>
            <a:off x="-51010" y="3004457"/>
            <a:ext cx="12243010" cy="385354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B094105-7080-43EF-B8A9-F4D05BE8C49B}"/>
              </a:ext>
            </a:extLst>
          </p:cNvPr>
          <p:cNvSpPr/>
          <p:nvPr/>
        </p:nvSpPr>
        <p:spPr>
          <a:xfrm>
            <a:off x="269399" y="240013"/>
            <a:ext cx="11602192" cy="63735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2D6E1A64-3FE7-4ECE-B5DF-B1E4D3586765}"/>
              </a:ext>
            </a:extLst>
          </p:cNvPr>
          <p:cNvSpPr/>
          <p:nvPr/>
        </p:nvSpPr>
        <p:spPr>
          <a:xfrm>
            <a:off x="724395" y="411995"/>
            <a:ext cx="789612" cy="5847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03419E-560A-41C3-8DF7-97958490BEB8}"/>
              </a:ext>
            </a:extLst>
          </p:cNvPr>
          <p:cNvSpPr txBox="1"/>
          <p:nvPr/>
        </p:nvSpPr>
        <p:spPr>
          <a:xfrm>
            <a:off x="948372" y="444788"/>
            <a:ext cx="90050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Tính giá trị của biểu thức rồi nói theo mẫu.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FD93AF5-3D51-499E-B66E-4CA0F1DA3E15}"/>
              </a:ext>
            </a:extLst>
          </p:cNvPr>
          <p:cNvSpPr txBox="1"/>
          <p:nvPr/>
        </p:nvSpPr>
        <p:spPr>
          <a:xfrm>
            <a:off x="485380" y="1381954"/>
            <a:ext cx="80514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sng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Mẫu: </a:t>
            </a:r>
            <a:r>
              <a:rPr lang="en-US" sz="3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 – b × 2  với b = 15</a:t>
            </a:r>
          </a:p>
          <a:p>
            <a:r>
              <a:rPr lang="en-US" sz="3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Nếu b = 15 thì 32 – b × 2 = 32 – 15 × 2</a:t>
            </a:r>
          </a:p>
          <a:p>
            <a:r>
              <a:rPr lang="en-US" sz="3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= 32 – 30 </a:t>
            </a:r>
          </a:p>
          <a:p>
            <a:r>
              <a:rPr lang="en-US" sz="3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= 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F8E38BC-AC8B-4020-B402-0345C12B87FE}"/>
              </a:ext>
            </a:extLst>
          </p:cNvPr>
          <p:cNvSpPr txBox="1"/>
          <p:nvPr/>
        </p:nvSpPr>
        <p:spPr>
          <a:xfrm>
            <a:off x="724395" y="4042991"/>
            <a:ext cx="56110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	 a + 45 với a = 18</a:t>
            </a:r>
          </a:p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	 24 : b với b = 8</a:t>
            </a:r>
          </a:p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	 (c – 7) × 5 với c = 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159D4B9-7D57-4961-8359-0342176D2C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705" y="4128975"/>
            <a:ext cx="3749065" cy="23957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3182618-5552-4647-9C16-EDEF49719E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52" y="2360568"/>
            <a:ext cx="3258738" cy="168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06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/>
          <a:stretch/>
        </p:blipFill>
        <p:spPr>
          <a:xfrm>
            <a:off x="-51011" y="2391287"/>
            <a:ext cx="8318463" cy="4226700"/>
          </a:xfrm>
          <a:prstGeom prst="rect">
            <a:avLst/>
          </a:prstGeom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xmlns="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2"/>
          <a:stretch/>
        </p:blipFill>
        <p:spPr>
          <a:xfrm>
            <a:off x="-51010" y="3004457"/>
            <a:ext cx="12243010" cy="385354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B094105-7080-43EF-B8A9-F4D05BE8C49B}"/>
              </a:ext>
            </a:extLst>
          </p:cNvPr>
          <p:cNvSpPr/>
          <p:nvPr/>
        </p:nvSpPr>
        <p:spPr>
          <a:xfrm>
            <a:off x="170805" y="176414"/>
            <a:ext cx="11770426" cy="65051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F8E38BC-AC8B-4020-B402-0345C12B87FE}"/>
              </a:ext>
            </a:extLst>
          </p:cNvPr>
          <p:cNvSpPr txBox="1"/>
          <p:nvPr/>
        </p:nvSpPr>
        <p:spPr>
          <a:xfrm>
            <a:off x="3448337" y="457710"/>
            <a:ext cx="57018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a + 45 với a = 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FBF4B2E-3832-4C20-8768-AE69FE38A349}"/>
              </a:ext>
            </a:extLst>
          </p:cNvPr>
          <p:cNvSpPr/>
          <p:nvPr/>
        </p:nvSpPr>
        <p:spPr>
          <a:xfrm>
            <a:off x="2582605" y="1234290"/>
            <a:ext cx="8104151" cy="13117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50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Nếu a = 18 thì a + 45 = 18 + 45</a:t>
            </a:r>
          </a:p>
          <a:p>
            <a:pPr algn="l"/>
            <a:r>
              <a:rPr lang="en-US" sz="350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                              </a:t>
            </a:r>
            <a:r>
              <a:rPr lang="en-US" sz="350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50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63</a:t>
            </a:r>
            <a:endParaRPr lang="en-US" sz="3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3B96D61-F294-4E65-8980-CE359E676874}"/>
              </a:ext>
            </a:extLst>
          </p:cNvPr>
          <p:cNvSpPr/>
          <p:nvPr/>
        </p:nvSpPr>
        <p:spPr>
          <a:xfrm>
            <a:off x="3474169" y="2744011"/>
            <a:ext cx="4964088" cy="14902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63 </a:t>
            </a:r>
            <a:r>
              <a:rPr lang="en-US" sz="3500" b="1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 một giá trị của biểu thức a + 45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30BD053-21EF-40CD-B90B-528746D18E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20" y="4431401"/>
            <a:ext cx="3749065" cy="2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75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/>
          <a:stretch/>
        </p:blipFill>
        <p:spPr>
          <a:xfrm>
            <a:off x="-51011" y="2391287"/>
            <a:ext cx="8318463" cy="4226700"/>
          </a:xfrm>
          <a:prstGeom prst="rect">
            <a:avLst/>
          </a:prstGeom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xmlns="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2"/>
          <a:stretch/>
        </p:blipFill>
        <p:spPr>
          <a:xfrm>
            <a:off x="-51010" y="3004457"/>
            <a:ext cx="12243010" cy="385354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B094105-7080-43EF-B8A9-F4D05BE8C49B}"/>
              </a:ext>
            </a:extLst>
          </p:cNvPr>
          <p:cNvSpPr/>
          <p:nvPr/>
        </p:nvSpPr>
        <p:spPr>
          <a:xfrm>
            <a:off x="170805" y="176414"/>
            <a:ext cx="11770426" cy="65051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F8E38BC-AC8B-4020-B402-0345C12B87FE}"/>
              </a:ext>
            </a:extLst>
          </p:cNvPr>
          <p:cNvSpPr txBox="1"/>
          <p:nvPr/>
        </p:nvSpPr>
        <p:spPr>
          <a:xfrm>
            <a:off x="3448337" y="457710"/>
            <a:ext cx="570189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</a:t>
            </a: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24 : b với b = 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FBF4B2E-3832-4C20-8768-AE69FE38A349}"/>
              </a:ext>
            </a:extLst>
          </p:cNvPr>
          <p:cNvSpPr/>
          <p:nvPr/>
        </p:nvSpPr>
        <p:spPr>
          <a:xfrm>
            <a:off x="2582605" y="1234290"/>
            <a:ext cx="8104151" cy="13117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 b = 8 thì 24 : b = 24 : 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                              </a:t>
            </a: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</a:t>
            </a: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3B96D61-F294-4E65-8980-CE359E676874}"/>
              </a:ext>
            </a:extLst>
          </p:cNvPr>
          <p:cNvSpPr/>
          <p:nvPr/>
        </p:nvSpPr>
        <p:spPr>
          <a:xfrm>
            <a:off x="3474169" y="2744011"/>
            <a:ext cx="4964088" cy="14902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là một giá trị của biểu thức </a:t>
            </a:r>
            <a:r>
              <a:rPr lang="en-US" sz="3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b</a:t>
            </a:r>
            <a:endParaRPr kumimoji="0" lang="en-US" sz="35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30BD053-21EF-40CD-B90B-528746D18E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20" y="4431401"/>
            <a:ext cx="3749065" cy="2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5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/>
          <a:stretch/>
        </p:blipFill>
        <p:spPr>
          <a:xfrm>
            <a:off x="-51011" y="2391287"/>
            <a:ext cx="8318463" cy="4226700"/>
          </a:xfrm>
          <a:prstGeom prst="rect">
            <a:avLst/>
          </a:prstGeom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xmlns="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2"/>
          <a:stretch/>
        </p:blipFill>
        <p:spPr>
          <a:xfrm>
            <a:off x="-51010" y="3004457"/>
            <a:ext cx="12243010" cy="385354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B094105-7080-43EF-B8A9-F4D05BE8C49B}"/>
              </a:ext>
            </a:extLst>
          </p:cNvPr>
          <p:cNvSpPr/>
          <p:nvPr/>
        </p:nvSpPr>
        <p:spPr>
          <a:xfrm>
            <a:off x="170805" y="176414"/>
            <a:ext cx="11770426" cy="65051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F8E38BC-AC8B-4020-B402-0345C12B87FE}"/>
              </a:ext>
            </a:extLst>
          </p:cNvPr>
          <p:cNvSpPr txBox="1"/>
          <p:nvPr/>
        </p:nvSpPr>
        <p:spPr>
          <a:xfrm>
            <a:off x="3448337" y="457710"/>
            <a:ext cx="570189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</a:t>
            </a: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(c - 7) x 5 với c = 18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FBF4B2E-3832-4C20-8768-AE69FE38A349}"/>
              </a:ext>
            </a:extLst>
          </p:cNvPr>
          <p:cNvSpPr/>
          <p:nvPr/>
        </p:nvSpPr>
        <p:spPr>
          <a:xfrm>
            <a:off x="2582605" y="1234290"/>
            <a:ext cx="11770426" cy="13117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 c = 18 thì </a:t>
            </a:r>
            <a:r>
              <a:rPr lang="en-US" sz="3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 - 7) x 5</a:t>
            </a: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(18 - 7) x 5        </a:t>
            </a: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                     </a:t>
            </a:r>
          </a:p>
          <a:p>
            <a:pPr lvl="0"/>
            <a:r>
              <a:rPr lang="en-US" sz="3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  </a:t>
            </a: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</a:t>
            </a: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3B96D61-F294-4E65-8980-CE359E676874}"/>
              </a:ext>
            </a:extLst>
          </p:cNvPr>
          <p:cNvSpPr/>
          <p:nvPr/>
        </p:nvSpPr>
        <p:spPr>
          <a:xfrm>
            <a:off x="3474169" y="2744011"/>
            <a:ext cx="4964088" cy="14902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là một giá trị của biểu thức </a:t>
            </a:r>
            <a:r>
              <a:rPr lang="en-US" sz="3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 - 7) x 5</a:t>
            </a:r>
            <a:endParaRPr kumimoji="0" lang="en-US" sz="35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30BD053-21EF-40CD-B90B-528746D18E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20" y="4431401"/>
            <a:ext cx="3749065" cy="23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88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yellow, vector graphics, silhouette&#10;&#10;Description automatically generated">
            <a:extLst>
              <a:ext uri="{FF2B5EF4-FFF2-40B4-BE49-F238E27FC236}">
                <a16:creationId xmlns:a16="http://schemas.microsoft.com/office/drawing/2014/main" xmlns="" id="{7E5B70BE-405C-FC1E-5F9B-2CA622CEA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fireworks, outdoor object&#10;&#10;Description automatically generated">
            <a:extLst>
              <a:ext uri="{FF2B5EF4-FFF2-40B4-BE49-F238E27FC236}">
                <a16:creationId xmlns:a16="http://schemas.microsoft.com/office/drawing/2014/main" xmlns="" id="{91C88693-3B57-B700-9143-DAE5E36F8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539"/>
            <a:ext cx="12192000" cy="7425202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xmlns="" id="{A9335371-2088-573A-266D-219E1FC88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55" y="1697823"/>
            <a:ext cx="4256575" cy="373748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23283308-EFC8-D15B-6637-3DD3D8ADB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22" y="207050"/>
            <a:ext cx="7412650" cy="665095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E42DA152-B052-7CB3-29EA-D6F9373574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95" y="-69763"/>
            <a:ext cx="3505381" cy="353517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xmlns="" id="{6388E1DA-DA86-6110-183D-AFBB0A40A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" y="4131733"/>
            <a:ext cx="3662057" cy="2726267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xmlns="" id="{EDB4B3EE-8497-9955-4E79-8E62E0D808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72432">
            <a:off x="9354237" y="207050"/>
            <a:ext cx="3505381" cy="3535171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xmlns="" id="{AF94CC30-37BD-DB93-6722-0993AF983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72432">
            <a:off x="9504931" y="4408546"/>
            <a:ext cx="3662057" cy="2726267"/>
          </a:xfrm>
          <a:prstGeom prst="rect">
            <a:avLst/>
          </a:prstGeom>
        </p:spPr>
      </p:pic>
      <p:pic>
        <p:nvPicPr>
          <p:cNvPr id="19" name="Picture 1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E44AE859-378C-C10F-88D3-0B141A712D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74" y="1697822"/>
            <a:ext cx="5826587" cy="328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91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093 L 0.35924 0.30371 " pathEditMode="relative" rAng="0" ptsTypes="AA">
                                      <p:cBhvr>
                                        <p:cTn id="14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72" y="15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xit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092 L 0.37851 -0.2713 " pathEditMode="relative" rAng="0" ptsTypes="AA">
                                      <p:cBhvr>
                                        <p:cTn id="35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36" y="-1361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093 L -0.31537 0.30857 " pathEditMode="relative" rAng="0" ptsTypes="AA">
                                      <p:cBhvr>
                                        <p:cTn id="47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1537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092 L -0.37123 -0.1875 " pathEditMode="relative" rAng="0" ptsTypes="AA">
                                      <p:cBhvr>
                                        <p:cTn id="59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51" y="-942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xmlns="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xmlns="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xmlns="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xmlns="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334849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xmlns="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1" y="2604052"/>
            <a:ext cx="2473034" cy="4310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EC07C7-D90B-4649-84BE-A9ECD586CE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78303" y="2380397"/>
            <a:ext cx="703539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42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yellow, vector graphics, silhouette&#10;&#10;Description automatically generated">
            <a:extLst>
              <a:ext uri="{FF2B5EF4-FFF2-40B4-BE49-F238E27FC236}">
                <a16:creationId xmlns:a16="http://schemas.microsoft.com/office/drawing/2014/main" xmlns="" id="{7E5B70BE-405C-FC1E-5F9B-2CA622CEA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83B10E2E-D03F-1729-92E6-2C3F15E04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33" y="-88517"/>
            <a:ext cx="8255589" cy="7407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5D64BC-EB90-981E-506C-6992CFE11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1162"/>
            <a:ext cx="12192000" cy="2526838"/>
          </a:xfrm>
          <a:prstGeom prst="rect">
            <a:avLst/>
          </a:prstGeom>
        </p:spPr>
      </p:pic>
      <p:pic>
        <p:nvPicPr>
          <p:cNvPr id="6" name="Picture 5" descr="A picture containing fireworks, outdoor object&#10;&#10;Description automatically generated">
            <a:extLst>
              <a:ext uri="{FF2B5EF4-FFF2-40B4-BE49-F238E27FC236}">
                <a16:creationId xmlns:a16="http://schemas.microsoft.com/office/drawing/2014/main" xmlns="" id="{9035C38C-AC62-985B-A048-8FFD45F1E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2520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1BAEA2D6-6AA1-FC8E-AEEB-18DCF699E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61"/>
            <a:ext cx="6598228" cy="2246348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xmlns="" id="{0026BDCB-62E3-16A7-FD05-BDA6694C4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886" y="5072407"/>
            <a:ext cx="6598228" cy="2246348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xmlns="" id="{828BEB64-BC28-5DB2-8D98-7399E14B0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1552" y="4842030"/>
            <a:ext cx="6598228" cy="2246348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xmlns="" id="{BC603C2B-B63E-E65B-02AD-202A5228C8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69" y="266230"/>
            <a:ext cx="6598228" cy="2246348"/>
          </a:xfrm>
          <a:prstGeom prst="rect">
            <a:avLst/>
          </a:prstGeom>
        </p:spPr>
      </p:pic>
      <p:pic>
        <p:nvPicPr>
          <p:cNvPr id="14" name="Picture 13" descr="A picture containing vector graphics, spectacles, goggles&#10;&#10;Description automatically generated">
            <a:extLst>
              <a:ext uri="{FF2B5EF4-FFF2-40B4-BE49-F238E27FC236}">
                <a16:creationId xmlns:a16="http://schemas.microsoft.com/office/drawing/2014/main" xmlns="" id="{B1B4226A-13C0-8965-CCAB-270B799F05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72" y="2028676"/>
            <a:ext cx="5813883" cy="38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01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/>
          <a:stretch/>
        </p:blipFill>
        <p:spPr>
          <a:xfrm>
            <a:off x="-51011" y="2391287"/>
            <a:ext cx="8318463" cy="4226700"/>
          </a:xfrm>
          <a:prstGeom prst="rect">
            <a:avLst/>
          </a:prstGeom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xmlns="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2"/>
          <a:stretch/>
        </p:blipFill>
        <p:spPr>
          <a:xfrm>
            <a:off x="-51010" y="3004457"/>
            <a:ext cx="12243010" cy="385354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B094105-7080-43EF-B8A9-F4D05BE8C49B}"/>
              </a:ext>
            </a:extLst>
          </p:cNvPr>
          <p:cNvSpPr/>
          <p:nvPr/>
        </p:nvSpPr>
        <p:spPr>
          <a:xfrm>
            <a:off x="269399" y="240013"/>
            <a:ext cx="11602192" cy="63735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2D6E1A64-3FE7-4ECE-B5DF-B1E4D3586765}"/>
              </a:ext>
            </a:extLst>
          </p:cNvPr>
          <p:cNvSpPr/>
          <p:nvPr/>
        </p:nvSpPr>
        <p:spPr>
          <a:xfrm>
            <a:off x="603521" y="364282"/>
            <a:ext cx="729651" cy="61681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03419E-560A-41C3-8DF7-97958490BEB8}"/>
              </a:ext>
            </a:extLst>
          </p:cNvPr>
          <p:cNvSpPr txBox="1"/>
          <p:nvPr/>
        </p:nvSpPr>
        <p:spPr>
          <a:xfrm>
            <a:off x="813460" y="444031"/>
            <a:ext cx="7769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 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Tính giá trị của biểu thức theo mẫu.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F2892E-8FE5-4691-ACCA-915BDD0FC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0" y="1514122"/>
            <a:ext cx="9861034" cy="4238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2014912-E19D-444F-90FB-E87313C699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8283" y="4137048"/>
            <a:ext cx="1898646" cy="27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1378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/>
          <a:stretch/>
        </p:blipFill>
        <p:spPr>
          <a:xfrm>
            <a:off x="-51011" y="2391287"/>
            <a:ext cx="8318463" cy="4226700"/>
          </a:xfrm>
          <a:prstGeom prst="rect">
            <a:avLst/>
          </a:prstGeom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xmlns="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2"/>
          <a:stretch/>
        </p:blipFill>
        <p:spPr>
          <a:xfrm>
            <a:off x="-51010" y="3004457"/>
            <a:ext cx="12243010" cy="385354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B094105-7080-43EF-B8A9-F4D05BE8C49B}"/>
              </a:ext>
            </a:extLst>
          </p:cNvPr>
          <p:cNvSpPr/>
          <p:nvPr/>
        </p:nvSpPr>
        <p:spPr>
          <a:xfrm>
            <a:off x="134076" y="178376"/>
            <a:ext cx="11795931" cy="6373572"/>
          </a:xfrm>
          <a:prstGeom prst="roundRect">
            <a:avLst>
              <a:gd name="adj" fmla="val 11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2D6E1A64-3FE7-4ECE-B5DF-B1E4D3586765}"/>
              </a:ext>
            </a:extLst>
          </p:cNvPr>
          <p:cNvSpPr/>
          <p:nvPr/>
        </p:nvSpPr>
        <p:spPr>
          <a:xfrm>
            <a:off x="724395" y="411995"/>
            <a:ext cx="534390" cy="5148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03419E-560A-41C3-8DF7-97958490BEB8}"/>
              </a:ext>
            </a:extLst>
          </p:cNvPr>
          <p:cNvSpPr txBox="1"/>
          <p:nvPr/>
        </p:nvSpPr>
        <p:spPr>
          <a:xfrm>
            <a:off x="813460" y="444031"/>
            <a:ext cx="7769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 giá trị của biểu thức theo mẫu.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F2892E-8FE5-4691-ACCA-915BDD0FC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9" y="1019197"/>
            <a:ext cx="5986016" cy="257269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3DD691E-482B-435C-ACDF-0270C6611C8A}"/>
              </a:ext>
            </a:extLst>
          </p:cNvPr>
          <p:cNvSpPr/>
          <p:nvPr/>
        </p:nvSpPr>
        <p:spPr>
          <a:xfrm>
            <a:off x="6245237" y="1459582"/>
            <a:ext cx="5606348" cy="1227279"/>
          </a:xfrm>
          <a:prstGeom prst="roundRect">
            <a:avLst/>
          </a:prstGeom>
          <a:solidFill>
            <a:srgbClr val="ECF0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2400" b="0" i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Nếu n = 17 thì 37 – n + 5 = 37 – 17 + 5</a:t>
            </a:r>
          </a:p>
          <a:p>
            <a:pPr algn="l"/>
            <a:r>
              <a:rPr lang="pt-BR" sz="2400" b="0" i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                = 20 + 5</a:t>
            </a:r>
          </a:p>
          <a:p>
            <a:pPr algn="l"/>
            <a:r>
              <a:rPr lang="pt-BR" sz="2400" b="0" i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                = 25</a:t>
            </a:r>
            <a:endParaRPr lang="en-US" sz="24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7F04082-9AE2-4053-B136-F819BEC8B99D}"/>
              </a:ext>
            </a:extLst>
          </p:cNvPr>
          <p:cNvSpPr/>
          <p:nvPr/>
        </p:nvSpPr>
        <p:spPr>
          <a:xfrm>
            <a:off x="3843910" y="2056061"/>
            <a:ext cx="2291675" cy="482543"/>
          </a:xfrm>
          <a:prstGeom prst="rect">
            <a:avLst/>
          </a:prstGeom>
          <a:solidFill>
            <a:schemeClr val="bg1"/>
          </a:solidFill>
          <a:ln>
            <a:solidFill>
              <a:srgbClr val="9C9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1E81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DCB4876-29D5-4DF0-9223-577DBDF31384}"/>
              </a:ext>
            </a:extLst>
          </p:cNvPr>
          <p:cNvSpPr/>
          <p:nvPr/>
        </p:nvSpPr>
        <p:spPr>
          <a:xfrm>
            <a:off x="6300891" y="3133934"/>
            <a:ext cx="5550693" cy="1227451"/>
          </a:xfrm>
          <a:prstGeom prst="roundRect">
            <a:avLst/>
          </a:prstGeom>
          <a:solidFill>
            <a:srgbClr val="ECF0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n = 40 thì n : 8 x 6 = 40 : 8 x 6</a:t>
            </a:r>
          </a:p>
          <a:p>
            <a:r>
              <a:rPr lang="pt-B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= 5 x 6</a:t>
            </a:r>
          </a:p>
          <a:p>
            <a:r>
              <a:rPr lang="pt-B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= </a:t>
            </a:r>
            <a:r>
              <a:rPr lang="vi-V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pt-BR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4DCD49-05CA-45E3-8975-8CBCC602568E}"/>
              </a:ext>
            </a:extLst>
          </p:cNvPr>
          <p:cNvSpPr/>
          <p:nvPr/>
        </p:nvSpPr>
        <p:spPr>
          <a:xfrm flipV="1">
            <a:off x="3787379" y="3075817"/>
            <a:ext cx="2184934" cy="520449"/>
          </a:xfrm>
          <a:prstGeom prst="rect">
            <a:avLst/>
          </a:prstGeom>
          <a:solidFill>
            <a:schemeClr val="bg1"/>
          </a:solidFill>
          <a:ln>
            <a:solidFill>
              <a:srgbClr val="9C9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1E81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DBC66366-A476-4A3E-A0EA-6092F0BE7ED4}"/>
              </a:ext>
            </a:extLst>
          </p:cNvPr>
          <p:cNvSpPr/>
          <p:nvPr/>
        </p:nvSpPr>
        <p:spPr>
          <a:xfrm>
            <a:off x="6345696" y="4795392"/>
            <a:ext cx="5505888" cy="1227451"/>
          </a:xfrm>
          <a:prstGeom prst="roundRect">
            <a:avLst/>
          </a:prstGeom>
          <a:solidFill>
            <a:srgbClr val="ECF0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n = 3 thì 12 – 36 : n = 12 – 36 : 3</a:t>
            </a:r>
          </a:p>
          <a:p>
            <a:r>
              <a:rPr lang="pt-BR" sz="2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= 12 – 12</a:t>
            </a:r>
          </a:p>
          <a:p>
            <a:r>
              <a:rPr lang="pt-BR" sz="2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= 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019493-1AD5-41AA-8B90-474C96D14991}"/>
              </a:ext>
            </a:extLst>
          </p:cNvPr>
          <p:cNvSpPr/>
          <p:nvPr/>
        </p:nvSpPr>
        <p:spPr>
          <a:xfrm>
            <a:off x="3787379" y="2574626"/>
            <a:ext cx="2283116" cy="505567"/>
          </a:xfrm>
          <a:prstGeom prst="rect">
            <a:avLst/>
          </a:prstGeom>
          <a:solidFill>
            <a:schemeClr val="bg1"/>
          </a:solidFill>
          <a:ln>
            <a:solidFill>
              <a:srgbClr val="9C9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1E81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02869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yellow, vector graphics, silhouette&#10;&#10;Description automatically generated">
            <a:extLst>
              <a:ext uri="{FF2B5EF4-FFF2-40B4-BE49-F238E27FC236}">
                <a16:creationId xmlns:a16="http://schemas.microsoft.com/office/drawing/2014/main" xmlns="" id="{7E5B70BE-405C-FC1E-5F9B-2CA622CEA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fireworks, outdoor object&#10;&#10;Description automatically generated">
            <a:extLst>
              <a:ext uri="{FF2B5EF4-FFF2-40B4-BE49-F238E27FC236}">
                <a16:creationId xmlns:a16="http://schemas.microsoft.com/office/drawing/2014/main" xmlns="" id="{91C88693-3B57-B700-9143-DAE5E36F8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539"/>
            <a:ext cx="12192000" cy="7425202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xmlns="" id="{A9335371-2088-573A-266D-219E1FC88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55" y="1697823"/>
            <a:ext cx="4256575" cy="373748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23283308-EFC8-D15B-6637-3DD3D8ADB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22" y="207050"/>
            <a:ext cx="7412650" cy="665095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E42DA152-B052-7CB3-29EA-D6F9373574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95" y="-69763"/>
            <a:ext cx="3505381" cy="353517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xmlns="" id="{6388E1DA-DA86-6110-183D-AFBB0A40A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" y="4131733"/>
            <a:ext cx="3662057" cy="2726267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xmlns="" id="{EDB4B3EE-8497-9955-4E79-8E62E0D808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72432">
            <a:off x="9354237" y="207050"/>
            <a:ext cx="3505381" cy="3535171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xmlns="" id="{AF94CC30-37BD-DB93-6722-0993AF983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72432">
            <a:off x="9504931" y="4408546"/>
            <a:ext cx="3662057" cy="2726267"/>
          </a:xfrm>
          <a:prstGeom prst="rect">
            <a:avLst/>
          </a:prstGeom>
        </p:spPr>
      </p:pic>
      <p:pic>
        <p:nvPicPr>
          <p:cNvPr id="12" name="Picture 11" descr="A picture containing vector graphics, spectacles, goggles&#10;&#10;Description automatically generated">
            <a:extLst>
              <a:ext uri="{FF2B5EF4-FFF2-40B4-BE49-F238E27FC236}">
                <a16:creationId xmlns:a16="http://schemas.microsoft.com/office/drawing/2014/main" xmlns="" id="{48BD333E-9350-FD0C-80CD-0CE2313E0B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96" y="1422697"/>
            <a:ext cx="5813883" cy="38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600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093 L 0.35924 0.30371 " pathEditMode="relative" rAng="0" ptsTypes="AA">
                                      <p:cBhvr>
                                        <p:cTn id="14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72" y="15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xit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092 L 0.37851 -0.2713 " pathEditMode="relative" rAng="0" ptsTypes="AA">
                                      <p:cBhvr>
                                        <p:cTn id="35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36" y="-1361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093 L -0.31537 0.30857 " pathEditMode="relative" rAng="0" ptsTypes="AA">
                                      <p:cBhvr>
                                        <p:cTn id="47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1537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092 L -0.37123 -0.1875 " pathEditMode="relative" rAng="0" ptsTypes="AA">
                                      <p:cBhvr>
                                        <p:cTn id="59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51" y="-942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xit" presetSubtype="54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xmlns="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xmlns="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xmlns="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222" y="1463141"/>
            <a:ext cx="3974612" cy="5748865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xmlns="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7" y="2783243"/>
            <a:ext cx="5301158" cy="38933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9F4F3F0-2718-1D92-7CF1-1A1F3E0E949C}"/>
              </a:ext>
            </a:extLst>
          </p:cNvPr>
          <p:cNvSpPr txBox="1"/>
          <p:nvPr/>
        </p:nvSpPr>
        <p:spPr>
          <a:xfrm>
            <a:off x="1174791" y="3945073"/>
            <a:ext cx="4004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VN Banh Mi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UVN Banh Mi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VN Banh Mi"/>
              </a:rPr>
              <a:t>ơn</a:t>
            </a:r>
            <a:r>
              <a:rPr lang="en-US" sz="3200" b="1" dirty="0">
                <a:solidFill>
                  <a:srgbClr val="002060"/>
                </a:solidFill>
                <a:latin typeface="UVN Banh Mi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VN Banh Mi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VN Banh Mi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VN Banh Mi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UVN Banh Mi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VN Banh Mi"/>
              </a:rPr>
              <a:t>hôm</a:t>
            </a:r>
            <a:r>
              <a:rPr lang="en-US" sz="3200" b="1" dirty="0">
                <a:solidFill>
                  <a:srgbClr val="002060"/>
                </a:solidFill>
                <a:latin typeface="UVN Banh Mi"/>
              </a:rPr>
              <a:t> nay </a:t>
            </a:r>
            <a:r>
              <a:rPr lang="en-US" sz="3200" b="1" dirty="0" err="1">
                <a:solidFill>
                  <a:srgbClr val="002060"/>
                </a:solidFill>
                <a:latin typeface="UVN Banh Mi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UVN Banh Mi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VN Banh Mi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UVN Banh Mi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VN Banh Mi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UVN Banh Mi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UVN Banh Mi"/>
              </a:rPr>
              <a:t>Tiêu</a:t>
            </a:r>
            <a:r>
              <a:rPr lang="en-US" sz="3200" b="1" dirty="0">
                <a:solidFill>
                  <a:srgbClr val="002060"/>
                </a:solidFill>
                <a:latin typeface="UVN Banh Mi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VN Banh Mi"/>
              </a:rPr>
              <a:t>diệt</a:t>
            </a:r>
            <a:r>
              <a:rPr lang="en-US" sz="3200" b="1" dirty="0">
                <a:solidFill>
                  <a:srgbClr val="002060"/>
                </a:solidFill>
                <a:latin typeface="UVN Banh Mi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VN Banh Mi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UVN Banh Mi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VN Banh Mi"/>
              </a:rPr>
              <a:t>quái</a:t>
            </a:r>
            <a:r>
              <a:rPr lang="en-US" sz="3200" b="1" dirty="0">
                <a:solidFill>
                  <a:srgbClr val="002060"/>
                </a:solidFill>
                <a:latin typeface="UVN Banh Mi"/>
              </a:rPr>
              <a:t>”</a:t>
            </a:r>
          </a:p>
        </p:txBody>
      </p:sp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xmlns="" id="{6BCF2A4A-88E9-9CAC-7AF9-FE203DC6CA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96" y="149123"/>
            <a:ext cx="5194987" cy="253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51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xmlns="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xmlns="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xmlns="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24" name="Picture 23" descr="Shape, rectangle&#10;&#10;Description automatically generated">
            <a:extLst>
              <a:ext uri="{FF2B5EF4-FFF2-40B4-BE49-F238E27FC236}">
                <a16:creationId xmlns:a16="http://schemas.microsoft.com/office/drawing/2014/main" xmlns="" id="{637C7D44-A592-B102-4FF7-919D804AA8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21" y="334877"/>
            <a:ext cx="4237947" cy="1472019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16" y="-121645"/>
            <a:ext cx="5089022" cy="736074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4398C45-9F4E-B50F-A4BF-F35B9DF33142}"/>
              </a:ext>
            </a:extLst>
          </p:cNvPr>
          <p:cNvSpPr txBox="1"/>
          <p:nvPr/>
        </p:nvSpPr>
        <p:spPr>
          <a:xfrm>
            <a:off x="1140647" y="652735"/>
            <a:ext cx="447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UTM Duepuntozero" panose="02040603050506020204" pitchFamily="18" charset="0"/>
              </a:rPr>
              <a:t>Xin chào, </a:t>
            </a:r>
            <a:r>
              <a:rPr lang="en-US" sz="4400" b="1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UTM Duepuntozero" panose="02040603050506020204" pitchFamily="18" charset="0"/>
              </a:rPr>
              <a:t>là</a:t>
            </a:r>
            <a:r>
              <a:rPr lang="en-US" sz="3200" b="1">
                <a:solidFill>
                  <a:srgbClr val="002060"/>
                </a:solidFill>
                <a:latin typeface="UTM Duepuntozero" panose="02040603050506020204" pitchFamily="18" charset="0"/>
              </a:rPr>
              <a:t> Mai</a:t>
            </a:r>
            <a:endParaRPr lang="en-US" sz="3200" b="1" dirty="0">
              <a:solidFill>
                <a:srgbClr val="002060"/>
              </a:solidFill>
              <a:latin typeface="UTM Duepuntozero" panose="02040603050506020204" pitchFamily="18" charset="0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xmlns="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2" y="2183443"/>
            <a:ext cx="5784958" cy="424863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9F4F3F0-2718-1D92-7CF1-1A1F3E0E949C}"/>
              </a:ext>
            </a:extLst>
          </p:cNvPr>
          <p:cNvSpPr txBox="1"/>
          <p:nvPr/>
        </p:nvSpPr>
        <p:spPr>
          <a:xfrm>
            <a:off x="1649895" y="3340138"/>
            <a:ext cx="4004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Các</a:t>
            </a:r>
            <a:r>
              <a:rPr lang="en-US" sz="3500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bạn</a:t>
            </a:r>
            <a:r>
              <a:rPr lang="en-US" sz="3500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hãy</a:t>
            </a:r>
            <a:r>
              <a:rPr lang="en-US" sz="3500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theo</a:t>
            </a:r>
            <a:r>
              <a:rPr lang="en-US" sz="3500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chân</a:t>
            </a:r>
            <a:r>
              <a:rPr lang="en-US" sz="3500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mình</a:t>
            </a:r>
            <a:r>
              <a:rPr lang="en-US" sz="3500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để</a:t>
            </a:r>
            <a:r>
              <a:rPr lang="en-US" sz="3500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cùng</a:t>
            </a:r>
            <a:r>
              <a:rPr lang="en-US" sz="3500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thực</a:t>
            </a:r>
            <a:r>
              <a:rPr lang="en-US" sz="3500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hiện</a:t>
            </a:r>
            <a:r>
              <a:rPr lang="en-US" sz="3500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thử</a:t>
            </a:r>
            <a:r>
              <a:rPr lang="en-US" sz="3500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thách</a:t>
            </a:r>
            <a:r>
              <a:rPr lang="en-US" sz="3500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ngày</a:t>
            </a:r>
            <a:r>
              <a:rPr lang="en-US" sz="3500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hôm</a:t>
            </a:r>
            <a:r>
              <a:rPr lang="en-US" sz="3500" dirty="0">
                <a:solidFill>
                  <a:srgbClr val="002060"/>
                </a:solidFill>
                <a:latin typeface="UTM Duepuntozero" panose="02040603050506020204" pitchFamily="18" charset="0"/>
              </a:rPr>
              <a:t> nay </a:t>
            </a:r>
            <a:r>
              <a:rPr lang="en-US" sz="3500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nhé</a:t>
            </a:r>
            <a:r>
              <a:rPr lang="en-US" sz="3500" dirty="0">
                <a:solidFill>
                  <a:srgbClr val="002060"/>
                </a:solidFill>
                <a:latin typeface="UTM Duepuntozer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53006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/>
          <a:stretch/>
        </p:blipFill>
        <p:spPr>
          <a:xfrm>
            <a:off x="-51011" y="2391287"/>
            <a:ext cx="8318463" cy="4226700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xmlns="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2"/>
          <a:stretch/>
        </p:blipFill>
        <p:spPr>
          <a:xfrm>
            <a:off x="-51010" y="3004457"/>
            <a:ext cx="12243010" cy="385354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B094105-7080-43EF-B8A9-F4D05BE8C49B}"/>
              </a:ext>
            </a:extLst>
          </p:cNvPr>
          <p:cNvSpPr/>
          <p:nvPr/>
        </p:nvSpPr>
        <p:spPr>
          <a:xfrm>
            <a:off x="294904" y="263838"/>
            <a:ext cx="11602192" cy="63735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BC5052-5C6A-457D-AE7E-BE08D1900E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2000928"/>
            <a:ext cx="10276923" cy="46867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9C27E60-4201-4686-BCF0-AAB94E8BBD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28" y="652644"/>
            <a:ext cx="2207158" cy="23015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27A4506-C2E0-48EC-A4B5-3E9D04B5B7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83" y="409149"/>
            <a:ext cx="3216257" cy="17057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B5C9B2E-8231-45E1-9D04-DBA9F023CD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52" y="1947760"/>
            <a:ext cx="3099985" cy="191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52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17369E-F5E2-4B8E-A941-2F096529C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45"/>
            <a:ext cx="12192000" cy="668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0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/>
          <a:stretch/>
        </p:blipFill>
        <p:spPr>
          <a:xfrm>
            <a:off x="-51011" y="2391287"/>
            <a:ext cx="8318463" cy="4226700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xmlns="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2"/>
          <a:stretch/>
        </p:blipFill>
        <p:spPr>
          <a:xfrm>
            <a:off x="-51010" y="3004457"/>
            <a:ext cx="12243010" cy="385354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B094105-7080-43EF-B8A9-F4D05BE8C49B}"/>
              </a:ext>
            </a:extLst>
          </p:cNvPr>
          <p:cNvSpPr/>
          <p:nvPr/>
        </p:nvSpPr>
        <p:spPr>
          <a:xfrm>
            <a:off x="294904" y="263838"/>
            <a:ext cx="11602192" cy="63735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BC5052-5C6A-457D-AE7E-BE08D1900E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33" y="1583914"/>
            <a:ext cx="6974335" cy="31806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9C27E60-4201-4686-BCF0-AAB94E8BBD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47" y="842605"/>
            <a:ext cx="1483369" cy="15467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27A4506-C2E0-48EC-A4B5-3E9D04B5B7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22" y="408777"/>
            <a:ext cx="2161556" cy="11464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B5C9B2E-8231-45E1-9D04-DBA9F023CD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140" y="1840926"/>
            <a:ext cx="2083413" cy="12840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30EB50E-C340-4B87-A312-E9CB2E02AD20}"/>
              </a:ext>
            </a:extLst>
          </p:cNvPr>
          <p:cNvSpPr txBox="1"/>
          <p:nvPr/>
        </p:nvSpPr>
        <p:spPr>
          <a:xfrm>
            <a:off x="1140647" y="4938282"/>
            <a:ext cx="104003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5 con chim đến ăn và chim còn bay đến thêm nữa. Có tất cả bao nhiêu con chim?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B2E9C8E-551C-4D03-AF4B-95F4C0959741}"/>
              </a:ext>
            </a:extLst>
          </p:cNvPr>
          <p:cNvSpPr txBox="1"/>
          <p:nvPr/>
        </p:nvSpPr>
        <p:spPr>
          <a:xfrm>
            <a:off x="1274976" y="4925377"/>
            <a:ext cx="3126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5 con chim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7BAE517-877F-470E-9114-ED3D2788EE61}"/>
              </a:ext>
            </a:extLst>
          </p:cNvPr>
          <p:cNvSpPr txBox="1"/>
          <p:nvPr/>
        </p:nvSpPr>
        <p:spPr>
          <a:xfrm>
            <a:off x="8771733" y="4935930"/>
            <a:ext cx="3126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thêm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5D311AB-CF74-4866-85DE-4100FCA08186}"/>
              </a:ext>
            </a:extLst>
          </p:cNvPr>
          <p:cNvSpPr txBox="1"/>
          <p:nvPr/>
        </p:nvSpPr>
        <p:spPr>
          <a:xfrm>
            <a:off x="3133054" y="5475738"/>
            <a:ext cx="3126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01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EB843B7-ECAF-E584-71D0-DEF002DBFFF1}"/>
              </a:ext>
            </a:extLst>
          </p:cNvPr>
          <p:cNvGrpSpPr/>
          <p:nvPr/>
        </p:nvGrpSpPr>
        <p:grpSpPr>
          <a:xfrm>
            <a:off x="294904" y="263838"/>
            <a:ext cx="11602192" cy="6373572"/>
            <a:chOff x="294904" y="263838"/>
            <a:chExt cx="11602192" cy="637357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3D1300B2-26FC-8DCC-5379-F5A5CC15ACE4}"/>
                </a:ext>
              </a:extLst>
            </p:cNvPr>
            <p:cNvSpPr txBox="1"/>
            <p:nvPr/>
          </p:nvSpPr>
          <p:spPr>
            <a:xfrm>
              <a:off x="1036292" y="6193707"/>
              <a:ext cx="31282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Đặng Diễm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8B094105-7080-43EF-B8A9-F4D05BE8C49B}"/>
                </a:ext>
              </a:extLst>
            </p:cNvPr>
            <p:cNvSpPr/>
            <p:nvPr/>
          </p:nvSpPr>
          <p:spPr>
            <a:xfrm>
              <a:off x="294904" y="263838"/>
              <a:ext cx="11602192" cy="637357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30EB50E-C340-4B87-A312-E9CB2E02AD20}"/>
              </a:ext>
            </a:extLst>
          </p:cNvPr>
          <p:cNvSpPr txBox="1"/>
          <p:nvPr/>
        </p:nvSpPr>
        <p:spPr>
          <a:xfrm>
            <a:off x="895817" y="572153"/>
            <a:ext cx="104003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 5 con chim đến ăn và chim còn bay đến thêm nữa. Có tất cả bao nhiêu con chim?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B2E9C8E-551C-4D03-AF4B-95F4C0959741}"/>
              </a:ext>
            </a:extLst>
          </p:cNvPr>
          <p:cNvSpPr txBox="1"/>
          <p:nvPr/>
        </p:nvSpPr>
        <p:spPr>
          <a:xfrm>
            <a:off x="1030146" y="559248"/>
            <a:ext cx="3126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 5 con chim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7BAE517-877F-470E-9114-ED3D2788EE61}"/>
              </a:ext>
            </a:extLst>
          </p:cNvPr>
          <p:cNvSpPr txBox="1"/>
          <p:nvPr/>
        </p:nvSpPr>
        <p:spPr>
          <a:xfrm>
            <a:off x="8526903" y="569801"/>
            <a:ext cx="3126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 thêm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5D311AB-CF74-4866-85DE-4100FCA08186}"/>
              </a:ext>
            </a:extLst>
          </p:cNvPr>
          <p:cNvSpPr txBox="1"/>
          <p:nvPr/>
        </p:nvSpPr>
        <p:spPr>
          <a:xfrm>
            <a:off x="2888224" y="1109609"/>
            <a:ext cx="3126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 tất cả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6F9B8B-356C-442E-8A20-73F641A5E2AE}"/>
              </a:ext>
            </a:extLst>
          </p:cNvPr>
          <p:cNvSpPr txBox="1"/>
          <p:nvPr/>
        </p:nvSpPr>
        <p:spPr>
          <a:xfrm>
            <a:off x="613682" y="2228033"/>
            <a:ext cx="48228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s-E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Tóm tắt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Có: 5 con chim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Thêm: .?. con chim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 tất cả: .?. con chim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FCD554D-AC17-4D9C-A650-5D0CD72AD909}"/>
              </a:ext>
            </a:extLst>
          </p:cNvPr>
          <p:cNvSpPr txBox="1"/>
          <p:nvPr/>
        </p:nvSpPr>
        <p:spPr>
          <a:xfrm>
            <a:off x="5693013" y="2355089"/>
            <a:ext cx="574781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 có 5 con chim đến ăn.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 con chim đến thêm có thể là 1; 2; 3; …</a:t>
            </a:r>
          </a:p>
          <a:p>
            <a:pPr lvl="0" algn="just"/>
            <a:r>
              <a:rPr lang="en-US" sz="3600" i="1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nói:</a:t>
            </a: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thể có thêm </a:t>
            </a: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chim bay đến thì sẽ có tất cả </a:t>
            </a: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a</a:t>
            </a:r>
            <a:r>
              <a:rPr lang="en-US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chim.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498D93E-B22C-4AD4-BAF3-05F8FEC2B2D8}"/>
              </a:ext>
            </a:extLst>
          </p:cNvPr>
          <p:cNvCxnSpPr>
            <a:cxnSpLocks/>
          </p:cNvCxnSpPr>
          <p:nvPr/>
        </p:nvCxnSpPr>
        <p:spPr>
          <a:xfrm>
            <a:off x="5387152" y="2456173"/>
            <a:ext cx="21913" cy="4096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046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358" y="953499"/>
            <a:ext cx="910295" cy="1418365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9" y="561399"/>
            <a:ext cx="1018496" cy="1666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/>
          <a:stretch/>
        </p:blipFill>
        <p:spPr>
          <a:xfrm>
            <a:off x="-51011" y="2391287"/>
            <a:ext cx="8318463" cy="4226700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xmlns="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2"/>
          <a:stretch/>
        </p:blipFill>
        <p:spPr>
          <a:xfrm>
            <a:off x="-51010" y="3004457"/>
            <a:ext cx="12243010" cy="385354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B094105-7080-43EF-B8A9-F4D05BE8C49B}"/>
              </a:ext>
            </a:extLst>
          </p:cNvPr>
          <p:cNvSpPr/>
          <p:nvPr/>
        </p:nvSpPr>
        <p:spPr>
          <a:xfrm>
            <a:off x="294904" y="263838"/>
            <a:ext cx="11602192" cy="63735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17CC9F1-1DF2-40E1-9B4F-34979973EBCA}"/>
              </a:ext>
            </a:extLst>
          </p:cNvPr>
          <p:cNvGrpSpPr/>
          <p:nvPr/>
        </p:nvGrpSpPr>
        <p:grpSpPr>
          <a:xfrm>
            <a:off x="1976886" y="593541"/>
            <a:ext cx="10110817" cy="1165493"/>
            <a:chOff x="1933731" y="1653040"/>
            <a:chExt cx="10110817" cy="116549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75406E72-B8D8-41BA-A799-68333A922DD2}"/>
                </a:ext>
              </a:extLst>
            </p:cNvPr>
            <p:cNvSpPr/>
            <p:nvPr/>
          </p:nvSpPr>
          <p:spPr>
            <a:xfrm>
              <a:off x="1933731" y="1653040"/>
              <a:ext cx="8049718" cy="1165493"/>
            </a:xfrm>
            <a:prstGeom prst="roundRect">
              <a:avLst>
                <a:gd name="adj" fmla="val 43676"/>
              </a:avLst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FCD554D-AC17-4D9C-A650-5D0CD72AD909}"/>
                </a:ext>
              </a:extLst>
            </p:cNvPr>
            <p:cNvSpPr txBox="1"/>
            <p:nvPr/>
          </p:nvSpPr>
          <p:spPr>
            <a:xfrm>
              <a:off x="2279387" y="1912620"/>
              <a:ext cx="976516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/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+ a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3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 </a:t>
              </a:r>
              <a:r>
                <a:rPr lang="en-US" sz="3600" i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 thức có chứa một chữ</a:t>
              </a: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BD34295E-8689-42CA-A247-3F30FDD7E34E}"/>
              </a:ext>
            </a:extLst>
          </p:cNvPr>
          <p:cNvSpPr/>
          <p:nvPr/>
        </p:nvSpPr>
        <p:spPr>
          <a:xfrm>
            <a:off x="471199" y="2284145"/>
            <a:ext cx="1018496" cy="441961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xmlns="" id="{5DB12ED0-78F1-4CA3-ABCE-C5F8334CEB27}"/>
              </a:ext>
            </a:extLst>
          </p:cNvPr>
          <p:cNvSpPr/>
          <p:nvPr/>
        </p:nvSpPr>
        <p:spPr>
          <a:xfrm>
            <a:off x="1540705" y="1942980"/>
            <a:ext cx="6726747" cy="9654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C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a = 1 thì 5 + a = 5 + 1 = 6;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1855230D-F7CA-4D86-99F0-0CA7923CD525}"/>
              </a:ext>
            </a:extLst>
          </p:cNvPr>
          <p:cNvSpPr/>
          <p:nvPr/>
        </p:nvSpPr>
        <p:spPr>
          <a:xfrm>
            <a:off x="2798630" y="3289839"/>
            <a:ext cx="1018496" cy="441961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xmlns="" id="{8A05EA2E-8757-4B92-92D9-62457CEB7574}"/>
              </a:ext>
            </a:extLst>
          </p:cNvPr>
          <p:cNvSpPr/>
          <p:nvPr/>
        </p:nvSpPr>
        <p:spPr>
          <a:xfrm>
            <a:off x="3817126" y="3028093"/>
            <a:ext cx="7796774" cy="9654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C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là một giá trị của biểu thức 5 + a.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xmlns="" id="{A3CCA567-C3C6-4CA8-A6C2-C806E8E7AF11}"/>
              </a:ext>
            </a:extLst>
          </p:cNvPr>
          <p:cNvSpPr/>
          <p:nvPr/>
        </p:nvSpPr>
        <p:spPr>
          <a:xfrm>
            <a:off x="510842" y="4684226"/>
            <a:ext cx="1018496" cy="441961"/>
          </a:xfrm>
          <a:prstGeom prst="rightArrow">
            <a:avLst/>
          </a:prstGeom>
          <a:solidFill>
            <a:srgbClr val="66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xmlns="" id="{5138AA63-542F-4E68-B31F-811721A3FA97}"/>
              </a:ext>
            </a:extLst>
          </p:cNvPr>
          <p:cNvSpPr/>
          <p:nvPr/>
        </p:nvSpPr>
        <p:spPr>
          <a:xfrm>
            <a:off x="1580348" y="4343061"/>
            <a:ext cx="6726747" cy="9654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CF0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a = 2 thì 5 + a = 5 + 2 = 7;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xmlns="" id="{A11557F7-49A0-4621-A3A0-FBACDB9DFCDB}"/>
              </a:ext>
            </a:extLst>
          </p:cNvPr>
          <p:cNvSpPr/>
          <p:nvPr/>
        </p:nvSpPr>
        <p:spPr>
          <a:xfrm>
            <a:off x="2838273" y="5689920"/>
            <a:ext cx="1018496" cy="441961"/>
          </a:xfrm>
          <a:prstGeom prst="rightArrow">
            <a:avLst/>
          </a:prstGeom>
          <a:solidFill>
            <a:srgbClr val="66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xmlns="" id="{A7801FA8-2F00-4E3E-9F21-7819FFBA74F5}"/>
              </a:ext>
            </a:extLst>
          </p:cNvPr>
          <p:cNvSpPr/>
          <p:nvPr/>
        </p:nvSpPr>
        <p:spPr>
          <a:xfrm>
            <a:off x="3856769" y="5428174"/>
            <a:ext cx="7796774" cy="9654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CF0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là một giá trị của biểu thức 5 + a.</a:t>
            </a:r>
          </a:p>
        </p:txBody>
      </p:sp>
    </p:spTree>
    <p:extLst>
      <p:ext uri="{BB962C8B-B14F-4D97-AF65-F5344CB8AC3E}">
        <p14:creationId xmlns:p14="http://schemas.microsoft.com/office/powerpoint/2010/main" val="3265907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xmlns="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/>
          <a:stretch/>
        </p:blipFill>
        <p:spPr>
          <a:xfrm>
            <a:off x="-51011" y="2391287"/>
            <a:ext cx="8318463" cy="4226700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xmlns="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2"/>
          <a:stretch/>
        </p:blipFill>
        <p:spPr>
          <a:xfrm>
            <a:off x="-51010" y="3004457"/>
            <a:ext cx="12243010" cy="385354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B094105-7080-43EF-B8A9-F4D05BE8C49B}"/>
              </a:ext>
            </a:extLst>
          </p:cNvPr>
          <p:cNvSpPr/>
          <p:nvPr/>
        </p:nvSpPr>
        <p:spPr>
          <a:xfrm>
            <a:off x="294904" y="180636"/>
            <a:ext cx="11602192" cy="63735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3B207F-AE72-497B-B88D-226C04B9B8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8" y="1612481"/>
            <a:ext cx="10811264" cy="36492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006EC2-9738-498D-8971-F5761C7ECD22}"/>
              </a:ext>
            </a:extLst>
          </p:cNvPr>
          <p:cNvSpPr txBox="1"/>
          <p:nvPr/>
        </p:nvSpPr>
        <p:spPr>
          <a:xfrm>
            <a:off x="1158346" y="2139250"/>
            <a:ext cx="10165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					</a:t>
            </a:r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a là </a:t>
            </a:r>
            <a:r>
              <a:rPr lang="en-US" sz="24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thức có chứa một chữ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-Nếu a = 1 thì 5 + a = 5 + 1 = 6;    6 là một giá trị của biểu thức 5 + a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-Nếu a = 2 thì 5 + a = 5 + 2 = 7;     7 là một giá trị của biểu thức 5 + a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-Nếu a = 6 thì   .............?.………;    ………………….?.…………………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lần thay chữ a bằng số, ta tính được một giá trị của biểu thức 5 + a. </a:t>
            </a:r>
            <a:endParaRPr lang="en-US" sz="24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34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1149</TotalTime>
  <Words>486</Words>
  <Application>Microsoft Office PowerPoint</Application>
  <PresentationFormat>Custom</PresentationFormat>
  <Paragraphs>76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PC</cp:lastModifiedBy>
  <cp:revision>9</cp:revision>
  <dcterms:created xsi:type="dcterms:W3CDTF">2022-06-22T15:38:43Z</dcterms:created>
  <dcterms:modified xsi:type="dcterms:W3CDTF">2024-10-07T03:19:06Z</dcterms:modified>
  <cp:category>9Slide.vn</cp:category>
</cp:coreProperties>
</file>