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0" r:id="rId2"/>
    <p:sldId id="291" r:id="rId3"/>
    <p:sldId id="256" r:id="rId4"/>
    <p:sldId id="261" r:id="rId5"/>
    <p:sldId id="262" r:id="rId6"/>
    <p:sldId id="263" r:id="rId7"/>
    <p:sldId id="264" r:id="rId8"/>
    <p:sldId id="266" r:id="rId9"/>
    <p:sldId id="273" r:id="rId10"/>
    <p:sldId id="269" r:id="rId11"/>
    <p:sldId id="271" r:id="rId12"/>
    <p:sldId id="272" r:id="rId13"/>
    <p:sldId id="274" r:id="rId14"/>
    <p:sldId id="268" r:id="rId15"/>
    <p:sldId id="275" r:id="rId16"/>
    <p:sldId id="287" r:id="rId17"/>
    <p:sldId id="288" r:id="rId18"/>
    <p:sldId id="289" r:id="rId19"/>
    <p:sldId id="280" r:id="rId20"/>
    <p:sldId id="281" r:id="rId21"/>
    <p:sldId id="284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99FFCC"/>
    <a:srgbClr val="CCFFFF"/>
    <a:srgbClr val="99CC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5853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6D29F-FD5B-42F0-BCCF-2BE8E9AB535E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07B0B-235E-427A-8206-55963D6BB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3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tổng số vào bảng thống kê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7B0B-235E-427A-8206-55963D6BBE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7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tổng số vào bảng thống kê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07B0B-235E-427A-8206-55963D6BBE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5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4CDD85-08F4-D122-CFB4-B0955B16D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5279D08-B65C-5A81-920A-B98EB8AA1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0FA37E-450A-B582-5382-BFCE98F6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5165E4-0ECC-C9EF-A5C3-F8E904EB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BB7F5A-9A72-B451-271F-BA5083A1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0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F2B4EF-4865-9F20-0741-85F69B9E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F6E57D-2AE3-44CF-8084-F62448C7A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647892-522A-06F9-8059-4D736A3C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080A5C-57B6-8FAB-8E14-45AE7D4E2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83FAA5-55D0-7620-8777-48CB5B1D0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2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D93CAFB-8363-0CCE-24A4-F90E86EB9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61CDDA4-E115-7DE0-47EE-1E4ADC550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24D12E-ABE1-690D-8FD4-C2D005646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05B7F8-7B5B-E7B0-8519-E1276D20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537CFF-DD4A-6440-9A8D-6D57204C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0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04A9BD-4BC6-1F9D-F49A-4774544B0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14F038-BD9A-C158-5217-0957B733C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5D8DA5-B061-926A-0038-E441EBBF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13C0BF-D5C4-6EA6-BB7A-A2B4B4D2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2C08C3-A814-52D9-6B02-3A368BEB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0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9C6BE0-2A55-0FB2-B262-62F72B4E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318B376-E556-3616-2E11-EC903BCE1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00B148-A0D8-2495-1397-71DE3D71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57DAA8-1F24-16E1-F539-6A4FB06C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91FCF8-B5F8-F76B-3AA8-0CAA1C5A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0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8FCE1C-1634-D4AA-71D6-F44A3E7C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EC12C9-1D58-1C63-56FB-B817AAFFA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842E963-91A2-7FF0-5966-4A4C8100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5E3B8F-7A52-A6A9-2CA4-6DDC4D337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2543EA-96E6-D9B5-5A3B-131749BD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DDCAAAA-7D7F-0795-FF35-945F73BC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00D9DE-0EEF-520F-D87B-9CF48DA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B1FB0B-9163-8882-7411-91586D8A8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1B0979-543D-D0A0-F502-11FE29D5D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EDE19DB-CDD8-B252-683A-1CB832BD4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DA99750-3D2E-5A30-FB37-4F3B128796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A44B0D6-9522-8679-A220-0417A72B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24C9E24-72E5-F189-75FF-8EF245C00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24CE02F-8D21-1EC5-8F51-1676F765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4F7EB9-6921-63A8-9C82-FE618E74D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3D5BA7-B69E-A7B7-59C9-301A2B937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1F911B-AEA5-FD60-B0F1-F02EC59E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B10AE7-5EE0-5215-3374-E3631FDF3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5CE3171-3272-2729-3C07-63486C3A5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BFFA978-1C2E-CDB2-5708-93BAD1A8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D0B6DA9-05BE-3D5C-FFDD-B7183DD9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05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E7EB6A-0158-C425-7121-00CC12DBF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60B6C0-0537-C1B5-A58F-BF680951F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99EA57C-8DE7-6752-839A-EA6DE4BBF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9512BA-C911-3626-9FD1-89CFE91B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70306D5-E23C-CD7F-6C6F-DAEF19FE6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5FDC1B-B380-0536-647B-A9FA7F26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0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ED7250-E490-E4B5-6B0D-7314E674D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392A95A-2132-1ED6-09BD-D6C5D255ED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3EE1AD3-0FB3-2C42-AEB9-88D082F2A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F03C16-AF5C-CA82-4DFB-97D3D482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2F2B10-81DC-81C7-9CFF-1888FEC4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CC75AC-C719-9B29-5C2D-4F71505E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9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E96AB290-BD4C-A689-E82A-FB85D9EF9ED1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  <a:endParaRPr lang="x-none" sz="2000">
              <a:solidFill>
                <a:srgbClr val="C3C3C3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F932EC2-EFEC-1D74-2599-A8D54A36A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638881-E666-DFD6-0174-C1D4A6816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AE8E2E-E908-7432-CB50-B73A0B0F5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870A6-1434-4EBD-8E42-149368F0228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0A7A2B-FD25-A0CB-7E3B-F1FC32D5B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35BE9B-E5AB-57B6-1765-3B3A45B19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82ABC-4BE6-45C2-8565-3BB6E5F64F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a rainbow and colorful fish&#10;&#10;Description automatically generated">
            <a:extLst>
              <a:ext uri="{FF2B5EF4-FFF2-40B4-BE49-F238E27FC236}">
                <a16:creationId xmlns="" xmlns:a16="http://schemas.microsoft.com/office/drawing/2014/main" id="{51A0E8EC-7DD5-3A83-1122-48C4702DAE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38" y="2066790"/>
            <a:ext cx="2076038" cy="20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5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on a hill&#10;&#10;Description automatically generated">
            <a:extLst>
              <a:ext uri="{FF2B5EF4-FFF2-40B4-BE49-F238E27FC236}">
                <a16:creationId xmlns="" xmlns:a16="http://schemas.microsoft.com/office/drawing/2014/main" id="{E7080505-9D88-7DA3-BAE0-D76D0BA8D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="" xmlns:a16="http://schemas.microsoft.com/office/drawing/2014/main" id="{FA737C7F-7B41-10F1-1826-728E4512C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517" y="3325091"/>
            <a:ext cx="3993574" cy="3993574"/>
          </a:xfrm>
          <a:prstGeom prst="rect">
            <a:avLst/>
          </a:prstGeom>
        </p:spPr>
      </p:pic>
      <p:pic>
        <p:nvPicPr>
          <p:cNvPr id="4" name="Picture 3" descr="A group of kids running with a ball&#10;&#10;Description automatically generated">
            <a:extLst>
              <a:ext uri="{FF2B5EF4-FFF2-40B4-BE49-F238E27FC236}">
                <a16:creationId xmlns="" xmlns:a16="http://schemas.microsoft.com/office/drawing/2014/main" id="{99F1F435-4FA7-BA6D-2A4C-01C496849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1" b="28182"/>
          <a:stretch/>
        </p:blipFill>
        <p:spPr>
          <a:xfrm>
            <a:off x="439483" y="3723408"/>
            <a:ext cx="6346844" cy="309649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23D4579B-3BD2-F402-B5A0-A977F801ECD0}"/>
              </a:ext>
            </a:extLst>
          </p:cNvPr>
          <p:cNvSpPr/>
          <p:nvPr/>
        </p:nvSpPr>
        <p:spPr>
          <a:xfrm>
            <a:off x="1457953" y="891884"/>
            <a:ext cx="6937902" cy="263236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#9Slide07 SVNRevolution" panose="02040603050506020204" pitchFamily="18" charset="0"/>
              </a:rPr>
              <a:t>Khởi động</a:t>
            </a:r>
            <a:endParaRPr lang="en-US" sz="9600" dirty="0">
              <a:solidFill>
                <a:srgbClr val="FF0000"/>
              </a:solidFill>
              <a:latin typeface="#9Slide07 SVNRevoluti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3286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301335"/>
            <a:ext cx="11585864" cy="6380019"/>
          </a:xfrm>
          <a:custGeom>
            <a:avLst/>
            <a:gdLst>
              <a:gd name="connsiteX0" fmla="*/ 0 w 11585864"/>
              <a:gd name="connsiteY0" fmla="*/ 606038 h 6380019"/>
              <a:gd name="connsiteX1" fmla="*/ 606038 w 11585864"/>
              <a:gd name="connsiteY1" fmla="*/ 0 h 6380019"/>
              <a:gd name="connsiteX2" fmla="*/ 10979826 w 11585864"/>
              <a:gd name="connsiteY2" fmla="*/ 0 h 6380019"/>
              <a:gd name="connsiteX3" fmla="*/ 11585864 w 11585864"/>
              <a:gd name="connsiteY3" fmla="*/ 606038 h 6380019"/>
              <a:gd name="connsiteX4" fmla="*/ 11585864 w 11585864"/>
              <a:gd name="connsiteY4" fmla="*/ 5773981 h 6380019"/>
              <a:gd name="connsiteX5" fmla="*/ 10979826 w 11585864"/>
              <a:gd name="connsiteY5" fmla="*/ 6380019 h 6380019"/>
              <a:gd name="connsiteX6" fmla="*/ 606038 w 11585864"/>
              <a:gd name="connsiteY6" fmla="*/ 6380019 h 6380019"/>
              <a:gd name="connsiteX7" fmla="*/ 0 w 11585864"/>
              <a:gd name="connsiteY7" fmla="*/ 5773981 h 6380019"/>
              <a:gd name="connsiteX8" fmla="*/ 0 w 11585864"/>
              <a:gd name="connsiteY8" fmla="*/ 606038 h 638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380019" fill="none" extrusionOk="0">
                <a:moveTo>
                  <a:pt x="0" y="606038"/>
                </a:moveTo>
                <a:cubicBezTo>
                  <a:pt x="-37125" y="249517"/>
                  <a:pt x="301304" y="-14406"/>
                  <a:pt x="606038" y="0"/>
                </a:cubicBezTo>
                <a:cubicBezTo>
                  <a:pt x="5271637" y="80209"/>
                  <a:pt x="6066249" y="-60380"/>
                  <a:pt x="10979826" y="0"/>
                </a:cubicBezTo>
                <a:cubicBezTo>
                  <a:pt x="11277615" y="-20527"/>
                  <a:pt x="11587468" y="215653"/>
                  <a:pt x="11585864" y="606038"/>
                </a:cubicBezTo>
                <a:cubicBezTo>
                  <a:pt x="11596288" y="2276090"/>
                  <a:pt x="11629524" y="4614915"/>
                  <a:pt x="11585864" y="5773981"/>
                </a:cubicBezTo>
                <a:cubicBezTo>
                  <a:pt x="11581614" y="6123595"/>
                  <a:pt x="11256656" y="6389503"/>
                  <a:pt x="10979826" y="6380019"/>
                </a:cubicBezTo>
                <a:cubicBezTo>
                  <a:pt x="5922447" y="6534671"/>
                  <a:pt x="2739566" y="6364969"/>
                  <a:pt x="606038" y="6380019"/>
                </a:cubicBezTo>
                <a:cubicBezTo>
                  <a:pt x="284262" y="6396465"/>
                  <a:pt x="-3169" y="6097354"/>
                  <a:pt x="0" y="5773981"/>
                </a:cubicBezTo>
                <a:cubicBezTo>
                  <a:pt x="71811" y="4130615"/>
                  <a:pt x="-164180" y="1544082"/>
                  <a:pt x="0" y="606038"/>
                </a:cubicBezTo>
                <a:close/>
              </a:path>
              <a:path w="11585864" h="6380019" stroke="0" extrusionOk="0">
                <a:moveTo>
                  <a:pt x="0" y="606038"/>
                </a:moveTo>
                <a:cubicBezTo>
                  <a:pt x="15012" y="249775"/>
                  <a:pt x="249329" y="38589"/>
                  <a:pt x="606038" y="0"/>
                </a:cubicBezTo>
                <a:cubicBezTo>
                  <a:pt x="2524912" y="-66891"/>
                  <a:pt x="8407927" y="-18836"/>
                  <a:pt x="10979826" y="0"/>
                </a:cubicBezTo>
                <a:cubicBezTo>
                  <a:pt x="11296884" y="1820"/>
                  <a:pt x="11539819" y="239382"/>
                  <a:pt x="11585864" y="606038"/>
                </a:cubicBezTo>
                <a:cubicBezTo>
                  <a:pt x="11576760" y="2022683"/>
                  <a:pt x="11551941" y="3842510"/>
                  <a:pt x="11585864" y="5773981"/>
                </a:cubicBezTo>
                <a:cubicBezTo>
                  <a:pt x="11583817" y="6125672"/>
                  <a:pt x="11314184" y="6384360"/>
                  <a:pt x="10979826" y="6380019"/>
                </a:cubicBezTo>
                <a:cubicBezTo>
                  <a:pt x="9843199" y="6527178"/>
                  <a:pt x="5734221" y="6314213"/>
                  <a:pt x="606038" y="6380019"/>
                </a:cubicBezTo>
                <a:cubicBezTo>
                  <a:pt x="269247" y="6371977"/>
                  <a:pt x="32309" y="6122186"/>
                  <a:pt x="0" y="5773981"/>
                </a:cubicBezTo>
                <a:cubicBezTo>
                  <a:pt x="109685" y="3613505"/>
                  <a:pt x="121361" y="2956535"/>
                  <a:pt x="0" y="60603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756BA0F-3000-4D16-6B1B-A3B68DE20352}"/>
              </a:ext>
            </a:extLst>
          </p:cNvPr>
          <p:cNvSpPr/>
          <p:nvPr/>
        </p:nvSpPr>
        <p:spPr>
          <a:xfrm>
            <a:off x="673028" y="374071"/>
            <a:ext cx="775252" cy="6747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650021B-BE94-E162-6796-9FED5B071103}"/>
              </a:ext>
            </a:extLst>
          </p:cNvPr>
          <p:cNvSpPr txBox="1"/>
          <p:nvPr/>
        </p:nvSpPr>
        <p:spPr>
          <a:xfrm>
            <a:off x="1572105" y="328565"/>
            <a:ext cx="1102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: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="" xmlns:a16="http://schemas.microsoft.com/office/drawing/2014/main" id="{2B9133A9-D894-0EFE-40FE-6F1B1D47E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083206"/>
              </p:ext>
            </p:extLst>
          </p:nvPr>
        </p:nvGraphicFramePr>
        <p:xfrm>
          <a:off x="1060654" y="1442536"/>
          <a:ext cx="10681855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784">
                  <a:extLst>
                    <a:ext uri="{9D8B030D-6E8A-4147-A177-3AD203B41FA5}">
                      <a16:colId xmlns="" xmlns:a16="http://schemas.microsoft.com/office/drawing/2014/main" val="2839352030"/>
                    </a:ext>
                  </a:extLst>
                </a:gridCol>
                <a:gridCol w="9213071">
                  <a:extLst>
                    <a:ext uri="{9D8B030D-6E8A-4147-A177-3AD203B41FA5}">
                      <a16:colId xmlns="" xmlns:a16="http://schemas.microsoft.com/office/drawing/2014/main" val="1901558508"/>
                    </a:ext>
                  </a:extLst>
                </a:gridCol>
              </a:tblGrid>
              <a:tr h="484213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Lớp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4A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4016715"/>
                  </a:ext>
                </a:extLst>
              </a:tr>
              <a:tr h="484213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Lớp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4B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22185133"/>
                  </a:ext>
                </a:extLst>
              </a:tr>
              <a:tr h="484213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Lớp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4C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3136096"/>
                  </a:ext>
                </a:extLst>
              </a:tr>
              <a:tr h="484213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Lớp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4D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51533436"/>
                  </a:ext>
                </a:extLst>
              </a:tr>
              <a:tr h="484213">
                <a:tc>
                  <a:txBody>
                    <a:bodyPr/>
                    <a:lstStyle/>
                    <a:p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Lớp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4E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2054093"/>
                  </a:ext>
                </a:extLst>
              </a:tr>
            </a:tbl>
          </a:graphicData>
        </a:graphic>
      </p:graphicFrame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3E3A5A35-A52D-AF20-8FA5-7C17C9A16C5D}"/>
              </a:ext>
            </a:extLst>
          </p:cNvPr>
          <p:cNvGrpSpPr/>
          <p:nvPr/>
        </p:nvGrpSpPr>
        <p:grpSpPr>
          <a:xfrm>
            <a:off x="2676984" y="1378498"/>
            <a:ext cx="9065525" cy="2897874"/>
            <a:chOff x="2384712" y="1642783"/>
            <a:chExt cx="9065525" cy="2897874"/>
          </a:xfrm>
        </p:grpSpPr>
        <p:pic>
          <p:nvPicPr>
            <p:cNvPr id="10" name="Picture 9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F100E97F-1937-B5E1-79E2-3E6DA6027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2384712" y="1645935"/>
              <a:ext cx="697923" cy="584775"/>
            </a:xfrm>
            <a:prstGeom prst="rect">
              <a:avLst/>
            </a:prstGeom>
          </p:spPr>
        </p:pic>
        <p:pic>
          <p:nvPicPr>
            <p:cNvPr id="11" name="Picture 10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0C3EF965-2E88-8FE6-6E43-7081745A4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2996910" y="1642783"/>
              <a:ext cx="697923" cy="584775"/>
            </a:xfrm>
            <a:prstGeom prst="rect">
              <a:avLst/>
            </a:prstGeom>
          </p:spPr>
        </p:pic>
        <p:pic>
          <p:nvPicPr>
            <p:cNvPr id="12" name="Picture 11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CD83F2C9-C712-A201-AD69-9F61A68A8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3624346" y="1645935"/>
              <a:ext cx="697923" cy="584775"/>
            </a:xfrm>
            <a:prstGeom prst="rect">
              <a:avLst/>
            </a:prstGeom>
          </p:spPr>
        </p:pic>
        <p:pic>
          <p:nvPicPr>
            <p:cNvPr id="13" name="Picture 12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16EA7287-D90D-657A-CDE4-C31B20036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4236544" y="1642783"/>
              <a:ext cx="697923" cy="584775"/>
            </a:xfrm>
            <a:prstGeom prst="rect">
              <a:avLst/>
            </a:prstGeom>
          </p:spPr>
        </p:pic>
        <p:pic>
          <p:nvPicPr>
            <p:cNvPr id="14" name="Picture 13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4C059E1E-4BB5-37D5-109C-69BBBCBBFF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4863980" y="1645935"/>
              <a:ext cx="697923" cy="584775"/>
            </a:xfrm>
            <a:prstGeom prst="rect">
              <a:avLst/>
            </a:prstGeom>
          </p:spPr>
        </p:pic>
        <p:pic>
          <p:nvPicPr>
            <p:cNvPr id="15" name="Picture 14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508D215C-7B7D-F4AC-879E-3150817F7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5476178" y="1642783"/>
              <a:ext cx="697923" cy="584775"/>
            </a:xfrm>
            <a:prstGeom prst="rect">
              <a:avLst/>
            </a:prstGeom>
          </p:spPr>
        </p:pic>
        <p:pic>
          <p:nvPicPr>
            <p:cNvPr id="16" name="Picture 15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512F475B-E7E8-1A47-5749-16312DA6C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6103614" y="1645935"/>
              <a:ext cx="697923" cy="584775"/>
            </a:xfrm>
            <a:prstGeom prst="rect">
              <a:avLst/>
            </a:prstGeom>
          </p:spPr>
        </p:pic>
        <p:pic>
          <p:nvPicPr>
            <p:cNvPr id="17" name="Picture 16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D9F50CC1-6328-E9D8-F1CD-48E15837F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6715812" y="1642783"/>
              <a:ext cx="697923" cy="584775"/>
            </a:xfrm>
            <a:prstGeom prst="rect">
              <a:avLst/>
            </a:prstGeom>
          </p:spPr>
        </p:pic>
        <p:pic>
          <p:nvPicPr>
            <p:cNvPr id="23" name="Picture 22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6B758DFD-C346-DD01-317B-61DD8C9A6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7333544" y="1650305"/>
              <a:ext cx="697923" cy="584775"/>
            </a:xfrm>
            <a:prstGeom prst="rect">
              <a:avLst/>
            </a:prstGeom>
          </p:spPr>
        </p:pic>
        <p:pic>
          <p:nvPicPr>
            <p:cNvPr id="24" name="Picture 23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0D7812F4-6A7D-1DBC-C31F-907FD2FC1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2384712" y="2256880"/>
              <a:ext cx="697923" cy="584775"/>
            </a:xfrm>
            <a:prstGeom prst="rect">
              <a:avLst/>
            </a:prstGeom>
          </p:spPr>
        </p:pic>
        <p:pic>
          <p:nvPicPr>
            <p:cNvPr id="25" name="Picture 24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7BB3849B-90AE-DF54-1C36-875ACDD3D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2996910" y="2253728"/>
              <a:ext cx="697923" cy="584775"/>
            </a:xfrm>
            <a:prstGeom prst="rect">
              <a:avLst/>
            </a:prstGeom>
          </p:spPr>
        </p:pic>
        <p:pic>
          <p:nvPicPr>
            <p:cNvPr id="26" name="Picture 25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E71B9725-D665-E3DD-FA92-B5966C3F9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3624346" y="2256880"/>
              <a:ext cx="697923" cy="584775"/>
            </a:xfrm>
            <a:prstGeom prst="rect">
              <a:avLst/>
            </a:prstGeom>
          </p:spPr>
        </p:pic>
        <p:pic>
          <p:nvPicPr>
            <p:cNvPr id="27" name="Picture 26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058B9757-E4E7-02ED-7302-EA2B45D2A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4236544" y="2253728"/>
              <a:ext cx="697923" cy="584775"/>
            </a:xfrm>
            <a:prstGeom prst="rect">
              <a:avLst/>
            </a:prstGeom>
          </p:spPr>
        </p:pic>
        <p:pic>
          <p:nvPicPr>
            <p:cNvPr id="28" name="Picture 27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08FC62E7-E9F2-E5DD-89BD-21EC1B14E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4863980" y="2256880"/>
              <a:ext cx="697923" cy="584775"/>
            </a:xfrm>
            <a:prstGeom prst="rect">
              <a:avLst/>
            </a:prstGeom>
          </p:spPr>
        </p:pic>
        <p:pic>
          <p:nvPicPr>
            <p:cNvPr id="29" name="Picture 28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69E0208F-8650-299D-5238-7195DD637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5476178" y="2253728"/>
              <a:ext cx="697923" cy="584775"/>
            </a:xfrm>
            <a:prstGeom prst="rect">
              <a:avLst/>
            </a:prstGeom>
          </p:spPr>
        </p:pic>
        <p:pic>
          <p:nvPicPr>
            <p:cNvPr id="30" name="Picture 29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F497399B-D617-A560-B2B0-8581BC57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6103614" y="2256880"/>
              <a:ext cx="697923" cy="584775"/>
            </a:xfrm>
            <a:prstGeom prst="rect">
              <a:avLst/>
            </a:prstGeom>
          </p:spPr>
        </p:pic>
        <p:pic>
          <p:nvPicPr>
            <p:cNvPr id="31" name="Picture 30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34CEE7C6-74B8-9D42-665E-841A59922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6715812" y="2253728"/>
              <a:ext cx="697923" cy="584775"/>
            </a:xfrm>
            <a:prstGeom prst="rect">
              <a:avLst/>
            </a:prstGeom>
          </p:spPr>
        </p:pic>
        <p:pic>
          <p:nvPicPr>
            <p:cNvPr id="32" name="Picture 31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A551B4E8-BA11-41B9-5872-802AAB8E5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7333544" y="2250859"/>
              <a:ext cx="697923" cy="584775"/>
            </a:xfrm>
            <a:prstGeom prst="rect">
              <a:avLst/>
            </a:prstGeom>
          </p:spPr>
        </p:pic>
        <p:pic>
          <p:nvPicPr>
            <p:cNvPr id="33" name="Picture 32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BA1B6600-5F4F-1691-7520-0291FC55C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2384712" y="2823214"/>
              <a:ext cx="697923" cy="584775"/>
            </a:xfrm>
            <a:prstGeom prst="rect">
              <a:avLst/>
            </a:prstGeom>
          </p:spPr>
        </p:pic>
        <p:pic>
          <p:nvPicPr>
            <p:cNvPr id="34" name="Picture 33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9028F02B-661A-B810-2872-F70DCC2AC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2996910" y="2820062"/>
              <a:ext cx="697923" cy="584775"/>
            </a:xfrm>
            <a:prstGeom prst="rect">
              <a:avLst/>
            </a:prstGeom>
          </p:spPr>
        </p:pic>
        <p:pic>
          <p:nvPicPr>
            <p:cNvPr id="35" name="Picture 34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05DF6ABB-EEE2-786C-3FD9-6E59B8277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3624346" y="2823214"/>
              <a:ext cx="697923" cy="584775"/>
            </a:xfrm>
            <a:prstGeom prst="rect">
              <a:avLst/>
            </a:prstGeom>
          </p:spPr>
        </p:pic>
        <p:pic>
          <p:nvPicPr>
            <p:cNvPr id="36" name="Picture 35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BEF90461-69B9-2E2C-2F7F-9A498A82C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4236544" y="2820062"/>
              <a:ext cx="697923" cy="584775"/>
            </a:xfrm>
            <a:prstGeom prst="rect">
              <a:avLst/>
            </a:prstGeom>
          </p:spPr>
        </p:pic>
        <p:pic>
          <p:nvPicPr>
            <p:cNvPr id="37" name="Picture 36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1FB16545-88CB-1286-5129-6643C9A44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4863980" y="2823214"/>
              <a:ext cx="697923" cy="584775"/>
            </a:xfrm>
            <a:prstGeom prst="rect">
              <a:avLst/>
            </a:prstGeom>
          </p:spPr>
        </p:pic>
        <p:pic>
          <p:nvPicPr>
            <p:cNvPr id="38" name="Picture 37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A0A3F5BA-7BF2-DACC-2149-E5F7DB71C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5476178" y="2820062"/>
              <a:ext cx="697923" cy="584775"/>
            </a:xfrm>
            <a:prstGeom prst="rect">
              <a:avLst/>
            </a:prstGeom>
          </p:spPr>
        </p:pic>
        <p:pic>
          <p:nvPicPr>
            <p:cNvPr id="39" name="Picture 38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BB16ADA6-58E5-EF6D-7535-D5CA13C2D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6103614" y="2823214"/>
              <a:ext cx="697923" cy="584775"/>
            </a:xfrm>
            <a:prstGeom prst="rect">
              <a:avLst/>
            </a:prstGeom>
          </p:spPr>
        </p:pic>
        <p:pic>
          <p:nvPicPr>
            <p:cNvPr id="40" name="Picture 39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A9CDEE5F-5296-0954-66AC-E13B5F2D3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6715812" y="2820062"/>
              <a:ext cx="697923" cy="584775"/>
            </a:xfrm>
            <a:prstGeom prst="rect">
              <a:avLst/>
            </a:prstGeom>
          </p:spPr>
        </p:pic>
        <p:pic>
          <p:nvPicPr>
            <p:cNvPr id="41" name="Picture 40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F8A2124B-4F67-D121-B32E-140EABE43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7333544" y="2817193"/>
              <a:ext cx="697923" cy="584775"/>
            </a:xfrm>
            <a:prstGeom prst="rect">
              <a:avLst/>
            </a:prstGeom>
          </p:spPr>
        </p:pic>
        <p:pic>
          <p:nvPicPr>
            <p:cNvPr id="42" name="Picture 41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7F7BA9D7-88AD-4550-5682-EFA5A0B06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2384712" y="3389548"/>
              <a:ext cx="697923" cy="584775"/>
            </a:xfrm>
            <a:prstGeom prst="rect">
              <a:avLst/>
            </a:prstGeom>
          </p:spPr>
        </p:pic>
        <p:pic>
          <p:nvPicPr>
            <p:cNvPr id="43" name="Picture 42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77666477-67B3-5F75-303F-A7A45347C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2996910" y="3386396"/>
              <a:ext cx="697923" cy="584775"/>
            </a:xfrm>
            <a:prstGeom prst="rect">
              <a:avLst/>
            </a:prstGeom>
          </p:spPr>
        </p:pic>
        <p:pic>
          <p:nvPicPr>
            <p:cNvPr id="44" name="Picture 43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9F953C82-C8B2-F2FA-72DE-5AA2F0AD9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3624346" y="3389548"/>
              <a:ext cx="697923" cy="584775"/>
            </a:xfrm>
            <a:prstGeom prst="rect">
              <a:avLst/>
            </a:prstGeom>
          </p:spPr>
        </p:pic>
        <p:pic>
          <p:nvPicPr>
            <p:cNvPr id="45" name="Picture 44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46E5D9A6-39AB-804F-52CA-8962BCFB0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4236544" y="3386396"/>
              <a:ext cx="697923" cy="584775"/>
            </a:xfrm>
            <a:prstGeom prst="rect">
              <a:avLst/>
            </a:prstGeom>
          </p:spPr>
        </p:pic>
        <p:pic>
          <p:nvPicPr>
            <p:cNvPr id="46" name="Picture 45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75D846FF-443A-368E-A082-1AB6A4B8E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4863980" y="3389548"/>
              <a:ext cx="697923" cy="584775"/>
            </a:xfrm>
            <a:prstGeom prst="rect">
              <a:avLst/>
            </a:prstGeom>
          </p:spPr>
        </p:pic>
        <p:pic>
          <p:nvPicPr>
            <p:cNvPr id="47" name="Picture 46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D83A1A3D-DCE8-B1E2-1287-1444682B1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5476178" y="3386396"/>
              <a:ext cx="697923" cy="584775"/>
            </a:xfrm>
            <a:prstGeom prst="rect">
              <a:avLst/>
            </a:prstGeom>
          </p:spPr>
        </p:pic>
        <p:pic>
          <p:nvPicPr>
            <p:cNvPr id="48" name="Picture 47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A387BCB6-983B-C4ED-F7C2-027C9672C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6103614" y="3389548"/>
              <a:ext cx="697923" cy="584775"/>
            </a:xfrm>
            <a:prstGeom prst="rect">
              <a:avLst/>
            </a:prstGeom>
          </p:spPr>
        </p:pic>
        <p:pic>
          <p:nvPicPr>
            <p:cNvPr id="49" name="Picture 48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2DCA9514-2D66-9FD7-E988-84C80C318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6715812" y="3386396"/>
              <a:ext cx="697923" cy="584775"/>
            </a:xfrm>
            <a:prstGeom prst="rect">
              <a:avLst/>
            </a:prstGeom>
          </p:spPr>
        </p:pic>
        <p:pic>
          <p:nvPicPr>
            <p:cNvPr id="50" name="Picture 49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EDB21AEB-F196-B629-7C0C-EEB7AD176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7333544" y="3383527"/>
              <a:ext cx="697923" cy="584775"/>
            </a:xfrm>
            <a:prstGeom prst="rect">
              <a:avLst/>
            </a:prstGeom>
          </p:spPr>
        </p:pic>
        <p:pic>
          <p:nvPicPr>
            <p:cNvPr id="51" name="Picture 50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BD3220E3-F419-F8C2-CC3B-03AF74B4D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2384712" y="3955882"/>
              <a:ext cx="697923" cy="584775"/>
            </a:xfrm>
            <a:prstGeom prst="rect">
              <a:avLst/>
            </a:prstGeom>
          </p:spPr>
        </p:pic>
        <p:pic>
          <p:nvPicPr>
            <p:cNvPr id="52" name="Picture 51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9AB65389-50F8-F895-5194-8CE3B686C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2996910" y="3952730"/>
              <a:ext cx="697923" cy="584775"/>
            </a:xfrm>
            <a:prstGeom prst="rect">
              <a:avLst/>
            </a:prstGeom>
          </p:spPr>
        </p:pic>
        <p:pic>
          <p:nvPicPr>
            <p:cNvPr id="53" name="Picture 52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9AB1385E-2C25-491E-DE3E-D6EC3A284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3624346" y="3955882"/>
              <a:ext cx="697923" cy="584775"/>
            </a:xfrm>
            <a:prstGeom prst="rect">
              <a:avLst/>
            </a:prstGeom>
          </p:spPr>
        </p:pic>
        <p:pic>
          <p:nvPicPr>
            <p:cNvPr id="54" name="Picture 53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9BDC8A27-2E90-8417-165B-CA185D2FE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4236544" y="3952730"/>
              <a:ext cx="697923" cy="584775"/>
            </a:xfrm>
            <a:prstGeom prst="rect">
              <a:avLst/>
            </a:prstGeom>
          </p:spPr>
        </p:pic>
        <p:pic>
          <p:nvPicPr>
            <p:cNvPr id="55" name="Picture 54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3943B759-F5BE-624E-603F-16BB6C9CA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4863980" y="3955882"/>
              <a:ext cx="697923" cy="584775"/>
            </a:xfrm>
            <a:prstGeom prst="rect">
              <a:avLst/>
            </a:prstGeom>
          </p:spPr>
        </p:pic>
        <p:pic>
          <p:nvPicPr>
            <p:cNvPr id="56" name="Picture 55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82A57FC7-68C4-729F-CFE6-5E37E29B0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5476178" y="3952730"/>
              <a:ext cx="697923" cy="584775"/>
            </a:xfrm>
            <a:prstGeom prst="rect">
              <a:avLst/>
            </a:prstGeom>
          </p:spPr>
        </p:pic>
        <p:pic>
          <p:nvPicPr>
            <p:cNvPr id="57" name="Picture 56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38E86129-D444-E080-F638-2DC913B36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6103614" y="3955882"/>
              <a:ext cx="697923" cy="584775"/>
            </a:xfrm>
            <a:prstGeom prst="rect">
              <a:avLst/>
            </a:prstGeom>
          </p:spPr>
        </p:pic>
        <p:pic>
          <p:nvPicPr>
            <p:cNvPr id="58" name="Picture 57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C82FCC13-8350-C2F7-DDC9-5D7F99E72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6715812" y="3952730"/>
              <a:ext cx="697923" cy="584775"/>
            </a:xfrm>
            <a:prstGeom prst="rect">
              <a:avLst/>
            </a:prstGeom>
          </p:spPr>
        </p:pic>
        <p:pic>
          <p:nvPicPr>
            <p:cNvPr id="60" name="Picture 59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CCA0E6A8-BF65-EB1E-5B09-527BCBA83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7890484" y="2240097"/>
              <a:ext cx="697923" cy="584775"/>
            </a:xfrm>
            <a:prstGeom prst="rect">
              <a:avLst/>
            </a:prstGeom>
          </p:spPr>
        </p:pic>
        <p:pic>
          <p:nvPicPr>
            <p:cNvPr id="61" name="Picture 60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2C44BE8D-23CA-3FA5-ABAF-9CEEA60198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8462850" y="2235287"/>
              <a:ext cx="697923" cy="584775"/>
            </a:xfrm>
            <a:prstGeom prst="rect">
              <a:avLst/>
            </a:prstGeom>
          </p:spPr>
        </p:pic>
        <p:pic>
          <p:nvPicPr>
            <p:cNvPr id="62" name="Picture 61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5B1142A5-CA04-40F8-5852-ABB0EDA3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9035216" y="2230477"/>
              <a:ext cx="697923" cy="584775"/>
            </a:xfrm>
            <a:prstGeom prst="rect">
              <a:avLst/>
            </a:prstGeom>
          </p:spPr>
        </p:pic>
        <p:pic>
          <p:nvPicPr>
            <p:cNvPr id="63" name="Picture 62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4EDED6EC-7793-4B32-DC8F-9CD8DDCEB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9607582" y="2225667"/>
              <a:ext cx="697923" cy="584775"/>
            </a:xfrm>
            <a:prstGeom prst="rect">
              <a:avLst/>
            </a:prstGeom>
          </p:spPr>
        </p:pic>
        <p:pic>
          <p:nvPicPr>
            <p:cNvPr id="64" name="Picture 63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5B489967-517C-0AB0-E092-CFF42E071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10179948" y="2220857"/>
              <a:ext cx="697923" cy="584775"/>
            </a:xfrm>
            <a:prstGeom prst="rect">
              <a:avLst/>
            </a:prstGeom>
          </p:spPr>
        </p:pic>
        <p:pic>
          <p:nvPicPr>
            <p:cNvPr id="65" name="Picture 64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F32F570F-F02C-99C8-47B3-0689B2711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10752314" y="2216047"/>
              <a:ext cx="697923" cy="584775"/>
            </a:xfrm>
            <a:prstGeom prst="rect">
              <a:avLst/>
            </a:prstGeom>
          </p:spPr>
        </p:pic>
        <p:pic>
          <p:nvPicPr>
            <p:cNvPr id="66" name="Picture 65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E897A938-4197-659C-C4E8-B7AAC9D3C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7935958" y="2808677"/>
              <a:ext cx="697923" cy="584775"/>
            </a:xfrm>
            <a:prstGeom prst="rect">
              <a:avLst/>
            </a:prstGeom>
          </p:spPr>
        </p:pic>
        <p:pic>
          <p:nvPicPr>
            <p:cNvPr id="67" name="Picture 66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E27D0B9C-FBC2-7114-8DAB-C897CBADA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8508324" y="2803867"/>
              <a:ext cx="697923" cy="584775"/>
            </a:xfrm>
            <a:prstGeom prst="rect">
              <a:avLst/>
            </a:prstGeom>
          </p:spPr>
        </p:pic>
        <p:pic>
          <p:nvPicPr>
            <p:cNvPr id="68" name="Picture 67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366EF63C-5997-12F8-DBBF-2820ECD00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9080690" y="2799057"/>
              <a:ext cx="697923" cy="584775"/>
            </a:xfrm>
            <a:prstGeom prst="rect">
              <a:avLst/>
            </a:prstGeom>
          </p:spPr>
        </p:pic>
        <p:pic>
          <p:nvPicPr>
            <p:cNvPr id="69" name="Picture 68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E41F68A3-F735-962E-A611-799543C7E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9653056" y="2794247"/>
              <a:ext cx="697923" cy="584775"/>
            </a:xfrm>
            <a:prstGeom prst="rect">
              <a:avLst/>
            </a:prstGeom>
          </p:spPr>
        </p:pic>
        <p:pic>
          <p:nvPicPr>
            <p:cNvPr id="70" name="Picture 69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2DD1A7F9-FA59-A353-DE06-021383EA7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7981432" y="3377257"/>
              <a:ext cx="697923" cy="584775"/>
            </a:xfrm>
            <a:prstGeom prst="rect">
              <a:avLst/>
            </a:prstGeom>
          </p:spPr>
        </p:pic>
        <p:pic>
          <p:nvPicPr>
            <p:cNvPr id="71" name="Picture 70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D7A6F427-2080-3527-09FF-6170619E5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8553798" y="3372447"/>
              <a:ext cx="697923" cy="584775"/>
            </a:xfrm>
            <a:prstGeom prst="rect">
              <a:avLst/>
            </a:prstGeom>
          </p:spPr>
        </p:pic>
        <p:pic>
          <p:nvPicPr>
            <p:cNvPr id="72" name="Picture 71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0768A844-3A5C-51C4-C1D7-7B332C4B0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9126164" y="3367637"/>
              <a:ext cx="697923" cy="584775"/>
            </a:xfrm>
            <a:prstGeom prst="rect">
              <a:avLst/>
            </a:prstGeom>
          </p:spPr>
        </p:pic>
        <p:pic>
          <p:nvPicPr>
            <p:cNvPr id="73" name="Picture 72" descr="A red tomato with green stem&#10;&#10;Description automatically generated">
              <a:extLst>
                <a:ext uri="{FF2B5EF4-FFF2-40B4-BE49-F238E27FC236}">
                  <a16:creationId xmlns="" xmlns:a16="http://schemas.microsoft.com/office/drawing/2014/main" id="{2CCE5F84-AFF8-1641-4181-4883201A3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12"/>
            <a:stretch/>
          </p:blipFill>
          <p:spPr>
            <a:xfrm>
              <a:off x="9698530" y="3362827"/>
              <a:ext cx="697923" cy="584775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2EBF1DDE-A53D-1955-EAA1-72C39E3FA353}"/>
              </a:ext>
            </a:extLst>
          </p:cNvPr>
          <p:cNvSpPr txBox="1"/>
          <p:nvPr/>
        </p:nvSpPr>
        <p:spPr>
          <a:xfrm>
            <a:off x="2858192" y="743675"/>
            <a:ext cx="7516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chua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trồng</a:t>
            </a:r>
            <a:endParaRPr lang="en-US" sz="3200" dirty="0">
              <a:solidFill>
                <a:srgbClr val="002060"/>
              </a:solidFill>
              <a:latin typeface="UTM Duepuntozero" panose="020406030505060202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D76D9395-E518-0AE2-8D10-655FBA0FB716}"/>
              </a:ext>
            </a:extLst>
          </p:cNvPr>
          <p:cNvSpPr txBox="1"/>
          <p:nvPr/>
        </p:nvSpPr>
        <p:spPr>
          <a:xfrm>
            <a:off x="546416" y="4298290"/>
            <a:ext cx="12055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b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4D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 bao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60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74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301336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D055D9-E64C-9DCF-08AD-CFB77F09A7E4}"/>
              </a:ext>
            </a:extLst>
          </p:cNvPr>
          <p:cNvSpPr txBox="1"/>
          <p:nvPr/>
        </p:nvSpPr>
        <p:spPr>
          <a:xfrm>
            <a:off x="2001913" y="289039"/>
            <a:ext cx="8247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UTM Showcard" panose="02040603050506020204" pitchFamily="18" charset="0"/>
              </a:rPr>
              <a:t>Cùng nhau chia sẻ</a:t>
            </a:r>
            <a:endParaRPr lang="en-US" sz="5400" dirty="0">
              <a:ln w="19050">
                <a:solidFill>
                  <a:srgbClr val="002060"/>
                </a:solidFill>
              </a:ln>
              <a:solidFill>
                <a:srgbClr val="FFFF00"/>
              </a:solidFill>
              <a:latin typeface="UTM Showcard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401413-3EE9-CC9E-FC16-FDA5CF480F82}"/>
              </a:ext>
            </a:extLst>
          </p:cNvPr>
          <p:cNvSpPr txBox="1"/>
          <p:nvPr/>
        </p:nvSpPr>
        <p:spPr>
          <a:xfrm>
            <a:off x="2996080" y="1064991"/>
            <a:ext cx="8043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LẮNG NGHE – QUAN SÁT – NHẬN XÉT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C18CB8-9B5C-B0C8-D213-487761488C10}"/>
              </a:ext>
            </a:extLst>
          </p:cNvPr>
          <p:cNvSpPr txBox="1"/>
          <p:nvPr/>
        </p:nvSpPr>
        <p:spPr>
          <a:xfrm>
            <a:off x="829993" y="1662063"/>
            <a:ext cx="1102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b)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76832D1-BE20-2D43-1124-C02E5AF8B54A}"/>
              </a:ext>
            </a:extLst>
          </p:cNvPr>
          <p:cNvGrpSpPr/>
          <p:nvPr/>
        </p:nvGrpSpPr>
        <p:grpSpPr>
          <a:xfrm>
            <a:off x="124692" y="2051382"/>
            <a:ext cx="11024753" cy="1472784"/>
            <a:chOff x="3518000" y="-2545"/>
            <a:chExt cx="11024753" cy="147278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96CB82E2-50FC-74B7-11CB-5950A540305A}"/>
                </a:ext>
              </a:extLst>
            </p:cNvPr>
            <p:cNvSpPr/>
            <p:nvPr/>
          </p:nvSpPr>
          <p:spPr>
            <a:xfrm>
              <a:off x="4177188" y="384665"/>
              <a:ext cx="10365565" cy="108557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 cà chua của lớp 4D ít hơn cây của lớp 4B bao nhiêu quả?</a:t>
              </a:r>
              <a:endPara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 descr="A cartoon bee with wings and wings&#10;&#10;Description automatically generated">
              <a:extLst>
                <a:ext uri="{FF2B5EF4-FFF2-40B4-BE49-F238E27FC236}">
                  <a16:creationId xmlns="" xmlns:a16="http://schemas.microsoft.com/office/drawing/2014/main" id="{FBA92074-3ACE-0032-E472-5ACD0D788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5" b="17908"/>
            <a:stretch/>
          </p:blipFill>
          <p:spPr>
            <a:xfrm flipH="1">
              <a:off x="3518000" y="-2545"/>
              <a:ext cx="1168448" cy="106147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A0DB849-5CFE-8517-25B2-DEAF3DA7D332}"/>
              </a:ext>
            </a:extLst>
          </p:cNvPr>
          <p:cNvGrpSpPr/>
          <p:nvPr/>
        </p:nvGrpSpPr>
        <p:grpSpPr>
          <a:xfrm>
            <a:off x="2224601" y="3825502"/>
            <a:ext cx="7801679" cy="1967507"/>
            <a:chOff x="4582391" y="2410691"/>
            <a:chExt cx="4615713" cy="113794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152973B9-E5C2-6C02-5841-D0B05984A8F2}"/>
                </a:ext>
              </a:extLst>
            </p:cNvPr>
            <p:cNvSpPr/>
            <p:nvPr/>
          </p:nvSpPr>
          <p:spPr>
            <a:xfrm>
              <a:off x="4582391" y="2410691"/>
              <a:ext cx="4615713" cy="1137945"/>
            </a:xfrm>
            <a:prstGeom prst="roundRect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CB16B727-3549-EED7-E8DE-53B21BD14B57}"/>
                </a:ext>
              </a:extLst>
            </p:cNvPr>
            <p:cNvSpPr/>
            <p:nvPr/>
          </p:nvSpPr>
          <p:spPr>
            <a:xfrm>
              <a:off x="4656651" y="2489342"/>
              <a:ext cx="4461661" cy="9901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 cà chua của lớp 4D ít hơn cây của 4B là:</a:t>
              </a:r>
            </a:p>
            <a:p>
              <a:pPr algn="just"/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15 – 13 = 2 (quả)</a:t>
              </a:r>
            </a:p>
            <a:p>
              <a:pPr algn="just"/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	Đáp số: 2 quả</a:t>
              </a:r>
              <a:endPara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0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7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7" grpId="0"/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301336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D055D9-E64C-9DCF-08AD-CFB77F09A7E4}"/>
              </a:ext>
            </a:extLst>
          </p:cNvPr>
          <p:cNvSpPr txBox="1"/>
          <p:nvPr/>
        </p:nvSpPr>
        <p:spPr>
          <a:xfrm>
            <a:off x="2001913" y="289039"/>
            <a:ext cx="8247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UTM Showcard" panose="02040603050506020204" pitchFamily="18" charset="0"/>
              </a:rPr>
              <a:t>Cùng nhau chia sẻ</a:t>
            </a:r>
            <a:endParaRPr lang="en-US" sz="5400" dirty="0">
              <a:ln w="19050">
                <a:solidFill>
                  <a:srgbClr val="002060"/>
                </a:solidFill>
              </a:ln>
              <a:solidFill>
                <a:srgbClr val="FFFF00"/>
              </a:solidFill>
              <a:latin typeface="UTM Showcard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401413-3EE9-CC9E-FC16-FDA5CF480F82}"/>
              </a:ext>
            </a:extLst>
          </p:cNvPr>
          <p:cNvSpPr txBox="1"/>
          <p:nvPr/>
        </p:nvSpPr>
        <p:spPr>
          <a:xfrm>
            <a:off x="2996080" y="1064991"/>
            <a:ext cx="844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LẮNG NGHE – QUAN SÁT – NHẬN XÉT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C18CB8-9B5C-B0C8-D213-487761488C10}"/>
              </a:ext>
            </a:extLst>
          </p:cNvPr>
          <p:cNvSpPr txBox="1"/>
          <p:nvPr/>
        </p:nvSpPr>
        <p:spPr>
          <a:xfrm>
            <a:off x="829993" y="1662063"/>
            <a:ext cx="1102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b)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Dựa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76832D1-BE20-2D43-1124-C02E5AF8B54A}"/>
              </a:ext>
            </a:extLst>
          </p:cNvPr>
          <p:cNvGrpSpPr/>
          <p:nvPr/>
        </p:nvGrpSpPr>
        <p:grpSpPr>
          <a:xfrm>
            <a:off x="635578" y="2145172"/>
            <a:ext cx="10650681" cy="1472784"/>
            <a:chOff x="3518000" y="-2545"/>
            <a:chExt cx="10650681" cy="147278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96CB82E2-50FC-74B7-11CB-5950A540305A}"/>
                </a:ext>
              </a:extLst>
            </p:cNvPr>
            <p:cNvSpPr/>
            <p:nvPr/>
          </p:nvSpPr>
          <p:spPr>
            <a:xfrm>
              <a:off x="4177188" y="384665"/>
              <a:ext cx="9991493" cy="108557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 cà chua của lớp nhiều quả nhất hơn cây ít quả nhất bao nhiêu quả?</a:t>
              </a:r>
              <a:endPara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 descr="A cartoon bee with wings and wings&#10;&#10;Description automatically generated">
              <a:extLst>
                <a:ext uri="{FF2B5EF4-FFF2-40B4-BE49-F238E27FC236}">
                  <a16:creationId xmlns="" xmlns:a16="http://schemas.microsoft.com/office/drawing/2014/main" id="{FBA92074-3ACE-0032-E472-5ACD0D788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5" b="17908"/>
            <a:stretch/>
          </p:blipFill>
          <p:spPr>
            <a:xfrm flipH="1">
              <a:off x="3518000" y="-2545"/>
              <a:ext cx="1168448" cy="106147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A0DB849-5CFE-8517-25B2-DEAF3DA7D332}"/>
              </a:ext>
            </a:extLst>
          </p:cNvPr>
          <p:cNvGrpSpPr/>
          <p:nvPr/>
        </p:nvGrpSpPr>
        <p:grpSpPr>
          <a:xfrm>
            <a:off x="742950" y="3825502"/>
            <a:ext cx="11116541" cy="2305134"/>
            <a:chOff x="4582391" y="2410691"/>
            <a:chExt cx="4615713" cy="113794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152973B9-E5C2-6C02-5841-D0B05984A8F2}"/>
                </a:ext>
              </a:extLst>
            </p:cNvPr>
            <p:cNvSpPr/>
            <p:nvPr/>
          </p:nvSpPr>
          <p:spPr>
            <a:xfrm>
              <a:off x="4582391" y="2410691"/>
              <a:ext cx="4615713" cy="1137945"/>
            </a:xfrm>
            <a:prstGeom prst="roundRect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CB16B727-3549-EED7-E8DE-53B21BD14B57}"/>
                </a:ext>
              </a:extLst>
            </p:cNvPr>
            <p:cNvSpPr/>
            <p:nvPr/>
          </p:nvSpPr>
          <p:spPr>
            <a:xfrm>
              <a:off x="4656652" y="2489342"/>
              <a:ext cx="4417913" cy="9901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 cà chua của lớp nhiều quả nhất hơn cây ít quả nhất là:</a:t>
              </a:r>
            </a:p>
            <a:p>
              <a:pPr algn="just"/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vi-VN" sz="3200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               15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8 = 7 (quả)</a:t>
              </a:r>
            </a:p>
            <a:p>
              <a:pPr algn="just"/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		</a:t>
              </a:r>
              <a:r>
                <a:rPr lang="vi-VN" sz="3200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               Đáp </a:t>
              </a:r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số: 7 quả</a:t>
              </a:r>
              <a:endPara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35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7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7" grpId="0"/>
          <p:bldP spid="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228599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clipart, animated cartoon, illustration, drawing&#10;&#10;Description automatically generated">
            <a:extLst>
              <a:ext uri="{FF2B5EF4-FFF2-40B4-BE49-F238E27FC236}">
                <a16:creationId xmlns="" xmlns:a16="http://schemas.microsoft.com/office/drawing/2014/main" id="{5731B7CE-FFA2-543C-8D7E-B869CD0CF4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4" y="874456"/>
            <a:ext cx="3976426" cy="51032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5B96E13-CB67-AFB8-BC9B-F8E2AB4C4615}"/>
              </a:ext>
            </a:extLst>
          </p:cNvPr>
          <p:cNvGrpSpPr/>
          <p:nvPr/>
        </p:nvGrpSpPr>
        <p:grpSpPr>
          <a:xfrm>
            <a:off x="3907849" y="512522"/>
            <a:ext cx="7424305" cy="1472784"/>
            <a:chOff x="3518000" y="-2545"/>
            <a:chExt cx="7424305" cy="14727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8A46E42D-390C-4DD9-2546-E04DD824919A}"/>
                </a:ext>
              </a:extLst>
            </p:cNvPr>
            <p:cNvSpPr/>
            <p:nvPr/>
          </p:nvSpPr>
          <p:spPr>
            <a:xfrm>
              <a:off x="4177189" y="384665"/>
              <a:ext cx="6765116" cy="108557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Lợi ích của việc trồng cây ăn quả?</a:t>
              </a:r>
              <a:endPara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 descr="A cartoon bee with wings and wings&#10;&#10;Description automatically generated">
              <a:extLst>
                <a:ext uri="{FF2B5EF4-FFF2-40B4-BE49-F238E27FC236}">
                  <a16:creationId xmlns="" xmlns:a16="http://schemas.microsoft.com/office/drawing/2014/main" id="{6B2B4864-FE0B-9638-D9FF-B53566FED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5" b="17908"/>
            <a:stretch/>
          </p:blipFill>
          <p:spPr>
            <a:xfrm flipH="1">
              <a:off x="3518000" y="-2545"/>
              <a:ext cx="1168448" cy="106147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15D67C5-C5E4-BACC-ADB3-8E45901A5737}"/>
              </a:ext>
            </a:extLst>
          </p:cNvPr>
          <p:cNvGrpSpPr/>
          <p:nvPr/>
        </p:nvGrpSpPr>
        <p:grpSpPr>
          <a:xfrm>
            <a:off x="4904508" y="2245127"/>
            <a:ext cx="6691917" cy="3208615"/>
            <a:chOff x="4582391" y="2410691"/>
            <a:chExt cx="4615713" cy="113794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0B34D067-E9DD-A3DD-593F-C21F1B2B6134}"/>
                </a:ext>
              </a:extLst>
            </p:cNvPr>
            <p:cNvSpPr/>
            <p:nvPr/>
          </p:nvSpPr>
          <p:spPr>
            <a:xfrm>
              <a:off x="4582391" y="2410691"/>
              <a:ext cx="4615713" cy="1137945"/>
            </a:xfrm>
            <a:prstGeom prst="roundRect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0121474F-D6B8-6603-F085-4A0C671A5CB6}"/>
                </a:ext>
              </a:extLst>
            </p:cNvPr>
            <p:cNvSpPr/>
            <p:nvPr/>
          </p:nvSpPr>
          <p:spPr>
            <a:xfrm>
              <a:off x="4711049" y="2456743"/>
              <a:ext cx="4340292" cy="10543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 trồng cây ăn quả có lợi ích là: thu hoạch được những hoa quả tươi ngon, che bóng mát, điều hòa không khí, tạo ra nguồn kinh tế cho con người...</a:t>
              </a:r>
              <a:endPara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5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on a hill&#10;&#10;Description automatically generated">
            <a:extLst>
              <a:ext uri="{FF2B5EF4-FFF2-40B4-BE49-F238E27FC236}">
                <a16:creationId xmlns="" xmlns:a16="http://schemas.microsoft.com/office/drawing/2014/main" id="{E7080505-9D88-7DA3-BAE0-D76D0BA8D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3764EB4-DD3C-3551-1E4E-3DC2CE9D7F85}"/>
              </a:ext>
            </a:extLst>
          </p:cNvPr>
          <p:cNvSpPr/>
          <p:nvPr/>
        </p:nvSpPr>
        <p:spPr>
          <a:xfrm>
            <a:off x="1043416" y="505689"/>
            <a:ext cx="8682475" cy="263236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>
                <a:solidFill>
                  <a:srgbClr val="FF0000"/>
                </a:solidFill>
                <a:latin typeface="#9Slide07 SVNRevolution" panose="02040603050506020204" pitchFamily="18" charset="0"/>
              </a:rPr>
              <a:t>Hoạt động thực tế</a:t>
            </a:r>
            <a:endParaRPr lang="en-US" sz="6600" dirty="0">
              <a:solidFill>
                <a:srgbClr val="FF0000"/>
              </a:solidFill>
              <a:latin typeface="#9Slide07 SVNRevolution" panose="02040603050506020204" pitchFamily="18" charset="0"/>
            </a:endParaRPr>
          </a:p>
        </p:txBody>
      </p:sp>
      <p:pic>
        <p:nvPicPr>
          <p:cNvPr id="7" name="Picture 6" descr="A couple of cartoon characters&#10;&#10;Description automatically generated">
            <a:extLst>
              <a:ext uri="{FF2B5EF4-FFF2-40B4-BE49-F238E27FC236}">
                <a16:creationId xmlns="" xmlns:a16="http://schemas.microsoft.com/office/drawing/2014/main" id="{B558E9F7-F92E-3812-9911-2AFE7CC0E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89" y="3345573"/>
            <a:ext cx="9202022" cy="35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70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278521" y="472137"/>
            <a:ext cx="11585864" cy="6359237"/>
          </a:xfrm>
          <a:custGeom>
            <a:avLst/>
            <a:gdLst>
              <a:gd name="connsiteX0" fmla="*/ 0 w 11585864"/>
              <a:gd name="connsiteY0" fmla="*/ 604064 h 6359237"/>
              <a:gd name="connsiteX1" fmla="*/ 604064 w 11585864"/>
              <a:gd name="connsiteY1" fmla="*/ 0 h 6359237"/>
              <a:gd name="connsiteX2" fmla="*/ 10981800 w 11585864"/>
              <a:gd name="connsiteY2" fmla="*/ 0 h 6359237"/>
              <a:gd name="connsiteX3" fmla="*/ 11585864 w 11585864"/>
              <a:gd name="connsiteY3" fmla="*/ 604064 h 6359237"/>
              <a:gd name="connsiteX4" fmla="*/ 11585864 w 11585864"/>
              <a:gd name="connsiteY4" fmla="*/ 5755173 h 6359237"/>
              <a:gd name="connsiteX5" fmla="*/ 10981800 w 11585864"/>
              <a:gd name="connsiteY5" fmla="*/ 6359237 h 6359237"/>
              <a:gd name="connsiteX6" fmla="*/ 604064 w 11585864"/>
              <a:gd name="connsiteY6" fmla="*/ 6359237 h 6359237"/>
              <a:gd name="connsiteX7" fmla="*/ 0 w 11585864"/>
              <a:gd name="connsiteY7" fmla="*/ 5755173 h 6359237"/>
              <a:gd name="connsiteX8" fmla="*/ 0 w 11585864"/>
              <a:gd name="connsiteY8" fmla="*/ 604064 h 635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359237" fill="none" extrusionOk="0">
                <a:moveTo>
                  <a:pt x="0" y="604064"/>
                </a:moveTo>
                <a:cubicBezTo>
                  <a:pt x="-13667" y="262418"/>
                  <a:pt x="329111" y="-28196"/>
                  <a:pt x="604064" y="0"/>
                </a:cubicBezTo>
                <a:cubicBezTo>
                  <a:pt x="4815248" y="80209"/>
                  <a:pt x="5992026" y="-60380"/>
                  <a:pt x="10981800" y="0"/>
                </a:cubicBezTo>
                <a:cubicBezTo>
                  <a:pt x="11283471" y="-17762"/>
                  <a:pt x="11586037" y="264454"/>
                  <a:pt x="11585864" y="604064"/>
                </a:cubicBezTo>
                <a:cubicBezTo>
                  <a:pt x="11596288" y="2797875"/>
                  <a:pt x="11629524" y="3594558"/>
                  <a:pt x="11585864" y="5755173"/>
                </a:cubicBezTo>
                <a:cubicBezTo>
                  <a:pt x="11578267" y="6115436"/>
                  <a:pt x="11266597" y="6367237"/>
                  <a:pt x="10981800" y="6359237"/>
                </a:cubicBezTo>
                <a:cubicBezTo>
                  <a:pt x="7451112" y="6513889"/>
                  <a:pt x="3938179" y="6344187"/>
                  <a:pt x="604064" y="6359237"/>
                </a:cubicBezTo>
                <a:cubicBezTo>
                  <a:pt x="282355" y="6374381"/>
                  <a:pt x="-3400" y="6076627"/>
                  <a:pt x="0" y="5755173"/>
                </a:cubicBezTo>
                <a:cubicBezTo>
                  <a:pt x="71811" y="4416317"/>
                  <a:pt x="-164180" y="2314752"/>
                  <a:pt x="0" y="604064"/>
                </a:cubicBezTo>
                <a:close/>
              </a:path>
              <a:path w="11585864" h="6359237" stroke="0" extrusionOk="0">
                <a:moveTo>
                  <a:pt x="0" y="604064"/>
                </a:moveTo>
                <a:cubicBezTo>
                  <a:pt x="36720" y="217721"/>
                  <a:pt x="255831" y="25637"/>
                  <a:pt x="604064" y="0"/>
                </a:cubicBezTo>
                <a:cubicBezTo>
                  <a:pt x="5493187" y="-66891"/>
                  <a:pt x="7090874" y="-18836"/>
                  <a:pt x="10981800" y="0"/>
                </a:cubicBezTo>
                <a:cubicBezTo>
                  <a:pt x="11286815" y="2949"/>
                  <a:pt x="11559228" y="251966"/>
                  <a:pt x="11585864" y="604064"/>
                </a:cubicBezTo>
                <a:cubicBezTo>
                  <a:pt x="11576760" y="1338969"/>
                  <a:pt x="11551941" y="5158860"/>
                  <a:pt x="11585864" y="5755173"/>
                </a:cubicBezTo>
                <a:cubicBezTo>
                  <a:pt x="11578952" y="6146149"/>
                  <a:pt x="11314275" y="6373472"/>
                  <a:pt x="10981800" y="6359237"/>
                </a:cubicBezTo>
                <a:cubicBezTo>
                  <a:pt x="6936513" y="6506396"/>
                  <a:pt x="2236914" y="6293431"/>
                  <a:pt x="604064" y="6359237"/>
                </a:cubicBezTo>
                <a:cubicBezTo>
                  <a:pt x="255848" y="6302913"/>
                  <a:pt x="23459" y="6098589"/>
                  <a:pt x="0" y="5755173"/>
                </a:cubicBezTo>
                <a:cubicBezTo>
                  <a:pt x="109685" y="4458096"/>
                  <a:pt x="121361" y="2535321"/>
                  <a:pt x="0" y="604064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4A2CF2C-2465-1F87-B35A-64D93C0CA5AC}"/>
              </a:ext>
            </a:extLst>
          </p:cNvPr>
          <p:cNvGrpSpPr/>
          <p:nvPr/>
        </p:nvGrpSpPr>
        <p:grpSpPr>
          <a:xfrm>
            <a:off x="867583" y="354704"/>
            <a:ext cx="10484503" cy="1077218"/>
            <a:chOff x="324894" y="40319"/>
            <a:chExt cx="10484503" cy="1077218"/>
          </a:xfrm>
        </p:grpSpPr>
        <p:sp>
          <p:nvSpPr>
            <p:cNvPr id="5" name="Isosceles Triangle 4">
              <a:extLst>
                <a:ext uri="{FF2B5EF4-FFF2-40B4-BE49-F238E27FC236}">
                  <a16:creationId xmlns="" xmlns:a16="http://schemas.microsoft.com/office/drawing/2014/main" id="{1756BA0F-3000-4D16-6B1B-A3B68DE20352}"/>
                </a:ext>
              </a:extLst>
            </p:cNvPr>
            <p:cNvSpPr/>
            <p:nvPr/>
          </p:nvSpPr>
          <p:spPr>
            <a:xfrm>
              <a:off x="4961030" y="577987"/>
              <a:ext cx="567734" cy="41255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928BDD3-BD75-B2E2-C556-F71E36E0C075}"/>
                </a:ext>
              </a:extLst>
            </p:cNvPr>
            <p:cNvSpPr txBox="1"/>
            <p:nvPr/>
          </p:nvSpPr>
          <p:spPr>
            <a:xfrm>
              <a:off x="324894" y="40319"/>
              <a:ext cx="104845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/>
              <a:r>
                <a:rPr lang="vi-VN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Thống kê </a:t>
              </a:r>
              <a:r>
                <a:rPr lang="vi-VN" sz="3200" b="1" dirty="0" smtClean="0">
                  <a:solidFill>
                    <a:srgbClr val="002060"/>
                  </a:solidFill>
                  <a:latin typeface="UTM Duepuntozero" panose="02040603050506020204" pitchFamily="18" charset="0"/>
                </a:rPr>
                <a:t>cân nặng của từng thành viên trong nhóm mình.</a:t>
              </a:r>
              <a:endParaRPr lang="vi-VN" sz="32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  <a:p>
              <a:pPr indent="457200" algn="just"/>
              <a:r>
                <a:rPr lang="vi-VN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Thực hiện tương tự bài </a:t>
              </a:r>
              <a:endPara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BC596C3-ED05-C624-1708-63C6F9284800}"/>
              </a:ext>
            </a:extLst>
          </p:cNvPr>
          <p:cNvSpPr txBox="1"/>
          <p:nvPr/>
        </p:nvSpPr>
        <p:spPr>
          <a:xfrm>
            <a:off x="-109991" y="1786626"/>
            <a:ext cx="1243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n w="19050">
                  <a:solidFill>
                    <a:srgbClr val="002060"/>
                  </a:solidFill>
                </a:ln>
                <a:solidFill>
                  <a:srgbClr val="99FFCC"/>
                </a:solidFill>
                <a:latin typeface="UTM Showcard" panose="02040603050506020204" pitchFamily="18" charset="0"/>
              </a:rPr>
              <a:t>Thảo luận </a:t>
            </a:r>
            <a:r>
              <a:rPr lang="vi-VN" sz="4800">
                <a:ln w="19050">
                  <a:solidFill>
                    <a:srgbClr val="002060"/>
                  </a:solidFill>
                </a:ln>
                <a:solidFill>
                  <a:srgbClr val="99FFCC"/>
                </a:solidFill>
                <a:latin typeface="UTM Showcard" panose="02040603050506020204" pitchFamily="18" charset="0"/>
              </a:rPr>
              <a:t>nhóm </a:t>
            </a:r>
            <a:r>
              <a:rPr lang="vi-VN" sz="4800" smtClean="0">
                <a:ln w="19050">
                  <a:solidFill>
                    <a:srgbClr val="002060"/>
                  </a:solidFill>
                </a:ln>
                <a:solidFill>
                  <a:srgbClr val="99FFCC"/>
                </a:solidFill>
                <a:latin typeface="UTM Showcard" panose="02040603050506020204" pitchFamily="18" charset="0"/>
              </a:rPr>
              <a:t>tổ thi đua ai nhanh ai đúng</a:t>
            </a:r>
            <a:endParaRPr lang="en-US" sz="4800" dirty="0">
              <a:ln w="19050">
                <a:solidFill>
                  <a:srgbClr val="002060"/>
                </a:solidFill>
              </a:ln>
              <a:solidFill>
                <a:srgbClr val="99FFCC"/>
              </a:solidFill>
              <a:latin typeface="UTM Showcard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A76F3E2-2EF0-5C0C-79ED-728ADF00665F}"/>
              </a:ext>
            </a:extLst>
          </p:cNvPr>
          <p:cNvSpPr/>
          <p:nvPr/>
        </p:nvSpPr>
        <p:spPr>
          <a:xfrm>
            <a:off x="883189" y="2929826"/>
            <a:ext cx="10453292" cy="1443860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 thập: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Phỏng vấn các bạn để biết các bạn </a:t>
            </a:r>
            <a:r>
              <a:rPr lang="vi-VN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 nặng bao nhiêu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couple of cartoon characters&#10;&#10;Description automatically generated">
            <a:extLst>
              <a:ext uri="{FF2B5EF4-FFF2-40B4-BE49-F238E27FC236}">
                <a16:creationId xmlns="" xmlns:a16="http://schemas.microsoft.com/office/drawing/2014/main" id="{72B73825-845A-BA4D-6AF7-339C8A9711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03" y="4571114"/>
            <a:ext cx="5905500" cy="23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301336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D055D9-E64C-9DCF-08AD-CFB77F09A7E4}"/>
              </a:ext>
            </a:extLst>
          </p:cNvPr>
          <p:cNvSpPr txBox="1"/>
          <p:nvPr/>
        </p:nvSpPr>
        <p:spPr>
          <a:xfrm>
            <a:off x="2001912" y="472095"/>
            <a:ext cx="8856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n w="19050">
                  <a:solidFill>
                    <a:srgbClr val="002060"/>
                  </a:solidFill>
                </a:ln>
                <a:latin typeface="+mj-lt"/>
              </a:rPr>
              <a:t>Bảng thống </a:t>
            </a:r>
            <a:r>
              <a:rPr lang="vi-VN" sz="2800" b="1" dirty="0" smtClean="0">
                <a:ln w="19050">
                  <a:solidFill>
                    <a:srgbClr val="002060"/>
                  </a:solidFill>
                </a:ln>
                <a:latin typeface="+mj-lt"/>
              </a:rPr>
              <a:t>kê</a:t>
            </a:r>
            <a:r>
              <a:rPr lang="vi-VN" sz="2800" b="1" dirty="0">
                <a:latin typeface="+mj-lt"/>
              </a:rPr>
              <a:t> cân nặng của từng thành viên trong nhóm </a:t>
            </a:r>
            <a:endParaRPr lang="en-US" sz="2800" b="1" dirty="0">
              <a:ln w="19050">
                <a:solidFill>
                  <a:srgbClr val="002060"/>
                </a:solidFill>
              </a:ln>
              <a:latin typeface="+mj-lt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0E393A05-B61D-BCA4-F9F7-50C025A97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877576"/>
              </p:ext>
            </p:extLst>
          </p:nvPr>
        </p:nvGraphicFramePr>
        <p:xfrm>
          <a:off x="867641" y="1473851"/>
          <a:ext cx="10515600" cy="1162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586">
                  <a:extLst>
                    <a:ext uri="{9D8B030D-6E8A-4147-A177-3AD203B41FA5}">
                      <a16:colId xmlns="" xmlns:a16="http://schemas.microsoft.com/office/drawing/2014/main" val="986578534"/>
                    </a:ext>
                  </a:extLst>
                </a:gridCol>
                <a:gridCol w="1137594">
                  <a:extLst>
                    <a:ext uri="{9D8B030D-6E8A-4147-A177-3AD203B41FA5}">
                      <a16:colId xmlns="" xmlns:a16="http://schemas.microsoft.com/office/drawing/2014/main" val="1118950242"/>
                    </a:ext>
                  </a:extLst>
                </a:gridCol>
                <a:gridCol w="1418628">
                  <a:extLst>
                    <a:ext uri="{9D8B030D-6E8A-4147-A177-3AD203B41FA5}">
                      <a16:colId xmlns="" xmlns:a16="http://schemas.microsoft.com/office/drawing/2014/main" val="1602080579"/>
                    </a:ext>
                  </a:extLst>
                </a:gridCol>
                <a:gridCol w="1355745">
                  <a:extLst>
                    <a:ext uri="{9D8B030D-6E8A-4147-A177-3AD203B41FA5}">
                      <a16:colId xmlns="" xmlns:a16="http://schemas.microsoft.com/office/drawing/2014/main" val="3454545487"/>
                    </a:ext>
                  </a:extLst>
                </a:gridCol>
                <a:gridCol w="1454727">
                  <a:extLst>
                    <a:ext uri="{9D8B030D-6E8A-4147-A177-3AD203B41FA5}">
                      <a16:colId xmlns="" xmlns:a16="http://schemas.microsoft.com/office/drawing/2014/main" val="1587518269"/>
                    </a:ext>
                  </a:extLst>
                </a:gridCol>
                <a:gridCol w="1532660">
                  <a:extLst>
                    <a:ext uri="{9D8B030D-6E8A-4147-A177-3AD203B41FA5}">
                      <a16:colId xmlns="" xmlns:a16="http://schemas.microsoft.com/office/drawing/2014/main" val="3218097787"/>
                    </a:ext>
                  </a:extLst>
                </a:gridCol>
                <a:gridCol w="1532660"/>
              </a:tblGrid>
              <a:tr h="581045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Tên bạn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6308919"/>
                  </a:ext>
                </a:extLst>
              </a:tr>
              <a:tr h="581045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Cân nặng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4865212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E26D06B-D046-AF16-A281-348F6C55F8F9}"/>
              </a:ext>
            </a:extLst>
          </p:cNvPr>
          <p:cNvSpPr/>
          <p:nvPr/>
        </p:nvSpPr>
        <p:spPr>
          <a:xfrm>
            <a:off x="867641" y="2937277"/>
            <a:ext cx="7333384" cy="871179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Dãy số liệu: ......; ......; ......; ......; ....... ; .......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2E9BB9E-0E2A-8631-2AF9-11E051C70F47}"/>
              </a:ext>
            </a:extLst>
          </p:cNvPr>
          <p:cNvSpPr/>
          <p:nvPr/>
        </p:nvSpPr>
        <p:spPr>
          <a:xfrm>
            <a:off x="867641" y="3916991"/>
            <a:ext cx="9462902" cy="871179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 xếp theo thứ tự từ bé</a:t>
            </a:r>
            <a:r>
              <a:rPr lang="vi-VN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 lớn</a:t>
            </a:r>
            <a:r>
              <a:rPr lang="vi-VN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......; ......; ......; ......; .......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626A4585-8CD9-26F4-E247-549452DAF372}"/>
              </a:ext>
            </a:extLst>
          </p:cNvPr>
          <p:cNvSpPr/>
          <p:nvPr/>
        </p:nvSpPr>
        <p:spPr>
          <a:xfrm>
            <a:off x="867641" y="4896705"/>
            <a:ext cx="9462902" cy="871179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Sắp xếp tên </a:t>
            </a:r>
            <a:r>
              <a:rPr lang="vi-VN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bạn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thứ tự </a:t>
            </a:r>
            <a:r>
              <a:rPr lang="vi-VN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cân nặng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ít đến nhiều:</a:t>
            </a:r>
          </a:p>
          <a:p>
            <a:pPr algn="just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................................................................................................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228599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clipart, animated cartoon, illustration, drawing&#10;&#10;Description automatically generated">
            <a:extLst>
              <a:ext uri="{FF2B5EF4-FFF2-40B4-BE49-F238E27FC236}">
                <a16:creationId xmlns="" xmlns:a16="http://schemas.microsoft.com/office/drawing/2014/main" id="{5731B7CE-FFA2-543C-8D7E-B869CD0CF4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4" y="874456"/>
            <a:ext cx="3976426" cy="51032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E8F056C-1541-C287-A4A7-34EED5D336F2}"/>
              </a:ext>
            </a:extLst>
          </p:cNvPr>
          <p:cNvSpPr/>
          <p:nvPr/>
        </p:nvSpPr>
        <p:spPr>
          <a:xfrm>
            <a:off x="4322618" y="727364"/>
            <a:ext cx="7273808" cy="2701636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 nặng các bạn không đồng đều là do chế độ ăn uống, hấp thụ nên các bạn cần điều chỉnh chế độ ăn uống phù hợp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cân nặng đúng tiêu chuẩn: 10 tuổi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Gái:   31,2kg - 137,8cm</a:t>
            </a:r>
          </a:p>
          <a:p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31,9kg-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138,6cm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group of kids crossing a street&#10;&#10;Description automatically generated">
            <a:extLst>
              <a:ext uri="{FF2B5EF4-FFF2-40B4-BE49-F238E27FC236}">
                <a16:creationId xmlns="" xmlns:a16="http://schemas.microsoft.com/office/drawing/2014/main" id="{9F3C5F32-C910-B186-D618-4CA869E559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0"/>
          <a:stretch/>
        </p:blipFill>
        <p:spPr>
          <a:xfrm>
            <a:off x="3886199" y="3576092"/>
            <a:ext cx="9005453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on a hill&#10;&#10;Description automatically generated">
            <a:extLst>
              <a:ext uri="{FF2B5EF4-FFF2-40B4-BE49-F238E27FC236}">
                <a16:creationId xmlns="" xmlns:a16="http://schemas.microsoft.com/office/drawing/2014/main" id="{E7080505-9D88-7DA3-BAE0-D76D0BA8D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3764EB4-DD3C-3551-1E4E-3DC2CE9D7F85}"/>
              </a:ext>
            </a:extLst>
          </p:cNvPr>
          <p:cNvSpPr/>
          <p:nvPr/>
        </p:nvSpPr>
        <p:spPr>
          <a:xfrm>
            <a:off x="793044" y="623597"/>
            <a:ext cx="8682475" cy="263236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#9Slide07 SVNRevolution" panose="02040603050506020204" pitchFamily="18" charset="0"/>
              </a:rPr>
              <a:t>Củng </a:t>
            </a:r>
          </a:p>
          <a:p>
            <a:pPr algn="ctr"/>
            <a:r>
              <a:rPr lang="vi-VN" sz="9600" dirty="0">
                <a:solidFill>
                  <a:srgbClr val="FF0000"/>
                </a:solidFill>
                <a:latin typeface="#9Slide07 SVNRevolution" panose="02040603050506020204" pitchFamily="18" charset="0"/>
              </a:rPr>
              <a:t>cố</a:t>
            </a:r>
            <a:endParaRPr lang="en-US" sz="9600" dirty="0">
              <a:solidFill>
                <a:srgbClr val="FF0000"/>
              </a:solidFill>
              <a:latin typeface="#9Slide07 SVNRevolution" panose="02040603050506020204" pitchFamily="18" charset="0"/>
            </a:endParaRPr>
          </a:p>
        </p:txBody>
      </p:sp>
      <p:pic>
        <p:nvPicPr>
          <p:cNvPr id="7" name="Picture 6" descr="A couple of cartoon characters&#10;&#10;Description automatically generated">
            <a:extLst>
              <a:ext uri="{FF2B5EF4-FFF2-40B4-BE49-F238E27FC236}">
                <a16:creationId xmlns="" xmlns:a16="http://schemas.microsoft.com/office/drawing/2014/main" id="{B558E9F7-F92E-3812-9911-2AFE7CC0E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89" y="3345573"/>
            <a:ext cx="9202022" cy="35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3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301336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clipart, animated cartoon, illustration, drawing&#10;&#10;Description automatically generated">
            <a:extLst>
              <a:ext uri="{FF2B5EF4-FFF2-40B4-BE49-F238E27FC236}">
                <a16:creationId xmlns="" xmlns:a16="http://schemas.microsoft.com/office/drawing/2014/main" id="{5731B7CE-FFA2-543C-8D7E-B869CD0CF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" y="2852057"/>
            <a:ext cx="2935203" cy="37669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AE52CCE-96D7-2B18-8800-06AAB83BC319}"/>
              </a:ext>
            </a:extLst>
          </p:cNvPr>
          <p:cNvGrpSpPr/>
          <p:nvPr/>
        </p:nvGrpSpPr>
        <p:grpSpPr>
          <a:xfrm>
            <a:off x="2032348" y="323937"/>
            <a:ext cx="9627736" cy="1636817"/>
            <a:chOff x="3537610" y="-114257"/>
            <a:chExt cx="9627736" cy="163681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0D28011E-55B7-C8FB-5F6B-AC619247F9EB}"/>
                </a:ext>
              </a:extLst>
            </p:cNvPr>
            <p:cNvSpPr/>
            <p:nvPr/>
          </p:nvSpPr>
          <p:spPr>
            <a:xfrm>
              <a:off x="4177188" y="384665"/>
              <a:ext cx="8988158" cy="113789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 nay các bạn đi học bằng phương tiện nào nhiều nhất?</a:t>
              </a:r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 descr="A cartoon bee with wings and wings&#10;&#10;Description automatically generated">
              <a:extLst>
                <a:ext uri="{FF2B5EF4-FFF2-40B4-BE49-F238E27FC236}">
                  <a16:creationId xmlns="" xmlns:a16="http://schemas.microsoft.com/office/drawing/2014/main" id="{DFD8B2D0-ED42-919A-BFC1-8FD847619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5" b="17908"/>
            <a:stretch/>
          </p:blipFill>
          <p:spPr>
            <a:xfrm flipH="1">
              <a:off x="3537610" y="-114257"/>
              <a:ext cx="1168448" cy="106147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C50AEE6-E8A9-0AAE-30EB-EDA389B10D73}"/>
              </a:ext>
            </a:extLst>
          </p:cNvPr>
          <p:cNvGrpSpPr/>
          <p:nvPr/>
        </p:nvGrpSpPr>
        <p:grpSpPr>
          <a:xfrm>
            <a:off x="2358920" y="2087216"/>
            <a:ext cx="9080482" cy="1636817"/>
            <a:chOff x="3537610" y="-114257"/>
            <a:chExt cx="9080482" cy="16368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A3330793-FB4E-8F66-90BC-39D01D335EAB}"/>
                </a:ext>
              </a:extLst>
            </p:cNvPr>
            <p:cNvSpPr/>
            <p:nvPr/>
          </p:nvSpPr>
          <p:spPr>
            <a:xfrm>
              <a:off x="4177188" y="384665"/>
              <a:ext cx="8440904" cy="113789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 nay các bạn đi học bằng phương tiện nào ít nhất?</a:t>
              </a:r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 descr="A cartoon bee with wings and wings&#10;&#10;Description automatically generated">
              <a:extLst>
                <a:ext uri="{FF2B5EF4-FFF2-40B4-BE49-F238E27FC236}">
                  <a16:creationId xmlns="" xmlns:a16="http://schemas.microsoft.com/office/drawing/2014/main" id="{A9873221-5BA3-37F7-5158-D5632A1B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5" b="17908"/>
            <a:stretch/>
          </p:blipFill>
          <p:spPr>
            <a:xfrm flipH="1">
              <a:off x="3537610" y="-114257"/>
              <a:ext cx="1168448" cy="106147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6DE731A-82AA-7FB4-F6AE-92D05C9750ED}"/>
              </a:ext>
            </a:extLst>
          </p:cNvPr>
          <p:cNvGrpSpPr/>
          <p:nvPr/>
        </p:nvGrpSpPr>
        <p:grpSpPr>
          <a:xfrm>
            <a:off x="2671926" y="3867398"/>
            <a:ext cx="8496817" cy="1636817"/>
            <a:chOff x="3537610" y="-114257"/>
            <a:chExt cx="8496817" cy="163681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4E9BFE56-E2A8-1C78-D79B-9456B148BC4F}"/>
                </a:ext>
              </a:extLst>
            </p:cNvPr>
            <p:cNvSpPr/>
            <p:nvPr/>
          </p:nvSpPr>
          <p:spPr>
            <a:xfrm>
              <a:off x="4177188" y="384665"/>
              <a:ext cx="7857239" cy="113789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 phương tiện khác là những phương tiện nào?</a:t>
              </a:r>
              <a:endPara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 descr="A cartoon bee with wings and wings&#10;&#10;Description automatically generated">
              <a:extLst>
                <a:ext uri="{FF2B5EF4-FFF2-40B4-BE49-F238E27FC236}">
                  <a16:creationId xmlns="" xmlns:a16="http://schemas.microsoft.com/office/drawing/2014/main" id="{E74C4C7F-BD38-06F7-9D32-6DC33BBFE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5" b="17908"/>
            <a:stretch/>
          </p:blipFill>
          <p:spPr>
            <a:xfrm flipH="1">
              <a:off x="3537610" y="-114257"/>
              <a:ext cx="1168448" cy="1061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83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F1E0612-4EBD-FDFF-2176-DB4D86A10CAA}"/>
              </a:ext>
            </a:extLst>
          </p:cNvPr>
          <p:cNvSpPr/>
          <p:nvPr/>
        </p:nvSpPr>
        <p:spPr>
          <a:xfrm>
            <a:off x="332509" y="301336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7F0F56D-17DA-5BA0-DBD9-8F806EF49DF5}"/>
              </a:ext>
            </a:extLst>
          </p:cNvPr>
          <p:cNvSpPr txBox="1"/>
          <p:nvPr/>
        </p:nvSpPr>
        <p:spPr>
          <a:xfrm>
            <a:off x="1572274" y="621079"/>
            <a:ext cx="917050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002060"/>
                </a:solidFill>
                <a:latin typeface="+mj-lt"/>
              </a:rPr>
              <a:t>Trò chơi đi chợ:</a:t>
            </a:r>
          </a:p>
          <a:p>
            <a:r>
              <a:rPr lang="vi-VN" sz="4000" dirty="0" smtClean="0">
                <a:latin typeface="+mj-lt"/>
              </a:rPr>
              <a:t>   -Có các </a:t>
            </a:r>
            <a:r>
              <a:rPr lang="vi-VN" sz="4000" dirty="0">
                <a:latin typeface="+mj-lt"/>
              </a:rPr>
              <a:t>phiếu đi chợ, </a:t>
            </a:r>
            <a:r>
              <a:rPr lang="vi-VN" sz="4000" dirty="0" smtClean="0">
                <a:latin typeface="+mj-lt"/>
              </a:rPr>
              <a:t>em hãy thống </a:t>
            </a:r>
            <a:r>
              <a:rPr lang="vi-VN" sz="4000" dirty="0">
                <a:latin typeface="+mj-lt"/>
              </a:rPr>
              <a:t>kê phiếu gồm bao nhiêu số liệu, sắp xếp các nguyên</a:t>
            </a:r>
            <a:r>
              <a:rPr lang="vi-VN" sz="4000" dirty="0" smtClean="0">
                <a:latin typeface="+mj-lt"/>
              </a:rPr>
              <a:t> </a:t>
            </a:r>
            <a:r>
              <a:rPr lang="vi-VN" sz="4000" dirty="0">
                <a:latin typeface="+mj-lt"/>
              </a:rPr>
              <a:t>liệu cần mua từ khối lượng ít đến nhiều.</a:t>
            </a:r>
          </a:p>
          <a:p>
            <a:r>
              <a:rPr lang="vi-VN" sz="4000" dirty="0" smtClean="0">
                <a:latin typeface="+mj-lt"/>
              </a:rPr>
              <a:t>Cá</a:t>
            </a:r>
            <a:r>
              <a:rPr lang="vi-VN" sz="4000" dirty="0">
                <a:latin typeface="+mj-lt"/>
              </a:rPr>
              <a:t>: </a:t>
            </a:r>
            <a:r>
              <a:rPr lang="vi-VN" sz="4000" dirty="0" smtClean="0">
                <a:latin typeface="+mj-lt"/>
              </a:rPr>
              <a:t>500g, </a:t>
            </a:r>
            <a:r>
              <a:rPr lang="vi-VN" sz="4000" dirty="0">
                <a:latin typeface="+mj-lt"/>
              </a:rPr>
              <a:t>Thịt: 1kg 500g, Rau: 750 g, </a:t>
            </a:r>
            <a:endParaRPr lang="vi-VN" sz="4000" dirty="0" smtClean="0">
              <a:latin typeface="+mj-lt"/>
            </a:endParaRPr>
          </a:p>
          <a:p>
            <a:r>
              <a:rPr lang="vi-VN" sz="4000" dirty="0" smtClean="0">
                <a:latin typeface="+mj-lt"/>
              </a:rPr>
              <a:t>Dưa </a:t>
            </a:r>
            <a:r>
              <a:rPr lang="vi-VN" sz="4000" dirty="0">
                <a:latin typeface="+mj-lt"/>
              </a:rPr>
              <a:t>hấu: 2 kg 500g, Gạo: 850g.</a:t>
            </a:r>
          </a:p>
          <a:p>
            <a:pPr algn="just"/>
            <a:endParaRPr lang="vi-VN" sz="4000" b="1" dirty="0" smtClean="0">
              <a:solidFill>
                <a:srgbClr val="002060"/>
              </a:solidFill>
              <a:latin typeface="+mj-lt"/>
            </a:endParaRPr>
          </a:p>
          <a:p>
            <a:pPr algn="just"/>
            <a:endParaRPr lang="vi-VN" sz="4000" b="1" dirty="0">
              <a:solidFill>
                <a:srgbClr val="002060"/>
              </a:solidFill>
              <a:latin typeface="UTM Duepuntozero" panose="02040603050506020204" pitchFamily="18" charset="0"/>
            </a:endParaRPr>
          </a:p>
          <a:p>
            <a:pPr algn="just"/>
            <a:endParaRPr lang="en-US" sz="4000" b="1" dirty="0">
              <a:solidFill>
                <a:srgbClr val="002060"/>
              </a:solidFill>
              <a:latin typeface="UTM Duepuntoze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6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228599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clipart, animated cartoon, illustration, drawing&#10;&#10;Description automatically generated">
            <a:extLst>
              <a:ext uri="{FF2B5EF4-FFF2-40B4-BE49-F238E27FC236}">
                <a16:creationId xmlns="" xmlns:a16="http://schemas.microsoft.com/office/drawing/2014/main" id="{5731B7CE-FFA2-543C-8D7E-B869CD0CF4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4" y="874456"/>
            <a:ext cx="3976426" cy="51032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E8F056C-1541-C287-A4A7-34EED5D336F2}"/>
              </a:ext>
            </a:extLst>
          </p:cNvPr>
          <p:cNvSpPr/>
          <p:nvPr/>
        </p:nvSpPr>
        <p:spPr>
          <a:xfrm>
            <a:off x="4322618" y="727364"/>
            <a:ext cx="7273808" cy="2701636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tham gia giao thông đường bộ ta nên: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 bộ bên lề phải, đi qua đường đúng vạch ngựa vằn và theo tín hiệu đèn giao thông.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đi xe máy nên đội nón bảo hiểm, không vượt đèn đỏ, chạy xe lạng lách, đánh võng...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đi xe đạp tương tự khi đi xe máy.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group of kids crossing a street&#10;&#10;Description automatically generated">
            <a:extLst>
              <a:ext uri="{FF2B5EF4-FFF2-40B4-BE49-F238E27FC236}">
                <a16:creationId xmlns="" xmlns:a16="http://schemas.microsoft.com/office/drawing/2014/main" id="{9F3C5F32-C910-B186-D618-4CA869E559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0"/>
          <a:stretch/>
        </p:blipFill>
        <p:spPr>
          <a:xfrm>
            <a:off x="3886199" y="3576092"/>
            <a:ext cx="9005453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A6599CC-F7A7-B8A3-7E16-D1F2B29E690F}"/>
              </a:ext>
            </a:extLst>
          </p:cNvPr>
          <p:cNvSpPr txBox="1"/>
          <p:nvPr/>
        </p:nvSpPr>
        <p:spPr>
          <a:xfrm>
            <a:off x="3496491" y="567239"/>
            <a:ext cx="519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1FD21A-F60C-893D-0775-2BE35094375C}"/>
              </a:ext>
            </a:extLst>
          </p:cNvPr>
          <p:cNvSpPr txBox="1"/>
          <p:nvPr/>
        </p:nvSpPr>
        <p:spPr>
          <a:xfrm>
            <a:off x="1863363" y="2154646"/>
            <a:ext cx="9350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cs typeface="Calibri" panose="020F0502020204030204" pitchFamily="34" charset="0"/>
              </a:rPr>
              <a:t>Học kĩ bài Dãy số liệu, xem trước bài Biểu đồ cột</a:t>
            </a:r>
            <a:endParaRPr lang="en-US" sz="32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CBE1895-4499-BDD6-E6DB-0020D7879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7199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56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eddy bear holding a tent&#10;&#10;Description automatically generated">
            <a:extLst>
              <a:ext uri="{FF2B5EF4-FFF2-40B4-BE49-F238E27FC236}">
                <a16:creationId xmlns="" xmlns:a16="http://schemas.microsoft.com/office/drawing/2014/main" id="{C5C04258-494D-DF92-E66B-4B48CE5E1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watercolor of a child in a red dress&#10;&#10;Description automatically generated">
            <a:extLst>
              <a:ext uri="{FF2B5EF4-FFF2-40B4-BE49-F238E27FC236}">
                <a16:creationId xmlns="" xmlns:a16="http://schemas.microsoft.com/office/drawing/2014/main" id="{FA5C4555-AEF9-94BD-AA1E-35B4FCFFE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43" y="3859385"/>
            <a:ext cx="2998615" cy="29986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BBBA507-CB8C-6EBE-AE1D-AB49D3149BEF}"/>
              </a:ext>
            </a:extLst>
          </p:cNvPr>
          <p:cNvGrpSpPr/>
          <p:nvPr/>
        </p:nvGrpSpPr>
        <p:grpSpPr>
          <a:xfrm>
            <a:off x="2401824" y="772483"/>
            <a:ext cx="7388352" cy="2308324"/>
            <a:chOff x="5108448" y="4645152"/>
            <a:chExt cx="7388352" cy="2308324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0A9D279-86D5-131C-786E-644ECCFF91EE}"/>
                </a:ext>
              </a:extLst>
            </p:cNvPr>
            <p:cNvSpPr txBox="1"/>
            <p:nvPr/>
          </p:nvSpPr>
          <p:spPr>
            <a:xfrm>
              <a:off x="5108448" y="4645152"/>
              <a:ext cx="738835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200" dirty="0">
                  <a:ln w="317500">
                    <a:solidFill>
                      <a:srgbClr val="FF9999"/>
                    </a:solidFill>
                  </a:ln>
                  <a:solidFill>
                    <a:srgbClr val="FF9999"/>
                  </a:solidFill>
                  <a:latin typeface="+mj-lt"/>
                </a:rPr>
                <a:t>T</a:t>
              </a:r>
              <a:r>
                <a:rPr lang="vi-VN" sz="7200" dirty="0">
                  <a:ln w="317500">
                    <a:solidFill>
                      <a:srgbClr val="CC66FF"/>
                    </a:solidFill>
                  </a:ln>
                  <a:latin typeface="+mj-lt"/>
                </a:rPr>
                <a:t>ạ</a:t>
              </a:r>
              <a:r>
                <a:rPr lang="vi-VN" sz="7200" dirty="0">
                  <a:ln w="317500">
                    <a:solidFill>
                      <a:srgbClr val="00FFFF"/>
                    </a:solidFill>
                  </a:ln>
                  <a:latin typeface="+mj-lt"/>
                </a:rPr>
                <a:t>m</a:t>
              </a:r>
              <a:r>
                <a:rPr lang="vi-VN" sz="7200" dirty="0">
                  <a:ln w="317500">
                    <a:solidFill>
                      <a:schemeClr val="tx1"/>
                    </a:solidFill>
                  </a:ln>
                  <a:latin typeface="+mj-lt"/>
                </a:rPr>
                <a:t> </a:t>
              </a:r>
              <a:r>
                <a:rPr lang="vi-VN" sz="7200" dirty="0">
                  <a:ln w="317500">
                    <a:solidFill>
                      <a:srgbClr val="CCFF99"/>
                    </a:solidFill>
                  </a:ln>
                  <a:latin typeface="+mj-lt"/>
                </a:rPr>
                <a:t>b</a:t>
              </a:r>
              <a:r>
                <a:rPr lang="vi-VN" sz="7200" dirty="0">
                  <a:ln w="317500">
                    <a:solidFill>
                      <a:srgbClr val="FFCC66"/>
                    </a:solidFill>
                  </a:ln>
                  <a:latin typeface="+mj-lt"/>
                </a:rPr>
                <a:t>i</a:t>
              </a:r>
              <a:r>
                <a:rPr lang="vi-VN" sz="7200" dirty="0">
                  <a:ln w="317500">
                    <a:solidFill>
                      <a:srgbClr val="FFCCCC"/>
                    </a:solidFill>
                  </a:ln>
                  <a:latin typeface="+mj-lt"/>
                </a:rPr>
                <a:t>ệ</a:t>
              </a:r>
              <a:r>
                <a:rPr lang="vi-VN" sz="7200" dirty="0">
                  <a:ln w="317500">
                    <a:solidFill>
                      <a:srgbClr val="FF0066"/>
                    </a:solidFill>
                  </a:ln>
                  <a:latin typeface="+mj-lt"/>
                </a:rPr>
                <a:t>t</a:t>
              </a:r>
              <a:r>
                <a:rPr lang="vi-VN" sz="7200" dirty="0">
                  <a:ln w="317500">
                    <a:solidFill>
                      <a:schemeClr val="tx1"/>
                    </a:solidFill>
                  </a:ln>
                  <a:latin typeface="+mj-lt"/>
                </a:rPr>
                <a:t> </a:t>
              </a:r>
              <a:r>
                <a:rPr lang="vi-VN" sz="7200" dirty="0">
                  <a:ln w="317500">
                    <a:solidFill>
                      <a:srgbClr val="FF6600"/>
                    </a:solidFill>
                  </a:ln>
                  <a:latin typeface="+mj-lt"/>
                </a:rPr>
                <a:t>v</a:t>
              </a:r>
              <a:r>
                <a:rPr lang="vi-VN" sz="7200" dirty="0">
                  <a:ln w="317500">
                    <a:solidFill>
                      <a:srgbClr val="FF99FF"/>
                    </a:solidFill>
                  </a:ln>
                  <a:latin typeface="+mj-lt"/>
                </a:rPr>
                <a:t>à</a:t>
              </a:r>
              <a:r>
                <a:rPr lang="vi-VN" sz="7200" dirty="0">
                  <a:ln w="317500">
                    <a:solidFill>
                      <a:schemeClr val="tx1"/>
                    </a:solidFill>
                  </a:ln>
                  <a:latin typeface="+mj-lt"/>
                </a:rPr>
                <a:t> </a:t>
              </a:r>
              <a:r>
                <a:rPr lang="vi-VN" sz="7200" dirty="0">
                  <a:ln w="317500">
                    <a:solidFill>
                      <a:srgbClr val="92D050"/>
                    </a:solidFill>
                  </a:ln>
                  <a:latin typeface="+mj-lt"/>
                </a:rPr>
                <a:t>h</a:t>
              </a:r>
              <a:r>
                <a:rPr lang="vi-VN" sz="7200" dirty="0">
                  <a:ln w="317500">
                    <a:solidFill>
                      <a:srgbClr val="FFFF00"/>
                    </a:solidFill>
                  </a:ln>
                  <a:latin typeface="+mj-lt"/>
                </a:rPr>
                <a:t>ẹ</a:t>
              </a:r>
              <a:r>
                <a:rPr lang="vi-VN" sz="7200" dirty="0">
                  <a:ln w="317500">
                    <a:solidFill>
                      <a:srgbClr val="9999FF"/>
                    </a:solidFill>
                  </a:ln>
                  <a:latin typeface="+mj-lt"/>
                </a:rPr>
                <a:t>n</a:t>
              </a:r>
              <a:r>
                <a:rPr lang="vi-VN" sz="7200" dirty="0">
                  <a:ln w="317500">
                    <a:solidFill>
                      <a:schemeClr val="tx1"/>
                    </a:solidFill>
                  </a:ln>
                  <a:latin typeface="+mj-lt"/>
                </a:rPr>
                <a:t> </a:t>
              </a:r>
              <a:r>
                <a:rPr lang="vi-VN" sz="7200" dirty="0">
                  <a:ln w="317500">
                    <a:solidFill>
                      <a:srgbClr val="00FFFF"/>
                    </a:solidFill>
                  </a:ln>
                  <a:latin typeface="+mj-lt"/>
                </a:rPr>
                <a:t>g</a:t>
              </a:r>
              <a:r>
                <a:rPr lang="vi-VN" sz="7200" dirty="0">
                  <a:ln w="317500">
                    <a:solidFill>
                      <a:srgbClr val="FF99FF"/>
                    </a:solidFill>
                  </a:ln>
                  <a:latin typeface="+mj-lt"/>
                </a:rPr>
                <a:t>ặ</a:t>
              </a:r>
              <a:r>
                <a:rPr lang="vi-VN" sz="7200" dirty="0">
                  <a:ln w="317500">
                    <a:solidFill>
                      <a:srgbClr val="FFC000"/>
                    </a:solidFill>
                  </a:ln>
                  <a:latin typeface="+mj-lt"/>
                </a:rPr>
                <a:t>p</a:t>
              </a:r>
              <a:r>
                <a:rPr lang="vi-VN" sz="7200" dirty="0">
                  <a:ln w="317500">
                    <a:solidFill>
                      <a:schemeClr val="tx1"/>
                    </a:solidFill>
                  </a:ln>
                  <a:latin typeface="+mj-lt"/>
                </a:rPr>
                <a:t> </a:t>
              </a:r>
              <a:r>
                <a:rPr lang="vi-VN" sz="7200" dirty="0">
                  <a:ln w="317500">
                    <a:solidFill>
                      <a:srgbClr val="FFCC66"/>
                    </a:solidFill>
                  </a:ln>
                  <a:latin typeface="+mj-lt"/>
                </a:rPr>
                <a:t>l</a:t>
              </a:r>
              <a:r>
                <a:rPr lang="vi-VN" sz="7200" dirty="0">
                  <a:ln w="317500">
                    <a:solidFill>
                      <a:srgbClr val="9999FF"/>
                    </a:solidFill>
                  </a:ln>
                  <a:latin typeface="+mj-lt"/>
                </a:rPr>
                <a:t>ạ</a:t>
              </a:r>
              <a:r>
                <a:rPr lang="vi-VN" sz="7200" dirty="0">
                  <a:ln w="317500">
                    <a:solidFill>
                      <a:srgbClr val="FF0066"/>
                    </a:solidFill>
                  </a:ln>
                  <a:latin typeface="+mj-lt"/>
                </a:rPr>
                <a:t>i</a:t>
              </a:r>
              <a:endParaRPr lang="en-US" sz="7200" dirty="0">
                <a:ln w="317500">
                  <a:solidFill>
                    <a:srgbClr val="FF0066"/>
                  </a:solidFill>
                </a:ln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6328F09-32D7-0273-C602-6658A00EA6E9}"/>
                </a:ext>
              </a:extLst>
            </p:cNvPr>
            <p:cNvSpPr txBox="1"/>
            <p:nvPr/>
          </p:nvSpPr>
          <p:spPr>
            <a:xfrm>
              <a:off x="5108448" y="4645152"/>
              <a:ext cx="738835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200" dirty="0">
                  <a:solidFill>
                    <a:schemeClr val="bg1"/>
                  </a:solidFill>
                  <a:latin typeface="+mj-lt"/>
                </a:rPr>
                <a:t>Tạm biệt và hẹn gặp lại</a:t>
              </a:r>
              <a:endParaRPr lang="en-US" sz="72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68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tree in a field&#10;&#10;Description automatically generated">
            <a:extLst>
              <a:ext uri="{FF2B5EF4-FFF2-40B4-BE49-F238E27FC236}">
                <a16:creationId xmlns="" xmlns:a16="http://schemas.microsoft.com/office/drawing/2014/main" id="{E73F35D9-AB28-98C9-1D77-EC164D344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BD4AEE2-76DE-47E9-AA52-44C5D155269D}"/>
              </a:ext>
            </a:extLst>
          </p:cNvPr>
          <p:cNvSpPr/>
          <p:nvPr/>
        </p:nvSpPr>
        <p:spPr>
          <a:xfrm>
            <a:off x="2842350" y="240168"/>
            <a:ext cx="9250499" cy="4196662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634EB69-EBCB-EC8C-A626-BD799E399FE1}"/>
              </a:ext>
            </a:extLst>
          </p:cNvPr>
          <p:cNvSpPr txBox="1"/>
          <p:nvPr/>
        </p:nvSpPr>
        <p:spPr>
          <a:xfrm>
            <a:off x="3924300" y="161227"/>
            <a:ext cx="704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10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38B7CBF-0E5B-52A5-1BB7-C990F218D8D0}"/>
              </a:ext>
            </a:extLst>
          </p:cNvPr>
          <p:cNvGrpSpPr/>
          <p:nvPr/>
        </p:nvGrpSpPr>
        <p:grpSpPr>
          <a:xfrm>
            <a:off x="6167506" y="1018216"/>
            <a:ext cx="2371061" cy="1027396"/>
            <a:chOff x="3019646" y="946298"/>
            <a:chExt cx="4284921" cy="1027396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F60C56C-EDED-3A3C-332D-01973173416B}"/>
                </a:ext>
              </a:extLst>
            </p:cNvPr>
            <p:cNvSpPr txBox="1"/>
            <p:nvPr/>
          </p:nvSpPr>
          <p:spPr>
            <a:xfrm>
              <a:off x="3019646" y="946298"/>
              <a:ext cx="428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dirty="0">
                  <a:ln w="254000">
                    <a:solidFill>
                      <a:schemeClr val="bg1"/>
                    </a:solidFill>
                  </a:ln>
                  <a:solidFill>
                    <a:srgbClr val="00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UTM Mother" panose="02040603050506020204" pitchFamily="18" charset="0"/>
                </a:rPr>
                <a:t>Toán </a:t>
              </a:r>
              <a:endParaRPr lang="en-US" sz="6000" dirty="0">
                <a:ln w="254000">
                  <a:solidFill>
                    <a:schemeClr val="bg1"/>
                  </a:solidFill>
                </a:ln>
                <a:solidFill>
                  <a:srgbClr val="00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Mother" panose="0204060305050602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EA4ED44-E42D-FF74-F393-C49717C4E31C}"/>
                </a:ext>
              </a:extLst>
            </p:cNvPr>
            <p:cNvSpPr txBox="1"/>
            <p:nvPr/>
          </p:nvSpPr>
          <p:spPr>
            <a:xfrm>
              <a:off x="3019646" y="958031"/>
              <a:ext cx="428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u="sng" dirty="0"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50000">
                        <a:srgbClr val="FF0000">
                          <a:shade val="67500"/>
                          <a:satMod val="115000"/>
                        </a:srgbClr>
                      </a:gs>
                      <a:gs pos="100000">
                        <a:srgbClr val="FF0000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latin typeface="UTM Mother" panose="02040603050506020204" pitchFamily="18" charset="0"/>
                </a:rPr>
                <a:t>Toán</a:t>
              </a:r>
              <a:endParaRPr lang="en-US" sz="6000" u="sng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Mother" panose="02040603050506020204" pitchFamily="18" charset="0"/>
              </a:endParaRPr>
            </a:p>
          </p:txBody>
        </p:sp>
      </p:grpSp>
      <p:pic>
        <p:nvPicPr>
          <p:cNvPr id="22" name="Picture 21" descr="A watercolor of a child in a red dress&#10;&#10;Description automatically generated">
            <a:extLst>
              <a:ext uri="{FF2B5EF4-FFF2-40B4-BE49-F238E27FC236}">
                <a16:creationId xmlns="" xmlns:a16="http://schemas.microsoft.com/office/drawing/2014/main" id="{7DDB9EDC-92AD-C16D-F6F2-89DA5B181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50" y="3801341"/>
            <a:ext cx="2998615" cy="299861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EA4ED44-E42D-FF74-F393-C49717C4E31C}"/>
              </a:ext>
            </a:extLst>
          </p:cNvPr>
          <p:cNvSpPr txBox="1"/>
          <p:nvPr/>
        </p:nvSpPr>
        <p:spPr>
          <a:xfrm>
            <a:off x="3228975" y="2225557"/>
            <a:ext cx="8863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Mother" panose="02040603050506020204" pitchFamily="18" charset="0"/>
              </a:rPr>
              <a:t>Bài 16: Dãy số liệu (Tiết 2)</a:t>
            </a:r>
            <a:endParaRPr lang="en-US" sz="54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UTM Moth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07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on a hill&#10;&#10;Description automatically generated">
            <a:extLst>
              <a:ext uri="{FF2B5EF4-FFF2-40B4-BE49-F238E27FC236}">
                <a16:creationId xmlns="" xmlns:a16="http://schemas.microsoft.com/office/drawing/2014/main" id="{E7080505-9D88-7DA3-BAE0-D76D0BA8D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3764EB4-DD3C-3551-1E4E-3DC2CE9D7F85}"/>
              </a:ext>
            </a:extLst>
          </p:cNvPr>
          <p:cNvSpPr/>
          <p:nvPr/>
        </p:nvSpPr>
        <p:spPr>
          <a:xfrm>
            <a:off x="1718825" y="484907"/>
            <a:ext cx="6573121" cy="263236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#9Slide07 SVNRevolution" panose="02040603050506020204" pitchFamily="18" charset="0"/>
              </a:rPr>
              <a:t>Thực</a:t>
            </a:r>
            <a:r>
              <a:rPr lang="en-US" sz="9600" dirty="0">
                <a:solidFill>
                  <a:srgbClr val="FF0000"/>
                </a:solidFill>
                <a:latin typeface="#9Slide07 SVNRevolution" panose="020406030505060202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7 SVNRevolution" panose="02040603050506020204" pitchFamily="18" charset="0"/>
              </a:rPr>
              <a:t>hành</a:t>
            </a:r>
            <a:endParaRPr lang="en-US" sz="9600" dirty="0">
              <a:solidFill>
                <a:srgbClr val="FF0000"/>
              </a:solidFill>
              <a:latin typeface="#9Slide07 SVNRevolution" panose="02040603050506020204" pitchFamily="18" charset="0"/>
            </a:endParaRPr>
          </a:p>
        </p:txBody>
      </p:sp>
      <p:pic>
        <p:nvPicPr>
          <p:cNvPr id="7" name="Picture 6" descr="A couple of cartoon characters&#10;&#10;Description automatically generated">
            <a:extLst>
              <a:ext uri="{FF2B5EF4-FFF2-40B4-BE49-F238E27FC236}">
                <a16:creationId xmlns="" xmlns:a16="http://schemas.microsoft.com/office/drawing/2014/main" id="{B558E9F7-F92E-3812-9911-2AFE7CC0E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89" y="3345573"/>
            <a:ext cx="9202022" cy="35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7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301336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4A2CF2C-2465-1F87-B35A-64D93C0CA5AC}"/>
              </a:ext>
            </a:extLst>
          </p:cNvPr>
          <p:cNvGrpSpPr/>
          <p:nvPr/>
        </p:nvGrpSpPr>
        <p:grpSpPr>
          <a:xfrm>
            <a:off x="789710" y="394854"/>
            <a:ext cx="10391963" cy="1323439"/>
            <a:chOff x="633847" y="238991"/>
            <a:chExt cx="10391963" cy="1323439"/>
          </a:xfrm>
        </p:grpSpPr>
        <p:sp>
          <p:nvSpPr>
            <p:cNvPr id="5" name="Isosceles Triangle 4">
              <a:extLst>
                <a:ext uri="{FF2B5EF4-FFF2-40B4-BE49-F238E27FC236}">
                  <a16:creationId xmlns="" xmlns:a16="http://schemas.microsoft.com/office/drawing/2014/main" id="{1756BA0F-3000-4D16-6B1B-A3B68DE20352}"/>
                </a:ext>
              </a:extLst>
            </p:cNvPr>
            <p:cNvSpPr/>
            <p:nvPr/>
          </p:nvSpPr>
          <p:spPr>
            <a:xfrm>
              <a:off x="633847" y="470014"/>
              <a:ext cx="1073426" cy="861391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928BDD3-BD75-B2E2-C556-F71E36E0C075}"/>
                </a:ext>
              </a:extLst>
            </p:cNvPr>
            <p:cNvSpPr txBox="1"/>
            <p:nvPr/>
          </p:nvSpPr>
          <p:spPr>
            <a:xfrm>
              <a:off x="1855305" y="238991"/>
              <a:ext cx="91705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Dưới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đây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cây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cà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chua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lớp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trồng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vườn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trường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.</a:t>
              </a:r>
            </a:p>
          </p:txBody>
        </p:sp>
      </p:grpSp>
      <p:pic>
        <p:nvPicPr>
          <p:cNvPr id="8" name="Picture 7" descr="A plant with red tomatoes in a pot&#10;&#10;Description automatically generated">
            <a:extLst>
              <a:ext uri="{FF2B5EF4-FFF2-40B4-BE49-F238E27FC236}">
                <a16:creationId xmlns="" xmlns:a16="http://schemas.microsoft.com/office/drawing/2014/main" id="{35EFC343-D03D-BA59-FF21-1812B29F53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12944"/>
          <a:stretch/>
        </p:blipFill>
        <p:spPr>
          <a:xfrm>
            <a:off x="273627" y="1811809"/>
            <a:ext cx="2235138" cy="2931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4FBE3E-D809-928B-C273-541206998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1884"/>
          <a:stretch/>
        </p:blipFill>
        <p:spPr>
          <a:xfrm>
            <a:off x="2580069" y="2404093"/>
            <a:ext cx="2235138" cy="2931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B873E64-11E3-BE9D-897E-892BE40115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1884"/>
          <a:stretch/>
        </p:blipFill>
        <p:spPr>
          <a:xfrm>
            <a:off x="5079009" y="1858225"/>
            <a:ext cx="2235138" cy="2931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48E648C-0672-253F-398D-79E92D4D8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1884"/>
          <a:stretch/>
        </p:blipFill>
        <p:spPr>
          <a:xfrm>
            <a:off x="7520925" y="2511447"/>
            <a:ext cx="2235138" cy="2931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25442B-FC28-9624-5B1B-339B5F696C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1884"/>
          <a:stretch/>
        </p:blipFill>
        <p:spPr>
          <a:xfrm>
            <a:off x="9691893" y="1876054"/>
            <a:ext cx="2235138" cy="29319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18F1388-1A00-D499-FB57-7CB8E63D41B9}"/>
              </a:ext>
            </a:extLst>
          </p:cNvPr>
          <p:cNvSpPr/>
          <p:nvPr/>
        </p:nvSpPr>
        <p:spPr>
          <a:xfrm>
            <a:off x="945573" y="4925291"/>
            <a:ext cx="917563" cy="4107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867694B-67C5-02FC-E35D-B158940D9E82}"/>
              </a:ext>
            </a:extLst>
          </p:cNvPr>
          <p:cNvSpPr/>
          <p:nvPr/>
        </p:nvSpPr>
        <p:spPr>
          <a:xfrm>
            <a:off x="3238856" y="5488477"/>
            <a:ext cx="917563" cy="4107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2B5F6A2-9FE4-AF35-753A-902B0027BDDB}"/>
              </a:ext>
            </a:extLst>
          </p:cNvPr>
          <p:cNvSpPr/>
          <p:nvPr/>
        </p:nvSpPr>
        <p:spPr>
          <a:xfrm>
            <a:off x="5737796" y="4937762"/>
            <a:ext cx="917563" cy="4107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761902B-0A94-FEE6-0755-429EC38FA039}"/>
              </a:ext>
            </a:extLst>
          </p:cNvPr>
          <p:cNvSpPr/>
          <p:nvPr/>
        </p:nvSpPr>
        <p:spPr>
          <a:xfrm>
            <a:off x="8179712" y="5539374"/>
            <a:ext cx="917563" cy="4107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AF1F62B-3784-BCD1-7050-3F8AA8A06438}"/>
              </a:ext>
            </a:extLst>
          </p:cNvPr>
          <p:cNvSpPr/>
          <p:nvPr/>
        </p:nvSpPr>
        <p:spPr>
          <a:xfrm>
            <a:off x="10386048" y="4872808"/>
            <a:ext cx="917563" cy="4107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4E</a:t>
            </a:r>
          </a:p>
        </p:txBody>
      </p:sp>
    </p:spTree>
    <p:extLst>
      <p:ext uri="{BB962C8B-B14F-4D97-AF65-F5344CB8AC3E}">
        <p14:creationId xmlns:p14="http://schemas.microsoft.com/office/powerpoint/2010/main" val="19462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4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301336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4A2CF2C-2465-1F87-B35A-64D93C0CA5AC}"/>
              </a:ext>
            </a:extLst>
          </p:cNvPr>
          <p:cNvGrpSpPr/>
          <p:nvPr/>
        </p:nvGrpSpPr>
        <p:grpSpPr>
          <a:xfrm>
            <a:off x="673028" y="374071"/>
            <a:ext cx="10845944" cy="743298"/>
            <a:chOff x="473239" y="225940"/>
            <a:chExt cx="10845944" cy="743298"/>
          </a:xfrm>
        </p:grpSpPr>
        <p:sp>
          <p:nvSpPr>
            <p:cNvPr id="5" name="Isosceles Triangle 4">
              <a:extLst>
                <a:ext uri="{FF2B5EF4-FFF2-40B4-BE49-F238E27FC236}">
                  <a16:creationId xmlns="" xmlns:a16="http://schemas.microsoft.com/office/drawing/2014/main" id="{1756BA0F-3000-4D16-6B1B-A3B68DE20352}"/>
                </a:ext>
              </a:extLst>
            </p:cNvPr>
            <p:cNvSpPr/>
            <p:nvPr/>
          </p:nvSpPr>
          <p:spPr>
            <a:xfrm>
              <a:off x="473239" y="225940"/>
              <a:ext cx="775252" cy="674770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928BDD3-BD75-B2E2-C556-F71E36E0C075}"/>
                </a:ext>
              </a:extLst>
            </p:cNvPr>
            <p:cNvSpPr txBox="1"/>
            <p:nvPr/>
          </p:nvSpPr>
          <p:spPr>
            <a:xfrm>
              <a:off x="1235333" y="384463"/>
              <a:ext cx="10083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ảnh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cà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chua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mỗi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lớp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vườn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trường</a:t>
              </a:r>
              <a:r>
                <a:rPr lang="en-US" sz="32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650021B-BE94-E162-6796-9FED5B071103}"/>
              </a:ext>
            </a:extLst>
          </p:cNvPr>
          <p:cNvSpPr txBox="1"/>
          <p:nvPr/>
        </p:nvSpPr>
        <p:spPr>
          <a:xfrm>
            <a:off x="207482" y="1487208"/>
            <a:ext cx="1204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Đếm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chua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kê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.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="" xmlns:a16="http://schemas.microsoft.com/office/drawing/2014/main" id="{A17E0187-E33A-31E8-0559-89A091153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115033"/>
              </p:ext>
            </p:extLst>
          </p:nvPr>
        </p:nvGraphicFramePr>
        <p:xfrm>
          <a:off x="2385748" y="2140511"/>
          <a:ext cx="8286792" cy="1168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132">
                  <a:extLst>
                    <a:ext uri="{9D8B030D-6E8A-4147-A177-3AD203B41FA5}">
                      <a16:colId xmlns="" xmlns:a16="http://schemas.microsoft.com/office/drawing/2014/main" val="2123311748"/>
                    </a:ext>
                  </a:extLst>
                </a:gridCol>
                <a:gridCol w="1381132">
                  <a:extLst>
                    <a:ext uri="{9D8B030D-6E8A-4147-A177-3AD203B41FA5}">
                      <a16:colId xmlns="" xmlns:a16="http://schemas.microsoft.com/office/drawing/2014/main" val="3106951797"/>
                    </a:ext>
                  </a:extLst>
                </a:gridCol>
                <a:gridCol w="1381132">
                  <a:extLst>
                    <a:ext uri="{9D8B030D-6E8A-4147-A177-3AD203B41FA5}">
                      <a16:colId xmlns="" xmlns:a16="http://schemas.microsoft.com/office/drawing/2014/main" val="739244782"/>
                    </a:ext>
                  </a:extLst>
                </a:gridCol>
                <a:gridCol w="1381132">
                  <a:extLst>
                    <a:ext uri="{9D8B030D-6E8A-4147-A177-3AD203B41FA5}">
                      <a16:colId xmlns="" xmlns:a16="http://schemas.microsoft.com/office/drawing/2014/main" val="3111079258"/>
                    </a:ext>
                  </a:extLst>
                </a:gridCol>
                <a:gridCol w="1381132">
                  <a:extLst>
                    <a:ext uri="{9D8B030D-6E8A-4147-A177-3AD203B41FA5}">
                      <a16:colId xmlns="" xmlns:a16="http://schemas.microsoft.com/office/drawing/2014/main" val="538914773"/>
                    </a:ext>
                  </a:extLst>
                </a:gridCol>
                <a:gridCol w="1381132">
                  <a:extLst>
                    <a:ext uri="{9D8B030D-6E8A-4147-A177-3AD203B41FA5}">
                      <a16:colId xmlns="" xmlns:a16="http://schemas.microsoft.com/office/drawing/2014/main" val="3607338463"/>
                    </a:ext>
                  </a:extLst>
                </a:gridCol>
              </a:tblGrid>
              <a:tr h="58449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Lớp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4A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4B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4C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4D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3251089"/>
                  </a:ext>
                </a:extLst>
              </a:tr>
              <a:tr h="58449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.?.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.?.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.?.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.?.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800104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01F37AD-5C76-E2AB-A2AC-C190909398CB}"/>
              </a:ext>
            </a:extLst>
          </p:cNvPr>
          <p:cNvSpPr txBox="1"/>
          <p:nvPr/>
        </p:nvSpPr>
        <p:spPr>
          <a:xfrm>
            <a:off x="1014395" y="3321364"/>
            <a:ext cx="1102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b)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dãy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: 9; .?.; .?.; .?.; .?.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F0B3FBE-855E-205E-DF48-33D8DA03E996}"/>
              </a:ext>
            </a:extLst>
          </p:cNvPr>
          <p:cNvSpPr txBox="1"/>
          <p:nvPr/>
        </p:nvSpPr>
        <p:spPr>
          <a:xfrm>
            <a:off x="1020042" y="3934095"/>
            <a:ext cx="1102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c)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dãy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F39C6CC-1D86-7CB2-E3D5-DF1EE85098C1}"/>
              </a:ext>
            </a:extLst>
          </p:cNvPr>
          <p:cNvSpPr txBox="1"/>
          <p:nvPr/>
        </p:nvSpPr>
        <p:spPr>
          <a:xfrm>
            <a:off x="1025689" y="4558706"/>
            <a:ext cx="1102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d)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BC596C3-ED05-C624-1708-63C6F9284800}"/>
              </a:ext>
            </a:extLst>
          </p:cNvPr>
          <p:cNvSpPr txBox="1"/>
          <p:nvPr/>
        </p:nvSpPr>
        <p:spPr>
          <a:xfrm>
            <a:off x="1599071" y="5143481"/>
            <a:ext cx="8993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19050">
                  <a:solidFill>
                    <a:srgbClr val="002060"/>
                  </a:solidFill>
                </a:ln>
                <a:solidFill>
                  <a:srgbClr val="99FFCC"/>
                </a:solidFill>
                <a:latin typeface="UTM Showcard" panose="02040603050506020204" pitchFamily="18" charset="0"/>
              </a:rPr>
              <a:t>Thảo luận nhóm </a:t>
            </a:r>
            <a:endParaRPr lang="en-US" sz="5400" dirty="0">
              <a:ln w="19050">
                <a:solidFill>
                  <a:srgbClr val="002060"/>
                </a:solidFill>
              </a:ln>
              <a:solidFill>
                <a:srgbClr val="99FFCC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301336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650021B-BE94-E162-6796-9FED5B071103}"/>
              </a:ext>
            </a:extLst>
          </p:cNvPr>
          <p:cNvSpPr txBox="1"/>
          <p:nvPr/>
        </p:nvSpPr>
        <p:spPr>
          <a:xfrm>
            <a:off x="713059" y="4234294"/>
            <a:ext cx="1102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a)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Đếm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chua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kê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.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="" xmlns:a16="http://schemas.microsoft.com/office/drawing/2014/main" id="{A17E0187-E33A-31E8-0559-89A091153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953634"/>
              </p:ext>
            </p:extLst>
          </p:nvPr>
        </p:nvGraphicFramePr>
        <p:xfrm>
          <a:off x="2084412" y="4912789"/>
          <a:ext cx="8286792" cy="1168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132">
                  <a:extLst>
                    <a:ext uri="{9D8B030D-6E8A-4147-A177-3AD203B41FA5}">
                      <a16:colId xmlns="" xmlns:a16="http://schemas.microsoft.com/office/drawing/2014/main" val="2123311748"/>
                    </a:ext>
                  </a:extLst>
                </a:gridCol>
                <a:gridCol w="1381132">
                  <a:extLst>
                    <a:ext uri="{9D8B030D-6E8A-4147-A177-3AD203B41FA5}">
                      <a16:colId xmlns="" xmlns:a16="http://schemas.microsoft.com/office/drawing/2014/main" val="3106951797"/>
                    </a:ext>
                  </a:extLst>
                </a:gridCol>
                <a:gridCol w="1381132">
                  <a:extLst>
                    <a:ext uri="{9D8B030D-6E8A-4147-A177-3AD203B41FA5}">
                      <a16:colId xmlns="" xmlns:a16="http://schemas.microsoft.com/office/drawing/2014/main" val="739244782"/>
                    </a:ext>
                  </a:extLst>
                </a:gridCol>
                <a:gridCol w="1381132">
                  <a:extLst>
                    <a:ext uri="{9D8B030D-6E8A-4147-A177-3AD203B41FA5}">
                      <a16:colId xmlns="" xmlns:a16="http://schemas.microsoft.com/office/drawing/2014/main" val="3111079258"/>
                    </a:ext>
                  </a:extLst>
                </a:gridCol>
                <a:gridCol w="1381132">
                  <a:extLst>
                    <a:ext uri="{9D8B030D-6E8A-4147-A177-3AD203B41FA5}">
                      <a16:colId xmlns="" xmlns:a16="http://schemas.microsoft.com/office/drawing/2014/main" val="538914773"/>
                    </a:ext>
                  </a:extLst>
                </a:gridCol>
                <a:gridCol w="1381132">
                  <a:extLst>
                    <a:ext uri="{9D8B030D-6E8A-4147-A177-3AD203B41FA5}">
                      <a16:colId xmlns="" xmlns:a16="http://schemas.microsoft.com/office/drawing/2014/main" val="3607338463"/>
                    </a:ext>
                  </a:extLst>
                </a:gridCol>
              </a:tblGrid>
              <a:tr h="58449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Lớp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4A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4B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4C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4D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4E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3251089"/>
                  </a:ext>
                </a:extLst>
              </a:tr>
              <a:tr h="58449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.?.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.?.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.?.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.?.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8001048"/>
                  </a:ext>
                </a:extLst>
              </a:tr>
            </a:tbl>
          </a:graphicData>
        </a:graphic>
      </p:graphicFrame>
      <p:pic>
        <p:nvPicPr>
          <p:cNvPr id="8" name="Picture 7" descr="A plant with red tomatoes in a pot&#10;&#10;Description automatically generated">
            <a:extLst>
              <a:ext uri="{FF2B5EF4-FFF2-40B4-BE49-F238E27FC236}">
                <a16:creationId xmlns="" xmlns:a16="http://schemas.microsoft.com/office/drawing/2014/main" id="{CA511D00-B013-275C-7779-B61B540139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12944"/>
          <a:stretch/>
        </p:blipFill>
        <p:spPr>
          <a:xfrm>
            <a:off x="439882" y="0"/>
            <a:ext cx="2235138" cy="2931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BD6EC1-735F-4BC8-9A7B-C2935E4BD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1884"/>
          <a:stretch/>
        </p:blipFill>
        <p:spPr>
          <a:xfrm>
            <a:off x="2746324" y="592284"/>
            <a:ext cx="2235138" cy="2931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51BB898-8F07-80FD-398C-2E4DFB027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1884"/>
          <a:stretch/>
        </p:blipFill>
        <p:spPr>
          <a:xfrm>
            <a:off x="5245264" y="46416"/>
            <a:ext cx="2235138" cy="2931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FA600EB-5573-87E5-916B-D749C1E448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1884"/>
          <a:stretch/>
        </p:blipFill>
        <p:spPr>
          <a:xfrm>
            <a:off x="7687180" y="699638"/>
            <a:ext cx="2235138" cy="2931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3E3E2F2-D41B-50B1-01A0-85721E2D8A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1884"/>
          <a:stretch/>
        </p:blipFill>
        <p:spPr>
          <a:xfrm>
            <a:off x="9858148" y="64245"/>
            <a:ext cx="2235138" cy="29319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8F97590-95E5-AE0F-5154-7CBD88B162B1}"/>
              </a:ext>
            </a:extLst>
          </p:cNvPr>
          <p:cNvSpPr/>
          <p:nvPr/>
        </p:nvSpPr>
        <p:spPr>
          <a:xfrm>
            <a:off x="1111828" y="3113482"/>
            <a:ext cx="917563" cy="4107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69787C7-13FC-9941-9A7D-DB276B647182}"/>
              </a:ext>
            </a:extLst>
          </p:cNvPr>
          <p:cNvSpPr/>
          <p:nvPr/>
        </p:nvSpPr>
        <p:spPr>
          <a:xfrm>
            <a:off x="3405111" y="3676668"/>
            <a:ext cx="917563" cy="4107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483608D-D35D-A9CA-57E2-947C8500E22D}"/>
              </a:ext>
            </a:extLst>
          </p:cNvPr>
          <p:cNvSpPr/>
          <p:nvPr/>
        </p:nvSpPr>
        <p:spPr>
          <a:xfrm>
            <a:off x="5904051" y="3125953"/>
            <a:ext cx="917563" cy="4107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DB013E8-9FD9-9144-8410-5FD3476C3E07}"/>
              </a:ext>
            </a:extLst>
          </p:cNvPr>
          <p:cNvSpPr/>
          <p:nvPr/>
        </p:nvSpPr>
        <p:spPr>
          <a:xfrm>
            <a:off x="8345967" y="3727565"/>
            <a:ext cx="917563" cy="4107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1A237FA-0D53-AAB0-997D-8DEED403081E}"/>
              </a:ext>
            </a:extLst>
          </p:cNvPr>
          <p:cNvSpPr/>
          <p:nvPr/>
        </p:nvSpPr>
        <p:spPr>
          <a:xfrm>
            <a:off x="10552303" y="3060999"/>
            <a:ext cx="917563" cy="4107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DAC1139-A0AF-EB74-AB2C-5BE9B4DAD1A1}"/>
              </a:ext>
            </a:extLst>
          </p:cNvPr>
          <p:cNvSpPr/>
          <p:nvPr/>
        </p:nvSpPr>
        <p:spPr>
          <a:xfrm>
            <a:off x="4981462" y="5559136"/>
            <a:ext cx="1114538" cy="456434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DF3633E-4934-F1DE-DF66-666C135D34FE}"/>
              </a:ext>
            </a:extLst>
          </p:cNvPr>
          <p:cNvSpPr/>
          <p:nvPr/>
        </p:nvSpPr>
        <p:spPr>
          <a:xfrm>
            <a:off x="6312315" y="5559136"/>
            <a:ext cx="1114538" cy="456434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0439A40-2940-8D71-E823-7059C4E91CDA}"/>
              </a:ext>
            </a:extLst>
          </p:cNvPr>
          <p:cNvSpPr/>
          <p:nvPr/>
        </p:nvSpPr>
        <p:spPr>
          <a:xfrm>
            <a:off x="7687180" y="5548362"/>
            <a:ext cx="1114538" cy="456434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DA8932E-57BA-97C7-9BEB-095833AE1DD0}"/>
              </a:ext>
            </a:extLst>
          </p:cNvPr>
          <p:cNvSpPr/>
          <p:nvPr/>
        </p:nvSpPr>
        <p:spPr>
          <a:xfrm>
            <a:off x="9134227" y="5538719"/>
            <a:ext cx="1114538" cy="456434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64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4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4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5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5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23" grpId="0" animBg="1"/>
          <p:bldP spid="24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23" grpId="0" animBg="1"/>
          <p:bldP spid="24" grpId="0" animBg="1"/>
          <p:bldP spid="25" grpId="0" animBg="1"/>
          <p:bldP spid="2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yellow flowers&#10;&#10;Description automatically generated">
            <a:extLst>
              <a:ext uri="{FF2B5EF4-FFF2-40B4-BE49-F238E27FC236}">
                <a16:creationId xmlns="" xmlns:a16="http://schemas.microsoft.com/office/drawing/2014/main" id="{3306B11D-9F15-6384-6BA9-7C5491E9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BFA6AC8-F2C2-8F48-F7D9-D882BE95B842}"/>
              </a:ext>
            </a:extLst>
          </p:cNvPr>
          <p:cNvSpPr/>
          <p:nvPr/>
        </p:nvSpPr>
        <p:spPr>
          <a:xfrm>
            <a:off x="332509" y="301336"/>
            <a:ext cx="11585864" cy="6016338"/>
          </a:xfrm>
          <a:custGeom>
            <a:avLst/>
            <a:gdLst>
              <a:gd name="connsiteX0" fmla="*/ 0 w 11585864"/>
              <a:gd name="connsiteY0" fmla="*/ 571492 h 6016338"/>
              <a:gd name="connsiteX1" fmla="*/ 571492 w 11585864"/>
              <a:gd name="connsiteY1" fmla="*/ 0 h 6016338"/>
              <a:gd name="connsiteX2" fmla="*/ 11014372 w 11585864"/>
              <a:gd name="connsiteY2" fmla="*/ 0 h 6016338"/>
              <a:gd name="connsiteX3" fmla="*/ 11585864 w 11585864"/>
              <a:gd name="connsiteY3" fmla="*/ 571492 h 6016338"/>
              <a:gd name="connsiteX4" fmla="*/ 11585864 w 11585864"/>
              <a:gd name="connsiteY4" fmla="*/ 5444846 h 6016338"/>
              <a:gd name="connsiteX5" fmla="*/ 11014372 w 11585864"/>
              <a:gd name="connsiteY5" fmla="*/ 6016338 h 6016338"/>
              <a:gd name="connsiteX6" fmla="*/ 571492 w 11585864"/>
              <a:gd name="connsiteY6" fmla="*/ 6016338 h 6016338"/>
              <a:gd name="connsiteX7" fmla="*/ 0 w 11585864"/>
              <a:gd name="connsiteY7" fmla="*/ 5444846 h 6016338"/>
              <a:gd name="connsiteX8" fmla="*/ 0 w 11585864"/>
              <a:gd name="connsiteY8" fmla="*/ 571492 h 601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5864" h="6016338" fill="none" extrusionOk="0">
                <a:moveTo>
                  <a:pt x="0" y="571492"/>
                </a:moveTo>
                <a:cubicBezTo>
                  <a:pt x="-31558" y="237322"/>
                  <a:pt x="306097" y="-24144"/>
                  <a:pt x="571492" y="0"/>
                </a:cubicBezTo>
                <a:cubicBezTo>
                  <a:pt x="5638908" y="80209"/>
                  <a:pt x="8944472" y="-60380"/>
                  <a:pt x="11014372" y="0"/>
                </a:cubicBezTo>
                <a:cubicBezTo>
                  <a:pt x="11284752" y="-25159"/>
                  <a:pt x="11587511" y="198696"/>
                  <a:pt x="11585864" y="571492"/>
                </a:cubicBezTo>
                <a:cubicBezTo>
                  <a:pt x="11596288" y="1625681"/>
                  <a:pt x="11629524" y="4291529"/>
                  <a:pt x="11585864" y="5444846"/>
                </a:cubicBezTo>
                <a:cubicBezTo>
                  <a:pt x="11573588" y="5803531"/>
                  <a:pt x="11268645" y="6026392"/>
                  <a:pt x="11014372" y="6016338"/>
                </a:cubicBezTo>
                <a:cubicBezTo>
                  <a:pt x="7611951" y="6170990"/>
                  <a:pt x="2830132" y="6001288"/>
                  <a:pt x="571492" y="6016338"/>
                </a:cubicBezTo>
                <a:cubicBezTo>
                  <a:pt x="277746" y="6044168"/>
                  <a:pt x="-8146" y="5731340"/>
                  <a:pt x="0" y="5444846"/>
                </a:cubicBezTo>
                <a:cubicBezTo>
                  <a:pt x="71811" y="4285907"/>
                  <a:pt x="-164180" y="2365589"/>
                  <a:pt x="0" y="571492"/>
                </a:cubicBezTo>
                <a:close/>
              </a:path>
              <a:path w="11585864" h="6016338" stroke="0" extrusionOk="0">
                <a:moveTo>
                  <a:pt x="0" y="571492"/>
                </a:moveTo>
                <a:cubicBezTo>
                  <a:pt x="23591" y="221990"/>
                  <a:pt x="233391" y="39417"/>
                  <a:pt x="571492" y="0"/>
                </a:cubicBezTo>
                <a:cubicBezTo>
                  <a:pt x="2710714" y="-66891"/>
                  <a:pt x="6244601" y="-18836"/>
                  <a:pt x="11014372" y="0"/>
                </a:cubicBezTo>
                <a:cubicBezTo>
                  <a:pt x="11308478" y="2219"/>
                  <a:pt x="11558129" y="236621"/>
                  <a:pt x="11585864" y="571492"/>
                </a:cubicBezTo>
                <a:cubicBezTo>
                  <a:pt x="11576760" y="2722865"/>
                  <a:pt x="11551941" y="3451304"/>
                  <a:pt x="11585864" y="5444846"/>
                </a:cubicBezTo>
                <a:cubicBezTo>
                  <a:pt x="11583511" y="5779997"/>
                  <a:pt x="11327776" y="6044072"/>
                  <a:pt x="11014372" y="6016338"/>
                </a:cubicBezTo>
                <a:cubicBezTo>
                  <a:pt x="6558079" y="6163497"/>
                  <a:pt x="4644397" y="5950532"/>
                  <a:pt x="571492" y="6016338"/>
                </a:cubicBezTo>
                <a:cubicBezTo>
                  <a:pt x="245572" y="5976631"/>
                  <a:pt x="17561" y="5767809"/>
                  <a:pt x="0" y="5444846"/>
                </a:cubicBezTo>
                <a:cubicBezTo>
                  <a:pt x="109685" y="3802439"/>
                  <a:pt x="121361" y="1445040"/>
                  <a:pt x="0" y="57149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76200">
            <a:solidFill>
              <a:srgbClr val="66FF3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5610783">
                  <a:prstGeom prst="roundRect">
                    <a:avLst>
                      <a:gd name="adj" fmla="val 94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01F37AD-5C76-E2AB-A2AC-C190909398CB}"/>
              </a:ext>
            </a:extLst>
          </p:cNvPr>
          <p:cNvSpPr txBox="1"/>
          <p:nvPr/>
        </p:nvSpPr>
        <p:spPr>
          <a:xfrm>
            <a:off x="829993" y="540326"/>
            <a:ext cx="1102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b)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dãy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: 9; .?.; .?.; .?.; .?.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F0B3FBE-855E-205E-DF48-33D8DA03E996}"/>
              </a:ext>
            </a:extLst>
          </p:cNvPr>
          <p:cNvSpPr txBox="1"/>
          <p:nvPr/>
        </p:nvSpPr>
        <p:spPr>
          <a:xfrm>
            <a:off x="829993" y="2421478"/>
            <a:ext cx="1102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c)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dãy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F39C6CC-1D86-7CB2-E3D5-DF1EE85098C1}"/>
              </a:ext>
            </a:extLst>
          </p:cNvPr>
          <p:cNvSpPr txBox="1"/>
          <p:nvPr/>
        </p:nvSpPr>
        <p:spPr>
          <a:xfrm>
            <a:off x="829993" y="4302630"/>
            <a:ext cx="1102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d)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UTM Duepuntozero" panose="020406030505060202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4B1F518-D758-C02B-985D-1E59FA7D7F13}"/>
              </a:ext>
            </a:extLst>
          </p:cNvPr>
          <p:cNvGrpSpPr/>
          <p:nvPr/>
        </p:nvGrpSpPr>
        <p:grpSpPr>
          <a:xfrm>
            <a:off x="1499114" y="1151101"/>
            <a:ext cx="5486400" cy="1242835"/>
            <a:chOff x="2306781" y="820881"/>
            <a:chExt cx="7045037" cy="35433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926A781C-1707-846F-31F5-C7144B50010E}"/>
                </a:ext>
              </a:extLst>
            </p:cNvPr>
            <p:cNvSpPr/>
            <p:nvPr/>
          </p:nvSpPr>
          <p:spPr>
            <a:xfrm>
              <a:off x="2306781" y="820881"/>
              <a:ext cx="7045037" cy="3543300"/>
            </a:xfrm>
            <a:prstGeom prst="roundRect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F23D8703-3DD2-0BC0-397E-6A5BA7FA10B2}"/>
                </a:ext>
              </a:extLst>
            </p:cNvPr>
            <p:cNvSpPr/>
            <p:nvPr/>
          </p:nvSpPr>
          <p:spPr>
            <a:xfrm>
              <a:off x="2527652" y="1138529"/>
              <a:ext cx="6603290" cy="29540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Dãy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9; 15; 13; 13; 8.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07DCFA6-DFB7-FDB0-E9FB-DA4116D4F39A}"/>
              </a:ext>
            </a:extLst>
          </p:cNvPr>
          <p:cNvGrpSpPr/>
          <p:nvPr/>
        </p:nvGrpSpPr>
        <p:grpSpPr>
          <a:xfrm>
            <a:off x="1499113" y="3099970"/>
            <a:ext cx="7842313" cy="1242835"/>
            <a:chOff x="2306781" y="820881"/>
            <a:chExt cx="7045037" cy="35433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537CC4D2-3A8A-AEE7-E994-D493C795DAA4}"/>
                </a:ext>
              </a:extLst>
            </p:cNvPr>
            <p:cNvSpPr/>
            <p:nvPr/>
          </p:nvSpPr>
          <p:spPr>
            <a:xfrm>
              <a:off x="2306781" y="820881"/>
              <a:ext cx="7045037" cy="3543300"/>
            </a:xfrm>
            <a:prstGeom prst="roundRect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C6F0D15E-657F-6FDF-9308-737742DA5F0C}"/>
                </a:ext>
              </a:extLst>
            </p:cNvPr>
            <p:cNvSpPr/>
            <p:nvPr/>
          </p:nvSpPr>
          <p:spPr>
            <a:xfrm>
              <a:off x="2434931" y="1138529"/>
              <a:ext cx="6752020" cy="29540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Dãy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bé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  <a:p>
              <a:pPr algn="ctr"/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8; 9; 13; 13; 15.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59FFD29-D12F-1A6A-11A7-C1C1C7A4D399}"/>
              </a:ext>
            </a:extLst>
          </p:cNvPr>
          <p:cNvGrpSpPr/>
          <p:nvPr/>
        </p:nvGrpSpPr>
        <p:grpSpPr>
          <a:xfrm>
            <a:off x="1499111" y="4890685"/>
            <a:ext cx="8850233" cy="1242835"/>
            <a:chOff x="2306781" y="820881"/>
            <a:chExt cx="7045037" cy="35433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4293DA69-491A-C906-ECFF-F4047B39C366}"/>
                </a:ext>
              </a:extLst>
            </p:cNvPr>
            <p:cNvSpPr/>
            <p:nvPr/>
          </p:nvSpPr>
          <p:spPr>
            <a:xfrm>
              <a:off x="2306781" y="820881"/>
              <a:ext cx="7045037" cy="3543300"/>
            </a:xfrm>
            <a:prstGeom prst="roundRect">
              <a:avLst/>
            </a:prstGeom>
            <a:solidFill>
              <a:srgbClr val="99FFCC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750DCBC-61A5-0D2B-9E23-0213CB6081A6}"/>
                </a:ext>
              </a:extLst>
            </p:cNvPr>
            <p:cNvSpPr/>
            <p:nvPr/>
          </p:nvSpPr>
          <p:spPr>
            <a:xfrm>
              <a:off x="2418797" y="1138529"/>
              <a:ext cx="6824161" cy="29540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/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4E; 4A; 4C </a:t>
              </a:r>
              <a:r>
                <a:rPr lang="en-US" sz="32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4D; 4B.</a:t>
              </a:r>
            </a:p>
          </p:txBody>
        </p:sp>
      </p:grpSp>
      <p:pic>
        <p:nvPicPr>
          <p:cNvPr id="23" name="Picture 22" descr="A cartoon of a child&#10;&#10;Description automatically generated">
            <a:extLst>
              <a:ext uri="{FF2B5EF4-FFF2-40B4-BE49-F238E27FC236}">
                <a16:creationId xmlns="" xmlns:a16="http://schemas.microsoft.com/office/drawing/2014/main" id="{3E0B9AE2-5B68-3CEC-66EA-372B5BD04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8146" y="532071"/>
            <a:ext cx="32273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0" grpId="0"/>
          <p:bldP spid="2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on a hill&#10;&#10;Description automatically generated">
            <a:extLst>
              <a:ext uri="{FF2B5EF4-FFF2-40B4-BE49-F238E27FC236}">
                <a16:creationId xmlns="" xmlns:a16="http://schemas.microsoft.com/office/drawing/2014/main" id="{E7080505-9D88-7DA3-BAE0-D76D0BA8D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3764EB4-DD3C-3551-1E4E-3DC2CE9D7F85}"/>
              </a:ext>
            </a:extLst>
          </p:cNvPr>
          <p:cNvSpPr/>
          <p:nvPr/>
        </p:nvSpPr>
        <p:spPr>
          <a:xfrm>
            <a:off x="1022634" y="463825"/>
            <a:ext cx="8152539" cy="263236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>
                <a:solidFill>
                  <a:srgbClr val="FF0000"/>
                </a:solidFill>
                <a:latin typeface="#9Slide07 SVNRevolution" panose="02040603050506020204" pitchFamily="18" charset="0"/>
              </a:rPr>
              <a:t>Luyện tập</a:t>
            </a:r>
            <a:endParaRPr lang="en-US" sz="9600" dirty="0">
              <a:solidFill>
                <a:srgbClr val="FF0000"/>
              </a:solidFill>
              <a:latin typeface="#9Slide07 SVNRevolution" panose="02040603050506020204" pitchFamily="18" charset="0"/>
            </a:endParaRPr>
          </a:p>
        </p:txBody>
      </p:sp>
      <p:pic>
        <p:nvPicPr>
          <p:cNvPr id="7" name="Picture 6" descr="A couple of cartoon characters&#10;&#10;Description automatically generated">
            <a:extLst>
              <a:ext uri="{FF2B5EF4-FFF2-40B4-BE49-F238E27FC236}">
                <a16:creationId xmlns="" xmlns:a16="http://schemas.microsoft.com/office/drawing/2014/main" id="{B558E9F7-F92E-3812-9911-2AFE7CC0E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89" y="3429000"/>
            <a:ext cx="9202022" cy="35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77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464</TotalTime>
  <Words>879</Words>
  <Application>Microsoft Office PowerPoint</Application>
  <PresentationFormat>Custom</PresentationFormat>
  <Paragraphs>128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53</cp:revision>
  <dcterms:created xsi:type="dcterms:W3CDTF">2023-07-09T15:14:26Z</dcterms:created>
  <dcterms:modified xsi:type="dcterms:W3CDTF">2024-10-27T15:08:04Z</dcterms:modified>
  <cp:category>9Slide.vn</cp:category>
</cp:coreProperties>
</file>