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8" r:id="rId3"/>
    <p:sldId id="352" r:id="rId4"/>
    <p:sldId id="353" r:id="rId5"/>
    <p:sldId id="260" r:id="rId6"/>
    <p:sldId id="257" r:id="rId7"/>
    <p:sldId id="339" r:id="rId8"/>
    <p:sldId id="354" r:id="rId9"/>
    <p:sldId id="320" r:id="rId10"/>
    <p:sldId id="343" r:id="rId11"/>
    <p:sldId id="274" r:id="rId12"/>
    <p:sldId id="33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8F8F4"/>
    <a:srgbClr val="0066FF"/>
    <a:srgbClr val="C85103"/>
    <a:srgbClr val="FFEDB9"/>
    <a:srgbClr val="AEE0E4"/>
    <a:srgbClr val="2D3456"/>
    <a:srgbClr val="E3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22" autoAdjust="0"/>
  </p:normalViewPr>
  <p:slideViewPr>
    <p:cSldViewPr>
      <p:cViewPr>
        <p:scale>
          <a:sx n="25" d="100"/>
          <a:sy n="25" d="100"/>
        </p:scale>
        <p:origin x="1834" y="10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D53A-D96C-4C86-BCBB-B100CED7F4B8}" type="datetimeFigureOut">
              <a:rPr lang="en-US" smtClean="0"/>
              <a:t>19/7/2024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40F80-ED01-430A-A971-F4EC1B405644}" type="slidenum">
              <a:rPr lang="en-US" smtClean="0"/>
              <a:t>‹#›</a:t>
            </a:fld>
            <a:endParaRPr lang="en-US"/>
          </a:p>
        </p:txBody>
      </p:sp>
    </p:spTree>
    <p:extLst>
      <p:ext uri="{BB962C8B-B14F-4D97-AF65-F5344CB8AC3E}">
        <p14:creationId xmlns:p14="http://schemas.microsoft.com/office/powerpoint/2010/main" val="196760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bấm nào nút mũi tên để chuyển sang slide tiếp theo</a:t>
            </a:r>
          </a:p>
        </p:txBody>
      </p:sp>
      <p:sp>
        <p:nvSpPr>
          <p:cNvPr id="4" name="Slide Number Placeholder 3"/>
          <p:cNvSpPr>
            <a:spLocks noGrp="1"/>
          </p:cNvSpPr>
          <p:nvPr>
            <p:ph type="sldNum" sz="quarter" idx="10"/>
          </p:nvPr>
        </p:nvSpPr>
        <p:spPr/>
        <p:txBody>
          <a:bodyPr/>
          <a:lstStyle/>
          <a:p>
            <a:fld id="{93E40F80-ED01-430A-A971-F4EC1B405644}" type="slidenum">
              <a:rPr lang="en-US" smtClean="0"/>
              <a:t>1</a:t>
            </a:fld>
            <a:endParaRPr lang="en-US"/>
          </a:p>
        </p:txBody>
      </p:sp>
    </p:spTree>
    <p:extLst>
      <p:ext uri="{BB962C8B-B14F-4D97-AF65-F5344CB8AC3E}">
        <p14:creationId xmlns:p14="http://schemas.microsoft.com/office/powerpoint/2010/main" val="237896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40F80-ED01-430A-A971-F4EC1B405644}" type="slidenum">
              <a:rPr lang="en-US" smtClean="0"/>
              <a:t>7</a:t>
            </a:fld>
            <a:endParaRPr lang="en-US"/>
          </a:p>
        </p:txBody>
      </p:sp>
    </p:spTree>
    <p:extLst>
      <p:ext uri="{BB962C8B-B14F-4D97-AF65-F5344CB8AC3E}">
        <p14:creationId xmlns:p14="http://schemas.microsoft.com/office/powerpoint/2010/main" val="125675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40F80-ED01-430A-A971-F4EC1B405644}" type="slidenum">
              <a:rPr lang="en-US" smtClean="0"/>
              <a:t>8</a:t>
            </a:fld>
            <a:endParaRPr lang="en-US"/>
          </a:p>
        </p:txBody>
      </p:sp>
    </p:spTree>
    <p:extLst>
      <p:ext uri="{BB962C8B-B14F-4D97-AF65-F5344CB8AC3E}">
        <p14:creationId xmlns:p14="http://schemas.microsoft.com/office/powerpoint/2010/main" val="114107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a:r>
            <a:endParaRPr lang="en-US"/>
          </a:p>
        </p:txBody>
      </p:sp>
      <p:sp>
        <p:nvSpPr>
          <p:cNvPr id="4" name="Slide Number Placeholder 3"/>
          <p:cNvSpPr>
            <a:spLocks noGrp="1"/>
          </p:cNvSpPr>
          <p:nvPr>
            <p:ph type="sldNum" sz="quarter" idx="10"/>
          </p:nvPr>
        </p:nvSpPr>
        <p:spPr/>
        <p:txBody>
          <a:bodyPr/>
          <a:lstStyle/>
          <a:p>
            <a:fld id="{93E40F80-ED01-430A-A971-F4EC1B405644}" type="slidenum">
              <a:rPr lang="en-US" smtClean="0"/>
              <a:t>10</a:t>
            </a:fld>
            <a:endParaRPr lang="en-US"/>
          </a:p>
        </p:txBody>
      </p:sp>
    </p:spTree>
    <p:extLst>
      <p:ext uri="{BB962C8B-B14F-4D97-AF65-F5344CB8AC3E}">
        <p14:creationId xmlns:p14="http://schemas.microsoft.com/office/powerpoint/2010/main" val="340723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14.svg"/><Relationship Id="rId10" Type="http://schemas.openxmlformats.org/officeDocument/2006/relationships/image" Target="../media/image4.png"/><Relationship Id="rId4" Type="http://schemas.openxmlformats.org/officeDocument/2006/relationships/image" Target="../media/image2.sv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0.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20.svg"/><Relationship Id="rId25"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20.svg"/><Relationship Id="rId25"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223.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3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7.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0.png"/><Relationship Id="rId36" Type="http://schemas.openxmlformats.org/officeDocument/2006/relationships/image" Target="../media/image22.png"/><Relationship Id="rId4" Type="http://schemas.openxmlformats.org/officeDocument/2006/relationships/image" Target="../media/image16.svg"/><Relationship Id="rId35"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0.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3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7.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7200" y="1861111"/>
            <a:ext cx="12547251" cy="7073392"/>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135116" y="-3334794"/>
            <a:ext cx="5388198" cy="526696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3868">
            <a:off x="10361868" y="7468278"/>
            <a:ext cx="690366" cy="69288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940205" y="7842827"/>
            <a:ext cx="3052865" cy="84925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418511" y="-3677788"/>
            <a:ext cx="19250649" cy="15610527"/>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290203" y="2552700"/>
            <a:ext cx="6083473" cy="7242230"/>
          </a:xfrm>
          <a:prstGeom prst="rect">
            <a:avLst/>
          </a:prstGeom>
        </p:spPr>
      </p:pic>
      <p:sp>
        <p:nvSpPr>
          <p:cNvPr id="16" name="TextBox 15">
            <a:extLst>
              <a:ext uri="{FF2B5EF4-FFF2-40B4-BE49-F238E27FC236}">
                <a16:creationId xmlns:a16="http://schemas.microsoft.com/office/drawing/2014/main" id="{247D30D9-78A6-9FE6-3DF7-E7BEE7EA58CA}"/>
              </a:ext>
            </a:extLst>
          </p:cNvPr>
          <p:cNvSpPr txBox="1"/>
          <p:nvPr/>
        </p:nvSpPr>
        <p:spPr>
          <a:xfrm>
            <a:off x="1139994" y="2037409"/>
            <a:ext cx="11086055" cy="5404172"/>
          </a:xfrm>
          <a:prstGeom prst="rect">
            <a:avLst/>
          </a:prstGeom>
          <a:noFill/>
        </p:spPr>
        <p:txBody>
          <a:bodyPr wrap="square" rtlCol="0">
            <a:spAutoFit/>
          </a:bodyPr>
          <a:lstStyle/>
          <a:p>
            <a:pPr algn="ctr">
              <a:lnSpc>
                <a:spcPct val="150000"/>
              </a:lnSpc>
            </a:pPr>
            <a:r>
              <a:rPr lang="en-US" sz="8000" b="1">
                <a:solidFill>
                  <a:srgbClr val="002060"/>
                </a:solidFill>
                <a:latin typeface="Arial" panose="020B0604020202020204" pitchFamily="34" charset="0"/>
                <a:cs typeface="Arial" panose="020B0604020202020204" pitchFamily="34" charset="0"/>
              </a:rPr>
              <a:t>CHÀO MỪNG CÁC EM ĐẾN VỚI BÀI HỌC HÔM NAY!</a:t>
            </a:r>
          </a:p>
        </p:txBody>
      </p:sp>
      <p:sp>
        <p:nvSpPr>
          <p:cNvPr id="11" name="Freeform 36">
            <a:hlinkClick r:id="rId16" action="ppaction://hlinksldjump"/>
          </p:cNvPr>
          <p:cNvSpPr/>
          <p:nvPr/>
        </p:nvSpPr>
        <p:spPr>
          <a:xfrm>
            <a:off x="457200" y="7738285"/>
            <a:ext cx="2205815" cy="2205815"/>
          </a:xfrm>
          <a:custGeom>
            <a:avLst/>
            <a:gdLst/>
            <a:ahLst/>
            <a:cxnLst/>
            <a:rect l="l" t="t" r="r" b="b"/>
            <a:pathLst>
              <a:path w="2205815" h="2205815">
                <a:moveTo>
                  <a:pt x="0" y="0"/>
                </a:moveTo>
                <a:lnTo>
                  <a:pt x="2205815" y="0"/>
                </a:lnTo>
                <a:lnTo>
                  <a:pt x="2205815" y="2205815"/>
                </a:lnTo>
                <a:lnTo>
                  <a:pt x="0" y="2205815"/>
                </a:lnTo>
                <a:lnTo>
                  <a:pt x="0" y="0"/>
                </a:lnTo>
                <a:close/>
              </a:path>
            </a:pathLst>
          </a:custGeom>
          <a:blipFill>
            <a:blip r:embed="rId17"/>
            <a:stretch>
              <a:fillRect/>
            </a:stretch>
          </a:blipFill>
        </p:spPr>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01681" y="-3874508"/>
            <a:ext cx="5388198" cy="5266963"/>
          </a:xfrm>
          <a:prstGeom prst="rect">
            <a:avLst/>
          </a:prstGeom>
        </p:spPr>
      </p:pic>
      <p:pic>
        <p:nvPicPr>
          <p:cNvPr id="27" name="Picture 2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88178">
            <a:off x="17173237" y="8888059"/>
            <a:ext cx="1980294" cy="1350201"/>
          </a:xfrm>
          <a:prstGeom prst="rect">
            <a:avLst/>
          </a:prstGeom>
        </p:spPr>
      </p:pic>
      <p:grpSp>
        <p:nvGrpSpPr>
          <p:cNvPr id="7" name="Group 6"/>
          <p:cNvGrpSpPr/>
          <p:nvPr/>
        </p:nvGrpSpPr>
        <p:grpSpPr>
          <a:xfrm>
            <a:off x="304800" y="2334130"/>
            <a:ext cx="5664652" cy="5552570"/>
            <a:chOff x="-66218" y="600341"/>
            <a:chExt cx="2832326" cy="2776285"/>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715" y="600341"/>
              <a:ext cx="828461" cy="759072"/>
            </a:xfrm>
            <a:prstGeom prst="rect">
              <a:avLst/>
            </a:prstGeom>
          </p:spPr>
        </p:pic>
        <p:sp>
          <p:nvSpPr>
            <p:cNvPr id="12" name="TextBox 11"/>
            <p:cNvSpPr txBox="1"/>
            <p:nvPr/>
          </p:nvSpPr>
          <p:spPr>
            <a:xfrm>
              <a:off x="-66218" y="1483800"/>
              <a:ext cx="2832326" cy="1892826"/>
            </a:xfrm>
            <a:prstGeom prst="rect">
              <a:avLst/>
            </a:prstGeom>
            <a:noFill/>
          </p:spPr>
          <p:txBody>
            <a:bodyPr wrap="square" rtlCol="0">
              <a:spAutoFit/>
            </a:bodyPr>
            <a:lstStyle/>
            <a:p>
              <a:pPr algn="just">
                <a:lnSpc>
                  <a:spcPct val="150000"/>
                </a:lnSpc>
              </a:pPr>
              <a:r>
                <a:rPr lang="nl-NL" sz="4000" b="1">
                  <a:solidFill>
                    <a:schemeClr val="tx2"/>
                  </a:solidFill>
                  <a:latin typeface="Arial" panose="020B0604020202020204" pitchFamily="34" charset="0"/>
                  <a:cs typeface="Arial" panose="020B0604020202020204" pitchFamily="34" charset="0"/>
                </a:rPr>
                <a:t>Điều tra về một số vấn đề ô nhiễm, xói mòn đất ở địa phương em theo gợi ý. </a:t>
              </a:r>
              <a:endParaRPr lang="en-US" sz="4000" b="1">
                <a:solidFill>
                  <a:schemeClr val="tx2"/>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8"/>
          <a:stretch>
            <a:fillRect/>
          </a:stretch>
        </p:blipFill>
        <p:spPr>
          <a:xfrm>
            <a:off x="6114354" y="1181100"/>
            <a:ext cx="11945046" cy="8147844"/>
          </a:xfrm>
          <a:prstGeom prst="rect">
            <a:avLst/>
          </a:prstGeom>
        </p:spPr>
      </p:pic>
    </p:spTree>
    <p:extLst>
      <p:ext uri="{BB962C8B-B14F-4D97-AF65-F5344CB8AC3E}">
        <p14:creationId xmlns:p14="http://schemas.microsoft.com/office/powerpoint/2010/main" val="132815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03838" y="8373104"/>
            <a:ext cx="5715000" cy="411480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47369" y="-3292289"/>
            <a:ext cx="5388198" cy="5266963"/>
          </a:xfrm>
          <a:prstGeom prst="rect">
            <a:avLst/>
          </a:prstGeom>
        </p:spPr>
      </p:pic>
      <p:grpSp>
        <p:nvGrpSpPr>
          <p:cNvPr id="22" name="Group 13"/>
          <p:cNvGrpSpPr/>
          <p:nvPr/>
        </p:nvGrpSpPr>
        <p:grpSpPr>
          <a:xfrm>
            <a:off x="0" y="647700"/>
            <a:ext cx="9448800" cy="2315418"/>
            <a:chOff x="0" y="-213533"/>
            <a:chExt cx="8596360" cy="2680513"/>
          </a:xfrm>
        </p:grpSpPr>
        <p:grpSp>
          <p:nvGrpSpPr>
            <p:cNvPr id="23" name="Group 14"/>
            <p:cNvGrpSpPr/>
            <p:nvPr/>
          </p:nvGrpSpPr>
          <p:grpSpPr>
            <a:xfrm>
              <a:off x="0" y="-213533"/>
              <a:ext cx="8596360" cy="1940735"/>
              <a:chOff x="0" y="-38100"/>
              <a:chExt cx="1533819" cy="346279"/>
            </a:xfrm>
          </p:grpSpPr>
          <p:sp>
            <p:nvSpPr>
              <p:cNvPr id="28" name="Freeform 15"/>
              <p:cNvSpPr/>
              <p:nvPr/>
            </p:nvSpPr>
            <p:spPr>
              <a:xfrm>
                <a:off x="0" y="0"/>
                <a:ext cx="1533819" cy="308179"/>
              </a:xfrm>
              <a:custGeom>
                <a:avLst/>
                <a:gdLst/>
                <a:ahLst/>
                <a:cxnLst/>
                <a:rect l="l" t="t" r="r" b="b"/>
                <a:pathLst>
                  <a:path w="1533819" h="266501">
                    <a:moveTo>
                      <a:pt x="1313444" y="0"/>
                    </a:moveTo>
                    <a:lnTo>
                      <a:pt x="37343" y="0"/>
                    </a:lnTo>
                    <a:cubicBezTo>
                      <a:pt x="27439" y="0"/>
                      <a:pt x="17941" y="3934"/>
                      <a:pt x="10938" y="10938"/>
                    </a:cubicBezTo>
                    <a:cubicBezTo>
                      <a:pt x="3934" y="17941"/>
                      <a:pt x="0" y="27439"/>
                      <a:pt x="0" y="37343"/>
                    </a:cubicBezTo>
                    <a:lnTo>
                      <a:pt x="0" y="229157"/>
                    </a:lnTo>
                    <a:cubicBezTo>
                      <a:pt x="0" y="239062"/>
                      <a:pt x="3934" y="248560"/>
                      <a:pt x="10938" y="255563"/>
                    </a:cubicBezTo>
                    <a:cubicBezTo>
                      <a:pt x="17941" y="262566"/>
                      <a:pt x="27439" y="266501"/>
                      <a:pt x="37343" y="266501"/>
                    </a:cubicBezTo>
                    <a:lnTo>
                      <a:pt x="1313444" y="266501"/>
                    </a:lnTo>
                    <a:cubicBezTo>
                      <a:pt x="1337807" y="266501"/>
                      <a:pt x="1361641" y="259383"/>
                      <a:pt x="1382015" y="246023"/>
                    </a:cubicBezTo>
                    <a:lnTo>
                      <a:pt x="1522759" y="153728"/>
                    </a:lnTo>
                    <a:cubicBezTo>
                      <a:pt x="1529661" y="149202"/>
                      <a:pt x="1533819" y="141504"/>
                      <a:pt x="1533819" y="133250"/>
                    </a:cubicBezTo>
                    <a:cubicBezTo>
                      <a:pt x="1533819" y="124997"/>
                      <a:pt x="1529661" y="117298"/>
                      <a:pt x="1522759" y="112772"/>
                    </a:cubicBezTo>
                    <a:lnTo>
                      <a:pt x="1382015" y="20478"/>
                    </a:lnTo>
                    <a:cubicBezTo>
                      <a:pt x="1361641" y="7118"/>
                      <a:pt x="1337807" y="0"/>
                      <a:pt x="1313444" y="0"/>
                    </a:cubicBezTo>
                    <a:close/>
                  </a:path>
                </a:pathLst>
              </a:custGeom>
              <a:solidFill>
                <a:srgbClr val="82DDD1"/>
              </a:solidFill>
              <a:ln w="38100" cap="rnd">
                <a:solidFill>
                  <a:srgbClr val="222222"/>
                </a:solidFill>
                <a:prstDash val="solid"/>
                <a:round/>
              </a:ln>
            </p:spPr>
          </p:sp>
          <p:sp>
            <p:nvSpPr>
              <p:cNvPr id="29" name="TextBox 16"/>
              <p:cNvSpPr txBox="1"/>
              <p:nvPr/>
            </p:nvSpPr>
            <p:spPr>
              <a:xfrm>
                <a:off x="0" y="-38100"/>
                <a:ext cx="1439687" cy="304601"/>
              </a:xfrm>
              <a:prstGeom prst="rect">
                <a:avLst/>
              </a:prstGeom>
            </p:spPr>
            <p:txBody>
              <a:bodyPr lIns="44624" tIns="44624" rIns="44624" bIns="44624" rtlCol="0" anchor="ctr"/>
              <a:lstStyle/>
              <a:p>
                <a:pPr algn="ctr">
                  <a:lnSpc>
                    <a:spcPts val="2659"/>
                  </a:lnSpc>
                </a:pPr>
                <a:endParaRPr sz="6000">
                  <a:solidFill>
                    <a:prstClr val="black"/>
                  </a:solidFill>
                </a:endParaRPr>
              </a:p>
            </p:txBody>
          </p:sp>
        </p:grpSp>
        <p:sp>
          <p:nvSpPr>
            <p:cNvPr id="24" name="TextBox 17"/>
            <p:cNvSpPr txBox="1"/>
            <p:nvPr/>
          </p:nvSpPr>
          <p:spPr>
            <a:xfrm>
              <a:off x="451898" y="329140"/>
              <a:ext cx="7616894" cy="2137840"/>
            </a:xfrm>
            <a:prstGeom prst="rect">
              <a:avLst/>
            </a:prstGeom>
          </p:spPr>
          <p:txBody>
            <a:bodyPr wrap="square" lIns="0" tIns="0" rIns="0" bIns="0" rtlCol="0" anchor="t">
              <a:spAutoFit/>
            </a:bodyPr>
            <a:lstStyle/>
            <a:p>
              <a:r>
                <a:rPr lang="vi-VN" sz="6000" b="1" smtClean="0">
                  <a:solidFill>
                    <a:srgbClr val="231F20"/>
                  </a:solidFill>
                  <a:cs typeface="Arial" panose="020B0604020202020204" pitchFamily="34" charset="0"/>
                </a:rPr>
                <a:t>HƯỚNG DẪN VỀ NHÀ</a:t>
              </a:r>
              <a:endParaRPr lang="en-US" sz="6000" b="1">
                <a:solidFill>
                  <a:srgbClr val="231F20"/>
                </a:solidFill>
                <a:latin typeface="Arial" panose="020B0604020202020204" pitchFamily="34" charset="0"/>
                <a:cs typeface="Arial" panose="020B0604020202020204" pitchFamily="34" charset="0"/>
              </a:endParaRPr>
            </a:p>
          </p:txBody>
        </p:sp>
      </p:grpSp>
      <p:cxnSp>
        <p:nvCxnSpPr>
          <p:cNvPr id="31" name="Straight Connector 30"/>
          <p:cNvCxnSpPr/>
          <p:nvPr/>
        </p:nvCxnSpPr>
        <p:spPr>
          <a:xfrm>
            <a:off x="0" y="3771900"/>
            <a:ext cx="18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021717" y="3181221"/>
            <a:ext cx="1104362" cy="1104362"/>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400" b="1" smtClean="0">
                <a:solidFill>
                  <a:prstClr val="white"/>
                </a:solidFill>
                <a:cs typeface="Arial" panose="020B0604020202020204" pitchFamily="34" charset="0"/>
              </a:rPr>
              <a:t>1</a:t>
            </a:r>
            <a:endParaRPr lang="en-US" sz="4400" b="1">
              <a:solidFill>
                <a:prstClr val="white"/>
              </a:solidFill>
              <a:latin typeface="Arial" panose="020B0604020202020204" pitchFamily="34" charset="0"/>
              <a:cs typeface="Arial" panose="020B0604020202020204" pitchFamily="34" charset="0"/>
            </a:endParaRPr>
          </a:p>
        </p:txBody>
      </p:sp>
      <p:grpSp>
        <p:nvGrpSpPr>
          <p:cNvPr id="34" name="Group 33"/>
          <p:cNvGrpSpPr/>
          <p:nvPr/>
        </p:nvGrpSpPr>
        <p:grpSpPr>
          <a:xfrm>
            <a:off x="2726402" y="4622555"/>
            <a:ext cx="5692402" cy="4864345"/>
            <a:chOff x="1622798" y="4470155"/>
            <a:chExt cx="5311402" cy="4864345"/>
          </a:xfrm>
        </p:grpSpPr>
        <p:grpSp>
          <p:nvGrpSpPr>
            <p:cNvPr id="35" name="Group 34"/>
            <p:cNvGrpSpPr/>
            <p:nvPr/>
          </p:nvGrpSpPr>
          <p:grpSpPr>
            <a:xfrm>
              <a:off x="1622798" y="4470155"/>
              <a:ext cx="5311402" cy="4864345"/>
              <a:chOff x="1426955" y="4273574"/>
              <a:chExt cx="5311402" cy="4864345"/>
            </a:xfrm>
          </p:grpSpPr>
          <p:sp>
            <p:nvSpPr>
              <p:cNvPr id="37" name="Rounded Rectangle 36"/>
              <p:cNvSpPr/>
              <p:nvPr/>
            </p:nvSpPr>
            <p:spPr>
              <a:xfrm>
                <a:off x="1426955" y="5067300"/>
                <a:ext cx="5311402" cy="4070619"/>
              </a:xfrm>
              <a:prstGeom prst="roundRect">
                <a:avLst>
                  <a:gd name="adj" fmla="val 13051"/>
                </a:avLst>
              </a:prstGeom>
              <a:solidFill>
                <a:srgbClr val="EC9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38" name="Isosceles Triangle 37"/>
              <p:cNvSpPr/>
              <p:nvPr/>
            </p:nvSpPr>
            <p:spPr>
              <a:xfrm>
                <a:off x="3606674" y="4273574"/>
                <a:ext cx="951962" cy="820657"/>
              </a:xfrm>
              <a:prstGeom prst="triangle">
                <a:avLst/>
              </a:prstGeom>
              <a:solidFill>
                <a:srgbClr val="EC9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grpSp>
        <p:sp>
          <p:nvSpPr>
            <p:cNvPr id="36" name="Rectangle 35"/>
            <p:cNvSpPr/>
            <p:nvPr/>
          </p:nvSpPr>
          <p:spPr>
            <a:xfrm>
              <a:off x="1886146" y="6267334"/>
              <a:ext cx="4784703" cy="1824923"/>
            </a:xfrm>
            <a:prstGeom prst="rect">
              <a:avLst/>
            </a:prstGeom>
          </p:spPr>
          <p:txBody>
            <a:bodyPr wrap="square">
              <a:spAutoFit/>
            </a:bodyPr>
            <a:lstStyle/>
            <a:p>
              <a:pPr algn="ctr">
                <a:lnSpc>
                  <a:spcPct val="150000"/>
                </a:lnSpc>
              </a:pPr>
              <a:r>
                <a:rPr lang="en-US" sz="4000" smtClean="0">
                  <a:latin typeface="Arial" panose="020B0604020202020204" pitchFamily="34" charset="0"/>
                  <a:cs typeface="Arial" panose="020B0604020202020204" pitchFamily="34" charset="0"/>
                </a:rPr>
                <a:t>Ôn tập lại các kiến thức đã học</a:t>
              </a:r>
              <a:endParaRPr lang="en-US" sz="4000">
                <a:latin typeface="Arial" panose="020B0604020202020204" pitchFamily="34" charset="0"/>
                <a:cs typeface="Arial" panose="020B0604020202020204" pitchFamily="34" charset="0"/>
              </a:endParaRPr>
            </a:p>
          </p:txBody>
        </p:sp>
      </p:grpSp>
      <p:sp>
        <p:nvSpPr>
          <p:cNvPr id="40" name="Oval 39"/>
          <p:cNvSpPr/>
          <p:nvPr/>
        </p:nvSpPr>
        <p:spPr>
          <a:xfrm>
            <a:off x="12364949" y="3158361"/>
            <a:ext cx="1104362" cy="1104362"/>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400" b="1">
                <a:solidFill>
                  <a:prstClr val="white"/>
                </a:solidFill>
                <a:cs typeface="Arial" panose="020B0604020202020204" pitchFamily="34" charset="0"/>
              </a:rPr>
              <a:t>2</a:t>
            </a:r>
            <a:endParaRPr lang="en-US" sz="4400" b="1">
              <a:solidFill>
                <a:prstClr val="white"/>
              </a:solidFill>
              <a:latin typeface="Arial" panose="020B0604020202020204" pitchFamily="34" charset="0"/>
              <a:cs typeface="Arial" panose="020B0604020202020204" pitchFamily="34" charset="0"/>
            </a:endParaRPr>
          </a:p>
        </p:txBody>
      </p:sp>
      <p:grpSp>
        <p:nvGrpSpPr>
          <p:cNvPr id="41" name="Group 40"/>
          <p:cNvGrpSpPr/>
          <p:nvPr/>
        </p:nvGrpSpPr>
        <p:grpSpPr>
          <a:xfrm>
            <a:off x="10059220" y="4622555"/>
            <a:ext cx="5714180" cy="4864345"/>
            <a:chOff x="1622033" y="4470155"/>
            <a:chExt cx="5331722" cy="4864345"/>
          </a:xfrm>
        </p:grpSpPr>
        <p:grpSp>
          <p:nvGrpSpPr>
            <p:cNvPr id="42" name="Group 41"/>
            <p:cNvGrpSpPr/>
            <p:nvPr/>
          </p:nvGrpSpPr>
          <p:grpSpPr>
            <a:xfrm>
              <a:off x="1622798" y="4470155"/>
              <a:ext cx="5311402" cy="4864345"/>
              <a:chOff x="1426955" y="4273574"/>
              <a:chExt cx="5311402" cy="4864345"/>
            </a:xfrm>
          </p:grpSpPr>
          <p:sp>
            <p:nvSpPr>
              <p:cNvPr id="44" name="Rounded Rectangle 43"/>
              <p:cNvSpPr/>
              <p:nvPr/>
            </p:nvSpPr>
            <p:spPr>
              <a:xfrm>
                <a:off x="1426955" y="5067300"/>
                <a:ext cx="5311402" cy="4070619"/>
              </a:xfrm>
              <a:prstGeom prst="roundRect">
                <a:avLst>
                  <a:gd name="adj" fmla="val 13051"/>
                </a:avLst>
              </a:prstGeom>
              <a:solidFill>
                <a:srgbClr val="97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45" name="Isosceles Triangle 44"/>
              <p:cNvSpPr/>
              <p:nvPr/>
            </p:nvSpPr>
            <p:spPr>
              <a:xfrm>
                <a:off x="3606674" y="4273574"/>
                <a:ext cx="951962" cy="820657"/>
              </a:xfrm>
              <a:prstGeom prst="triangle">
                <a:avLst/>
              </a:prstGeom>
              <a:solidFill>
                <a:srgbClr val="97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grpSp>
        <p:sp>
          <p:nvSpPr>
            <p:cNvPr id="43" name="Rectangle 42"/>
            <p:cNvSpPr/>
            <p:nvPr/>
          </p:nvSpPr>
          <p:spPr>
            <a:xfrm>
              <a:off x="1622033" y="6210300"/>
              <a:ext cx="5331722" cy="1938992"/>
            </a:xfrm>
            <a:prstGeom prst="rect">
              <a:avLst/>
            </a:prstGeom>
          </p:spPr>
          <p:txBody>
            <a:bodyPr wrap="square">
              <a:spAutoFit/>
            </a:bodyPr>
            <a:lstStyle/>
            <a:p>
              <a:pPr algn="ctr">
                <a:lnSpc>
                  <a:spcPct val="150000"/>
                </a:lnSpc>
              </a:pPr>
              <a:r>
                <a:rPr lang="nl-NL" sz="4000">
                  <a:latin typeface="Arial" panose="020B0604020202020204" pitchFamily="34" charset="0"/>
                  <a:cs typeface="Arial" panose="020B0604020202020204" pitchFamily="34" charset="0"/>
                </a:rPr>
                <a:t>T</a:t>
              </a:r>
              <a:r>
                <a:rPr lang="nl-NL" sz="4000" smtClean="0">
                  <a:latin typeface="Arial" panose="020B0604020202020204" pitchFamily="34" charset="0"/>
                  <a:cs typeface="Arial" panose="020B0604020202020204" pitchFamily="34" charset="0"/>
                </a:rPr>
                <a:t>ìm </a:t>
              </a:r>
              <a:r>
                <a:rPr lang="nl-NL" sz="4000">
                  <a:latin typeface="Arial" panose="020B0604020202020204" pitchFamily="34" charset="0"/>
                  <a:cs typeface="Arial" panose="020B0604020202020204" pitchFamily="34" charset="0"/>
                </a:rPr>
                <a:t>hiểu </a:t>
              </a:r>
              <a:r>
                <a:rPr lang="nl-NL" sz="4000" i="1" smtClean="0">
                  <a:latin typeface="Arial" panose="020B0604020202020204" pitchFamily="34" charset="0"/>
                  <a:cs typeface="Arial" panose="020B0604020202020204" pitchFamily="34" charset="0"/>
                </a:rPr>
                <a:t>Bài </a:t>
              </a:r>
              <a:r>
                <a:rPr lang="nl-NL" sz="4000" i="1" smtClean="0">
                  <a:latin typeface="Arial" panose="020B0604020202020204" pitchFamily="34" charset="0"/>
                  <a:cs typeface="Arial" panose="020B0604020202020204" pitchFamily="34" charset="0"/>
                </a:rPr>
                <a:t>6: </a:t>
              </a:r>
              <a:endParaRPr lang="nl-NL" sz="4000" i="1" smtClean="0">
                <a:latin typeface="Arial" panose="020B0604020202020204" pitchFamily="34" charset="0"/>
                <a:cs typeface="Arial" panose="020B0604020202020204" pitchFamily="34" charset="0"/>
              </a:endParaRPr>
            </a:p>
            <a:p>
              <a:pPr algn="ctr">
                <a:lnSpc>
                  <a:spcPct val="150000"/>
                </a:lnSpc>
              </a:pPr>
              <a:r>
                <a:rPr lang="nl-NL" sz="4000" i="1" smtClean="0">
                  <a:latin typeface="Arial" panose="020B0604020202020204" pitchFamily="34" charset="0"/>
                  <a:cs typeface="Arial" panose="020B0604020202020204" pitchFamily="34" charset="0"/>
                </a:rPr>
                <a:t>Vai </a:t>
              </a:r>
              <a:r>
                <a:rPr lang="nl-NL" sz="4000" i="1">
                  <a:latin typeface="Arial" panose="020B0604020202020204" pitchFamily="34" charset="0"/>
                  <a:cs typeface="Arial" panose="020B0604020202020204" pitchFamily="34" charset="0"/>
                </a:rPr>
                <a:t>trò của năng </a:t>
              </a:r>
              <a:r>
                <a:rPr lang="nl-NL" sz="4000" i="1" smtClean="0">
                  <a:latin typeface="Arial" panose="020B0604020202020204" pitchFamily="34" charset="0"/>
                  <a:cs typeface="Arial" panose="020B0604020202020204" pitchFamily="34" charset="0"/>
                </a:rPr>
                <a:t>lượng</a:t>
              </a:r>
              <a:endParaRPr lang="en-US" sz="400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500"/>
                            </p:stCondLst>
                            <p:childTnLst>
                              <p:par>
                                <p:cTn id="33" presetID="17" presetClass="entr" presetSubtype="1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1861111"/>
            <a:ext cx="12547251" cy="707339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35116" y="-3334794"/>
            <a:ext cx="5388198" cy="526696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8975">
            <a:off x="1521173" y="7527911"/>
            <a:ext cx="1463817" cy="188172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3868">
            <a:off x="10361868" y="7468278"/>
            <a:ext cx="690366" cy="69288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940205" y="7842827"/>
            <a:ext cx="3052865" cy="84925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418511" y="-3677788"/>
            <a:ext cx="19250649" cy="15610527"/>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290203" y="2552700"/>
            <a:ext cx="6083473" cy="7242230"/>
          </a:xfrm>
          <a:prstGeom prst="rect">
            <a:avLst/>
          </a:prstGeom>
        </p:spPr>
      </p:pic>
      <p:sp>
        <p:nvSpPr>
          <p:cNvPr id="16" name="TextBox 15">
            <a:extLst>
              <a:ext uri="{FF2B5EF4-FFF2-40B4-BE49-F238E27FC236}">
                <a16:creationId xmlns:a16="http://schemas.microsoft.com/office/drawing/2014/main" id="{247D30D9-78A6-9FE6-3DF7-E7BEE7EA58CA}"/>
              </a:ext>
            </a:extLst>
          </p:cNvPr>
          <p:cNvSpPr txBox="1"/>
          <p:nvPr/>
        </p:nvSpPr>
        <p:spPr>
          <a:xfrm>
            <a:off x="1139994" y="2744389"/>
            <a:ext cx="11086055" cy="3785652"/>
          </a:xfrm>
          <a:prstGeom prst="rect">
            <a:avLst/>
          </a:prstGeom>
          <a:noFill/>
        </p:spPr>
        <p:txBody>
          <a:bodyPr wrap="square" rtlCol="0">
            <a:spAutoFit/>
          </a:bodyPr>
          <a:lstStyle/>
          <a:p>
            <a:pPr algn="ctr">
              <a:lnSpc>
                <a:spcPct val="150000"/>
              </a:lnSpc>
            </a:pPr>
            <a:r>
              <a:rPr lang="en-US" sz="8000" b="1" smtClean="0">
                <a:solidFill>
                  <a:srgbClr val="002060"/>
                </a:solidFill>
                <a:latin typeface="Arial" panose="020B0604020202020204" pitchFamily="34" charset="0"/>
                <a:cs typeface="Arial" panose="020B0604020202020204" pitchFamily="34" charset="0"/>
              </a:rPr>
              <a:t>CẢM ƠN CÁC EM ĐÃ LẮNG NGHE BÀI HỌC</a:t>
            </a:r>
            <a:endParaRPr lang="en-US" sz="80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691388"/>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2" name="TextBox 2"/>
          <p:cNvSpPr txBox="1"/>
          <p:nvPr/>
        </p:nvSpPr>
        <p:spPr>
          <a:xfrm>
            <a:off x="3201737" y="334430"/>
            <a:ext cx="11884526" cy="1315040"/>
          </a:xfrm>
          <a:prstGeom prst="rect">
            <a:avLst/>
          </a:prstGeom>
        </p:spPr>
        <p:txBody>
          <a:bodyPr lIns="0" tIns="0" rIns="0" bIns="0" rtlCol="0" anchor="t">
            <a:spAutoFit/>
          </a:bodyPr>
          <a:lstStyle/>
          <a:p>
            <a:pPr algn="ctr">
              <a:lnSpc>
                <a:spcPct val="150000"/>
              </a:lnSpc>
            </a:pPr>
            <a:r>
              <a:rPr lang="en-US" sz="6500" b="1">
                <a:solidFill>
                  <a:srgbClr val="2D3456"/>
                </a:solidFill>
                <a:latin typeface="Arial" panose="020B0604020202020204" pitchFamily="34" charset="0"/>
                <a:cs typeface="Arial" panose="020B0604020202020204" pitchFamily="34" charset="0"/>
              </a:rPr>
              <a:t>KHỞI ĐỘNG</a:t>
            </a:r>
          </a:p>
        </p:txBody>
      </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29165" y="-3874508"/>
            <a:ext cx="5388198" cy="5266963"/>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96999" y="8085159"/>
            <a:ext cx="5715000" cy="4114800"/>
          </a:xfrm>
          <a:prstGeom prst="rect">
            <a:avLst/>
          </a:prstGeom>
        </p:spPr>
      </p:pic>
      <p:grpSp>
        <p:nvGrpSpPr>
          <p:cNvPr id="3" name="Group 2">
            <a:extLst>
              <a:ext uri="{FF2B5EF4-FFF2-40B4-BE49-F238E27FC236}">
                <a16:creationId xmlns:a16="http://schemas.microsoft.com/office/drawing/2014/main" id="{20126D34-084D-309F-7D31-9C9870F5ECB3}"/>
              </a:ext>
            </a:extLst>
          </p:cNvPr>
          <p:cNvGrpSpPr/>
          <p:nvPr/>
        </p:nvGrpSpPr>
        <p:grpSpPr>
          <a:xfrm>
            <a:off x="821545" y="1701818"/>
            <a:ext cx="5579255" cy="1701929"/>
            <a:chOff x="346541" y="1533729"/>
            <a:chExt cx="5579255" cy="1701929"/>
          </a:xfrm>
        </p:grpSpPr>
        <p:sp>
          <p:nvSpPr>
            <p:cNvPr id="26" name="Rectangle: Rounded Corners 25">
              <a:extLst>
                <a:ext uri="{FF2B5EF4-FFF2-40B4-BE49-F238E27FC236}">
                  <a16:creationId xmlns:a16="http://schemas.microsoft.com/office/drawing/2014/main" id="{48513F58-52E8-C8C4-CEF3-99900F13587F}"/>
                </a:ext>
              </a:extLst>
            </p:cNvPr>
            <p:cNvSpPr/>
            <p:nvPr/>
          </p:nvSpPr>
          <p:spPr>
            <a:xfrm>
              <a:off x="956141" y="1951384"/>
              <a:ext cx="4969655" cy="11430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AI TINH MẮT?</a:t>
              </a:r>
              <a:endParaRPr lang="en-US" sz="4000" b="1">
                <a:solidFill>
                  <a:schemeClr val="tx1"/>
                </a:solidFill>
                <a:latin typeface="Arial" panose="020B0604020202020204" pitchFamily="34" charset="0"/>
                <a:cs typeface="Arial" panose="020B0604020202020204" pitchFamily="34" charset="0"/>
              </a:endParaRPr>
            </a:p>
          </p:txBody>
        </p:sp>
        <p:pic>
          <p:nvPicPr>
            <p:cNvPr id="29" name="Picture 16">
              <a:extLst>
                <a:ext uri="{FF2B5EF4-FFF2-40B4-BE49-F238E27FC236}">
                  <a16:creationId xmlns:a16="http://schemas.microsoft.com/office/drawing/2014/main" id="{92CFC9F1-F34D-D739-BE14-CA299CBFD0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541" y="1533729"/>
              <a:ext cx="1219200" cy="1701929"/>
            </a:xfrm>
            <a:prstGeom prst="rect">
              <a:avLst/>
            </a:prstGeom>
          </p:spPr>
        </p:pic>
      </p:grpSp>
      <p:grpSp>
        <p:nvGrpSpPr>
          <p:cNvPr id="14" name="Group 13"/>
          <p:cNvGrpSpPr/>
          <p:nvPr/>
        </p:nvGrpSpPr>
        <p:grpSpPr>
          <a:xfrm>
            <a:off x="7010400" y="2476500"/>
            <a:ext cx="10439401" cy="7086603"/>
            <a:chOff x="11389923" y="3323837"/>
            <a:chExt cx="6987833" cy="2725947"/>
          </a:xfrm>
        </p:grpSpPr>
        <p:sp>
          <p:nvSpPr>
            <p:cNvPr id="15" name="Folded Corner 14"/>
            <p:cNvSpPr/>
            <p:nvPr/>
          </p:nvSpPr>
          <p:spPr>
            <a:xfrm>
              <a:off x="11389923" y="3323837"/>
              <a:ext cx="6987833" cy="2725947"/>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latin typeface="Arial" panose="020B0604020202020204" pitchFamily="34" charset="0"/>
                <a:cs typeface="Arial" panose="020B0604020202020204" pitchFamily="34" charset="0"/>
              </a:endParaRPr>
            </a:p>
          </p:txBody>
        </p:sp>
        <p:sp>
          <p:nvSpPr>
            <p:cNvPr id="16" name="Rectangle 15"/>
            <p:cNvSpPr/>
            <p:nvPr/>
          </p:nvSpPr>
          <p:spPr>
            <a:xfrm>
              <a:off x="11589881" y="3480121"/>
              <a:ext cx="6584622" cy="2413379"/>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nl-NL" sz="3400">
                  <a:latin typeface="Arial" panose="020B0604020202020204" pitchFamily="34" charset="0"/>
                  <a:cs typeface="Arial" panose="020B0604020202020204" pitchFamily="34" charset="0"/>
                </a:rPr>
                <a:t>Đ</a:t>
              </a:r>
              <a:r>
                <a:rPr lang="nl-NL" sz="3400" smtClean="0">
                  <a:latin typeface="Arial" panose="020B0604020202020204" pitchFamily="34" charset="0"/>
                  <a:cs typeface="Arial" panose="020B0604020202020204" pitchFamily="34" charset="0"/>
                </a:rPr>
                <a:t>ại </a:t>
              </a:r>
              <a:r>
                <a:rPr lang="nl-NL" sz="3400">
                  <a:latin typeface="Arial" panose="020B0604020202020204" pitchFamily="34" charset="0"/>
                  <a:cs typeface="Arial" panose="020B0604020202020204" pitchFamily="34" charset="0"/>
                </a:rPr>
                <a:t>diện 10 HS, chia thành hai nhóm. </a:t>
              </a:r>
              <a:endParaRPr lang="en-US" sz="34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nl-NL" sz="3400" smtClean="0">
                  <a:latin typeface="Arial" panose="020B0604020202020204" pitchFamily="34" charset="0"/>
                  <a:cs typeface="Arial" panose="020B0604020202020204" pitchFamily="34" charset="0"/>
                </a:rPr>
                <a:t>Khi </a:t>
              </a:r>
              <a:r>
                <a:rPr lang="nl-NL" sz="3400">
                  <a:latin typeface="Arial" panose="020B0604020202020204" pitchFamily="34" charset="0"/>
                  <a:cs typeface="Arial" panose="020B0604020202020204" pitchFamily="34" charset="0"/>
                </a:rPr>
                <a:t>GV phát hiệu lệnh, bạn đầu tiên của mỗi đội sẽ lên bảng sắp xếp lại 1 chữ cái thành từ hoặc cụm từ có nghĩa rồi chạy về hàng, bạn thứ hai sẽ tiếp tục lên bảng sắp xếp từ thứ hai, cứ như vậy trong vòng 2p</a:t>
              </a:r>
              <a:r>
                <a:rPr lang="nl-NL" sz="3400">
                  <a:latin typeface="Arial" panose="020B0604020202020204" pitchFamily="34" charset="0"/>
                  <a:cs typeface="Arial" panose="020B0604020202020204" pitchFamily="34" charset="0"/>
                </a:rPr>
                <a:t>. </a:t>
              </a:r>
              <a:endParaRPr lang="nl-NL" sz="340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nl-NL" sz="3400" smtClean="0">
                  <a:latin typeface="Arial" panose="020B0604020202020204" pitchFamily="34" charset="0"/>
                  <a:cs typeface="Arial" panose="020B0604020202020204" pitchFamily="34" charset="0"/>
                </a:rPr>
                <a:t>Đội </a:t>
              </a:r>
              <a:r>
                <a:rPr lang="nl-NL" sz="3400">
                  <a:latin typeface="Arial" panose="020B0604020202020204" pitchFamily="34" charset="0"/>
                  <a:cs typeface="Arial" panose="020B0604020202020204" pitchFamily="34" charset="0"/>
                </a:rPr>
                <a:t>nào sắp xếp được nhiều từ hoặc cụm từ đúng nhiều nhất sẽ thắng cuộc</a:t>
              </a:r>
              <a:r>
                <a:rPr lang="nl-NL" sz="3400">
                  <a:latin typeface="Arial" panose="020B0604020202020204" pitchFamily="34" charset="0"/>
                  <a:cs typeface="Arial" panose="020B0604020202020204" pitchFamily="34" charset="0"/>
                </a:rPr>
                <a:t>. </a:t>
              </a:r>
              <a:endParaRPr lang="en-US" sz="3400">
                <a:latin typeface="Arial" panose="020B0604020202020204" pitchFamily="34" charset="0"/>
                <a:cs typeface="Arial" panose="020B0604020202020204" pitchFamily="34" charset="0"/>
              </a:endParaRPr>
            </a:p>
          </p:txBody>
        </p:sp>
      </p:grpSp>
      <p:grpSp>
        <p:nvGrpSpPr>
          <p:cNvPr id="4" name="Group 3"/>
          <p:cNvGrpSpPr/>
          <p:nvPr/>
        </p:nvGrpSpPr>
        <p:grpSpPr>
          <a:xfrm>
            <a:off x="1812145" y="4536236"/>
            <a:ext cx="3566485" cy="5750764"/>
            <a:chOff x="2819400" y="4536236"/>
            <a:chExt cx="3566485" cy="5750764"/>
          </a:xfrm>
        </p:grpSpPr>
        <p:sp>
          <p:nvSpPr>
            <p:cNvPr id="21" name="Freeform 14"/>
            <p:cNvSpPr/>
            <p:nvPr/>
          </p:nvSpPr>
          <p:spPr>
            <a:xfrm flipH="1">
              <a:off x="2819400" y="4585081"/>
              <a:ext cx="3193075" cy="5701919"/>
            </a:xfrm>
            <a:custGeom>
              <a:avLst/>
              <a:gdLst/>
              <a:ahLst/>
              <a:cxnLst/>
              <a:rect l="l" t="t" r="r" b="b"/>
              <a:pathLst>
                <a:path w="2225516" h="3974135">
                  <a:moveTo>
                    <a:pt x="0" y="0"/>
                  </a:moveTo>
                  <a:lnTo>
                    <a:pt x="2225516" y="0"/>
                  </a:lnTo>
                  <a:lnTo>
                    <a:pt x="2225516" y="3974135"/>
                  </a:lnTo>
                  <a:lnTo>
                    <a:pt x="0" y="3974135"/>
                  </a:lnTo>
                  <a:lnTo>
                    <a:pt x="0" y="0"/>
                  </a:lnTo>
                  <a:close/>
                </a:path>
              </a:pathLst>
            </a:custGeom>
            <a:blipFill>
              <a:blip r:embed="rId8"/>
              <a:stretch>
                <a:fillRect/>
              </a:stretch>
            </a:blipFill>
          </p:spPr>
        </p:sp>
        <p:pic>
          <p:nvPicPr>
            <p:cNvPr id="22"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957753">
              <a:off x="5639065" y="4536236"/>
              <a:ext cx="746820" cy="1173575"/>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2" name="TextBox 2"/>
          <p:cNvSpPr txBox="1"/>
          <p:nvPr/>
        </p:nvSpPr>
        <p:spPr>
          <a:xfrm>
            <a:off x="3201737" y="334430"/>
            <a:ext cx="11884526" cy="1315040"/>
          </a:xfrm>
          <a:prstGeom prst="rect">
            <a:avLst/>
          </a:prstGeom>
        </p:spPr>
        <p:txBody>
          <a:bodyPr lIns="0" tIns="0" rIns="0" bIns="0" rtlCol="0" anchor="t">
            <a:spAutoFit/>
          </a:bodyPr>
          <a:lstStyle/>
          <a:p>
            <a:pPr algn="ctr">
              <a:lnSpc>
                <a:spcPct val="150000"/>
              </a:lnSpc>
            </a:pPr>
            <a:r>
              <a:rPr lang="en-US" sz="6500" b="1">
                <a:solidFill>
                  <a:srgbClr val="2D3456"/>
                </a:solidFill>
                <a:latin typeface="Arial" panose="020B0604020202020204" pitchFamily="34" charset="0"/>
                <a:cs typeface="Arial" panose="020B0604020202020204" pitchFamily="34" charset="0"/>
              </a:rPr>
              <a:t>KHỞI ĐỘNG</a:t>
            </a:r>
          </a:p>
        </p:txBody>
      </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29165" y="-3874508"/>
            <a:ext cx="5388198" cy="5266963"/>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96999" y="8085159"/>
            <a:ext cx="5715000" cy="4114800"/>
          </a:xfrm>
          <a:prstGeom prst="rect">
            <a:avLst/>
          </a:prstGeom>
        </p:spPr>
      </p:pic>
      <p:grpSp>
        <p:nvGrpSpPr>
          <p:cNvPr id="3" name="Group 2">
            <a:extLst>
              <a:ext uri="{FF2B5EF4-FFF2-40B4-BE49-F238E27FC236}">
                <a16:creationId xmlns:a16="http://schemas.microsoft.com/office/drawing/2014/main" id="{20126D34-084D-309F-7D31-9C9870F5ECB3}"/>
              </a:ext>
            </a:extLst>
          </p:cNvPr>
          <p:cNvGrpSpPr/>
          <p:nvPr/>
        </p:nvGrpSpPr>
        <p:grpSpPr>
          <a:xfrm>
            <a:off x="821545" y="1701818"/>
            <a:ext cx="5579255" cy="1701929"/>
            <a:chOff x="346541" y="1533729"/>
            <a:chExt cx="5579255" cy="1701929"/>
          </a:xfrm>
        </p:grpSpPr>
        <p:sp>
          <p:nvSpPr>
            <p:cNvPr id="26" name="Rectangle: Rounded Corners 25">
              <a:extLst>
                <a:ext uri="{FF2B5EF4-FFF2-40B4-BE49-F238E27FC236}">
                  <a16:creationId xmlns:a16="http://schemas.microsoft.com/office/drawing/2014/main" id="{48513F58-52E8-C8C4-CEF3-99900F13587F}"/>
                </a:ext>
              </a:extLst>
            </p:cNvPr>
            <p:cNvSpPr/>
            <p:nvPr/>
          </p:nvSpPr>
          <p:spPr>
            <a:xfrm>
              <a:off x="956141" y="1951384"/>
              <a:ext cx="4969655" cy="11430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AI TINH MẮT?</a:t>
              </a:r>
              <a:endParaRPr lang="en-US" sz="4000" b="1">
                <a:solidFill>
                  <a:schemeClr val="tx1"/>
                </a:solidFill>
                <a:latin typeface="Arial" panose="020B0604020202020204" pitchFamily="34" charset="0"/>
                <a:cs typeface="Arial" panose="020B0604020202020204" pitchFamily="34" charset="0"/>
              </a:endParaRPr>
            </a:p>
          </p:txBody>
        </p:sp>
        <p:pic>
          <p:nvPicPr>
            <p:cNvPr id="29" name="Picture 16">
              <a:extLst>
                <a:ext uri="{FF2B5EF4-FFF2-40B4-BE49-F238E27FC236}">
                  <a16:creationId xmlns:a16="http://schemas.microsoft.com/office/drawing/2014/main" id="{92CFC9F1-F34D-D739-BE14-CA299CBFD0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541" y="1533729"/>
              <a:ext cx="1219200" cy="1701929"/>
            </a:xfrm>
            <a:prstGeom prst="rect">
              <a:avLst/>
            </a:prstGeom>
          </p:spPr>
        </p:pic>
      </p:grpSp>
      <p:sp>
        <p:nvSpPr>
          <p:cNvPr id="15" name="Folded Corner 14"/>
          <p:cNvSpPr/>
          <p:nvPr/>
        </p:nvSpPr>
        <p:spPr>
          <a:xfrm>
            <a:off x="7010400" y="2476500"/>
            <a:ext cx="10439401" cy="7086603"/>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latin typeface="Arial" panose="020B0604020202020204" pitchFamily="34" charset="0"/>
              <a:cs typeface="Arial" panose="020B0604020202020204" pitchFamily="34" charset="0"/>
            </a:endParaRPr>
          </a:p>
        </p:txBody>
      </p:sp>
      <p:sp>
        <p:nvSpPr>
          <p:cNvPr id="16" name="Rectangle 15"/>
          <p:cNvSpPr/>
          <p:nvPr/>
        </p:nvSpPr>
        <p:spPr>
          <a:xfrm>
            <a:off x="7309125" y="2882789"/>
            <a:ext cx="9837028" cy="6232474"/>
          </a:xfrm>
          <a:prstGeom prst="rect">
            <a:avLst/>
          </a:prstGeom>
        </p:spPr>
        <p:txBody>
          <a:bodyPr wrap="square">
            <a:spAutoFit/>
          </a:bodyPr>
          <a:lstStyle/>
          <a:p>
            <a:pPr algn="just">
              <a:lnSpc>
                <a:spcPct val="150000"/>
              </a:lnSpc>
            </a:pPr>
            <a:r>
              <a:rPr lang="nl-NL" sz="3800">
                <a:latin typeface="Arial" panose="020B0604020202020204" pitchFamily="34" charset="0"/>
                <a:cs typeface="Arial" panose="020B0604020202020204" pitchFamily="34" charset="0"/>
              </a:rPr>
              <a:t>Các em hãy sắp xếp các chữ cái gợi ý thành từ hoặc cụm từ có nghĩa. </a:t>
            </a:r>
            <a:endParaRPr lang="en-US" sz="38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i="1">
                <a:latin typeface="Arial" panose="020B0604020202020204" pitchFamily="34" charset="0"/>
                <a:cs typeface="Arial" panose="020B0604020202020204" pitchFamily="34" charset="0"/>
              </a:rPr>
              <a:t>(1) T/Đ/Ấ</a:t>
            </a:r>
            <a:endParaRPr lang="en-US" sz="3800" i="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i="1">
                <a:latin typeface="Arial" panose="020B0604020202020204" pitchFamily="34" charset="0"/>
                <a:cs typeface="Arial" panose="020B0604020202020204" pitchFamily="34" charset="0"/>
              </a:rPr>
              <a:t>(2) X/Ò/M/I/Ó/N</a:t>
            </a:r>
            <a:endParaRPr lang="en-US" sz="3800" i="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i="1">
                <a:latin typeface="Arial" panose="020B0604020202020204" pitchFamily="34" charset="0"/>
                <a:cs typeface="Arial" panose="020B0604020202020204" pitchFamily="34" charset="0"/>
              </a:rPr>
              <a:t>(3) N/Ô/H/I/M/Ễ</a:t>
            </a:r>
            <a:endParaRPr lang="en-US" sz="3800" i="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i="1">
                <a:latin typeface="Arial" panose="020B0604020202020204" pitchFamily="34" charset="0"/>
                <a:cs typeface="Arial" panose="020B0604020202020204" pitchFamily="34" charset="0"/>
              </a:rPr>
              <a:t>(4) U/D/G/N/Ị/D/C/H</a:t>
            </a:r>
            <a:endParaRPr lang="en-US" sz="3800" i="1">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i="1">
                <a:latin typeface="Arial" panose="020B0604020202020204" pitchFamily="34" charset="0"/>
                <a:cs typeface="Arial" panose="020B0604020202020204" pitchFamily="34" charset="0"/>
              </a:rPr>
              <a:t>(5) Ỗ/H/P/N/Ợ/H</a:t>
            </a:r>
            <a:endParaRPr lang="en-US" sz="3800" i="1">
              <a:latin typeface="Arial" panose="020B0604020202020204" pitchFamily="34" charset="0"/>
              <a:cs typeface="Arial" panose="020B0604020202020204" pitchFamily="34" charset="0"/>
            </a:endParaRPr>
          </a:p>
        </p:txBody>
      </p:sp>
      <p:grpSp>
        <p:nvGrpSpPr>
          <p:cNvPr id="4" name="Group 3"/>
          <p:cNvGrpSpPr/>
          <p:nvPr/>
        </p:nvGrpSpPr>
        <p:grpSpPr>
          <a:xfrm>
            <a:off x="1812145" y="4536236"/>
            <a:ext cx="3566485" cy="5750764"/>
            <a:chOff x="2819400" y="4536236"/>
            <a:chExt cx="3566485" cy="5750764"/>
          </a:xfrm>
        </p:grpSpPr>
        <p:sp>
          <p:nvSpPr>
            <p:cNvPr id="21" name="Freeform 14"/>
            <p:cNvSpPr/>
            <p:nvPr/>
          </p:nvSpPr>
          <p:spPr>
            <a:xfrm flipH="1">
              <a:off x="2819400" y="4585081"/>
              <a:ext cx="3193075" cy="5701919"/>
            </a:xfrm>
            <a:custGeom>
              <a:avLst/>
              <a:gdLst/>
              <a:ahLst/>
              <a:cxnLst/>
              <a:rect l="l" t="t" r="r" b="b"/>
              <a:pathLst>
                <a:path w="2225516" h="3974135">
                  <a:moveTo>
                    <a:pt x="0" y="0"/>
                  </a:moveTo>
                  <a:lnTo>
                    <a:pt x="2225516" y="0"/>
                  </a:lnTo>
                  <a:lnTo>
                    <a:pt x="2225516" y="3974135"/>
                  </a:lnTo>
                  <a:lnTo>
                    <a:pt x="0" y="3974135"/>
                  </a:lnTo>
                  <a:lnTo>
                    <a:pt x="0" y="0"/>
                  </a:lnTo>
                  <a:close/>
                </a:path>
              </a:pathLst>
            </a:custGeom>
            <a:blipFill>
              <a:blip r:embed="rId8"/>
              <a:stretch>
                <a:fillRect/>
              </a:stretch>
            </a:blipFill>
          </p:spPr>
        </p:sp>
        <p:pic>
          <p:nvPicPr>
            <p:cNvPr id="22"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957753">
              <a:off x="5639065" y="4536236"/>
              <a:ext cx="746820" cy="1173575"/>
            </a:xfrm>
            <a:prstGeom prst="rect">
              <a:avLst/>
            </a:prstGeom>
          </p:spPr>
        </p:pic>
      </p:grpSp>
    </p:spTree>
    <p:extLst>
      <p:ext uri="{BB962C8B-B14F-4D97-AF65-F5344CB8AC3E}">
        <p14:creationId xmlns:p14="http://schemas.microsoft.com/office/powerpoint/2010/main" val="248751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2" name="TextBox 2"/>
          <p:cNvSpPr txBox="1"/>
          <p:nvPr/>
        </p:nvSpPr>
        <p:spPr>
          <a:xfrm>
            <a:off x="3201737" y="334430"/>
            <a:ext cx="11884526" cy="1315040"/>
          </a:xfrm>
          <a:prstGeom prst="rect">
            <a:avLst/>
          </a:prstGeom>
        </p:spPr>
        <p:txBody>
          <a:bodyPr lIns="0" tIns="0" rIns="0" bIns="0" rtlCol="0" anchor="t">
            <a:spAutoFit/>
          </a:bodyPr>
          <a:lstStyle/>
          <a:p>
            <a:pPr algn="ctr">
              <a:lnSpc>
                <a:spcPct val="150000"/>
              </a:lnSpc>
            </a:pPr>
            <a:r>
              <a:rPr lang="en-US" sz="6500" b="1">
                <a:solidFill>
                  <a:srgbClr val="2D3456"/>
                </a:solidFill>
                <a:latin typeface="Arial" panose="020B0604020202020204" pitchFamily="34" charset="0"/>
                <a:cs typeface="Arial" panose="020B0604020202020204" pitchFamily="34" charset="0"/>
              </a:rPr>
              <a:t>KHỞI ĐỘNG</a:t>
            </a:r>
          </a:p>
        </p:txBody>
      </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29165" y="-3874508"/>
            <a:ext cx="5388198" cy="5266963"/>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96999" y="8085159"/>
            <a:ext cx="5715000" cy="4114800"/>
          </a:xfrm>
          <a:prstGeom prst="rect">
            <a:avLst/>
          </a:prstGeom>
        </p:spPr>
      </p:pic>
      <p:sp>
        <p:nvSpPr>
          <p:cNvPr id="17" name="Rounded Rectangle 16"/>
          <p:cNvSpPr/>
          <p:nvPr/>
        </p:nvSpPr>
        <p:spPr>
          <a:xfrm>
            <a:off x="11054862" y="2324100"/>
            <a:ext cx="5099538" cy="1143000"/>
          </a:xfrm>
          <a:prstGeom prst="roundRect">
            <a:avLst/>
          </a:prstGeom>
          <a:solidFill>
            <a:srgbClr val="D7E8BC"/>
          </a:solidFill>
          <a:ln>
            <a:solidFill>
              <a:schemeClr val="accent3">
                <a:lumMod val="75000"/>
              </a:schemeClr>
            </a:solidFill>
            <a:prstDash val="sysDot"/>
          </a:ln>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nl-NL" sz="3600" smtClean="0">
                <a:solidFill>
                  <a:schemeClr val="tx1"/>
                </a:solidFill>
                <a:latin typeface="Arial" panose="020B0604020202020204" pitchFamily="34" charset="0"/>
                <a:cs typeface="Arial" panose="020B0604020202020204" pitchFamily="34" charset="0"/>
              </a:rPr>
              <a:t>ĐẤT</a:t>
            </a:r>
            <a:endParaRPr lang="en-US" sz="360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11050100" y="5320576"/>
            <a:ext cx="5099538" cy="1143000"/>
          </a:xfrm>
          <a:prstGeom prst="roundRect">
            <a:avLst/>
          </a:prstGeom>
          <a:solidFill>
            <a:srgbClr val="A2DDF6"/>
          </a:solidFill>
          <a:ln>
            <a:solidFill>
              <a:schemeClr val="accent5">
                <a:lumMod val="50000"/>
              </a:schemeClr>
            </a:solidFill>
            <a:prstDash val="sysDot"/>
          </a:ln>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nl-NL" sz="3600" smtClean="0">
                <a:solidFill>
                  <a:schemeClr val="tx1"/>
                </a:solidFill>
                <a:latin typeface="Arial" panose="020B0604020202020204" pitchFamily="34" charset="0"/>
                <a:cs typeface="Arial" panose="020B0604020202020204" pitchFamily="34" charset="0"/>
              </a:rPr>
              <a:t>Ô NHIỄM</a:t>
            </a:r>
            <a:endParaRPr lang="en-US" sz="360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11050100" y="6818814"/>
            <a:ext cx="5099538" cy="1143000"/>
          </a:xfrm>
          <a:prstGeom prst="roundRect">
            <a:avLst/>
          </a:prstGeom>
          <a:solidFill>
            <a:srgbClr val="FF99CC"/>
          </a:solidFill>
          <a:ln>
            <a:solidFill>
              <a:schemeClr val="accent2"/>
            </a:solidFill>
            <a:prstDash val="sysDot"/>
          </a:ln>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nl-NL" sz="3600" smtClean="0">
                <a:solidFill>
                  <a:schemeClr val="tx1"/>
                </a:solidFill>
                <a:latin typeface="Arial" panose="020B0604020202020204" pitchFamily="34" charset="0"/>
                <a:cs typeface="Arial" panose="020B0604020202020204" pitchFamily="34" charset="0"/>
              </a:rPr>
              <a:t>DUNG DỊCH</a:t>
            </a:r>
            <a:endParaRPr lang="en-US" sz="360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11050100" y="3822338"/>
            <a:ext cx="5099538" cy="1143000"/>
          </a:xfrm>
          <a:prstGeom prst="roundRect">
            <a:avLst/>
          </a:prstGeom>
          <a:solidFill>
            <a:schemeClr val="accent6">
              <a:lumMod val="40000"/>
              <a:lumOff val="60000"/>
            </a:schemeClr>
          </a:solidFill>
          <a:ln>
            <a:solidFill>
              <a:schemeClr val="accent6">
                <a:lumMod val="75000"/>
              </a:schemeClr>
            </a:solidFill>
            <a:prstDash val="sysDot"/>
          </a:ln>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nl-NL" sz="3600" smtClean="0">
                <a:solidFill>
                  <a:schemeClr val="tx1"/>
                </a:solidFill>
                <a:latin typeface="Arial" panose="020B0604020202020204" pitchFamily="34" charset="0"/>
                <a:cs typeface="Arial" panose="020B0604020202020204" pitchFamily="34" charset="0"/>
              </a:rPr>
              <a:t>XÓI MÒN</a:t>
            </a:r>
            <a:endParaRPr lang="en-US" sz="360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2345121" y="2324100"/>
            <a:ext cx="5152886" cy="1143000"/>
          </a:xfrm>
          <a:prstGeom prst="roundRect">
            <a:avLst/>
          </a:prstGeom>
          <a:solidFill>
            <a:srgbClr val="D7E8BC"/>
          </a:solidFill>
          <a:ln>
            <a:solidFill>
              <a:schemeClr val="accent3">
                <a:lumMod val="75000"/>
              </a:schemeClr>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i="1">
                <a:solidFill>
                  <a:schemeClr val="tx1"/>
                </a:solidFill>
                <a:latin typeface="Arial" panose="020B0604020202020204" pitchFamily="34" charset="0"/>
                <a:cs typeface="Arial" panose="020B0604020202020204" pitchFamily="34" charset="0"/>
              </a:rPr>
              <a:t>(1) T/Đ/Ấ</a:t>
            </a:r>
            <a:endParaRPr lang="en-US" sz="3600" i="1">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2345121" y="5320576"/>
            <a:ext cx="5152886" cy="1143000"/>
          </a:xfrm>
          <a:prstGeom prst="roundRect">
            <a:avLst/>
          </a:prstGeom>
          <a:solidFill>
            <a:srgbClr val="A2DDF6"/>
          </a:solidFill>
          <a:ln>
            <a:solidFill>
              <a:schemeClr val="tx2"/>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i="1">
                <a:solidFill>
                  <a:schemeClr val="tx1"/>
                </a:solidFill>
                <a:latin typeface="Arial" panose="020B0604020202020204" pitchFamily="34" charset="0"/>
                <a:cs typeface="Arial" panose="020B0604020202020204" pitchFamily="34" charset="0"/>
              </a:rPr>
              <a:t>(3) N/Ô/H/I/M/Ễ</a:t>
            </a:r>
            <a:endParaRPr lang="en-US" sz="3600" i="1">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2345121" y="3822338"/>
            <a:ext cx="5152886" cy="1143000"/>
          </a:xfrm>
          <a:prstGeom prst="roundRect">
            <a:avLst/>
          </a:prstGeom>
          <a:solidFill>
            <a:schemeClr val="accent6">
              <a:lumMod val="40000"/>
              <a:lumOff val="60000"/>
            </a:schemeClr>
          </a:solidFill>
          <a:ln>
            <a:solidFill>
              <a:schemeClr val="accent6">
                <a:lumMod val="75000"/>
              </a:schemeClr>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i="1">
                <a:solidFill>
                  <a:schemeClr val="tx1"/>
                </a:solidFill>
                <a:latin typeface="Arial" panose="020B0604020202020204" pitchFamily="34" charset="0"/>
                <a:cs typeface="Arial" panose="020B0604020202020204" pitchFamily="34" charset="0"/>
              </a:rPr>
              <a:t>(2) X/Ò/M/I/Ó/N</a:t>
            </a:r>
            <a:endParaRPr lang="en-US" sz="3600" i="1">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2340405" y="6818814"/>
            <a:ext cx="5152886" cy="1143000"/>
          </a:xfrm>
          <a:prstGeom prst="roundRect">
            <a:avLst/>
          </a:prstGeom>
          <a:solidFill>
            <a:srgbClr val="FF99CC"/>
          </a:solidFill>
          <a:ln>
            <a:solidFill>
              <a:schemeClr val="accent2"/>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i="1">
                <a:solidFill>
                  <a:schemeClr val="tx1"/>
                </a:solidFill>
                <a:latin typeface="Arial" panose="020B0604020202020204" pitchFamily="34" charset="0"/>
                <a:cs typeface="Arial" panose="020B0604020202020204" pitchFamily="34" charset="0"/>
              </a:rPr>
              <a:t>(4) U/D/G/N/Ị/D/C/H</a:t>
            </a:r>
            <a:endParaRPr lang="en-US" sz="3600" i="1">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2340405" y="8317052"/>
            <a:ext cx="5152886" cy="1143000"/>
          </a:xfrm>
          <a:prstGeom prst="roundRect">
            <a:avLst/>
          </a:prstGeom>
          <a:solidFill>
            <a:schemeClr val="accent4">
              <a:lumMod val="20000"/>
              <a:lumOff val="80000"/>
            </a:schemeClr>
          </a:solidFill>
          <a:ln>
            <a:solidFill>
              <a:schemeClr val="accent4">
                <a:lumMod val="75000"/>
              </a:schemeClr>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i="1">
                <a:solidFill>
                  <a:schemeClr val="tx1"/>
                </a:solidFill>
                <a:latin typeface="Arial" panose="020B0604020202020204" pitchFamily="34" charset="0"/>
                <a:cs typeface="Arial" panose="020B0604020202020204" pitchFamily="34" charset="0"/>
              </a:rPr>
              <a:t>(5) Ỗ/H/P/N/Ợ/H</a:t>
            </a:r>
            <a:endParaRPr lang="en-US" sz="3600" i="1">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1050100" y="8317052"/>
            <a:ext cx="5099538" cy="1143000"/>
          </a:xfrm>
          <a:prstGeom prst="roundRect">
            <a:avLst/>
          </a:prstGeom>
          <a:solidFill>
            <a:schemeClr val="accent4">
              <a:lumMod val="20000"/>
              <a:lumOff val="80000"/>
            </a:schemeClr>
          </a:solidFill>
          <a:ln>
            <a:solidFill>
              <a:schemeClr val="accent4"/>
            </a:solidFill>
            <a:prstDash val="sysDot"/>
          </a:ln>
          <a:effectLst/>
        </p:spPr>
        <p:style>
          <a:lnRef idx="3">
            <a:schemeClr val="lt1"/>
          </a:lnRef>
          <a:fillRef idx="1">
            <a:schemeClr val="accent2"/>
          </a:fillRef>
          <a:effectRef idx="1">
            <a:schemeClr val="accent2"/>
          </a:effectRef>
          <a:fontRef idx="minor">
            <a:schemeClr val="lt1"/>
          </a:fontRef>
        </p:style>
        <p:txBody>
          <a:bodyPr rtlCol="0" anchor="ctr"/>
          <a:lstStyle/>
          <a:p>
            <a:pPr lvl="0" algn="ctr"/>
            <a:r>
              <a:rPr lang="nl-NL" sz="3600" smtClean="0">
                <a:solidFill>
                  <a:schemeClr val="tx1"/>
                </a:solidFill>
                <a:latin typeface="Arial" panose="020B0604020202020204" pitchFamily="34" charset="0"/>
                <a:cs typeface="Arial" panose="020B0604020202020204" pitchFamily="34" charset="0"/>
              </a:rPr>
              <a:t>HỖN HỢP</a:t>
            </a:r>
            <a:endParaRPr lang="en-US" sz="3600">
              <a:solidFill>
                <a:schemeClr val="tx1"/>
              </a:solidFill>
              <a:latin typeface="Arial" panose="020B0604020202020204" pitchFamily="34" charset="0"/>
              <a:cs typeface="Arial" panose="020B0604020202020204" pitchFamily="34" charset="0"/>
            </a:endParaRPr>
          </a:p>
        </p:txBody>
      </p:sp>
      <p:sp>
        <p:nvSpPr>
          <p:cNvPr id="6" name="Right Arrow 5"/>
          <p:cNvSpPr/>
          <p:nvPr/>
        </p:nvSpPr>
        <p:spPr>
          <a:xfrm>
            <a:off x="8209634" y="2691363"/>
            <a:ext cx="2133600" cy="408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ight Arrow 32"/>
          <p:cNvSpPr/>
          <p:nvPr/>
        </p:nvSpPr>
        <p:spPr>
          <a:xfrm>
            <a:off x="8207253" y="4189601"/>
            <a:ext cx="2133600" cy="408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 name="Right Arrow 33"/>
          <p:cNvSpPr/>
          <p:nvPr/>
        </p:nvSpPr>
        <p:spPr>
          <a:xfrm>
            <a:off x="8207253" y="5687839"/>
            <a:ext cx="2133600" cy="408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Right Arrow 34"/>
          <p:cNvSpPr/>
          <p:nvPr/>
        </p:nvSpPr>
        <p:spPr>
          <a:xfrm>
            <a:off x="8204895" y="7186077"/>
            <a:ext cx="2133600" cy="408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6" name="Right Arrow 35"/>
          <p:cNvSpPr/>
          <p:nvPr/>
        </p:nvSpPr>
        <p:spPr>
          <a:xfrm>
            <a:off x="8204895" y="8678754"/>
            <a:ext cx="2133600" cy="408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401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500"/>
                            </p:stCondLst>
                            <p:childTnLst>
                              <p:par>
                                <p:cTn id="46" presetID="17"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00"/>
                            </p:stCondLst>
                            <p:childTnLst>
                              <p:par>
                                <p:cTn id="56" presetID="17" presetClass="entr" presetSubtype="1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500"/>
                            </p:stCondLst>
                            <p:childTnLst>
                              <p:par>
                                <p:cTn id="66" presetID="17" presetClass="entr" presetSubtype="1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5" grpId="0" animBg="1"/>
      <p:bldP spid="27" grpId="0" animBg="1"/>
      <p:bldP spid="28" grpId="0" animBg="1"/>
      <p:bldP spid="30" grpId="0" animBg="1"/>
      <p:bldP spid="31" grpId="0" animBg="1"/>
      <p:bldP spid="32" grpId="0" animBg="1"/>
      <p:bldP spid="6"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3456"/>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55875" y="-3766463"/>
            <a:ext cx="5388198" cy="5266963"/>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16268" y="8100774"/>
            <a:ext cx="5715000" cy="4114800"/>
          </a:xfrm>
          <a:prstGeom prst="rect">
            <a:avLst/>
          </a:prstGeom>
        </p:spPr>
      </p:pic>
      <p:sp>
        <p:nvSpPr>
          <p:cNvPr id="19" name="TextBox 18">
            <a:extLst>
              <a:ext uri="{FF2B5EF4-FFF2-40B4-BE49-F238E27FC236}">
                <a16:creationId xmlns:a16="http://schemas.microsoft.com/office/drawing/2014/main" id="{B8E6F4B6-0E5E-220A-24AC-2DAA87F4A56D}"/>
              </a:ext>
            </a:extLst>
          </p:cNvPr>
          <p:cNvSpPr txBox="1"/>
          <p:nvPr/>
        </p:nvSpPr>
        <p:spPr>
          <a:xfrm>
            <a:off x="1380656" y="2710324"/>
            <a:ext cx="15526687" cy="1823576"/>
          </a:xfrm>
          <a:prstGeom prst="rect">
            <a:avLst/>
          </a:prstGeom>
          <a:noFill/>
        </p:spPr>
        <p:txBody>
          <a:bodyPr wrap="square" anchor="ctr">
            <a:spAutoFit/>
          </a:bodyPr>
          <a:lstStyle/>
          <a:p>
            <a:pPr marL="0" marR="0" algn="ctr">
              <a:lnSpc>
                <a:spcPct val="150000"/>
              </a:lnSpc>
              <a:spcBef>
                <a:spcPts val="0"/>
              </a:spcBef>
              <a:spcAft>
                <a:spcPts val="0"/>
              </a:spcAft>
            </a:pPr>
            <a:r>
              <a:rPr lang="nl-NL" sz="7500" b="1">
                <a:solidFill>
                  <a:schemeClr val="bg1"/>
                </a:solidFill>
                <a:effectLst/>
                <a:latin typeface="Arial" panose="020B0604020202020204" pitchFamily="34" charset="0"/>
                <a:ea typeface="Calibri" panose="020F0502020204030204" pitchFamily="34" charset="0"/>
                <a:cs typeface="Arial" panose="020B0604020202020204" pitchFamily="34" charset="0"/>
              </a:rPr>
              <a:t>BÀI </a:t>
            </a:r>
            <a:r>
              <a:rPr lang="nl-NL" sz="7500" b="1" smtClean="0">
                <a:solidFill>
                  <a:schemeClr val="bg1"/>
                </a:solidFill>
                <a:latin typeface="Arial" panose="020B0604020202020204" pitchFamily="34" charset="0"/>
                <a:ea typeface="Calibri" panose="020F0502020204030204" pitchFamily="34" charset="0"/>
                <a:cs typeface="Arial" panose="020B0604020202020204" pitchFamily="34" charset="0"/>
              </a:rPr>
              <a:t>6</a:t>
            </a:r>
            <a:r>
              <a:rPr lang="nl-NL" sz="7500" b="1"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7500" b="1" smtClean="0">
                <a:solidFill>
                  <a:schemeClr val="bg1"/>
                </a:solidFill>
                <a:latin typeface="Arial" panose="020B0604020202020204" pitchFamily="34" charset="0"/>
                <a:ea typeface="Calibri" panose="020F0502020204030204" pitchFamily="34" charset="0"/>
                <a:cs typeface="Arial" panose="020B0604020202020204" pitchFamily="34" charset="0"/>
              </a:rPr>
              <a:t>ÔN TẬP CHỦ ĐỀ CHẤT</a:t>
            </a:r>
            <a:endParaRPr lang="en-US" sz="75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0">
            <a:extLst>
              <a:ext uri="{FF2B5EF4-FFF2-40B4-BE49-F238E27FC236}">
                <a16:creationId xmlns:a16="http://schemas.microsoft.com/office/drawing/2014/main" id="{09DCC627-929E-2D37-0CC2-D31BB0A93D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023475" y="38100"/>
            <a:ext cx="4264525" cy="2209800"/>
          </a:xfrm>
          <a:prstGeom prst="rect">
            <a:avLst/>
          </a:prstGeom>
        </p:spPr>
      </p:pic>
      <p:pic>
        <p:nvPicPr>
          <p:cNvPr id="7"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4600" y="5448300"/>
            <a:ext cx="5638800" cy="49550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3456"/>
        </a:solidFill>
        <a:effectLst/>
      </p:bgPr>
    </p:bg>
    <p:spTree>
      <p:nvGrpSpPr>
        <p:cNvPr id="1" name=""/>
        <p:cNvGrpSpPr/>
        <p:nvPr/>
      </p:nvGrpSpPr>
      <p:grpSpPr>
        <a:xfrm>
          <a:off x="0" y="0"/>
          <a:ext cx="0" cy="0"/>
          <a:chOff x="0" y="0"/>
          <a:chExt cx="0" cy="0"/>
        </a:xfrm>
      </p:grpSpPr>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55875" y="-3766463"/>
            <a:ext cx="5388198" cy="5266963"/>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16268" y="8100774"/>
            <a:ext cx="5715000" cy="41148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18731" y="733034"/>
            <a:ext cx="1081139" cy="1226034"/>
          </a:xfrm>
          <a:prstGeom prst="rect">
            <a:avLst/>
          </a:prstGeom>
        </p:spPr>
      </p:pic>
      <p:sp>
        <p:nvSpPr>
          <p:cNvPr id="28" name="TextBox 27">
            <a:extLst>
              <a:ext uri="{FF2B5EF4-FFF2-40B4-BE49-F238E27FC236}">
                <a16:creationId xmlns:a16="http://schemas.microsoft.com/office/drawing/2014/main" id="{07CF40F6-4610-142D-B869-92C03F5D6AD5}"/>
              </a:ext>
            </a:extLst>
          </p:cNvPr>
          <p:cNvSpPr txBox="1"/>
          <p:nvPr/>
        </p:nvSpPr>
        <p:spPr>
          <a:xfrm>
            <a:off x="2203748" y="4368201"/>
            <a:ext cx="7614533" cy="1323439"/>
          </a:xfrm>
          <a:prstGeom prst="rect">
            <a:avLst/>
          </a:prstGeom>
          <a:noFill/>
        </p:spPr>
        <p:txBody>
          <a:bodyPr wrap="square">
            <a:spAutoFit/>
          </a:bodyPr>
          <a:lstStyle/>
          <a:p>
            <a:pPr marL="0" marR="0" algn="ctr">
              <a:spcBef>
                <a:spcPts val="0"/>
              </a:spcBef>
              <a:spcAft>
                <a:spcPts val="0"/>
              </a:spcAft>
            </a:pPr>
            <a:r>
              <a:rPr lang="nl-NL" sz="8000" b="1" smtClean="0">
                <a:solidFill>
                  <a:schemeClr val="bg1"/>
                </a:solidFill>
                <a:latin typeface="Arial" panose="020B0604020202020204" pitchFamily="34" charset="0"/>
                <a:ea typeface="Calibri" panose="020F0502020204030204" pitchFamily="34" charset="0"/>
                <a:cs typeface="Arial" panose="020B0604020202020204" pitchFamily="34" charset="0"/>
              </a:rPr>
              <a:t>LUYỆN TẬP</a:t>
            </a:r>
            <a:endParaRPr lang="en-US" sz="8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8"/>
          <a:srcRect/>
          <a:stretch>
            <a:fillRect/>
          </a:stretch>
        </p:blipFill>
        <p:spPr>
          <a:xfrm>
            <a:off x="11506200" y="1582555"/>
            <a:ext cx="4648200" cy="68947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left)">
                                      <p:cBhvr>
                                        <p:cTn id="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01681" y="-3874508"/>
            <a:ext cx="5388198" cy="5266963"/>
          </a:xfrm>
          <a:prstGeom prst="rect">
            <a:avLst/>
          </a:prstGeom>
        </p:spPr>
      </p:pic>
      <p:pic>
        <p:nvPicPr>
          <p:cNvPr id="27" name="Picture 2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88178">
            <a:off x="17173237" y="8888059"/>
            <a:ext cx="1980294" cy="1350201"/>
          </a:xfrm>
          <a:prstGeom prst="rect">
            <a:avLst/>
          </a:prstGeom>
        </p:spPr>
      </p:pic>
      <p:grpSp>
        <p:nvGrpSpPr>
          <p:cNvPr id="3" name="Group 2"/>
          <p:cNvGrpSpPr/>
          <p:nvPr/>
        </p:nvGrpSpPr>
        <p:grpSpPr>
          <a:xfrm>
            <a:off x="1371600" y="952500"/>
            <a:ext cx="15268575" cy="2585323"/>
            <a:chOff x="2902906" y="764929"/>
            <a:chExt cx="15268575" cy="2585323"/>
          </a:xfrm>
        </p:grpSpPr>
        <p:sp>
          <p:nvSpPr>
            <p:cNvPr id="11" name="TextBox 10"/>
            <p:cNvSpPr txBox="1"/>
            <p:nvPr/>
          </p:nvSpPr>
          <p:spPr>
            <a:xfrm>
              <a:off x="4683793" y="764929"/>
              <a:ext cx="13487688" cy="2585323"/>
            </a:xfrm>
            <a:prstGeom prst="rect">
              <a:avLst/>
            </a:prstGeom>
            <a:noFill/>
          </p:spPr>
          <p:txBody>
            <a:bodyPr wrap="square" rtlCol="0">
              <a:spAutoFit/>
            </a:bodyPr>
            <a:lstStyle/>
            <a:p>
              <a:pPr algn="just">
                <a:lnSpc>
                  <a:spcPct val="150000"/>
                </a:lnSpc>
              </a:pPr>
              <a:r>
                <a:rPr lang="nl-NL" sz="3600" smtClean="0">
                  <a:latin typeface="Arial" panose="020B0604020202020204" pitchFamily="34" charset="0"/>
                  <a:cs typeface="Arial" panose="020B0604020202020204" pitchFamily="34" charset="0"/>
                </a:rPr>
                <a:t>Chia </a:t>
              </a:r>
              <a:r>
                <a:rPr lang="nl-NL" sz="3600">
                  <a:latin typeface="Arial" panose="020B0604020202020204" pitchFamily="34" charset="0"/>
                  <a:cs typeface="Arial" panose="020B0604020202020204" pitchFamily="34" charset="0"/>
                </a:rPr>
                <a:t>lớp thành các nhóm 6</a:t>
              </a:r>
              <a:r>
                <a:rPr lang="nl-NL" sz="3600">
                  <a:latin typeface="Arial" panose="020B0604020202020204" pitchFamily="34" charset="0"/>
                  <a:cs typeface="Arial" panose="020B0604020202020204" pitchFamily="34" charset="0"/>
                </a:rPr>
                <a:t>, </a:t>
              </a:r>
              <a:r>
                <a:rPr lang="nl-NL" sz="3600" smtClean="0">
                  <a:latin typeface="Arial" panose="020B0604020202020204" pitchFamily="34" charset="0"/>
                  <a:cs typeface="Arial" panose="020B0604020202020204" pitchFamily="34" charset="0"/>
                </a:rPr>
                <a:t>viết</a:t>
              </a:r>
              <a:r>
                <a:rPr lang="nl-NL" sz="3600">
                  <a:latin typeface="Arial" panose="020B0604020202020204" pitchFamily="34" charset="0"/>
                  <a:cs typeface="Arial" panose="020B0604020202020204" pitchFamily="34" charset="0"/>
                </a:rPr>
                <a:t>, vẽ những điều đã học được trong chủ đề Chất theo gợi ý </a:t>
              </a:r>
              <a:r>
                <a:rPr lang="nl-NL" sz="3600">
                  <a:latin typeface="Arial" panose="020B0604020202020204" pitchFamily="34" charset="0"/>
                  <a:cs typeface="Arial" panose="020B0604020202020204" pitchFamily="34" charset="0"/>
                </a:rPr>
                <a:t>SGK </a:t>
              </a:r>
              <a:r>
                <a:rPr lang="nl-NL" sz="3600" smtClean="0">
                  <a:latin typeface="Arial" panose="020B0604020202020204" pitchFamily="34" charset="0"/>
                  <a:cs typeface="Arial" panose="020B0604020202020204" pitchFamily="34" charset="0"/>
                </a:rPr>
                <a:t>tr. </a:t>
              </a:r>
              <a:r>
                <a:rPr lang="nl-NL" sz="3600">
                  <a:latin typeface="Arial" panose="020B0604020202020204" pitchFamily="34" charset="0"/>
                  <a:cs typeface="Arial" panose="020B0604020202020204" pitchFamily="34" charset="0"/>
                </a:rPr>
                <a:t>24 vào giấy </a:t>
              </a:r>
              <a:r>
                <a:rPr lang="nl-NL" sz="3600">
                  <a:latin typeface="Arial" panose="020B0604020202020204" pitchFamily="34" charset="0"/>
                  <a:cs typeface="Arial" panose="020B0604020202020204" pitchFamily="34" charset="0"/>
                </a:rPr>
                <a:t>khổ </a:t>
              </a:r>
              <a:r>
                <a:rPr lang="nl-NL" sz="3600" smtClean="0">
                  <a:latin typeface="Arial" panose="020B0604020202020204" pitchFamily="34" charset="0"/>
                  <a:cs typeface="Arial" panose="020B0604020202020204" pitchFamily="34" charset="0"/>
                </a:rPr>
                <a:t>A0:</a:t>
              </a:r>
              <a:r>
                <a:rPr lang="en-US" sz="3600">
                  <a:latin typeface="Arial" panose="020B0604020202020204" pitchFamily="34" charset="0"/>
                  <a:cs typeface="Arial" panose="020B0604020202020204" pitchFamily="34" charset="0"/>
                </a:rPr>
                <a:t> </a:t>
              </a:r>
              <a:r>
                <a:rPr lang="nl-NL" sz="3600" i="1" smtClean="0">
                  <a:latin typeface="Arial" panose="020B0604020202020204" pitchFamily="34" charset="0"/>
                  <a:cs typeface="Arial" panose="020B0604020202020204" pitchFamily="34" charset="0"/>
                </a:rPr>
                <a:t>Viết</a:t>
              </a:r>
              <a:r>
                <a:rPr lang="nl-NL" sz="3600" i="1">
                  <a:latin typeface="Arial" panose="020B0604020202020204" pitchFamily="34" charset="0"/>
                  <a:cs typeface="Arial" panose="020B0604020202020204" pitchFamily="34" charset="0"/>
                </a:rPr>
                <a:t>, vẽ những điều đã học được từ chủ đề Chất. </a:t>
              </a:r>
              <a:endParaRPr lang="en-US" sz="3600">
                <a:latin typeface="Arial" panose="020B0604020202020204" pitchFamily="34" charset="0"/>
                <a:cs typeface="Arial" panose="020B0604020202020204" pitchFamily="34" charset="0"/>
              </a:endParaRPr>
            </a:p>
          </p:txBody>
        </p:sp>
        <p:pic>
          <p:nvPicPr>
            <p:cNvPr id="15"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2902906" y="791327"/>
              <a:ext cx="1664080" cy="2532526"/>
            </a:xfrm>
            <a:prstGeom prst="rect">
              <a:avLst/>
            </a:prstGeom>
          </p:spPr>
        </p:pic>
      </p:grpSp>
      <p:pic>
        <p:nvPicPr>
          <p:cNvPr id="2" name="Picture 1"/>
          <p:cNvPicPr>
            <a:picLocks noChangeAspect="1"/>
          </p:cNvPicPr>
          <p:nvPr/>
        </p:nvPicPr>
        <p:blipFill>
          <a:blip r:embed="rId36"/>
          <a:stretch>
            <a:fillRect/>
          </a:stretch>
        </p:blipFill>
        <p:spPr>
          <a:xfrm>
            <a:off x="1981200" y="4252494"/>
            <a:ext cx="14225850" cy="4853406"/>
          </a:xfrm>
          <a:prstGeom prst="rect">
            <a:avLst/>
          </a:prstGeom>
        </p:spPr>
      </p:pic>
    </p:spTree>
    <p:extLst>
      <p:ext uri="{BB962C8B-B14F-4D97-AF65-F5344CB8AC3E}">
        <p14:creationId xmlns:p14="http://schemas.microsoft.com/office/powerpoint/2010/main" val="1220555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01681" y="-3874508"/>
            <a:ext cx="5388198" cy="5266963"/>
          </a:xfrm>
          <a:prstGeom prst="rect">
            <a:avLst/>
          </a:prstGeom>
        </p:spPr>
      </p:pic>
      <p:pic>
        <p:nvPicPr>
          <p:cNvPr id="27" name="Picture 2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88178">
            <a:off x="17173237" y="8888059"/>
            <a:ext cx="1980294" cy="1350201"/>
          </a:xfrm>
          <a:prstGeom prst="rect">
            <a:avLst/>
          </a:prstGeom>
        </p:spPr>
      </p:pic>
      <p:pic>
        <p:nvPicPr>
          <p:cNvPr id="8" name="Picture 7"/>
          <p:cNvPicPr/>
          <p:nvPr/>
        </p:nvPicPr>
        <p:blipFill>
          <a:blip r:embed="rId7"/>
          <a:stretch>
            <a:fillRect/>
          </a:stretch>
        </p:blipFill>
        <p:spPr>
          <a:xfrm>
            <a:off x="1143000" y="723900"/>
            <a:ext cx="16154400" cy="8964253"/>
          </a:xfrm>
          <a:prstGeom prst="rect">
            <a:avLst/>
          </a:prstGeom>
        </p:spPr>
      </p:pic>
    </p:spTree>
    <p:extLst>
      <p:ext uri="{BB962C8B-B14F-4D97-AF65-F5344CB8AC3E}">
        <p14:creationId xmlns:p14="http://schemas.microsoft.com/office/powerpoint/2010/main" val="374384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3456"/>
        </a:solidFill>
        <a:effectLst/>
      </p:bgPr>
    </p:bg>
    <p:spTree>
      <p:nvGrpSpPr>
        <p:cNvPr id="1" name=""/>
        <p:cNvGrpSpPr/>
        <p:nvPr/>
      </p:nvGrpSpPr>
      <p:grpSpPr>
        <a:xfrm>
          <a:off x="0" y="0"/>
          <a:ext cx="0" cy="0"/>
          <a:chOff x="0" y="0"/>
          <a:chExt cx="0" cy="0"/>
        </a:xfrm>
      </p:grpSpPr>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55875" y="-3766463"/>
            <a:ext cx="5388198" cy="5266963"/>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16268" y="8100774"/>
            <a:ext cx="5715000" cy="41148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18731" y="733034"/>
            <a:ext cx="1081139" cy="1226034"/>
          </a:xfrm>
          <a:prstGeom prst="rect">
            <a:avLst/>
          </a:prstGeom>
        </p:spPr>
      </p:pic>
      <p:sp>
        <p:nvSpPr>
          <p:cNvPr id="28" name="TextBox 27">
            <a:extLst>
              <a:ext uri="{FF2B5EF4-FFF2-40B4-BE49-F238E27FC236}">
                <a16:creationId xmlns:a16="http://schemas.microsoft.com/office/drawing/2014/main" id="{07CF40F6-4610-142D-B869-92C03F5D6AD5}"/>
              </a:ext>
            </a:extLst>
          </p:cNvPr>
          <p:cNvSpPr txBox="1"/>
          <p:nvPr/>
        </p:nvSpPr>
        <p:spPr>
          <a:xfrm>
            <a:off x="8839200" y="3278782"/>
            <a:ext cx="7614533" cy="3557512"/>
          </a:xfrm>
          <a:prstGeom prst="rect">
            <a:avLst/>
          </a:prstGeom>
          <a:noFill/>
        </p:spPr>
        <p:txBody>
          <a:bodyPr wrap="square">
            <a:spAutoFit/>
          </a:bodyPr>
          <a:lstStyle/>
          <a:p>
            <a:pPr marL="0" marR="0" algn="ctr">
              <a:lnSpc>
                <a:spcPct val="150000"/>
              </a:lnSpc>
              <a:spcBef>
                <a:spcPts val="0"/>
              </a:spcBef>
              <a:spcAft>
                <a:spcPts val="0"/>
              </a:spcAft>
            </a:pPr>
            <a:r>
              <a:rPr lang="nl-NL" sz="8000" b="1" smtClean="0">
                <a:solidFill>
                  <a:schemeClr val="bg1"/>
                </a:solidFill>
                <a:latin typeface="Arial" panose="020B0604020202020204" pitchFamily="34" charset="0"/>
                <a:ea typeface="Calibri" panose="020F0502020204030204" pitchFamily="34" charset="0"/>
                <a:cs typeface="Arial" panose="020B0604020202020204" pitchFamily="34" charset="0"/>
              </a:rPr>
              <a:t>Em tập làm nhà khoa học</a:t>
            </a:r>
            <a:endParaRPr lang="en-US" sz="8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9"/>
          <p:cNvPicPr>
            <a:picLocks noChangeAspect="1"/>
          </p:cNvPicPr>
          <p:nvPr/>
        </p:nvPicPr>
        <p:blipFill>
          <a:blip r:embed="rId8"/>
          <a:srcRect/>
          <a:stretch>
            <a:fillRect/>
          </a:stretch>
        </p:blipFill>
        <p:spPr>
          <a:xfrm>
            <a:off x="1752600" y="2009540"/>
            <a:ext cx="5318756" cy="6095996"/>
          </a:xfrm>
          <a:prstGeom prst="rect">
            <a:avLst/>
          </a:prstGeom>
        </p:spPr>
      </p:pic>
    </p:spTree>
    <p:extLst>
      <p:ext uri="{BB962C8B-B14F-4D97-AF65-F5344CB8AC3E}">
        <p14:creationId xmlns:p14="http://schemas.microsoft.com/office/powerpoint/2010/main" val="2114545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305</Words>
  <Application>Microsoft Office PowerPoint</Application>
  <PresentationFormat>Custom</PresentationFormat>
  <Paragraphs>43</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Orange and Blue Scrap Book School Newsletter Presentation</dc:title>
  <dc:creator>Admin</dc:creator>
  <cp:lastModifiedBy>Ngô Văn Minh</cp:lastModifiedBy>
  <cp:revision>53</cp:revision>
  <dcterms:created xsi:type="dcterms:W3CDTF">2006-08-16T00:00:00Z</dcterms:created>
  <dcterms:modified xsi:type="dcterms:W3CDTF">2024-07-19T00:12:00Z</dcterms:modified>
  <dc:identifier>DAFZ9rnuzZA</dc:identifier>
</cp:coreProperties>
</file>