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7" r:id="rId3"/>
    <p:sldId id="278" r:id="rId4"/>
    <p:sldId id="271" r:id="rId5"/>
    <p:sldId id="258" r:id="rId6"/>
    <p:sldId id="259" r:id="rId7"/>
    <p:sldId id="279" r:id="rId8"/>
    <p:sldId id="280" r:id="rId9"/>
    <p:sldId id="282" r:id="rId10"/>
    <p:sldId id="281" r:id="rId11"/>
    <p:sldId id="283" r:id="rId12"/>
    <p:sldId id="284" r:id="rId13"/>
    <p:sldId id="285" r:id="rId14"/>
    <p:sldId id="286" r:id="rId15"/>
    <p:sldId id="288" r:id="rId16"/>
    <p:sldId id="290" r:id="rId17"/>
    <p:sldId id="291" r:id="rId18"/>
    <p:sldId id="293" r:id="rId19"/>
    <p:sldId id="289" r:id="rId20"/>
    <p:sldId id="294" r:id="rId21"/>
    <p:sldId id="295" r:id="rId22"/>
    <p:sldId id="296" r:id="rId23"/>
    <p:sldId id="292" r:id="rId24"/>
    <p:sldId id="297" r:id="rId25"/>
    <p:sldId id="299" r:id="rId26"/>
    <p:sldId id="300" r:id="rId27"/>
    <p:sldId id="298" r:id="rId28"/>
    <p:sldId id="301" r:id="rId29"/>
    <p:sldId id="304" r:id="rId30"/>
    <p:sldId id="305" r:id="rId31"/>
    <p:sldId id="306" r:id="rId32"/>
    <p:sldId id="303" r:id="rId33"/>
    <p:sldId id="307" r:id="rId34"/>
    <p:sldId id="308" r:id="rId35"/>
    <p:sldId id="309" r:id="rId36"/>
    <p:sldId id="310" r:id="rId37"/>
    <p:sldId id="311" r:id="rId38"/>
    <p:sldId id="312" r:id="rId39"/>
    <p:sldId id="275" r:id="rId40"/>
    <p:sldId id="313" r:id="rId41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7E97F4-36ED-44C5-AAD6-2D358707F870}">
          <p14:sldIdLst>
            <p14:sldId id="260"/>
            <p14:sldId id="277"/>
            <p14:sldId id="278"/>
            <p14:sldId id="271"/>
            <p14:sldId id="258"/>
            <p14:sldId id="259"/>
            <p14:sldId id="279"/>
            <p14:sldId id="280"/>
            <p14:sldId id="282"/>
            <p14:sldId id="281"/>
            <p14:sldId id="283"/>
            <p14:sldId id="284"/>
            <p14:sldId id="285"/>
            <p14:sldId id="286"/>
            <p14:sldId id="288"/>
            <p14:sldId id="290"/>
            <p14:sldId id="291"/>
            <p14:sldId id="293"/>
            <p14:sldId id="289"/>
            <p14:sldId id="294"/>
            <p14:sldId id="295"/>
            <p14:sldId id="296"/>
            <p14:sldId id="292"/>
            <p14:sldId id="297"/>
            <p14:sldId id="299"/>
            <p14:sldId id="300"/>
            <p14:sldId id="298"/>
            <p14:sldId id="301"/>
            <p14:sldId id="304"/>
            <p14:sldId id="305"/>
            <p14:sldId id="306"/>
            <p14:sldId id="303"/>
            <p14:sldId id="307"/>
            <p14:sldId id="308"/>
            <p14:sldId id="309"/>
            <p14:sldId id="310"/>
            <p14:sldId id="311"/>
            <p14:sldId id="312"/>
            <p14:sldId id="275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ED"/>
    <a:srgbClr val="FFDE8D"/>
    <a:srgbClr val="E6EB87"/>
    <a:srgbClr val="D3EFFB"/>
    <a:srgbClr val="9F4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7" autoAdjust="0"/>
    <p:restoredTop sz="84993" autoAdjust="0"/>
  </p:normalViewPr>
  <p:slideViewPr>
    <p:cSldViewPr>
      <p:cViewPr varScale="1">
        <p:scale>
          <a:sx n="45" d="100"/>
          <a:sy n="45" d="100"/>
        </p:scale>
        <p:origin x="1037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6.sv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2.jpg"/><Relationship Id="rId5" Type="http://schemas.openxmlformats.org/officeDocument/2006/relationships/image" Target="../media/image8.png"/><Relationship Id="rId10" Type="http://schemas.openxmlformats.org/officeDocument/2006/relationships/image" Target="../media/image41.jpg"/><Relationship Id="rId4" Type="http://schemas.openxmlformats.org/officeDocument/2006/relationships/image" Target="../media/image7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Relationship Id="rId9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6.png"/><Relationship Id="rId7" Type="http://schemas.openxmlformats.org/officeDocument/2006/relationships/image" Target="../media/image5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6.png"/><Relationship Id="rId7" Type="http://schemas.openxmlformats.org/officeDocument/2006/relationships/image" Target="../media/image2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5.jpe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sv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9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6.png"/><Relationship Id="rId7" Type="http://schemas.openxmlformats.org/officeDocument/2006/relationships/image" Target="../media/image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99.png"/><Relationship Id="rId5" Type="http://schemas.openxmlformats.org/officeDocument/2006/relationships/image" Target="../media/image28.svg"/><Relationship Id="rId10" Type="http://schemas.openxmlformats.org/officeDocument/2006/relationships/image" Target="../media/image98.jpe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4.sv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0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.svg"/><Relationship Id="rId7" Type="http://schemas.openxmlformats.org/officeDocument/2006/relationships/image" Target="../media/image32.jpeg"/><Relationship Id="rId12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9.svg"/><Relationship Id="rId10" Type="http://schemas.openxmlformats.org/officeDocument/2006/relationships/image" Target="../media/image35.jpeg"/><Relationship Id="rId4" Type="http://schemas.openxmlformats.org/officeDocument/2006/relationships/image" Target="../media/image8.pn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svg"/><Relationship Id="rId7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658369" y="-1199034"/>
            <a:ext cx="12971263" cy="1268506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785" y="-3687"/>
            <a:ext cx="2984574" cy="2615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03426" y="-3687"/>
            <a:ext cx="2984574" cy="261557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869495" y="4007586"/>
            <a:ext cx="14549007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126DF5-2847-3BEC-668D-E8C66818DEFE}"/>
              </a:ext>
            </a:extLst>
          </p:cNvPr>
          <p:cNvSpPr txBox="1"/>
          <p:nvPr/>
        </p:nvSpPr>
        <p:spPr>
          <a:xfrm>
            <a:off x="4671370" y="2344530"/>
            <a:ext cx="9427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XIN CHÀO CÁC EM!</a:t>
            </a:r>
          </a:p>
        </p:txBody>
      </p:sp>
      <p:pic>
        <p:nvPicPr>
          <p:cNvPr id="26" name="Picture 28">
            <a:extLst>
              <a:ext uri="{FF2B5EF4-FFF2-40B4-BE49-F238E27FC236}">
                <a16:creationId xmlns:a16="http://schemas.microsoft.com/office/drawing/2014/main" id="{E06CB71C-F281-5576-FB7B-8C90E8FDD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8551" y="5908105"/>
            <a:ext cx="3251330" cy="4378895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1DE2235F-E208-A9FD-35C5-9CAEF9BAC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79025" y="5908105"/>
            <a:ext cx="3251330" cy="4378895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8371CF-6E6D-D2BC-8A6D-9A7EE8A5C33B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56BC7A5-304C-7F4D-4305-80F62D94DC31}"/>
              </a:ext>
            </a:extLst>
          </p:cNvPr>
          <p:cNvGrpSpPr/>
          <p:nvPr/>
        </p:nvGrpSpPr>
        <p:grpSpPr>
          <a:xfrm>
            <a:off x="424962" y="1184540"/>
            <a:ext cx="17438075" cy="1439410"/>
            <a:chOff x="685800" y="2306921"/>
            <a:chExt cx="17438075" cy="143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FA1F3C-9298-FE03-D515-B8D30D80017D}"/>
                </a:ext>
              </a:extLst>
            </p:cNvPr>
            <p:cNvSpPr txBox="1"/>
            <p:nvPr/>
          </p:nvSpPr>
          <p:spPr>
            <a:xfrm>
              <a:off x="2246136" y="2575829"/>
              <a:ext cx="15877739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/>
                <a:t>Em hãy quan sát và cho biết tên các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cây cảnh </a:t>
              </a:r>
              <a:r>
                <a:rPr lang="vi-VN" sz="4000" i="1"/>
                <a:t>có trong hình dưới đây 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A017FE4-6A40-0FF3-CEE0-867E94A1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85800" y="2306921"/>
              <a:ext cx="1560336" cy="14394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AEF29B4-CD3B-7BD2-C719-D41E6EC61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71" y="2780973"/>
            <a:ext cx="3873928" cy="2752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2CF5-3BDC-E12F-28B0-D0CAE5849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54" y="2638632"/>
            <a:ext cx="3474781" cy="34348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AE33F8-47A0-5C9E-1DB1-84E0B446B3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5593" r="63927" b="16147"/>
          <a:stretch/>
        </p:blipFill>
        <p:spPr>
          <a:xfrm>
            <a:off x="14698952" y="2683708"/>
            <a:ext cx="3096684" cy="32483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69151C-2AF4-BA9C-8381-592A00A032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36" y="5951350"/>
            <a:ext cx="1639486" cy="3442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57A68C-B2E7-246B-1853-3EDB755108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/>
          <a:stretch/>
        </p:blipFill>
        <p:spPr>
          <a:xfrm>
            <a:off x="5000974" y="4356081"/>
            <a:ext cx="3158136" cy="46689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9199A-D101-7F36-D213-0AD5044FDCD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12" t="2085" r="17626" b="6730"/>
          <a:stretch/>
        </p:blipFill>
        <p:spPr>
          <a:xfrm>
            <a:off x="11734800" y="4786013"/>
            <a:ext cx="3474782" cy="450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26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8E9C382-1680-AEF5-8DB8-8DD4F5D3CC2E}"/>
              </a:ext>
            </a:extLst>
          </p:cNvPr>
          <p:cNvGrpSpPr/>
          <p:nvPr/>
        </p:nvGrpSpPr>
        <p:grpSpPr>
          <a:xfrm>
            <a:off x="609600" y="2019300"/>
            <a:ext cx="5419726" cy="5382668"/>
            <a:chOff x="544274" y="1795686"/>
            <a:chExt cx="5419726" cy="53826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45D520-EBB2-7F2D-C5D1-C2F3BA9631FF}"/>
                </a:ext>
              </a:extLst>
            </p:cNvPr>
            <p:cNvGrpSpPr/>
            <p:nvPr/>
          </p:nvGrpSpPr>
          <p:grpSpPr>
            <a:xfrm>
              <a:off x="558562" y="1795686"/>
              <a:ext cx="5405438" cy="4274077"/>
              <a:chOff x="683657" y="928201"/>
              <a:chExt cx="5405438" cy="427407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AEF29B4-CD3B-7BD2-C719-D41E6EC615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681"/>
              <a:stretch/>
            </p:blipFill>
            <p:spPr>
              <a:xfrm>
                <a:off x="1066801" y="1031253"/>
                <a:ext cx="5022294" cy="3907334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B25BDCCB-195B-244F-CEAE-597CDB540124}"/>
                  </a:ext>
                </a:extLst>
              </p:cNvPr>
              <p:cNvSpPr/>
              <p:nvPr/>
            </p:nvSpPr>
            <p:spPr>
              <a:xfrm>
                <a:off x="683657" y="928201"/>
                <a:ext cx="5197237" cy="427407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9C37522-BD94-EC09-9634-0E1A165FF8D6}"/>
                </a:ext>
              </a:extLst>
            </p:cNvPr>
            <p:cNvSpPr txBox="1"/>
            <p:nvPr/>
          </p:nvSpPr>
          <p:spPr>
            <a:xfrm>
              <a:off x="544274" y="6470468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trầu bà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FB9D61-9F4D-49E0-500D-64B24A29FD8E}"/>
              </a:ext>
            </a:extLst>
          </p:cNvPr>
          <p:cNvGrpSpPr/>
          <p:nvPr/>
        </p:nvGrpSpPr>
        <p:grpSpPr>
          <a:xfrm>
            <a:off x="6725722" y="1880677"/>
            <a:ext cx="5197237" cy="5521291"/>
            <a:chOff x="6660396" y="1657063"/>
            <a:chExt cx="5197237" cy="55212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3A2902E-DD8F-3D52-8B0E-CA9D02BA60AE}"/>
                </a:ext>
              </a:extLst>
            </p:cNvPr>
            <p:cNvGrpSpPr/>
            <p:nvPr/>
          </p:nvGrpSpPr>
          <p:grpSpPr>
            <a:xfrm>
              <a:off x="6660396" y="1657063"/>
              <a:ext cx="5197237" cy="4412700"/>
              <a:chOff x="7163455" y="789577"/>
              <a:chExt cx="5197237" cy="4412700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81F2CF5-3BDC-E12F-28B0-D0CAE5849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2400" y="789577"/>
                <a:ext cx="4187547" cy="4139485"/>
              </a:xfrm>
              <a:prstGeom prst="rect">
                <a:avLst/>
              </a:prstGeom>
            </p:spPr>
          </p:pic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C30BCD9-E622-29E2-C124-E8CB305F3DEA}"/>
                  </a:ext>
                </a:extLst>
              </p:cNvPr>
              <p:cNvSpPr/>
              <p:nvPr/>
            </p:nvSpPr>
            <p:spPr>
              <a:xfrm>
                <a:off x="7163455" y="928200"/>
                <a:ext cx="5197237" cy="427407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DC35D-64D5-36A9-4151-1E60555D67AB}"/>
                </a:ext>
              </a:extLst>
            </p:cNvPr>
            <p:cNvSpPr txBox="1"/>
            <p:nvPr/>
          </p:nvSpPr>
          <p:spPr>
            <a:xfrm>
              <a:off x="6660396" y="6470468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bonsai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CE121E-65C2-BF03-6879-EA7044DCAF99}"/>
              </a:ext>
            </a:extLst>
          </p:cNvPr>
          <p:cNvGrpSpPr/>
          <p:nvPr/>
        </p:nvGrpSpPr>
        <p:grpSpPr>
          <a:xfrm>
            <a:off x="12611815" y="2019299"/>
            <a:ext cx="5204777" cy="5382668"/>
            <a:chOff x="12546489" y="1795685"/>
            <a:chExt cx="5204777" cy="53826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61F5D79-CB66-2037-E511-DC4B3531C914}"/>
                </a:ext>
              </a:extLst>
            </p:cNvPr>
            <p:cNvGrpSpPr/>
            <p:nvPr/>
          </p:nvGrpSpPr>
          <p:grpSpPr>
            <a:xfrm>
              <a:off x="12554029" y="1795685"/>
              <a:ext cx="5197237" cy="4274077"/>
              <a:chOff x="12801600" y="928200"/>
              <a:chExt cx="5197237" cy="427407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AE33F8-47A0-5C9E-1DB1-84E0B446B3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6" t="5593" r="63927" b="16147"/>
              <a:stretch/>
            </p:blipFill>
            <p:spPr>
              <a:xfrm>
                <a:off x="13643253" y="986981"/>
                <a:ext cx="3962400" cy="4156519"/>
              </a:xfrm>
              <a:prstGeom prst="rect">
                <a:avLst/>
              </a:prstGeom>
            </p:spPr>
          </p:pic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92BA1D12-96A4-94D5-C029-91DE5C3E413C}"/>
                  </a:ext>
                </a:extLst>
              </p:cNvPr>
              <p:cNvSpPr/>
              <p:nvPr/>
            </p:nvSpPr>
            <p:spPr>
              <a:xfrm>
                <a:off x="12801600" y="928200"/>
                <a:ext cx="5197237" cy="427407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B4EB53A-5FDC-967E-6F9F-26FB2EC4CB05}"/>
                </a:ext>
              </a:extLst>
            </p:cNvPr>
            <p:cNvSpPr txBox="1"/>
            <p:nvPr/>
          </p:nvSpPr>
          <p:spPr>
            <a:xfrm>
              <a:off x="12546489" y="6470467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bao thanh thiên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5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49600" y="8195151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8FAA7CC-ACAC-FE90-A9B7-880A4472B709}"/>
              </a:ext>
            </a:extLst>
          </p:cNvPr>
          <p:cNvGrpSpPr/>
          <p:nvPr/>
        </p:nvGrpSpPr>
        <p:grpSpPr>
          <a:xfrm>
            <a:off x="373181" y="765423"/>
            <a:ext cx="5197237" cy="7688214"/>
            <a:chOff x="373181" y="765423"/>
            <a:chExt cx="5197237" cy="76882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7598D08-C250-D798-D7E0-CB261D72D861}"/>
                </a:ext>
              </a:extLst>
            </p:cNvPr>
            <p:cNvGrpSpPr/>
            <p:nvPr/>
          </p:nvGrpSpPr>
          <p:grpSpPr>
            <a:xfrm>
              <a:off x="685800" y="765423"/>
              <a:ext cx="4572000" cy="6446927"/>
              <a:chOff x="685800" y="765423"/>
              <a:chExt cx="4572000" cy="6446927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C69151C-2AF4-BA9C-8381-592A00A032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1298824"/>
                <a:ext cx="2561964" cy="5380127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5507A0B1-B441-F91C-CD4D-AB0CA862B173}"/>
                  </a:ext>
                </a:extLst>
              </p:cNvPr>
              <p:cNvSpPr/>
              <p:nvPr/>
            </p:nvSpPr>
            <p:spPr>
              <a:xfrm>
                <a:off x="685800" y="765423"/>
                <a:ext cx="4572000" cy="644692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C8F089-3567-3B9D-44D6-A9F37DDEB989}"/>
                </a:ext>
              </a:extLst>
            </p:cNvPr>
            <p:cNvSpPr txBox="1"/>
            <p:nvPr/>
          </p:nvSpPr>
          <p:spPr>
            <a:xfrm>
              <a:off x="373181" y="7745751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nha đam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0913C-63E8-D6F0-DA3B-58D46EA2688E}"/>
              </a:ext>
            </a:extLst>
          </p:cNvPr>
          <p:cNvGrpSpPr/>
          <p:nvPr/>
        </p:nvGrpSpPr>
        <p:grpSpPr>
          <a:xfrm>
            <a:off x="6629400" y="661987"/>
            <a:ext cx="5197237" cy="7791650"/>
            <a:chOff x="6629400" y="661987"/>
            <a:chExt cx="5197237" cy="779165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986A16-5979-8517-BECA-5EE333E3A30F}"/>
                </a:ext>
              </a:extLst>
            </p:cNvPr>
            <p:cNvGrpSpPr/>
            <p:nvPr/>
          </p:nvGrpSpPr>
          <p:grpSpPr>
            <a:xfrm>
              <a:off x="6857999" y="661987"/>
              <a:ext cx="4572000" cy="6550363"/>
              <a:chOff x="6857999" y="661987"/>
              <a:chExt cx="4572000" cy="655036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57A68C-B2E7-246B-1853-3EDB75510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1"/>
              <a:stretch/>
            </p:blipFill>
            <p:spPr>
              <a:xfrm>
                <a:off x="7048500" y="661987"/>
                <a:ext cx="4190999" cy="6195933"/>
              </a:xfrm>
              <a:prstGeom prst="rect">
                <a:avLst/>
              </a:prstGeom>
            </p:spPr>
          </p:pic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66C736E2-DA4C-B2C6-F3A9-7321DDBFF378}"/>
                  </a:ext>
                </a:extLst>
              </p:cNvPr>
              <p:cNvSpPr/>
              <p:nvPr/>
            </p:nvSpPr>
            <p:spPr>
              <a:xfrm>
                <a:off x="6857999" y="765423"/>
                <a:ext cx="4572000" cy="644692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34471-1568-085E-FFF2-A6EDF8750B0C}"/>
                </a:ext>
              </a:extLst>
            </p:cNvPr>
            <p:cNvSpPr txBox="1"/>
            <p:nvPr/>
          </p:nvSpPr>
          <p:spPr>
            <a:xfrm>
              <a:off x="6629400" y="7745751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cau tiểu trâm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B79D1A-8521-CFB9-14F9-B21072ECB320}"/>
              </a:ext>
            </a:extLst>
          </p:cNvPr>
          <p:cNvGrpSpPr/>
          <p:nvPr/>
        </p:nvGrpSpPr>
        <p:grpSpPr>
          <a:xfrm>
            <a:off x="12360393" y="765423"/>
            <a:ext cx="5197237" cy="7688214"/>
            <a:chOff x="12360393" y="765423"/>
            <a:chExt cx="5197237" cy="76882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C267D0-9C3B-25EF-9B1C-1252652DB22D}"/>
                </a:ext>
              </a:extLst>
            </p:cNvPr>
            <p:cNvGrpSpPr/>
            <p:nvPr/>
          </p:nvGrpSpPr>
          <p:grpSpPr>
            <a:xfrm>
              <a:off x="12649200" y="765423"/>
              <a:ext cx="4595812" cy="6446927"/>
              <a:chOff x="12649200" y="765423"/>
              <a:chExt cx="4595812" cy="644692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499199A-D101-7F36-D213-0AD5044FDC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7312" t="2085" r="17626" b="6730"/>
              <a:stretch/>
            </p:blipFill>
            <p:spPr>
              <a:xfrm>
                <a:off x="12649200" y="1119857"/>
                <a:ext cx="4428294" cy="5738063"/>
              </a:xfrm>
              <a:prstGeom prst="rect">
                <a:avLst/>
              </a:prstGeom>
            </p:spPr>
          </p:pic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2E92A4B-8EE2-C458-96A9-C31BCAEAA79A}"/>
                  </a:ext>
                </a:extLst>
              </p:cNvPr>
              <p:cNvSpPr/>
              <p:nvPr/>
            </p:nvSpPr>
            <p:spPr>
              <a:xfrm>
                <a:off x="12673012" y="765423"/>
                <a:ext cx="4572000" cy="6446927"/>
              </a:xfrm>
              <a:prstGeom prst="roundRect">
                <a:avLst/>
              </a:prstGeom>
              <a:noFill/>
              <a:ln w="38100">
                <a:solidFill>
                  <a:schemeClr val="accent5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448796-C078-6793-122D-6FB90608C650}"/>
                </a:ext>
              </a:extLst>
            </p:cNvPr>
            <p:cNvSpPr txBox="1"/>
            <p:nvPr/>
          </p:nvSpPr>
          <p:spPr>
            <a:xfrm>
              <a:off x="12360393" y="7745751"/>
              <a:ext cx="51972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chuối cảnh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28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435901" y="-59680"/>
            <a:ext cx="2118871" cy="282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61404" y="0"/>
            <a:ext cx="2483854" cy="217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5588807" y="-105510"/>
            <a:ext cx="1456503" cy="22822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246733" y="-105510"/>
            <a:ext cx="2118871" cy="28217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27423" y="0"/>
            <a:ext cx="2483854" cy="2176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55884" y="0"/>
            <a:ext cx="1456503" cy="2282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256753" y="7552779"/>
            <a:ext cx="2118871" cy="2821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152762" y="8138081"/>
            <a:ext cx="2483854" cy="2176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1252710" y="8138081"/>
            <a:ext cx="1456503" cy="22822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16425882" y="7598609"/>
            <a:ext cx="2118871" cy="28217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586743" y="8138081"/>
            <a:ext cx="2483854" cy="21767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V="1">
            <a:off x="15485633" y="8032571"/>
            <a:ext cx="1456503" cy="2282269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09860" y="2556353"/>
            <a:ext cx="16868280" cy="464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PHẦN 2.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MỘT SỐ ĐẶC ĐIỂM CHÍNH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CỦA HOA VÀ CÂY CẢNH </a:t>
            </a:r>
          </a:p>
        </p:txBody>
      </p:sp>
    </p:spTree>
    <p:extLst>
      <p:ext uri="{BB962C8B-B14F-4D97-AF65-F5344CB8AC3E}">
        <p14:creationId xmlns:p14="http://schemas.microsoft.com/office/powerpoint/2010/main" val="239062064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5BA2B7-2C2A-BB42-AFC0-B1711DA0EF6B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C6E34B5-402E-7AAB-C38D-FD7EC9384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931" y="1866900"/>
            <a:ext cx="10766469" cy="691956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AA1A075-9748-2A46-8E82-05D7FF017C6B}"/>
              </a:ext>
            </a:extLst>
          </p:cNvPr>
          <p:cNvGrpSpPr/>
          <p:nvPr/>
        </p:nvGrpSpPr>
        <p:grpSpPr>
          <a:xfrm>
            <a:off x="533400" y="1494273"/>
            <a:ext cx="6367158" cy="6304470"/>
            <a:chOff x="643242" y="1699431"/>
            <a:chExt cx="6367158" cy="630447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37B96C9-91CE-9500-1805-9C68E896BBFE}"/>
                </a:ext>
              </a:extLst>
            </p:cNvPr>
            <p:cNvSpPr txBox="1"/>
            <p:nvPr/>
          </p:nvSpPr>
          <p:spPr>
            <a:xfrm>
              <a:off x="914400" y="2649030"/>
              <a:ext cx="6096000" cy="53548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Quan sát và mô tả đặc điểm của các loài hoa, cây cảnh có trong hình?</a:t>
              </a:r>
            </a:p>
            <a:p>
              <a:pPr marL="457200" indent="-4572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Theo em, các loài hoa này thường nở vào mùa nào trong năm? </a:t>
              </a:r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D690C600-F195-77E1-DD13-2B597C0EF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43242" y="1699431"/>
              <a:ext cx="1560336" cy="1439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579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ACCE85-9FA7-1079-18E3-73F1D7A46EE4}"/>
              </a:ext>
            </a:extLst>
          </p:cNvPr>
          <p:cNvGrpSpPr/>
          <p:nvPr/>
        </p:nvGrpSpPr>
        <p:grpSpPr>
          <a:xfrm>
            <a:off x="2071744" y="763994"/>
            <a:ext cx="4210479" cy="3437927"/>
            <a:chOff x="1704760" y="514359"/>
            <a:chExt cx="4210479" cy="3437927"/>
          </a:xfrm>
        </p:grpSpPr>
        <p:pic>
          <p:nvPicPr>
            <p:cNvPr id="5122" name="Picture 2" descr="Ý nghĩa của hoa đào, các loại hoa đào ngày Tết - Báo Quảng Ngãi điện tử">
              <a:extLst>
                <a:ext uri="{FF2B5EF4-FFF2-40B4-BE49-F238E27FC236}">
                  <a16:creationId xmlns:a16="http://schemas.microsoft.com/office/drawing/2014/main" id="{88525392-9F4B-1A37-6D28-410CC6943A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760" y="514359"/>
              <a:ext cx="4210479" cy="280698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47B739-F418-A5CC-2458-63B3573A7C48}"/>
                </a:ext>
              </a:extLst>
            </p:cNvPr>
            <p:cNvSpPr txBox="1"/>
            <p:nvPr/>
          </p:nvSpPr>
          <p:spPr>
            <a:xfrm>
              <a:off x="2133599" y="3321344"/>
              <a:ext cx="33528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Hoa đào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24A36BE-92D4-DA10-A64F-092A79896305}"/>
              </a:ext>
            </a:extLst>
          </p:cNvPr>
          <p:cNvGrpSpPr/>
          <p:nvPr/>
        </p:nvGrpSpPr>
        <p:grpSpPr>
          <a:xfrm>
            <a:off x="2071744" y="4936245"/>
            <a:ext cx="4295378" cy="3662510"/>
            <a:chOff x="1662304" y="4692061"/>
            <a:chExt cx="4295378" cy="366251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343E28-D800-A353-AA67-D43F537774A8}"/>
                </a:ext>
              </a:extLst>
            </p:cNvPr>
            <p:cNvSpPr txBox="1"/>
            <p:nvPr/>
          </p:nvSpPr>
          <p:spPr>
            <a:xfrm>
              <a:off x="1981193" y="7723629"/>
              <a:ext cx="365759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Hoa cúc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069428-D706-AA0E-4E25-892DADD27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2304" y="4692061"/>
              <a:ext cx="4295378" cy="2867797"/>
            </a:xfrm>
            <a:prstGeom prst="roundRect">
              <a:avLst/>
            </a:prstGeom>
          </p:spPr>
        </p:pic>
      </p:grpSp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6DFDC015-E18B-D4DB-459C-A5A6AB35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228" y="1634086"/>
            <a:ext cx="1676400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094861-5662-0466-FDF1-C61FA5971E8D}"/>
              </a:ext>
            </a:extLst>
          </p:cNvPr>
          <p:cNvSpPr txBox="1"/>
          <p:nvPr/>
        </p:nvSpPr>
        <p:spPr>
          <a:xfrm>
            <a:off x="9014659" y="822726"/>
            <a:ext cx="76200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 cánh hoa nhỏ, nhị vàng; thân gỗ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hoa nở: mùa xuân</a:t>
            </a:r>
          </a:p>
        </p:txBody>
      </p:sp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49BD1AE5-A27D-39B5-F0BD-E9CA377A6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228" y="5836743"/>
            <a:ext cx="1676400" cy="106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2AE8C6-622B-63A6-11F4-E259CA7B315D}"/>
              </a:ext>
            </a:extLst>
          </p:cNvPr>
          <p:cNvSpPr txBox="1"/>
          <p:nvPr/>
        </p:nvSpPr>
        <p:spPr>
          <a:xfrm>
            <a:off x="9014659" y="4652767"/>
            <a:ext cx="7620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 hoa màu vàng, cánh hoa xếp thành nhiều lớp bao quanh nhị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hoa nở: mùa thu</a:t>
            </a:r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id="{F7E644BB-F31F-DB2C-2FF3-8914A29C5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59200" y="2349490"/>
            <a:ext cx="1666988" cy="16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2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8FD0E1D-C52F-B177-4916-7428D4B64590}"/>
              </a:ext>
            </a:extLst>
          </p:cNvPr>
          <p:cNvGrpSpPr/>
          <p:nvPr/>
        </p:nvGrpSpPr>
        <p:grpSpPr>
          <a:xfrm>
            <a:off x="1867979" y="612196"/>
            <a:ext cx="3657599" cy="3643389"/>
            <a:chOff x="1981199" y="5061341"/>
            <a:chExt cx="3657599" cy="364338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7F4FA27-CD5D-C064-7518-06EF1169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493"/>
            <a:stretch/>
          </p:blipFill>
          <p:spPr>
            <a:xfrm>
              <a:off x="2832504" y="5061341"/>
              <a:ext cx="1954987" cy="2981458"/>
            </a:xfrm>
            <a:prstGeom prst="round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343E28-D800-A353-AA67-D43F537774A8}"/>
                </a:ext>
              </a:extLst>
            </p:cNvPr>
            <p:cNvSpPr txBox="1"/>
            <p:nvPr/>
          </p:nvSpPr>
          <p:spPr>
            <a:xfrm>
              <a:off x="1981199" y="8073788"/>
              <a:ext cx="365759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Cây xương rồng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DB5C8A-6C34-19E7-332C-0DE4CC983E14}"/>
              </a:ext>
            </a:extLst>
          </p:cNvPr>
          <p:cNvGrpSpPr/>
          <p:nvPr/>
        </p:nvGrpSpPr>
        <p:grpSpPr>
          <a:xfrm>
            <a:off x="1911383" y="4795657"/>
            <a:ext cx="3352800" cy="4157843"/>
            <a:chOff x="2074018" y="4825227"/>
            <a:chExt cx="3352800" cy="415784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47B739-F418-A5CC-2458-63B3573A7C48}"/>
                </a:ext>
              </a:extLst>
            </p:cNvPr>
            <p:cNvSpPr txBox="1"/>
            <p:nvPr/>
          </p:nvSpPr>
          <p:spPr>
            <a:xfrm>
              <a:off x="2074018" y="8352128"/>
              <a:ext cx="33528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Cây phát lộc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2FEFDF-2648-CFBF-D4A7-E1C3A737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970" y="4825227"/>
              <a:ext cx="2134416" cy="3610344"/>
            </a:xfrm>
            <a:prstGeom prst="roundRect">
              <a:avLst/>
            </a:prstGeom>
          </p:spPr>
        </p:pic>
      </p:grpSp>
      <p:pic>
        <p:nvPicPr>
          <p:cNvPr id="6" name="Graphic 5" descr="Back with solid fill">
            <a:extLst>
              <a:ext uri="{FF2B5EF4-FFF2-40B4-BE49-F238E27FC236}">
                <a16:creationId xmlns:a16="http://schemas.microsoft.com/office/drawing/2014/main" id="{CD5E23DA-5CE3-7129-8DBD-D723B6C73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228" y="1634086"/>
            <a:ext cx="1676400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6C8F9-8254-3806-FE7E-65C3CE2B63FC}"/>
              </a:ext>
            </a:extLst>
          </p:cNvPr>
          <p:cNvSpPr txBox="1"/>
          <p:nvPr/>
        </p:nvSpPr>
        <p:spPr>
          <a:xfrm>
            <a:off x="9014659" y="822726"/>
            <a:ext cx="7620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Thân mọng nước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Mọc thành bụi, có gai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Có thể sống ở nơi nắng hạn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A9814-F63C-4FDE-6C55-B01942CD99CF}"/>
              </a:ext>
            </a:extLst>
          </p:cNvPr>
          <p:cNvSpPr txBox="1"/>
          <p:nvPr/>
        </p:nvSpPr>
        <p:spPr>
          <a:xfrm>
            <a:off x="9144000" y="5262829"/>
            <a:ext cx="7620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Mọc thành bụi, nhiều nhánh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Lá cây mọc dài, hướng thẳng lên trời</a:t>
            </a:r>
          </a:p>
        </p:txBody>
      </p:sp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E9EB4016-EBA4-C0D7-411E-CE162DDDB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9228" y="6013485"/>
            <a:ext cx="1676400" cy="1066800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0F0DA74-6D45-18B3-6EDC-3FB8F214B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59200" y="2349490"/>
            <a:ext cx="1666988" cy="161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85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pic>
        <p:nvPicPr>
          <p:cNvPr id="6" name="Graphic 5" descr="Back with solid fill">
            <a:extLst>
              <a:ext uri="{FF2B5EF4-FFF2-40B4-BE49-F238E27FC236}">
                <a16:creationId xmlns:a16="http://schemas.microsoft.com/office/drawing/2014/main" id="{CD5E23DA-5CE3-7129-8DBD-D723B6C73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228" y="1816090"/>
            <a:ext cx="1676400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D6C8F9-8254-3806-FE7E-65C3CE2B63FC}"/>
              </a:ext>
            </a:extLst>
          </p:cNvPr>
          <p:cNvSpPr txBox="1"/>
          <p:nvPr/>
        </p:nvSpPr>
        <p:spPr>
          <a:xfrm>
            <a:off x="9014659" y="403430"/>
            <a:ext cx="6834941" cy="459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Cánh hoa mỏng, xếp thành từng chùm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Thân có màu xanh lục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hoa nở: Quanh năm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A9814-F63C-4FDE-6C55-B01942CD99CF}"/>
              </a:ext>
            </a:extLst>
          </p:cNvPr>
          <p:cNvSpPr txBox="1"/>
          <p:nvPr/>
        </p:nvSpPr>
        <p:spPr>
          <a:xfrm>
            <a:off x="9043092" y="5160752"/>
            <a:ext cx="7620000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Đặc điểm: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- Hoa màu đỏ tươi, nở thành chùm; thân gỗ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Mùa hoa nở: Mùa hè</a:t>
            </a:r>
          </a:p>
        </p:txBody>
      </p:sp>
      <p:pic>
        <p:nvPicPr>
          <p:cNvPr id="9" name="Graphic 8" descr="Back with solid fill">
            <a:extLst>
              <a:ext uri="{FF2B5EF4-FFF2-40B4-BE49-F238E27FC236}">
                <a16:creationId xmlns:a16="http://schemas.microsoft.com/office/drawing/2014/main" id="{E9EB4016-EBA4-C0D7-411E-CE162DDDB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228" y="6013485"/>
            <a:ext cx="1676400" cy="1066800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0F0DA74-6D45-18B3-6EDC-3FB8F214B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59200" y="2349490"/>
            <a:ext cx="1666988" cy="161906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A600517-0498-D864-28CB-7F9321349C97}"/>
              </a:ext>
            </a:extLst>
          </p:cNvPr>
          <p:cNvGrpSpPr/>
          <p:nvPr/>
        </p:nvGrpSpPr>
        <p:grpSpPr>
          <a:xfrm>
            <a:off x="1751566" y="837562"/>
            <a:ext cx="3847020" cy="3384814"/>
            <a:chOff x="1867979" y="870771"/>
            <a:chExt cx="3847020" cy="3384814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343E28-D800-A353-AA67-D43F537774A8}"/>
                </a:ext>
              </a:extLst>
            </p:cNvPr>
            <p:cNvSpPr txBox="1"/>
            <p:nvPr/>
          </p:nvSpPr>
          <p:spPr>
            <a:xfrm>
              <a:off x="1867979" y="3624643"/>
              <a:ext cx="365759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Hoa cẩm tú cầu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D4E87E-CC29-F660-97B8-EE3619391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382" y="870771"/>
              <a:ext cx="3803617" cy="2535745"/>
            </a:xfrm>
            <a:prstGeom prst="round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AD37C-3C88-D36C-5F4F-5E7F6821CC48}"/>
              </a:ext>
            </a:extLst>
          </p:cNvPr>
          <p:cNvGrpSpPr/>
          <p:nvPr/>
        </p:nvGrpSpPr>
        <p:grpSpPr>
          <a:xfrm>
            <a:off x="1794969" y="5453576"/>
            <a:ext cx="3803617" cy="3455022"/>
            <a:chOff x="1794969" y="5453576"/>
            <a:chExt cx="3803617" cy="345502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47B739-F418-A5CC-2458-63B3573A7C48}"/>
                </a:ext>
              </a:extLst>
            </p:cNvPr>
            <p:cNvSpPr txBox="1"/>
            <p:nvPr/>
          </p:nvSpPr>
          <p:spPr>
            <a:xfrm>
              <a:off x="2020377" y="8277656"/>
              <a:ext cx="33528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Hoa phượng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6315E5C-7DAB-3825-49A7-81A72200E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969" y="5453576"/>
              <a:ext cx="3803617" cy="254062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41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288939-BD96-2AE1-2B64-F0EEE309F0D4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98D0C9-B86C-FEBC-36BE-0CFE210B2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540786"/>
            <a:ext cx="10653082" cy="633578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D1EE924-F74D-B1E0-8E52-3B7A31FE8E3A}"/>
              </a:ext>
            </a:extLst>
          </p:cNvPr>
          <p:cNvGrpSpPr/>
          <p:nvPr/>
        </p:nvGrpSpPr>
        <p:grpSpPr>
          <a:xfrm>
            <a:off x="990600" y="1902196"/>
            <a:ext cx="5789012" cy="5679704"/>
            <a:chOff x="1054069" y="1902196"/>
            <a:chExt cx="5789012" cy="56797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B2506B-F84A-49E1-0DF9-3CFB41F47F06}"/>
                </a:ext>
              </a:extLst>
            </p:cNvPr>
            <p:cNvSpPr txBox="1"/>
            <p:nvPr/>
          </p:nvSpPr>
          <p:spPr>
            <a:xfrm>
              <a:off x="1103778" y="3120891"/>
              <a:ext cx="5739303" cy="44610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Em hãy gắn thẻ mô tả đặc điểm, ý nghĩ của loài hoa, cây cảnh tương ứng với hình ảnh minh họa dưới đây. 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55250CA8-7A25-BE65-0AB9-6DF1E1A9C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54069" y="1902196"/>
              <a:ext cx="1650938" cy="1522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8054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FEFE93-E176-38D1-6443-E55EAF4E2724}"/>
              </a:ext>
            </a:extLst>
          </p:cNvPr>
          <p:cNvGrpSpPr/>
          <p:nvPr/>
        </p:nvGrpSpPr>
        <p:grpSpPr>
          <a:xfrm>
            <a:off x="1273792" y="376489"/>
            <a:ext cx="16306800" cy="4144787"/>
            <a:chOff x="1273792" y="508814"/>
            <a:chExt cx="16306800" cy="414478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56FB4F6-CCC5-9B60-B678-B622237848CC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C4E1D03-DB6C-B2EF-CEAB-6E7010DCE893}"/>
                </a:ext>
              </a:extLst>
            </p:cNvPr>
            <p:cNvSpPr/>
            <p:nvPr/>
          </p:nvSpPr>
          <p:spPr>
            <a:xfrm>
              <a:off x="1426192" y="1224601"/>
              <a:ext cx="10515600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EC6FA0-3722-0BB8-7722-247992D26777}"/>
                </a:ext>
              </a:extLst>
            </p:cNvPr>
            <p:cNvSpPr txBox="1"/>
            <p:nvPr/>
          </p:nvSpPr>
          <p:spPr>
            <a:xfrm>
              <a:off x="1635742" y="1259704"/>
              <a:ext cx="10096500" cy="3224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</a:t>
              </a:r>
              <a:r>
                <a:rPr lang="vi-VN" sz="3500"/>
                <a:t>: Hoa kết thành từng chùm, mỗi hoa có năm cánh; màu trắng, vàng, hồng hay xanh nhạt; mùi thơm nồng nàn nhất là lúc về đêm.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</a:t>
              </a:r>
              <a:r>
                <a:rPr lang="vi-VN" sz="3500"/>
                <a:t>: Tượng trưng cho mùa thu Hà Nội</a:t>
              </a: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1F7738C8-4F31-F012-75A8-626F222CE57B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1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5CA8AC0-75E7-BF8D-3D51-8DCD82EA9B09}"/>
              </a:ext>
            </a:extLst>
          </p:cNvPr>
          <p:cNvGrpSpPr/>
          <p:nvPr/>
        </p:nvGrpSpPr>
        <p:grpSpPr>
          <a:xfrm>
            <a:off x="12737909" y="592495"/>
            <a:ext cx="4495800" cy="4262649"/>
            <a:chOff x="12737909" y="592495"/>
            <a:chExt cx="4495800" cy="426264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7816641-7B03-B757-F86F-EEF965ECB6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865"/>
            <a:stretch/>
          </p:blipFill>
          <p:spPr>
            <a:xfrm>
              <a:off x="12737909" y="592495"/>
              <a:ext cx="4285397" cy="3354926"/>
            </a:xfrm>
            <a:prstGeom prst="round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E1F87-75F5-9770-FBCF-A329FAB3EB92}"/>
                </a:ext>
              </a:extLst>
            </p:cNvPr>
            <p:cNvSpPr txBox="1"/>
            <p:nvPr/>
          </p:nvSpPr>
          <p:spPr>
            <a:xfrm>
              <a:off x="12737909" y="4147258"/>
              <a:ext cx="44958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Hoa sữa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11A737-AE9C-0EC6-6712-A111EE8C9683}"/>
              </a:ext>
            </a:extLst>
          </p:cNvPr>
          <p:cNvGrpSpPr/>
          <p:nvPr/>
        </p:nvGrpSpPr>
        <p:grpSpPr>
          <a:xfrm>
            <a:off x="1273792" y="4832028"/>
            <a:ext cx="16306800" cy="4144787"/>
            <a:chOff x="1273792" y="508814"/>
            <a:chExt cx="16306800" cy="414478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2ECB2BE-6C24-9DB2-DBBE-AAEC92479A33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A4F3028-101E-584E-837D-B0EA3572E7D8}"/>
                </a:ext>
              </a:extLst>
            </p:cNvPr>
            <p:cNvSpPr/>
            <p:nvPr/>
          </p:nvSpPr>
          <p:spPr>
            <a:xfrm>
              <a:off x="1426192" y="1224601"/>
              <a:ext cx="10515600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E6B155-88A4-6940-315E-3BEB99F87C23}"/>
                </a:ext>
              </a:extLst>
            </p:cNvPr>
            <p:cNvSpPr txBox="1"/>
            <p:nvPr/>
          </p:nvSpPr>
          <p:spPr>
            <a:xfrm>
              <a:off x="1635742" y="1259704"/>
              <a:ext cx="10096500" cy="3224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điểm: </a:t>
              </a:r>
              <a:r>
                <a:rPr lang="vi-VN" sz="3500"/>
                <a:t>Hoa có màu vàng, hình chuông, cánh loe rộng ở miệng; mỗi hoa có từ 4 đến 6 cánh, mép cánh tròn, mềm, mỏng.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nghĩa: </a:t>
              </a:r>
              <a:r>
                <a:rPr lang="vi-VN" sz="3500"/>
                <a:t>Biểu tượng của sự thành công.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E5A7D8C4-4E64-BE19-B2F9-D1C456A98FF8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2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175108C-D1BE-C111-8554-C94BEA44B4F7}"/>
              </a:ext>
            </a:extLst>
          </p:cNvPr>
          <p:cNvGrpSpPr/>
          <p:nvPr/>
        </p:nvGrpSpPr>
        <p:grpSpPr>
          <a:xfrm>
            <a:off x="12633134" y="5266204"/>
            <a:ext cx="5052233" cy="4233848"/>
            <a:chOff x="12633134" y="5266204"/>
            <a:chExt cx="5052233" cy="4233848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B8EB9A5-ADB3-49E2-B610-F836ACC5CF82}"/>
                </a:ext>
              </a:extLst>
            </p:cNvPr>
            <p:cNvSpPr txBox="1"/>
            <p:nvPr/>
          </p:nvSpPr>
          <p:spPr>
            <a:xfrm>
              <a:off x="12633134" y="8792166"/>
              <a:ext cx="5052233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Hoa quỳnh anh vàng</a:t>
              </a:r>
            </a:p>
          </p:txBody>
        </p:sp>
        <p:pic>
          <p:nvPicPr>
            <p:cNvPr id="53" name="Picture 2" descr="Hoa quỳnh anh với nhiềuý nghĩa và công dụng bất ngờ">
              <a:extLst>
                <a:ext uri="{FF2B5EF4-FFF2-40B4-BE49-F238E27FC236}">
                  <a16:creationId xmlns:a16="http://schemas.microsoft.com/office/drawing/2014/main" id="{821734B1-0207-43E1-ABAB-C08BA1BA0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08"/>
            <a:stretch/>
          </p:blipFill>
          <p:spPr bwMode="auto">
            <a:xfrm>
              <a:off x="12800462" y="5266204"/>
              <a:ext cx="4370694" cy="337509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29">
            <a:extLst>
              <a:ext uri="{FF2B5EF4-FFF2-40B4-BE49-F238E27FC236}">
                <a16:creationId xmlns:a16="http://schemas.microsoft.com/office/drawing/2014/main" id="{543283AF-E939-7B5E-A207-3BB558178B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920" y="7452329"/>
            <a:ext cx="1358127" cy="27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D16500-C23D-A64B-EBE0-955968B82D21}"/>
              </a:ext>
            </a:extLst>
          </p:cNvPr>
          <p:cNvSpPr txBox="1"/>
          <p:nvPr/>
        </p:nvSpPr>
        <p:spPr>
          <a:xfrm>
            <a:off x="0" y="39971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18458B-DD8A-1921-3E74-47691214975F}"/>
              </a:ext>
            </a:extLst>
          </p:cNvPr>
          <p:cNvGrpSpPr/>
          <p:nvPr/>
        </p:nvGrpSpPr>
        <p:grpSpPr>
          <a:xfrm>
            <a:off x="657661" y="1356351"/>
            <a:ext cx="16972678" cy="1839606"/>
            <a:chOff x="657661" y="2090097"/>
            <a:chExt cx="16972678" cy="18396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40F402-D19E-6E81-A7E7-5B5727E00A6D}"/>
                </a:ext>
              </a:extLst>
            </p:cNvPr>
            <p:cNvSpPr txBox="1"/>
            <p:nvPr/>
          </p:nvSpPr>
          <p:spPr>
            <a:xfrm>
              <a:off x="2466539" y="2090097"/>
              <a:ext cx="15163800" cy="183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Các em quan sát các hình ảnh dưới đây và cho biết tên của các loại hoa/ cây cảnh trong hình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1516CAC-5CFC-5107-7C3F-F18143A1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57661" y="2208344"/>
              <a:ext cx="1737791" cy="160311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14674D3-7F84-BAB3-6A28-1AC21F3B3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3923">
            <a:off x="1688504" y="3559504"/>
            <a:ext cx="5791200" cy="386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Sự tích cây mai vàng ngày Tết">
            <a:extLst>
              <a:ext uri="{FF2B5EF4-FFF2-40B4-BE49-F238E27FC236}">
                <a16:creationId xmlns:a16="http://schemas.microsoft.com/office/drawing/2014/main" id="{B02901D1-5699-C516-EB85-0C3F169B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0782">
            <a:off x="10738570" y="3586054"/>
            <a:ext cx="5791200" cy="391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527A5F0-27D5-BA76-2047-3671299DD0BE}"/>
              </a:ext>
            </a:extLst>
          </p:cNvPr>
          <p:cNvGrpSpPr/>
          <p:nvPr/>
        </p:nvGrpSpPr>
        <p:grpSpPr>
          <a:xfrm>
            <a:off x="2641709" y="7790732"/>
            <a:ext cx="3886200" cy="1162381"/>
            <a:chOff x="2895601" y="7774802"/>
            <a:chExt cx="3886200" cy="11623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2F0B1C3-81E1-1221-F019-833424EA9EA9}"/>
                </a:ext>
              </a:extLst>
            </p:cNvPr>
            <p:cNvSpPr/>
            <p:nvPr/>
          </p:nvSpPr>
          <p:spPr>
            <a:xfrm>
              <a:off x="2895601" y="7774802"/>
              <a:ext cx="3886200" cy="116238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0101C67-CB12-4366-87B6-673D3DFF9B9E}"/>
                </a:ext>
              </a:extLst>
            </p:cNvPr>
            <p:cNvSpPr/>
            <p:nvPr/>
          </p:nvSpPr>
          <p:spPr>
            <a:xfrm>
              <a:off x="3048000" y="7879130"/>
              <a:ext cx="3579992" cy="9770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đào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BF517-6C87-A450-65CA-365B971ACEE6}"/>
              </a:ext>
            </a:extLst>
          </p:cNvPr>
          <p:cNvGrpSpPr/>
          <p:nvPr/>
        </p:nvGrpSpPr>
        <p:grpSpPr>
          <a:xfrm>
            <a:off x="11691775" y="7893385"/>
            <a:ext cx="3886200" cy="1162381"/>
            <a:chOff x="2895601" y="7774802"/>
            <a:chExt cx="3886200" cy="11623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FBD7BFA-1DB0-6631-4FCE-E34E663C7FA3}"/>
                </a:ext>
              </a:extLst>
            </p:cNvPr>
            <p:cNvSpPr/>
            <p:nvPr/>
          </p:nvSpPr>
          <p:spPr>
            <a:xfrm>
              <a:off x="2895601" y="7774802"/>
              <a:ext cx="3886200" cy="116238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68A66A8-9CBA-BDD0-6591-26BADE25D213}"/>
                </a:ext>
              </a:extLst>
            </p:cNvPr>
            <p:cNvSpPr/>
            <p:nvPr/>
          </p:nvSpPr>
          <p:spPr>
            <a:xfrm>
              <a:off x="3048000" y="7879130"/>
              <a:ext cx="3579992" cy="9770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mai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2623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FEFE93-E176-38D1-6443-E55EAF4E2724}"/>
              </a:ext>
            </a:extLst>
          </p:cNvPr>
          <p:cNvGrpSpPr/>
          <p:nvPr/>
        </p:nvGrpSpPr>
        <p:grpSpPr>
          <a:xfrm>
            <a:off x="1273792" y="376489"/>
            <a:ext cx="16306800" cy="4144787"/>
            <a:chOff x="1273792" y="508814"/>
            <a:chExt cx="16306800" cy="414478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56FB4F6-CCC5-9B60-B678-B622237848CC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C4E1D03-DB6C-B2EF-CEAB-6E7010DCE893}"/>
                </a:ext>
              </a:extLst>
            </p:cNvPr>
            <p:cNvSpPr/>
            <p:nvPr/>
          </p:nvSpPr>
          <p:spPr>
            <a:xfrm>
              <a:off x="1420227" y="1224601"/>
              <a:ext cx="10696155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EC6FA0-3722-0BB8-7722-247992D26777}"/>
                </a:ext>
              </a:extLst>
            </p:cNvPr>
            <p:cNvSpPr txBox="1"/>
            <p:nvPr/>
          </p:nvSpPr>
          <p:spPr>
            <a:xfrm>
              <a:off x="1600782" y="1625227"/>
              <a:ext cx="10515600" cy="2416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điểm: </a:t>
              </a:r>
              <a:r>
                <a:rPr lang="vi-VN" sz="3500"/>
                <a:t>Cây thân leo, nhiều rễ; lá gần giống hình trái tim, có màu xanh bóng, thon dài ở phần đuôi.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nghĩa: </a:t>
              </a:r>
              <a:r>
                <a:rPr lang="vi-VN" sz="3500"/>
                <a:t>Biểu tượng của sự phát triển thịnh vượng.</a:t>
              </a: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1F7738C8-4F31-F012-75A8-626F222CE57B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3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11A737-AE9C-0EC6-6712-A111EE8C9683}"/>
              </a:ext>
            </a:extLst>
          </p:cNvPr>
          <p:cNvGrpSpPr/>
          <p:nvPr/>
        </p:nvGrpSpPr>
        <p:grpSpPr>
          <a:xfrm>
            <a:off x="1273792" y="4832028"/>
            <a:ext cx="16306800" cy="4144787"/>
            <a:chOff x="1273792" y="508814"/>
            <a:chExt cx="16306800" cy="414478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2ECB2BE-6C24-9DB2-DBBE-AAEC92479A33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A4F3028-101E-584E-837D-B0EA3572E7D8}"/>
                </a:ext>
              </a:extLst>
            </p:cNvPr>
            <p:cNvSpPr/>
            <p:nvPr/>
          </p:nvSpPr>
          <p:spPr>
            <a:xfrm>
              <a:off x="1426192" y="1224601"/>
              <a:ext cx="10515600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E6B155-88A4-6940-315E-3BEB99F87C23}"/>
                </a:ext>
              </a:extLst>
            </p:cNvPr>
            <p:cNvSpPr txBox="1"/>
            <p:nvPr/>
          </p:nvSpPr>
          <p:spPr>
            <a:xfrm>
              <a:off x="1635742" y="1259704"/>
              <a:ext cx="10096500" cy="3224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điểm: </a:t>
              </a:r>
              <a:r>
                <a:rPr lang="vi-VN" sz="3500"/>
                <a:t>Cây có màu xanh đậm, lá cứng, dày, trông như ngọn giáo, viền lá màu vàng từ gốc lên đến ngọn.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nghĩa: </a:t>
              </a:r>
              <a:r>
                <a:rPr lang="vi-VN" sz="3500"/>
                <a:t>Tượng trưng cho sự may mắn.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E5A7D8C4-4E64-BE19-B2F9-D1C456A98FF8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4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F687B7-0044-C169-4F3F-A7195D73425A}"/>
              </a:ext>
            </a:extLst>
          </p:cNvPr>
          <p:cNvGrpSpPr/>
          <p:nvPr/>
        </p:nvGrpSpPr>
        <p:grpSpPr>
          <a:xfrm>
            <a:off x="12737909" y="597667"/>
            <a:ext cx="4499212" cy="4257477"/>
            <a:chOff x="12737909" y="597667"/>
            <a:chExt cx="4499212" cy="425747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E1F87-75F5-9770-FBCF-A329FAB3EB92}"/>
                </a:ext>
              </a:extLst>
            </p:cNvPr>
            <p:cNvSpPr txBox="1"/>
            <p:nvPr/>
          </p:nvSpPr>
          <p:spPr>
            <a:xfrm>
              <a:off x="12737909" y="4147258"/>
              <a:ext cx="44958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trầu bà 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39C249D-E56E-7FBE-5421-882D49DF3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4"/>
            <a:stretch/>
          </p:blipFill>
          <p:spPr>
            <a:xfrm>
              <a:off x="12807984" y="597667"/>
              <a:ext cx="4429137" cy="3311474"/>
            </a:xfrm>
            <a:prstGeom prst="round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227DE6C-5905-A69A-C587-F76AC01AC8A4}"/>
              </a:ext>
            </a:extLst>
          </p:cNvPr>
          <p:cNvGrpSpPr/>
          <p:nvPr/>
        </p:nvGrpSpPr>
        <p:grpSpPr>
          <a:xfrm>
            <a:off x="12797605" y="5143500"/>
            <a:ext cx="4877383" cy="4371456"/>
            <a:chOff x="12797605" y="5143500"/>
            <a:chExt cx="4877383" cy="437145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B8EB9A5-ADB3-49E2-B610-F836ACC5CF82}"/>
                </a:ext>
              </a:extLst>
            </p:cNvPr>
            <p:cNvSpPr txBox="1"/>
            <p:nvPr/>
          </p:nvSpPr>
          <p:spPr>
            <a:xfrm>
              <a:off x="12797605" y="8807070"/>
              <a:ext cx="4877383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lưỡi hổ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8D9E07-79D7-0DEF-9B46-98643C1D7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62"/>
            <a:stretch/>
          </p:blipFill>
          <p:spPr>
            <a:xfrm>
              <a:off x="12807984" y="5143500"/>
              <a:ext cx="4641818" cy="3446078"/>
            </a:xfrm>
            <a:prstGeom prst="roundRect">
              <a:avLst/>
            </a:prstGeom>
          </p:spPr>
        </p:pic>
      </p:grpSp>
      <p:pic>
        <p:nvPicPr>
          <p:cNvPr id="6" name="Picture 29">
            <a:extLst>
              <a:ext uri="{FF2B5EF4-FFF2-40B4-BE49-F238E27FC236}">
                <a16:creationId xmlns:a16="http://schemas.microsoft.com/office/drawing/2014/main" id="{0F8BF629-6D89-BCFF-45C5-9EF278F8A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920" y="7452329"/>
            <a:ext cx="1358127" cy="27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6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7FEFE93-E176-38D1-6443-E55EAF4E2724}"/>
              </a:ext>
            </a:extLst>
          </p:cNvPr>
          <p:cNvGrpSpPr/>
          <p:nvPr/>
        </p:nvGrpSpPr>
        <p:grpSpPr>
          <a:xfrm>
            <a:off x="1273792" y="376489"/>
            <a:ext cx="16306800" cy="4144787"/>
            <a:chOff x="1273792" y="508814"/>
            <a:chExt cx="16306800" cy="414478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56FB4F6-CCC5-9B60-B678-B622237848CC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C4E1D03-DB6C-B2EF-CEAB-6E7010DCE893}"/>
                </a:ext>
              </a:extLst>
            </p:cNvPr>
            <p:cNvSpPr/>
            <p:nvPr/>
          </p:nvSpPr>
          <p:spPr>
            <a:xfrm>
              <a:off x="1420227" y="1224601"/>
              <a:ext cx="10970799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EC6FA0-3722-0BB8-7722-247992D26777}"/>
                </a:ext>
              </a:extLst>
            </p:cNvPr>
            <p:cNvSpPr txBox="1"/>
            <p:nvPr/>
          </p:nvSpPr>
          <p:spPr>
            <a:xfrm>
              <a:off x="1735113" y="1250985"/>
              <a:ext cx="10521003" cy="32241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điểm: </a:t>
              </a:r>
              <a:r>
                <a:rPr lang="vi-VN" sz="3500"/>
                <a:t>Hoa nở vào 10 giờ sáng; hoa nhiều màu như tím, đỏ, vàng,...; cánh hoa xoè tròn, nhị vàng.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nghĩa: </a:t>
              </a:r>
              <a:r>
                <a:rPr lang="vi-VN" sz="3500"/>
                <a:t>Tượng trưng cho sự quyết đoán, chân thành.</a:t>
              </a:r>
            </a:p>
          </p:txBody>
        </p:sp>
        <p:sp>
          <p:nvSpPr>
            <p:cNvPr id="42" name="Arrow: Chevron 41">
              <a:extLst>
                <a:ext uri="{FF2B5EF4-FFF2-40B4-BE49-F238E27FC236}">
                  <a16:creationId xmlns:a16="http://schemas.microsoft.com/office/drawing/2014/main" id="{1F7738C8-4F31-F012-75A8-626F222CE57B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5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F11A737-AE9C-0EC6-6712-A111EE8C9683}"/>
              </a:ext>
            </a:extLst>
          </p:cNvPr>
          <p:cNvGrpSpPr/>
          <p:nvPr/>
        </p:nvGrpSpPr>
        <p:grpSpPr>
          <a:xfrm>
            <a:off x="1273792" y="4832028"/>
            <a:ext cx="16306800" cy="4144787"/>
            <a:chOff x="1273792" y="508814"/>
            <a:chExt cx="16306800" cy="4144787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2ECB2BE-6C24-9DB2-DBBE-AAEC92479A33}"/>
                </a:ext>
              </a:extLst>
            </p:cNvPr>
            <p:cNvSpPr/>
            <p:nvPr/>
          </p:nvSpPr>
          <p:spPr>
            <a:xfrm>
              <a:off x="1273792" y="1072201"/>
              <a:ext cx="16306800" cy="35814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A4F3028-101E-584E-837D-B0EA3572E7D8}"/>
                </a:ext>
              </a:extLst>
            </p:cNvPr>
            <p:cNvSpPr/>
            <p:nvPr/>
          </p:nvSpPr>
          <p:spPr>
            <a:xfrm>
              <a:off x="1426191" y="1224601"/>
              <a:ext cx="10964835" cy="3276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E6B155-88A4-6940-315E-3BEB99F87C23}"/>
                </a:ext>
              </a:extLst>
            </p:cNvPr>
            <p:cNvSpPr txBox="1"/>
            <p:nvPr/>
          </p:nvSpPr>
          <p:spPr>
            <a:xfrm>
              <a:off x="1553281" y="1259704"/>
              <a:ext cx="10964835" cy="323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500" b="1"/>
                <a:t>Đặc điểm: </a:t>
              </a:r>
              <a:r>
                <a:rPr lang="vi-VN" sz="3500"/>
                <a:t>Hoa có năm cánh; màu trắng, đỏ, hồng;</a:t>
              </a:r>
              <a:r>
                <a:rPr lang="en-US" sz="3500"/>
                <a:t> </a:t>
              </a:r>
              <a:r>
                <a:rPr lang="vi-VN" sz="3500"/>
                <a:t>mùi thơm ngào ngạt, thường nở cào mùa xuân cho đến mùa hè.</a:t>
              </a:r>
            </a:p>
            <a:p>
              <a:pPr algn="just">
                <a:lnSpc>
                  <a:spcPct val="150000"/>
                </a:lnSpc>
              </a:pPr>
              <a:r>
                <a:rPr lang="vi-VN" sz="3500" b="1"/>
                <a:t>Ý nghĩa:</a:t>
              </a:r>
              <a:r>
                <a:rPr lang="en-US" sz="3500" b="1"/>
                <a:t> </a:t>
              </a:r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biểu tượng </a:t>
              </a:r>
              <a:r>
                <a:rPr lang="vi-VN" sz="3500"/>
                <a:t>sức sống và những điều tốt lành.</a:t>
              </a:r>
            </a:p>
          </p:txBody>
        </p:sp>
        <p:sp>
          <p:nvSpPr>
            <p:cNvPr id="49" name="Arrow: Chevron 48">
              <a:extLst>
                <a:ext uri="{FF2B5EF4-FFF2-40B4-BE49-F238E27FC236}">
                  <a16:creationId xmlns:a16="http://schemas.microsoft.com/office/drawing/2014/main" id="{E5A7D8C4-4E64-BE19-B2F9-D1C456A98FF8}"/>
                </a:ext>
              </a:extLst>
            </p:cNvPr>
            <p:cNvSpPr/>
            <p:nvPr/>
          </p:nvSpPr>
          <p:spPr>
            <a:xfrm>
              <a:off x="1273792" y="508814"/>
              <a:ext cx="2460008" cy="750890"/>
            </a:xfrm>
            <a:prstGeom prst="chevron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6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29A0D7D-6231-6383-A62A-865DB5ED2BB2}"/>
              </a:ext>
            </a:extLst>
          </p:cNvPr>
          <p:cNvGrpSpPr/>
          <p:nvPr/>
        </p:nvGrpSpPr>
        <p:grpSpPr>
          <a:xfrm>
            <a:off x="12737909" y="599191"/>
            <a:ext cx="4495800" cy="4255953"/>
            <a:chOff x="12737909" y="599191"/>
            <a:chExt cx="4495800" cy="425595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E1F87-75F5-9770-FBCF-A329FAB3EB92}"/>
                </a:ext>
              </a:extLst>
            </p:cNvPr>
            <p:cNvSpPr txBox="1"/>
            <p:nvPr/>
          </p:nvSpPr>
          <p:spPr>
            <a:xfrm>
              <a:off x="12737909" y="4147258"/>
              <a:ext cx="44958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Hoa mười giờ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2253CE-8226-F7EA-260E-4F57C0AF4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531" b="8606"/>
            <a:stretch/>
          </p:blipFill>
          <p:spPr>
            <a:xfrm>
              <a:off x="12962523" y="599191"/>
              <a:ext cx="3905250" cy="3138629"/>
            </a:xfrm>
            <a:prstGeom prst="round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081C3B9-58D3-86D3-4870-12DB7EF3151B}"/>
              </a:ext>
            </a:extLst>
          </p:cNvPr>
          <p:cNvGrpSpPr/>
          <p:nvPr/>
        </p:nvGrpSpPr>
        <p:grpSpPr>
          <a:xfrm>
            <a:off x="12797605" y="5398867"/>
            <a:ext cx="4877383" cy="4116089"/>
            <a:chOff x="12797605" y="5398867"/>
            <a:chExt cx="4877383" cy="4116089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B8EB9A5-ADB3-49E2-B610-F836ACC5CF82}"/>
                </a:ext>
              </a:extLst>
            </p:cNvPr>
            <p:cNvSpPr txBox="1"/>
            <p:nvPr/>
          </p:nvSpPr>
          <p:spPr>
            <a:xfrm>
              <a:off x="12797605" y="8807070"/>
              <a:ext cx="4877383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hoa đại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968560-CD77-B051-5A2B-EFB8AB8D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9671" y="5398867"/>
              <a:ext cx="4174038" cy="3132486"/>
            </a:xfrm>
            <a:prstGeom prst="roundRect">
              <a:avLst/>
            </a:prstGeom>
          </p:spPr>
        </p:pic>
      </p:grpSp>
      <p:pic>
        <p:nvPicPr>
          <p:cNvPr id="10" name="Picture 29">
            <a:extLst>
              <a:ext uri="{FF2B5EF4-FFF2-40B4-BE49-F238E27FC236}">
                <a16:creationId xmlns:a16="http://schemas.microsoft.com/office/drawing/2014/main" id="{5BC54C9C-EB2D-E907-F95C-AC96693B7B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11920" y="7452329"/>
            <a:ext cx="1358127" cy="270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04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435901" y="-59680"/>
            <a:ext cx="2118871" cy="282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61404" y="0"/>
            <a:ext cx="2483854" cy="217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5588807" y="-105510"/>
            <a:ext cx="1456503" cy="22822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246733" y="-105510"/>
            <a:ext cx="2118871" cy="28217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27423" y="0"/>
            <a:ext cx="2483854" cy="2176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55884" y="0"/>
            <a:ext cx="1456503" cy="2282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256753" y="7552779"/>
            <a:ext cx="2118871" cy="2821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152762" y="8138081"/>
            <a:ext cx="2483854" cy="2176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1252710" y="8138081"/>
            <a:ext cx="1456503" cy="22822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16425882" y="7598609"/>
            <a:ext cx="2118871" cy="28217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586743" y="8138081"/>
            <a:ext cx="2483854" cy="21767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V="1">
            <a:off x="15485633" y="8032571"/>
            <a:ext cx="1456503" cy="2282269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09860" y="2664843"/>
            <a:ext cx="16868280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PHẦN 3.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ÍCH LỢI CỦA HOA VÀ CÂY CẢNH</a:t>
            </a:r>
          </a:p>
        </p:txBody>
      </p:sp>
    </p:spTree>
    <p:extLst>
      <p:ext uri="{BB962C8B-B14F-4D97-AF65-F5344CB8AC3E}">
        <p14:creationId xmlns:p14="http://schemas.microsoft.com/office/powerpoint/2010/main" val="30146894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D5CF9-A0DA-3CB6-5758-A44464F5F6A0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6AAC76-3681-DE39-C11F-2B34CE285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406" y="3543300"/>
            <a:ext cx="13065187" cy="566140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2F0F87A-2D03-0258-3A47-740295A05F3A}"/>
              </a:ext>
            </a:extLst>
          </p:cNvPr>
          <p:cNvGrpSpPr/>
          <p:nvPr/>
        </p:nvGrpSpPr>
        <p:grpSpPr>
          <a:xfrm>
            <a:off x="593897" y="1408145"/>
            <a:ext cx="17100204" cy="1911549"/>
            <a:chOff x="282274" y="1373457"/>
            <a:chExt cx="17100204" cy="191154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E3C2A5-B06B-0E08-D3B1-F72939B7E59C}"/>
                </a:ext>
              </a:extLst>
            </p:cNvPr>
            <p:cNvSpPr txBox="1"/>
            <p:nvPr/>
          </p:nvSpPr>
          <p:spPr>
            <a:xfrm>
              <a:off x="2057400" y="1373457"/>
              <a:ext cx="15325078" cy="19115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Dựa vào các hình ảnh gợi ý dưới đây, em hãy nêu lợi ích của hoa và cây cảnh đối với đời sống</a:t>
              </a:r>
              <a:r>
                <a:rPr kumimoji="0" lang="en-US" sz="4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9E5EE6EE-9917-496C-B719-425BD113F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82274" y="1567736"/>
              <a:ext cx="1650938" cy="1522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1890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99;p9">
            <a:extLst>
              <a:ext uri="{FF2B5EF4-FFF2-40B4-BE49-F238E27FC236}">
                <a16:creationId xmlns:a16="http://schemas.microsoft.com/office/drawing/2014/main" id="{DB779BF6-96FF-1202-24FF-E6CB2310188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6F1A73-91A7-8A7F-68F6-20199DE57096}"/>
              </a:ext>
            </a:extLst>
          </p:cNvPr>
          <p:cNvGrpSpPr/>
          <p:nvPr/>
        </p:nvGrpSpPr>
        <p:grpSpPr>
          <a:xfrm>
            <a:off x="-190500" y="791511"/>
            <a:ext cx="18669000" cy="3513789"/>
            <a:chOff x="-190500" y="791511"/>
            <a:chExt cx="18669000" cy="35137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383C46-3CAA-2790-D0A6-53345CF48F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/>
            <a:stretch/>
          </p:blipFill>
          <p:spPr>
            <a:xfrm>
              <a:off x="9537815" y="855533"/>
              <a:ext cx="4178185" cy="303091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2B83B6-55D3-552D-6E07-569F93484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91511"/>
              <a:ext cx="4178185" cy="311971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054F4CC-CE1A-B7D0-992D-96A83716C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9454" y="855533"/>
              <a:ext cx="4077350" cy="305801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42CD51-A024-E82A-D9AC-B3271BE7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791511"/>
              <a:ext cx="4648200" cy="3086405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5100B7-AEAD-5AE6-AE4D-9A768D976144}"/>
                </a:ext>
              </a:extLst>
            </p:cNvPr>
            <p:cNvCxnSpPr/>
            <p:nvPr/>
          </p:nvCxnSpPr>
          <p:spPr>
            <a:xfrm>
              <a:off x="-190500" y="4305300"/>
              <a:ext cx="1866900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C4F46F-563A-9E01-FF76-33F2AADE12DE}"/>
              </a:ext>
            </a:extLst>
          </p:cNvPr>
          <p:cNvSpPr txBox="1"/>
          <p:nvPr/>
        </p:nvSpPr>
        <p:spPr>
          <a:xfrm>
            <a:off x="4191000" y="4576100"/>
            <a:ext cx="9906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lợi ích của hoa và cây cảnh  </a:t>
            </a:r>
          </a:p>
        </p:txBody>
      </p:sp>
      <p:pic>
        <p:nvPicPr>
          <p:cNvPr id="10" name="Picture 23">
            <a:extLst>
              <a:ext uri="{FF2B5EF4-FFF2-40B4-BE49-F238E27FC236}">
                <a16:creationId xmlns:a16="http://schemas.microsoft.com/office/drawing/2014/main" id="{C35C4EB4-DF14-C7B0-C2B7-D2EFE34C99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600" y="8039100"/>
            <a:ext cx="1650938" cy="203192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76AA650-5BA9-D012-7994-2781603C3654}"/>
              </a:ext>
            </a:extLst>
          </p:cNvPr>
          <p:cNvGrpSpPr/>
          <p:nvPr/>
        </p:nvGrpSpPr>
        <p:grpSpPr>
          <a:xfrm>
            <a:off x="269381" y="5429525"/>
            <a:ext cx="4114800" cy="2791804"/>
            <a:chOff x="269381" y="5429525"/>
            <a:chExt cx="4114800" cy="279180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4C1DA42-03D0-1A96-B68A-327D8AAEAA8B}"/>
                </a:ext>
              </a:extLst>
            </p:cNvPr>
            <p:cNvSpPr/>
            <p:nvPr/>
          </p:nvSpPr>
          <p:spPr>
            <a:xfrm rot="252559">
              <a:off x="269381" y="5695560"/>
              <a:ext cx="4114800" cy="252576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đẹp không gian sống </a:t>
              </a:r>
            </a:p>
          </p:txBody>
        </p:sp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5FA9BC90-6960-8C38-4601-DA7A4016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963746" y="5429525"/>
              <a:ext cx="960304" cy="552175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0ED9BE-3A8B-BD82-57E4-3A54A5EF6F0B}"/>
              </a:ext>
            </a:extLst>
          </p:cNvPr>
          <p:cNvGrpSpPr/>
          <p:nvPr/>
        </p:nvGrpSpPr>
        <p:grpSpPr>
          <a:xfrm>
            <a:off x="4813427" y="5996239"/>
            <a:ext cx="4114800" cy="2695153"/>
            <a:chOff x="4813427" y="5996239"/>
            <a:chExt cx="4114800" cy="269515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94965B-97E1-B0C8-00FC-F25310583781}"/>
                </a:ext>
              </a:extLst>
            </p:cNvPr>
            <p:cNvSpPr/>
            <p:nvPr/>
          </p:nvSpPr>
          <p:spPr>
            <a:xfrm rot="21141986">
              <a:off x="4813427" y="6165623"/>
              <a:ext cx="4114800" cy="252576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hương liệu </a:t>
              </a:r>
            </a:p>
          </p:txBody>
        </p:sp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B175F6A5-7327-A898-1911-4277F8ECC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211180" y="5996239"/>
              <a:ext cx="960304" cy="55217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AD4471-399F-2368-DF09-38F45E5C216F}"/>
              </a:ext>
            </a:extLst>
          </p:cNvPr>
          <p:cNvGrpSpPr/>
          <p:nvPr/>
        </p:nvGrpSpPr>
        <p:grpSpPr>
          <a:xfrm>
            <a:off x="9210250" y="6384256"/>
            <a:ext cx="4114800" cy="2776499"/>
            <a:chOff x="9210250" y="6384256"/>
            <a:chExt cx="4114800" cy="277649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0FA1FE-6787-9F02-429A-76504E529D40}"/>
                </a:ext>
              </a:extLst>
            </p:cNvPr>
            <p:cNvSpPr/>
            <p:nvPr/>
          </p:nvSpPr>
          <p:spPr>
            <a:xfrm>
              <a:off x="9210250" y="6634986"/>
              <a:ext cx="4114800" cy="252576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thực phẩm</a:t>
              </a:r>
            </a:p>
          </p:txBody>
        </p: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726536B1-A1A9-D0A9-8B18-6514EC513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817604" y="6384256"/>
              <a:ext cx="960304" cy="55217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7B511B-A001-F4E1-9C37-BB55F2548314}"/>
              </a:ext>
            </a:extLst>
          </p:cNvPr>
          <p:cNvGrpSpPr/>
          <p:nvPr/>
        </p:nvGrpSpPr>
        <p:grpSpPr>
          <a:xfrm>
            <a:off x="13731181" y="5493412"/>
            <a:ext cx="4114800" cy="2650110"/>
            <a:chOff x="13731181" y="5493412"/>
            <a:chExt cx="4114800" cy="265011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8210D1-07AF-D560-4534-2FF29CF16E04}"/>
                </a:ext>
              </a:extLst>
            </p:cNvPr>
            <p:cNvSpPr/>
            <p:nvPr/>
          </p:nvSpPr>
          <p:spPr>
            <a:xfrm rot="702291">
              <a:off x="13731181" y="5617753"/>
              <a:ext cx="4114800" cy="252576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 lọc không khí,…</a:t>
              </a:r>
            </a:p>
          </p:txBody>
        </p:sp>
        <p:pic>
          <p:nvPicPr>
            <p:cNvPr id="24" name="Picture 13">
              <a:extLst>
                <a:ext uri="{FF2B5EF4-FFF2-40B4-BE49-F238E27FC236}">
                  <a16:creationId xmlns:a16="http://schemas.microsoft.com/office/drawing/2014/main" id="{E5683338-EAD0-B10A-2CF2-6F219F47D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rot="1037175">
              <a:off x="15750448" y="5493412"/>
              <a:ext cx="960304" cy="552175"/>
            </a:xfrm>
            <a:prstGeom prst="rect">
              <a:avLst/>
            </a:prstGeom>
          </p:spPr>
        </p:pic>
      </p:grpSp>
      <p:pic>
        <p:nvPicPr>
          <p:cNvPr id="2" name="Picture 16">
            <a:extLst>
              <a:ext uri="{FF2B5EF4-FFF2-40B4-BE49-F238E27FC236}">
                <a16:creationId xmlns:a16="http://schemas.microsoft.com/office/drawing/2014/main" id="{C210DE5D-2BAC-8F3C-76B5-4737E7DB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30600" y="7937538"/>
            <a:ext cx="1597600" cy="20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03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99638-F7B0-18F3-4C49-2BFE033B4D46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9E5E22-0D2F-CD77-2286-7AFB579BBE02}"/>
              </a:ext>
            </a:extLst>
          </p:cNvPr>
          <p:cNvGrpSpPr/>
          <p:nvPr/>
        </p:nvGrpSpPr>
        <p:grpSpPr>
          <a:xfrm>
            <a:off x="299275" y="1106939"/>
            <a:ext cx="9612250" cy="2126720"/>
            <a:chOff x="609600" y="1721380"/>
            <a:chExt cx="9612250" cy="2126720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6DFF71F0-D167-AA7A-91B3-F615FAAFBAEC}"/>
                </a:ext>
              </a:extLst>
            </p:cNvPr>
            <p:cNvSpPr/>
            <p:nvPr/>
          </p:nvSpPr>
          <p:spPr>
            <a:xfrm>
              <a:off x="609600" y="2017033"/>
              <a:ext cx="9612250" cy="1145267"/>
            </a:xfrm>
            <a:prstGeom prst="round2SameRect">
              <a:avLst/>
            </a:prstGeom>
            <a:solidFill>
              <a:srgbClr val="D3EFFB"/>
            </a:solidFill>
            <a:ln>
              <a:solidFill>
                <a:srgbClr val="D3EF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3239F88C-98C0-F9E7-6481-11CC105271FB}"/>
                </a:ext>
              </a:extLst>
            </p:cNvPr>
            <p:cNvSpPr/>
            <p:nvPr/>
          </p:nvSpPr>
          <p:spPr>
            <a:xfrm>
              <a:off x="609600" y="2407180"/>
              <a:ext cx="9220200" cy="144092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b="1">
                  <a:solidFill>
                    <a:schemeClr val="tx1"/>
                  </a:solidFill>
                </a:rPr>
                <a:t>Lợi ích: </a:t>
              </a:r>
              <a:r>
                <a:rPr lang="vi-VN" sz="3000">
                  <a:solidFill>
                    <a:schemeClr val="tx1"/>
                  </a:solidFill>
                </a:rPr>
                <a:t>Cây được trồng để làm cảnh, thanh lọc không khí trong nhà, văn phòng,...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F7783-BC09-A897-2FB6-C3CAFF927A99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327B12-D88E-3858-C9AD-E54464BF851A}"/>
              </a:ext>
            </a:extLst>
          </p:cNvPr>
          <p:cNvGrpSpPr/>
          <p:nvPr/>
        </p:nvGrpSpPr>
        <p:grpSpPr>
          <a:xfrm>
            <a:off x="299275" y="3336537"/>
            <a:ext cx="9612250" cy="2126720"/>
            <a:chOff x="609600" y="1721380"/>
            <a:chExt cx="9612250" cy="2126720"/>
          </a:xfrm>
        </p:grpSpPr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81C1F159-4C19-5821-C711-79CA98302313}"/>
                </a:ext>
              </a:extLst>
            </p:cNvPr>
            <p:cNvSpPr/>
            <p:nvPr/>
          </p:nvSpPr>
          <p:spPr>
            <a:xfrm>
              <a:off x="609600" y="2017033"/>
              <a:ext cx="9612250" cy="1145267"/>
            </a:xfrm>
            <a:prstGeom prst="round2SameRect">
              <a:avLst/>
            </a:prstGeom>
            <a:solidFill>
              <a:srgbClr val="E6EB87"/>
            </a:solidFill>
            <a:ln>
              <a:solidFill>
                <a:srgbClr val="E6E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80E985EE-DA82-4361-414F-589DBD6E27AB}"/>
                </a:ext>
              </a:extLst>
            </p:cNvPr>
            <p:cNvSpPr/>
            <p:nvPr/>
          </p:nvSpPr>
          <p:spPr>
            <a:xfrm>
              <a:off x="609600" y="2407180"/>
              <a:ext cx="9220200" cy="144092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b="1">
                  <a:solidFill>
                    <a:schemeClr val="tx1"/>
                  </a:solidFill>
                </a:rPr>
                <a:t>Lợi ích: </a:t>
              </a:r>
              <a:r>
                <a:rPr lang="vi-VN" sz="3000">
                  <a:solidFill>
                    <a:schemeClr val="tx1"/>
                  </a:solidFill>
                </a:rPr>
                <a:t>Hoa có thể được sử dụng để chế biến thành những món ăn có lợi cho sức khoẻ.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A45CA-1B9F-C345-AED1-522A00D69C11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D81BAD-51F0-8343-079B-68C7DCD28C5D}"/>
              </a:ext>
            </a:extLst>
          </p:cNvPr>
          <p:cNvGrpSpPr/>
          <p:nvPr/>
        </p:nvGrpSpPr>
        <p:grpSpPr>
          <a:xfrm>
            <a:off x="299275" y="5564498"/>
            <a:ext cx="9612250" cy="2126720"/>
            <a:chOff x="609600" y="1721380"/>
            <a:chExt cx="9612250" cy="2126720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B244B82C-BCD6-C27E-2346-8921ED575F23}"/>
                </a:ext>
              </a:extLst>
            </p:cNvPr>
            <p:cNvSpPr/>
            <p:nvPr/>
          </p:nvSpPr>
          <p:spPr>
            <a:xfrm>
              <a:off x="609600" y="2017033"/>
              <a:ext cx="9612250" cy="1145267"/>
            </a:xfrm>
            <a:prstGeom prst="round2SameRect">
              <a:avLst/>
            </a:prstGeom>
            <a:solidFill>
              <a:srgbClr val="FFDE8D"/>
            </a:solidFill>
            <a:ln>
              <a:solidFill>
                <a:srgbClr val="FFD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25A49AB7-4F80-28C1-CD40-D3449AF21142}"/>
                </a:ext>
              </a:extLst>
            </p:cNvPr>
            <p:cNvSpPr/>
            <p:nvPr/>
          </p:nvSpPr>
          <p:spPr>
            <a:xfrm>
              <a:off x="609600" y="2407180"/>
              <a:ext cx="9220200" cy="144092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b="1">
                  <a:solidFill>
                    <a:schemeClr val="tx1"/>
                  </a:solidFill>
                </a:rPr>
                <a:t>Lợi ích: </a:t>
              </a:r>
              <a:r>
                <a:rPr lang="vi-VN" sz="3000">
                  <a:solidFill>
                    <a:schemeClr val="tx1"/>
                  </a:solidFill>
                </a:rPr>
                <a:t>Lá cây thường được dùng để chữa bỏng, cầm máu, giúp làm lành vết sẹo,...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1824BC-1BDE-C21B-1045-E1BC0B21ACAA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B5676F-900E-4CC3-C931-147900FFC07E}"/>
              </a:ext>
            </a:extLst>
          </p:cNvPr>
          <p:cNvGrpSpPr/>
          <p:nvPr/>
        </p:nvGrpSpPr>
        <p:grpSpPr>
          <a:xfrm>
            <a:off x="299275" y="7746076"/>
            <a:ext cx="9612250" cy="2126720"/>
            <a:chOff x="609600" y="1721380"/>
            <a:chExt cx="9612250" cy="2126720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430E12EA-21B3-EA81-6347-9A13EF43DEBB}"/>
                </a:ext>
              </a:extLst>
            </p:cNvPr>
            <p:cNvSpPr/>
            <p:nvPr/>
          </p:nvSpPr>
          <p:spPr>
            <a:xfrm>
              <a:off x="609600" y="2017033"/>
              <a:ext cx="9612250" cy="1145267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Top Corners Rounded 42">
              <a:extLst>
                <a:ext uri="{FF2B5EF4-FFF2-40B4-BE49-F238E27FC236}">
                  <a16:creationId xmlns:a16="http://schemas.microsoft.com/office/drawing/2014/main" id="{A2664D3E-9E3A-183A-CC85-678646BF6381}"/>
                </a:ext>
              </a:extLst>
            </p:cNvPr>
            <p:cNvSpPr/>
            <p:nvPr/>
          </p:nvSpPr>
          <p:spPr>
            <a:xfrm>
              <a:off x="609600" y="2407180"/>
              <a:ext cx="9220200" cy="144092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000" b="1">
                  <a:solidFill>
                    <a:schemeClr val="tx1"/>
                  </a:solidFill>
                </a:rPr>
                <a:t>Lợi ích: </a:t>
              </a:r>
              <a:r>
                <a:rPr lang="vi-VN" sz="3000">
                  <a:solidFill>
                    <a:schemeClr val="tx1"/>
                  </a:solidFill>
                </a:rPr>
                <a:t>Khi đã phơi khô, hoa được dùng để pha trà, giúp giải nhiệt cho cơ thể, làm đẹp da,...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26D9A9-0D92-B079-C394-E9710F5E4725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4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2726A-F288-4948-3847-3A7C9AC47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0" y="4467179"/>
            <a:ext cx="6477000" cy="5742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F3250-FEDA-C52C-A314-B76E239E60CF}"/>
              </a:ext>
            </a:extLst>
          </p:cNvPr>
          <p:cNvSpPr txBox="1"/>
          <p:nvPr/>
        </p:nvSpPr>
        <p:spPr>
          <a:xfrm>
            <a:off x="10258116" y="1451260"/>
            <a:ext cx="7490508" cy="2673286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500"/>
              <a:t>Em hãy gắn thẻ mô tả lợi ích loại hoa, cây cảnh tương ứng với hình ảnh minh họa dưới đây.</a:t>
            </a:r>
          </a:p>
        </p:txBody>
      </p:sp>
    </p:spTree>
    <p:extLst>
      <p:ext uri="{BB962C8B-B14F-4D97-AF65-F5344CB8AC3E}">
        <p14:creationId xmlns:p14="http://schemas.microsoft.com/office/powerpoint/2010/main" val="844969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B29E5E22-0D2F-CD77-2286-7AFB579BBE02}"/>
              </a:ext>
            </a:extLst>
          </p:cNvPr>
          <p:cNvGrpSpPr/>
          <p:nvPr/>
        </p:nvGrpSpPr>
        <p:grpSpPr>
          <a:xfrm>
            <a:off x="1269159" y="868948"/>
            <a:ext cx="9612250" cy="2946302"/>
            <a:chOff x="609600" y="1721380"/>
            <a:chExt cx="9612250" cy="2946302"/>
          </a:xfrm>
        </p:grpSpPr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id="{6DFF71F0-D167-AA7A-91B3-F615FAAFBAEC}"/>
                </a:ext>
              </a:extLst>
            </p:cNvPr>
            <p:cNvSpPr/>
            <p:nvPr/>
          </p:nvSpPr>
          <p:spPr>
            <a:xfrm>
              <a:off x="609600" y="2017033"/>
              <a:ext cx="9612250" cy="1963586"/>
            </a:xfrm>
            <a:prstGeom prst="round2SameRect">
              <a:avLst/>
            </a:prstGeom>
            <a:solidFill>
              <a:srgbClr val="D3EFFB"/>
            </a:solidFill>
            <a:ln>
              <a:solidFill>
                <a:srgbClr val="D3EF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Top Corners Rounded 27">
              <a:extLst>
                <a:ext uri="{FF2B5EF4-FFF2-40B4-BE49-F238E27FC236}">
                  <a16:creationId xmlns:a16="http://schemas.microsoft.com/office/drawing/2014/main" id="{3239F88C-98C0-F9E7-6481-11CC105271FB}"/>
                </a:ext>
              </a:extLst>
            </p:cNvPr>
            <p:cNvSpPr/>
            <p:nvPr/>
          </p:nvSpPr>
          <p:spPr>
            <a:xfrm>
              <a:off x="609600" y="2407179"/>
              <a:ext cx="9220200" cy="2260503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500" b="1">
                  <a:solidFill>
                    <a:schemeClr val="tx1"/>
                  </a:solidFill>
                </a:rPr>
                <a:t>Lợi ích: </a:t>
              </a:r>
              <a:r>
                <a:rPr lang="vi-VN" sz="3500">
                  <a:solidFill>
                    <a:schemeClr val="tx1"/>
                  </a:solidFill>
                </a:rPr>
                <a:t>Cây được trồng để làm cảnh, thanh lọc không khí trong nhà, văn phòng,...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F7783-BC09-A897-2FB6-C3CAFF927A99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2327B12-D88E-3858-C9AD-E54464BF851A}"/>
              </a:ext>
            </a:extLst>
          </p:cNvPr>
          <p:cNvGrpSpPr/>
          <p:nvPr/>
        </p:nvGrpSpPr>
        <p:grpSpPr>
          <a:xfrm>
            <a:off x="1273708" y="5162847"/>
            <a:ext cx="9612250" cy="3152759"/>
            <a:chOff x="609600" y="1721380"/>
            <a:chExt cx="9612250" cy="3152759"/>
          </a:xfrm>
        </p:grpSpPr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81C1F159-4C19-5821-C711-79CA98302313}"/>
                </a:ext>
              </a:extLst>
            </p:cNvPr>
            <p:cNvSpPr/>
            <p:nvPr/>
          </p:nvSpPr>
          <p:spPr>
            <a:xfrm>
              <a:off x="609600" y="2017033"/>
              <a:ext cx="9612250" cy="2087478"/>
            </a:xfrm>
            <a:prstGeom prst="round2SameRect">
              <a:avLst/>
            </a:prstGeom>
            <a:solidFill>
              <a:srgbClr val="E6EB87"/>
            </a:solidFill>
            <a:ln>
              <a:solidFill>
                <a:srgbClr val="E6EB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: Top Corners Rounded 34">
              <a:extLst>
                <a:ext uri="{FF2B5EF4-FFF2-40B4-BE49-F238E27FC236}">
                  <a16:creationId xmlns:a16="http://schemas.microsoft.com/office/drawing/2014/main" id="{80E985EE-DA82-4361-414F-589DBD6E27AB}"/>
                </a:ext>
              </a:extLst>
            </p:cNvPr>
            <p:cNvSpPr/>
            <p:nvPr/>
          </p:nvSpPr>
          <p:spPr>
            <a:xfrm>
              <a:off x="609600" y="2407179"/>
              <a:ext cx="9220200" cy="2466960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500" b="1">
                  <a:solidFill>
                    <a:schemeClr val="tx1"/>
                  </a:solidFill>
                </a:rPr>
                <a:t>Lợi ích: </a:t>
              </a:r>
              <a:r>
                <a:rPr lang="vi-VN" sz="3500">
                  <a:solidFill>
                    <a:schemeClr val="tx1"/>
                  </a:solidFill>
                </a:rPr>
                <a:t>Hoa có thể được sử dụng để chế biến thành </a:t>
              </a:r>
              <a:r>
                <a: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500">
                  <a:solidFill>
                    <a:schemeClr val="tx1"/>
                  </a:solidFill>
                </a:rPr>
                <a:t> </a:t>
              </a:r>
              <a:r>
                <a:rPr lang="vi-VN" sz="3500">
                  <a:solidFill>
                    <a:schemeClr val="tx1"/>
                  </a:solidFill>
                </a:rPr>
                <a:t>những món ăn có lợi cho sức khoẻ.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6A45CA-1B9F-C345-AED1-522A00D69C11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7EC3E9C-F265-A362-00C1-81A077F3DA75}"/>
              </a:ext>
            </a:extLst>
          </p:cNvPr>
          <p:cNvGrpSpPr/>
          <p:nvPr/>
        </p:nvGrpSpPr>
        <p:grpSpPr>
          <a:xfrm>
            <a:off x="11869723" y="4813153"/>
            <a:ext cx="4523215" cy="4210339"/>
            <a:chOff x="12463495" y="804110"/>
            <a:chExt cx="4523215" cy="4210339"/>
          </a:xfrm>
        </p:grpSpPr>
        <p:pic>
          <p:nvPicPr>
            <p:cNvPr id="7172" name="Picture 4" descr="Ý NGHĨA HOA LỤC BÌNH VỀ THÂN PHẬN MỎNG MANH | Hanoi Florist">
              <a:extLst>
                <a:ext uri="{FF2B5EF4-FFF2-40B4-BE49-F238E27FC236}">
                  <a16:creationId xmlns:a16="http://schemas.microsoft.com/office/drawing/2014/main" id="{3FCA3859-C1DC-F762-B926-2C5DAC87D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6"/>
            <a:stretch/>
          </p:blipFill>
          <p:spPr bwMode="auto">
            <a:xfrm>
              <a:off x="12463495" y="804110"/>
              <a:ext cx="4523215" cy="334364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7947AB5-DE92-B60D-31A8-FDFBE67ABB69}"/>
                </a:ext>
              </a:extLst>
            </p:cNvPr>
            <p:cNvSpPr txBox="1"/>
            <p:nvPr/>
          </p:nvSpPr>
          <p:spPr>
            <a:xfrm>
              <a:off x="12880562" y="4306563"/>
              <a:ext cx="3804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Hoa lục bình </a:t>
              </a:r>
            </a:p>
          </p:txBody>
        </p:sp>
      </p:grpSp>
      <p:pic>
        <p:nvPicPr>
          <p:cNvPr id="2" name="Google Shape;199;p9">
            <a:extLst>
              <a:ext uri="{FF2B5EF4-FFF2-40B4-BE49-F238E27FC236}">
                <a16:creationId xmlns:a16="http://schemas.microsoft.com/office/drawing/2014/main" id="{EADB2CFD-B4C5-4A8B-AD6F-B32C7CCC2D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68B3BFCE-2C0A-AC93-43B6-CE81F1E3C5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30600" y="7937538"/>
            <a:ext cx="1597600" cy="20319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383C1FF-8CA9-AEAC-D740-FA25C756A4F9}"/>
              </a:ext>
            </a:extLst>
          </p:cNvPr>
          <p:cNvGrpSpPr/>
          <p:nvPr/>
        </p:nvGrpSpPr>
        <p:grpSpPr>
          <a:xfrm>
            <a:off x="12381656" y="0"/>
            <a:ext cx="3771535" cy="4136885"/>
            <a:chOff x="12611940" y="759284"/>
            <a:chExt cx="3771535" cy="41368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7471B83-A2B2-6E5A-C0B1-31FCDEBCB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5330" y="759284"/>
              <a:ext cx="3484753" cy="3428999"/>
            </a:xfrm>
            <a:prstGeom prst="round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5C746-1E88-34DA-4AFE-B64BE0898DF1}"/>
                </a:ext>
              </a:extLst>
            </p:cNvPr>
            <p:cNvSpPr txBox="1"/>
            <p:nvPr/>
          </p:nvSpPr>
          <p:spPr>
            <a:xfrm>
              <a:off x="12611940" y="4188283"/>
              <a:ext cx="37715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dương xỉ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9437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9D81BAD-51F0-8343-079B-68C7DCD28C5D}"/>
              </a:ext>
            </a:extLst>
          </p:cNvPr>
          <p:cNvGrpSpPr/>
          <p:nvPr/>
        </p:nvGrpSpPr>
        <p:grpSpPr>
          <a:xfrm>
            <a:off x="1080748" y="1028700"/>
            <a:ext cx="9612250" cy="2868838"/>
            <a:chOff x="609600" y="1721380"/>
            <a:chExt cx="9612250" cy="2868838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B244B82C-BCD6-C27E-2346-8921ED575F23}"/>
                </a:ext>
              </a:extLst>
            </p:cNvPr>
            <p:cNvSpPr/>
            <p:nvPr/>
          </p:nvSpPr>
          <p:spPr>
            <a:xfrm>
              <a:off x="609600" y="2017033"/>
              <a:ext cx="9612250" cy="1887386"/>
            </a:xfrm>
            <a:prstGeom prst="round2SameRect">
              <a:avLst/>
            </a:prstGeom>
            <a:solidFill>
              <a:srgbClr val="FFDE8D"/>
            </a:solidFill>
            <a:ln>
              <a:solidFill>
                <a:srgbClr val="FFDE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25A49AB7-4F80-28C1-CD40-D3449AF21142}"/>
                </a:ext>
              </a:extLst>
            </p:cNvPr>
            <p:cNvSpPr/>
            <p:nvPr/>
          </p:nvSpPr>
          <p:spPr>
            <a:xfrm>
              <a:off x="609600" y="2407179"/>
              <a:ext cx="9220200" cy="2183039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500" b="1">
                  <a:solidFill>
                    <a:schemeClr val="tx1"/>
                  </a:solidFill>
                </a:rPr>
                <a:t>Lợi ích: </a:t>
              </a:r>
              <a:r>
                <a:rPr lang="vi-VN" sz="3500">
                  <a:solidFill>
                    <a:schemeClr val="tx1"/>
                  </a:solidFill>
                </a:rPr>
                <a:t>Lá cây thường được dùng để chữa bỏng, cầm máu, giúp làm lành vết sẹo,...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D1824BC-1BDE-C21B-1045-E1BC0B21ACAA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B5676F-900E-4CC3-C931-147900FFC07E}"/>
              </a:ext>
            </a:extLst>
          </p:cNvPr>
          <p:cNvGrpSpPr/>
          <p:nvPr/>
        </p:nvGrpSpPr>
        <p:grpSpPr>
          <a:xfrm>
            <a:off x="1080748" y="5304359"/>
            <a:ext cx="9612250" cy="3268142"/>
            <a:chOff x="609600" y="1721380"/>
            <a:chExt cx="9612250" cy="3268142"/>
          </a:xfrm>
        </p:grpSpPr>
        <p:sp>
          <p:nvSpPr>
            <p:cNvPr id="42" name="Rectangle: Top Corners Rounded 41">
              <a:extLst>
                <a:ext uri="{FF2B5EF4-FFF2-40B4-BE49-F238E27FC236}">
                  <a16:creationId xmlns:a16="http://schemas.microsoft.com/office/drawing/2014/main" id="{430E12EA-21B3-EA81-6347-9A13EF43DEBB}"/>
                </a:ext>
              </a:extLst>
            </p:cNvPr>
            <p:cNvSpPr/>
            <p:nvPr/>
          </p:nvSpPr>
          <p:spPr>
            <a:xfrm>
              <a:off x="609600" y="2017033"/>
              <a:ext cx="9612250" cy="2286690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Top Corners Rounded 42">
              <a:extLst>
                <a:ext uri="{FF2B5EF4-FFF2-40B4-BE49-F238E27FC236}">
                  <a16:creationId xmlns:a16="http://schemas.microsoft.com/office/drawing/2014/main" id="{A2664D3E-9E3A-183A-CC85-678646BF6381}"/>
                </a:ext>
              </a:extLst>
            </p:cNvPr>
            <p:cNvSpPr/>
            <p:nvPr/>
          </p:nvSpPr>
          <p:spPr>
            <a:xfrm>
              <a:off x="609600" y="2407179"/>
              <a:ext cx="9220200" cy="2582343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3500" b="1">
                  <a:solidFill>
                    <a:schemeClr val="tx1"/>
                  </a:solidFill>
                </a:rPr>
                <a:t>Lợi ích: </a:t>
              </a:r>
              <a:r>
                <a:rPr lang="vi-VN" sz="3500">
                  <a:solidFill>
                    <a:schemeClr val="tx1"/>
                  </a:solidFill>
                </a:rPr>
                <a:t>Khi đã phơi khô, hoa được dùng để pha trà, giúp giải nhiệt cho cơ thể, </a:t>
              </a:r>
              <a:r>
                <a:rPr lang="en-US" sz="3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công dụng </a:t>
              </a:r>
              <a:r>
                <a:rPr lang="vi-VN" sz="3500">
                  <a:solidFill>
                    <a:schemeClr val="tx1"/>
                  </a:solidFill>
                </a:rPr>
                <a:t>làm đẹp da,...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26D9A9-0D92-B079-C394-E9710F5E4725}"/>
                </a:ext>
              </a:extLst>
            </p:cNvPr>
            <p:cNvSpPr txBox="1"/>
            <p:nvPr/>
          </p:nvSpPr>
          <p:spPr>
            <a:xfrm>
              <a:off x="850838" y="1721380"/>
              <a:ext cx="166376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 4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7C633BA-E985-66E3-FF7E-2F0E37FE44E9}"/>
              </a:ext>
            </a:extLst>
          </p:cNvPr>
          <p:cNvGrpSpPr/>
          <p:nvPr/>
        </p:nvGrpSpPr>
        <p:grpSpPr>
          <a:xfrm>
            <a:off x="12057385" y="5254221"/>
            <a:ext cx="4420073" cy="3733268"/>
            <a:chOff x="12268200" y="5299786"/>
            <a:chExt cx="4420073" cy="3733268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98B301-E29B-76B6-CDBC-F63804B3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68200" y="5299786"/>
              <a:ext cx="4381135" cy="2799982"/>
            </a:xfrm>
            <a:prstGeom prst="round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72BC5E-43FD-880D-0336-682BCD1A8244}"/>
                </a:ext>
              </a:extLst>
            </p:cNvPr>
            <p:cNvSpPr txBox="1"/>
            <p:nvPr/>
          </p:nvSpPr>
          <p:spPr>
            <a:xfrm>
              <a:off x="12307138" y="8325168"/>
              <a:ext cx="43811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Hoa cúc họa mi</a:t>
              </a:r>
            </a:p>
          </p:txBody>
        </p:sp>
      </p:grpSp>
      <p:pic>
        <p:nvPicPr>
          <p:cNvPr id="59" name="Google Shape;199;p9">
            <a:extLst>
              <a:ext uri="{FF2B5EF4-FFF2-40B4-BE49-F238E27FC236}">
                <a16:creationId xmlns:a16="http://schemas.microsoft.com/office/drawing/2014/main" id="{DF7CE48D-7765-3B15-E871-D48FF04E45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16">
            <a:extLst>
              <a:ext uri="{FF2B5EF4-FFF2-40B4-BE49-F238E27FC236}">
                <a16:creationId xmlns:a16="http://schemas.microsoft.com/office/drawing/2014/main" id="{9CD15C0C-197F-A93E-2E89-C5D6E2EE21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8054203"/>
            <a:ext cx="1597600" cy="2031923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DD0DC58-2AFD-AEA4-6D99-77D058DE8DF9}"/>
              </a:ext>
            </a:extLst>
          </p:cNvPr>
          <p:cNvGrpSpPr/>
          <p:nvPr/>
        </p:nvGrpSpPr>
        <p:grpSpPr>
          <a:xfrm>
            <a:off x="12384652" y="886007"/>
            <a:ext cx="3804475" cy="3537406"/>
            <a:chOff x="12314994" y="5257290"/>
            <a:chExt cx="3804475" cy="353740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7623B10-D305-B60D-54DF-54E5CB00E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7914" y="5257290"/>
              <a:ext cx="3053086" cy="2673994"/>
            </a:xfrm>
            <a:prstGeom prst="round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D729227-9A27-D2E5-B890-9B699E013B02}"/>
                </a:ext>
              </a:extLst>
            </p:cNvPr>
            <p:cNvSpPr txBox="1"/>
            <p:nvPr/>
          </p:nvSpPr>
          <p:spPr>
            <a:xfrm>
              <a:off x="12314994" y="8086810"/>
              <a:ext cx="3804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Cây sống đời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212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99;p9">
            <a:extLst>
              <a:ext uri="{FF2B5EF4-FFF2-40B4-BE49-F238E27FC236}">
                <a16:creationId xmlns:a16="http://schemas.microsoft.com/office/drawing/2014/main" id="{DF7CE48D-7765-3B15-E871-D48FF04E45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16">
            <a:extLst>
              <a:ext uri="{FF2B5EF4-FFF2-40B4-BE49-F238E27FC236}">
                <a16:creationId xmlns:a16="http://schemas.microsoft.com/office/drawing/2014/main" id="{9CD15C0C-197F-A93E-2E89-C5D6E2EE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054203"/>
            <a:ext cx="1597600" cy="2031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A0522-65D2-E098-A77A-3DB86141EB0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222645-2DB3-7E4C-6ACC-843F3DE357EB}"/>
              </a:ext>
            </a:extLst>
          </p:cNvPr>
          <p:cNvSpPr/>
          <p:nvPr/>
        </p:nvSpPr>
        <p:spPr>
          <a:xfrm>
            <a:off x="876300" y="1790700"/>
            <a:ext cx="16535400" cy="2438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chemeClr val="tx1"/>
                </a:solidFill>
              </a:rPr>
              <a:t>Luyện tập 1: </a:t>
            </a:r>
            <a:r>
              <a:rPr lang="vi-VN" sz="4000">
                <a:solidFill>
                  <a:schemeClr val="tx1"/>
                </a:solidFill>
              </a:rPr>
              <a:t>Ngoài những loại hoa và cây cảnh đã được học trong bài, em hãy kể tên những loại hoa và cây cảnh khác mà em biết.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DF58D-BD80-5F05-49B7-30B701F886DB}"/>
              </a:ext>
            </a:extLst>
          </p:cNvPr>
          <p:cNvSpPr txBox="1"/>
          <p:nvPr/>
        </p:nvSpPr>
        <p:spPr>
          <a:xfrm>
            <a:off x="876300" y="4681023"/>
            <a:ext cx="190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A80C67-8D93-99F7-8E57-85EB9669DF91}"/>
              </a:ext>
            </a:extLst>
          </p:cNvPr>
          <p:cNvGrpSpPr/>
          <p:nvPr/>
        </p:nvGrpSpPr>
        <p:grpSpPr>
          <a:xfrm>
            <a:off x="1569370" y="5405667"/>
            <a:ext cx="5017584" cy="3610480"/>
            <a:chOff x="1301816" y="5412831"/>
            <a:chExt cx="5017584" cy="3610480"/>
          </a:xfrm>
        </p:grpSpPr>
        <p:pic>
          <p:nvPicPr>
            <p:cNvPr id="10242" name="Picture 2" descr="Kỹ thuật trồng hoa thược dược ra hoa đúng dịp Tết | Báo Dân tộc và Phát  triển">
              <a:extLst>
                <a:ext uri="{FF2B5EF4-FFF2-40B4-BE49-F238E27FC236}">
                  <a16:creationId xmlns:a16="http://schemas.microsoft.com/office/drawing/2014/main" id="{9C253F90-7E09-7328-B787-3A072A3296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6"/>
            <a:stretch/>
          </p:blipFill>
          <p:spPr bwMode="auto">
            <a:xfrm>
              <a:off x="2145216" y="5412831"/>
              <a:ext cx="3398008" cy="279313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651A6E-42B5-A3A3-05DC-B37A6BDAAFE0}"/>
                </a:ext>
              </a:extLst>
            </p:cNvPr>
            <p:cNvSpPr txBox="1"/>
            <p:nvPr/>
          </p:nvSpPr>
          <p:spPr>
            <a:xfrm>
              <a:off x="1301816" y="8392369"/>
              <a:ext cx="501758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Hoa thược dược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A7D172-7398-6B0B-1870-6292A5BC46DA}"/>
              </a:ext>
            </a:extLst>
          </p:cNvPr>
          <p:cNvGrpSpPr/>
          <p:nvPr/>
        </p:nvGrpSpPr>
        <p:grpSpPr>
          <a:xfrm>
            <a:off x="6509210" y="5121986"/>
            <a:ext cx="5017584" cy="3924300"/>
            <a:chOff x="6477000" y="5143500"/>
            <a:chExt cx="5017584" cy="3924300"/>
          </a:xfrm>
        </p:grpSpPr>
        <p:pic>
          <p:nvPicPr>
            <p:cNvPr id="10244" name="Picture 4" descr="Cây ngũ gia bì: Ý nghĩa và tác dụng trong đời sống - CafeLand.Vn">
              <a:extLst>
                <a:ext uri="{FF2B5EF4-FFF2-40B4-BE49-F238E27FC236}">
                  <a16:creationId xmlns:a16="http://schemas.microsoft.com/office/drawing/2014/main" id="{5791A773-D317-06B0-6CCF-B4BB23EF67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5700" y="5143500"/>
              <a:ext cx="3276600" cy="32766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73D9C2-6950-9168-C506-827EFDB017D7}"/>
                </a:ext>
              </a:extLst>
            </p:cNvPr>
            <p:cNvSpPr txBox="1"/>
            <p:nvPr/>
          </p:nvSpPr>
          <p:spPr>
            <a:xfrm>
              <a:off x="6477000" y="8436858"/>
              <a:ext cx="501758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Cây ngũ da bì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B4AB34-FEE8-0B3A-54CF-E32F259FB1D8}"/>
              </a:ext>
            </a:extLst>
          </p:cNvPr>
          <p:cNvGrpSpPr/>
          <p:nvPr/>
        </p:nvGrpSpPr>
        <p:grpSpPr>
          <a:xfrm>
            <a:off x="11765466" y="5235410"/>
            <a:ext cx="5017584" cy="3834754"/>
            <a:chOff x="11729277" y="5257800"/>
            <a:chExt cx="5017584" cy="38347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39F54B-8EA8-1A82-5818-4CDFB40B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14069" y="5257800"/>
              <a:ext cx="3048000" cy="3048000"/>
            </a:xfrm>
            <a:prstGeom prst="round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800A6E-27F8-A201-F2E5-E9D652F36DF1}"/>
                </a:ext>
              </a:extLst>
            </p:cNvPr>
            <p:cNvSpPr txBox="1"/>
            <p:nvPr/>
          </p:nvSpPr>
          <p:spPr>
            <a:xfrm>
              <a:off x="11729277" y="8461612"/>
              <a:ext cx="501758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latin typeface="Arial" panose="020B0604020202020204" pitchFamily="34" charset="0"/>
                  <a:cs typeface="Arial" panose="020B0604020202020204" pitchFamily="34" charset="0"/>
                </a:rPr>
                <a:t>Cây hồng môn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533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99;p9">
            <a:extLst>
              <a:ext uri="{FF2B5EF4-FFF2-40B4-BE49-F238E27FC236}">
                <a16:creationId xmlns:a16="http://schemas.microsoft.com/office/drawing/2014/main" id="{DF7CE48D-7765-3B15-E871-D48FF04E453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Picture 16">
            <a:extLst>
              <a:ext uri="{FF2B5EF4-FFF2-40B4-BE49-F238E27FC236}">
                <a16:creationId xmlns:a16="http://schemas.microsoft.com/office/drawing/2014/main" id="{9CD15C0C-197F-A93E-2E89-C5D6E2EE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054203"/>
            <a:ext cx="1597600" cy="20319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9F106E-94DD-3181-4A5B-9350C163A1BD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D88A4-3E30-0F45-2FF4-E85E8119A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752" y="2076444"/>
            <a:ext cx="8857998" cy="65735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ED9419E-80EF-FE7D-D526-302938966750}"/>
              </a:ext>
            </a:extLst>
          </p:cNvPr>
          <p:cNvGrpSpPr/>
          <p:nvPr/>
        </p:nvGrpSpPr>
        <p:grpSpPr>
          <a:xfrm>
            <a:off x="818134" y="1919256"/>
            <a:ext cx="7529747" cy="5586663"/>
            <a:chOff x="569468" y="1935913"/>
            <a:chExt cx="7529747" cy="558666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0480AF-ADA9-26D8-D363-E0B69553E961}"/>
                </a:ext>
              </a:extLst>
            </p:cNvPr>
            <p:cNvSpPr/>
            <p:nvPr/>
          </p:nvSpPr>
          <p:spPr>
            <a:xfrm>
              <a:off x="784015" y="2797957"/>
              <a:ext cx="7315200" cy="472461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solidFill>
                    <a:schemeClr val="tx1"/>
                  </a:solidFill>
                </a:rPr>
                <a:t>Em hãy nêu đặc điểm và lợi ích của các loại hoa, cây cảnh có trong hình dưới đây</a:t>
              </a:r>
              <a:r>
                <a:rPr lang="en-US" sz="4000">
                  <a:solidFill>
                    <a:schemeClr val="tx1"/>
                  </a:solidFill>
                </a:rPr>
                <a:t>.</a:t>
              </a:r>
              <a:endParaRPr lang="vi-VN" sz="4000">
                <a:solidFill>
                  <a:schemeClr val="tx1"/>
                </a:solidFill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BE5FDA3-BF0A-277B-D661-11C21644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69468" y="1935913"/>
              <a:ext cx="1868931" cy="1724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553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D16500-C23D-A64B-EBE0-955968B82D21}"/>
              </a:ext>
            </a:extLst>
          </p:cNvPr>
          <p:cNvSpPr txBox="1"/>
          <p:nvPr/>
        </p:nvSpPr>
        <p:spPr>
          <a:xfrm>
            <a:off x="0" y="39971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18458B-DD8A-1921-3E74-47691214975F}"/>
              </a:ext>
            </a:extLst>
          </p:cNvPr>
          <p:cNvGrpSpPr/>
          <p:nvPr/>
        </p:nvGrpSpPr>
        <p:grpSpPr>
          <a:xfrm>
            <a:off x="657661" y="1356351"/>
            <a:ext cx="16972678" cy="1839606"/>
            <a:chOff x="657661" y="2090097"/>
            <a:chExt cx="16972678" cy="18396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40F402-D19E-6E81-A7E7-5B5727E00A6D}"/>
                </a:ext>
              </a:extLst>
            </p:cNvPr>
            <p:cNvSpPr txBox="1"/>
            <p:nvPr/>
          </p:nvSpPr>
          <p:spPr>
            <a:xfrm>
              <a:off x="2466539" y="2090097"/>
              <a:ext cx="15163800" cy="183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/>
                <a:t>Các em quan sát các hình ảnh dưới đây và cho biết tên của các loại hoa/ cây cảnh trong hình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1516CAC-5CFC-5107-7C3F-F18143A1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57661" y="2208344"/>
              <a:ext cx="1737791" cy="160311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27A5F0-27D5-BA76-2047-3671299DD0BE}"/>
              </a:ext>
            </a:extLst>
          </p:cNvPr>
          <p:cNvGrpSpPr/>
          <p:nvPr/>
        </p:nvGrpSpPr>
        <p:grpSpPr>
          <a:xfrm>
            <a:off x="2971800" y="7853126"/>
            <a:ext cx="3886200" cy="1162381"/>
            <a:chOff x="2895601" y="7774802"/>
            <a:chExt cx="3886200" cy="11623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2F0B1C3-81E1-1221-F019-833424EA9EA9}"/>
                </a:ext>
              </a:extLst>
            </p:cNvPr>
            <p:cNvSpPr/>
            <p:nvPr/>
          </p:nvSpPr>
          <p:spPr>
            <a:xfrm>
              <a:off x="2895601" y="7774802"/>
              <a:ext cx="3886200" cy="116238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0101C67-CB12-4366-87B6-673D3DFF9B9E}"/>
                </a:ext>
              </a:extLst>
            </p:cNvPr>
            <p:cNvSpPr/>
            <p:nvPr/>
          </p:nvSpPr>
          <p:spPr>
            <a:xfrm>
              <a:off x="3048000" y="7879130"/>
              <a:ext cx="3579992" cy="9770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đồng tiền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2BF517-6C87-A450-65CA-365B971ACEE6}"/>
              </a:ext>
            </a:extLst>
          </p:cNvPr>
          <p:cNvGrpSpPr/>
          <p:nvPr/>
        </p:nvGrpSpPr>
        <p:grpSpPr>
          <a:xfrm>
            <a:off x="11691070" y="7922731"/>
            <a:ext cx="3886200" cy="1162381"/>
            <a:chOff x="2895601" y="7774802"/>
            <a:chExt cx="3886200" cy="116238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FBD7BFA-1DB0-6631-4FCE-E34E663C7FA3}"/>
                </a:ext>
              </a:extLst>
            </p:cNvPr>
            <p:cNvSpPr/>
            <p:nvPr/>
          </p:nvSpPr>
          <p:spPr>
            <a:xfrm>
              <a:off x="2895601" y="7774802"/>
              <a:ext cx="3886200" cy="116238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68A66A8-9CBA-BDD0-6591-26BADE25D213}"/>
                </a:ext>
              </a:extLst>
            </p:cNvPr>
            <p:cNvSpPr/>
            <p:nvPr/>
          </p:nvSpPr>
          <p:spPr>
            <a:xfrm>
              <a:off x="3048000" y="7879130"/>
              <a:ext cx="3579992" cy="9770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quất </a:t>
              </a:r>
            </a:p>
          </p:txBody>
        </p:sp>
      </p:grpSp>
      <p:pic>
        <p:nvPicPr>
          <p:cNvPr id="2050" name="Picture 2" descr="Hoa đồng tiền: Ý nghĩa ngày Tết, cách trồng và chăm sóc">
            <a:extLst>
              <a:ext uri="{FF2B5EF4-FFF2-40B4-BE49-F238E27FC236}">
                <a16:creationId xmlns:a16="http://schemas.microsoft.com/office/drawing/2014/main" id="{19C8D323-5E1F-A201-1BE5-7F04D6D8D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r="5435"/>
          <a:stretch/>
        </p:blipFill>
        <p:spPr bwMode="auto">
          <a:xfrm>
            <a:off x="1903636" y="3708807"/>
            <a:ext cx="5497570" cy="36314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Quất trên cây chưng tết có ăn được không?">
            <a:extLst>
              <a:ext uri="{FF2B5EF4-FFF2-40B4-BE49-F238E27FC236}">
                <a16:creationId xmlns:a16="http://schemas.microsoft.com/office/drawing/2014/main" id="{BA9A028C-6911-FAD0-4BF9-EC6E80102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/>
          <a:stretch/>
        </p:blipFill>
        <p:spPr bwMode="auto">
          <a:xfrm rot="601439">
            <a:off x="10809480" y="3747473"/>
            <a:ext cx="5649380" cy="3593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8928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F4090C-1AE9-EA6F-3144-EB2E4FFA026A}"/>
              </a:ext>
            </a:extLst>
          </p:cNvPr>
          <p:cNvGrpSpPr/>
          <p:nvPr/>
        </p:nvGrpSpPr>
        <p:grpSpPr>
          <a:xfrm>
            <a:off x="772642" y="684051"/>
            <a:ext cx="4724400" cy="4459449"/>
            <a:chOff x="683200" y="684051"/>
            <a:chExt cx="4724400" cy="4459449"/>
          </a:xfrm>
        </p:grpSpPr>
        <p:pic>
          <p:nvPicPr>
            <p:cNvPr id="2" name="Picture 2" descr="Sự Thật Sen Đá Có Ăn Được Không? Chế Biến Như Thế Nào? - Sendakimcuong">
              <a:extLst>
                <a:ext uri="{FF2B5EF4-FFF2-40B4-BE49-F238E27FC236}">
                  <a16:creationId xmlns:a16="http://schemas.microsoft.com/office/drawing/2014/main" id="{3B4D74E1-4159-667A-48DF-017005F125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684051"/>
              <a:ext cx="4114800" cy="369583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B8CB3F-3AD3-7A1E-EEC4-072A2302B158}"/>
                </a:ext>
              </a:extLst>
            </p:cNvPr>
            <p:cNvSpPr txBox="1"/>
            <p:nvPr/>
          </p:nvSpPr>
          <p:spPr>
            <a:xfrm>
              <a:off x="683200" y="4512558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sen đá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294DA7-6A12-A61A-3CEF-BE9712308DCB}"/>
              </a:ext>
            </a:extLst>
          </p:cNvPr>
          <p:cNvGrpSpPr/>
          <p:nvPr/>
        </p:nvGrpSpPr>
        <p:grpSpPr>
          <a:xfrm>
            <a:off x="6710921" y="684051"/>
            <a:ext cx="4724400" cy="4609435"/>
            <a:chOff x="6629400" y="534065"/>
            <a:chExt cx="4724400" cy="46094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3CF6CF-C613-363C-445F-7684FEFF9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534065"/>
              <a:ext cx="3962400" cy="3845824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ED8D16-7CD7-3D68-BF1D-90FBE23DC481}"/>
                </a:ext>
              </a:extLst>
            </p:cNvPr>
            <p:cNvSpPr txBox="1"/>
            <p:nvPr/>
          </p:nvSpPr>
          <p:spPr>
            <a:xfrm>
              <a:off x="6629400" y="4512558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dâm bụt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6A0E43-08C3-FD3A-7448-A9B3E7CFA0A3}"/>
              </a:ext>
            </a:extLst>
          </p:cNvPr>
          <p:cNvGrpSpPr/>
          <p:nvPr/>
        </p:nvGrpSpPr>
        <p:grpSpPr>
          <a:xfrm>
            <a:off x="12649200" y="876300"/>
            <a:ext cx="4724400" cy="4267200"/>
            <a:chOff x="12649200" y="876300"/>
            <a:chExt cx="4724400" cy="4267200"/>
          </a:xfrm>
        </p:grpSpPr>
        <p:pic>
          <p:nvPicPr>
            <p:cNvPr id="6" name="Picture 4" descr="Cây dừa cảnh: Công dụng và ý nghĩa phong thủy - CafeLand.Vn">
              <a:extLst>
                <a:ext uri="{FF2B5EF4-FFF2-40B4-BE49-F238E27FC236}">
                  <a16:creationId xmlns:a16="http://schemas.microsoft.com/office/drawing/2014/main" id="{13AA8677-6291-16C4-3385-1F2BB43A3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82600" y="876300"/>
              <a:ext cx="3429000" cy="350358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9C80BB-6B71-A8E6-4CEC-4CAD7BC5C4EE}"/>
                </a:ext>
              </a:extLst>
            </p:cNvPr>
            <p:cNvSpPr txBox="1"/>
            <p:nvPr/>
          </p:nvSpPr>
          <p:spPr>
            <a:xfrm>
              <a:off x="12649200" y="4512558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dừa cảnh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8CD3C9-99AD-324D-19A2-008726C82ED7}"/>
              </a:ext>
            </a:extLst>
          </p:cNvPr>
          <p:cNvSpPr txBox="1"/>
          <p:nvPr/>
        </p:nvSpPr>
        <p:spPr>
          <a:xfrm>
            <a:off x="358863" y="5372100"/>
            <a:ext cx="5356137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lá cây mọng nước, sống ở nơi khô cằn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thanh lọc không khí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474E7-0038-BD9C-AC79-703FD2383488}"/>
              </a:ext>
            </a:extLst>
          </p:cNvPr>
          <p:cNvSpPr txBox="1"/>
          <p:nvPr/>
        </p:nvSpPr>
        <p:spPr>
          <a:xfrm>
            <a:off x="12344197" y="5535549"/>
            <a:ext cx="555195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lá mảnh, nhỏ; có mùi hương dịu nhẹ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trang trí không gian sống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C73ED-E32E-7CAA-00EC-BDAD7BB7C1CD}"/>
              </a:ext>
            </a:extLst>
          </p:cNvPr>
          <p:cNvSpPr txBox="1"/>
          <p:nvPr/>
        </p:nvSpPr>
        <p:spPr>
          <a:xfrm>
            <a:off x="6374846" y="5535549"/>
            <a:ext cx="555195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kích thước lớn, mọc từ nách lá; màu đỏ, cam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làm thức uống hỗ trợ trị bệnh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FC0220-9A3A-524B-F0CF-87E0DDE379B8}"/>
              </a:ext>
            </a:extLst>
          </p:cNvPr>
          <p:cNvCxnSpPr/>
          <p:nvPr/>
        </p:nvCxnSpPr>
        <p:spPr>
          <a:xfrm>
            <a:off x="6019800" y="743631"/>
            <a:ext cx="0" cy="8819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8C0DE9-26C0-3D17-B6E2-F994EB4CBB56}"/>
              </a:ext>
            </a:extLst>
          </p:cNvPr>
          <p:cNvCxnSpPr/>
          <p:nvPr/>
        </p:nvCxnSpPr>
        <p:spPr>
          <a:xfrm>
            <a:off x="12192000" y="922417"/>
            <a:ext cx="0" cy="8819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4553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28CD3C9-99AD-324D-19A2-008726C82ED7}"/>
              </a:ext>
            </a:extLst>
          </p:cNvPr>
          <p:cNvSpPr txBox="1"/>
          <p:nvPr/>
        </p:nvSpPr>
        <p:spPr>
          <a:xfrm>
            <a:off x="358863" y="5372100"/>
            <a:ext cx="5356137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hoa mọc thành chùm, thân thảo mềm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trang trí không gian, làm cảnh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1474E7-0038-BD9C-AC79-703FD2383488}"/>
              </a:ext>
            </a:extLst>
          </p:cNvPr>
          <p:cNvSpPr txBox="1"/>
          <p:nvPr/>
        </p:nvSpPr>
        <p:spPr>
          <a:xfrm>
            <a:off x="12344197" y="5535549"/>
            <a:ext cx="555195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thân gỗ, hoa cánh mỏng, nhiều màu sắc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trang trí, chữa bệnh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C73ED-E32E-7CAA-00EC-BDAD7BB7C1CD}"/>
              </a:ext>
            </a:extLst>
          </p:cNvPr>
          <p:cNvSpPr txBox="1"/>
          <p:nvPr/>
        </p:nvSpPr>
        <p:spPr>
          <a:xfrm>
            <a:off x="6374846" y="5535549"/>
            <a:ext cx="5551958" cy="436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Đặc điểm: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lá xanh thẫm, bóng; mọc thành từng cụm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Lợi ích: </a:t>
            </a: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thanh lọc không khí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FC0220-9A3A-524B-F0CF-87E0DDE379B8}"/>
              </a:ext>
            </a:extLst>
          </p:cNvPr>
          <p:cNvCxnSpPr/>
          <p:nvPr/>
        </p:nvCxnSpPr>
        <p:spPr>
          <a:xfrm>
            <a:off x="6019800" y="743631"/>
            <a:ext cx="0" cy="8819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8C0DE9-26C0-3D17-B6E2-F994EB4CBB56}"/>
              </a:ext>
            </a:extLst>
          </p:cNvPr>
          <p:cNvCxnSpPr/>
          <p:nvPr/>
        </p:nvCxnSpPr>
        <p:spPr>
          <a:xfrm>
            <a:off x="12192000" y="922417"/>
            <a:ext cx="0" cy="8819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9C90B6-9F84-4623-2EE5-9EEDC68E13EF}"/>
              </a:ext>
            </a:extLst>
          </p:cNvPr>
          <p:cNvGrpSpPr/>
          <p:nvPr/>
        </p:nvGrpSpPr>
        <p:grpSpPr>
          <a:xfrm>
            <a:off x="772642" y="857683"/>
            <a:ext cx="4724400" cy="4285817"/>
            <a:chOff x="772642" y="857683"/>
            <a:chExt cx="4724400" cy="42858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B8CB3F-3AD3-7A1E-EEC4-072A2302B158}"/>
                </a:ext>
              </a:extLst>
            </p:cNvPr>
            <p:cNvSpPr txBox="1"/>
            <p:nvPr/>
          </p:nvSpPr>
          <p:spPr>
            <a:xfrm>
              <a:off x="772642" y="4512558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sao nhái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7DE1FB-A4C5-63BD-9CD8-7C12D6093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841" y="857683"/>
              <a:ext cx="3889165" cy="3479728"/>
            </a:xfrm>
            <a:prstGeom prst="round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1D0E3B-686D-164A-D971-202597CB4C5C}"/>
              </a:ext>
            </a:extLst>
          </p:cNvPr>
          <p:cNvGrpSpPr/>
          <p:nvPr/>
        </p:nvGrpSpPr>
        <p:grpSpPr>
          <a:xfrm>
            <a:off x="6710921" y="776044"/>
            <a:ext cx="4724400" cy="4517442"/>
            <a:chOff x="6710921" y="776044"/>
            <a:chExt cx="4724400" cy="4517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ED8D16-7CD7-3D68-BF1D-90FBE23DC481}"/>
                </a:ext>
              </a:extLst>
            </p:cNvPr>
            <p:cNvSpPr txBox="1"/>
            <p:nvPr/>
          </p:nvSpPr>
          <p:spPr>
            <a:xfrm>
              <a:off x="6710921" y="4662544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 lan ý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2B95839-FF9C-913E-28BD-6CA4BF101C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6" r="10940"/>
            <a:stretch/>
          </p:blipFill>
          <p:spPr>
            <a:xfrm>
              <a:off x="7173104" y="776044"/>
              <a:ext cx="3941791" cy="3406015"/>
            </a:xfrm>
            <a:prstGeom prst="round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1BC20D-2AAD-DDF3-B06F-94F47F863165}"/>
              </a:ext>
            </a:extLst>
          </p:cNvPr>
          <p:cNvGrpSpPr/>
          <p:nvPr/>
        </p:nvGrpSpPr>
        <p:grpSpPr>
          <a:xfrm>
            <a:off x="12790958" y="1016777"/>
            <a:ext cx="4724400" cy="4126723"/>
            <a:chOff x="12790958" y="1016777"/>
            <a:chExt cx="4724400" cy="412672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69C80BB-6B71-A8E6-4CEC-4CAD7BC5C4EE}"/>
                </a:ext>
              </a:extLst>
            </p:cNvPr>
            <p:cNvSpPr txBox="1"/>
            <p:nvPr/>
          </p:nvSpPr>
          <p:spPr>
            <a:xfrm>
              <a:off x="12790958" y="4512558"/>
              <a:ext cx="472440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giấy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95724E-1694-CF37-BD17-302A4F9B4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41" r="44"/>
            <a:stretch/>
          </p:blipFill>
          <p:spPr>
            <a:xfrm>
              <a:off x="13204092" y="1016777"/>
              <a:ext cx="3981153" cy="3168125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1087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07B927A-30BA-821D-EA0C-C163CB73F520}"/>
              </a:ext>
            </a:extLst>
          </p:cNvPr>
          <p:cNvSpPr/>
          <p:nvPr/>
        </p:nvSpPr>
        <p:spPr>
          <a:xfrm>
            <a:off x="1409700" y="1714500"/>
            <a:ext cx="15468600" cy="22035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chọn một loại hoa hoặc cây cảnh để trang trí ở phòng khách, góc học tập,… trong nhà.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5813C-F375-062D-CA03-79A4E9180C05}"/>
              </a:ext>
            </a:extLst>
          </p:cNvPr>
          <p:cNvSpPr txBox="1"/>
          <p:nvPr/>
        </p:nvSpPr>
        <p:spPr>
          <a:xfrm>
            <a:off x="1409700" y="443561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AD5C17-4DF8-E26A-89E7-07D326D2C078}"/>
              </a:ext>
            </a:extLst>
          </p:cNvPr>
          <p:cNvSpPr/>
          <p:nvPr/>
        </p:nvSpPr>
        <p:spPr>
          <a:xfrm>
            <a:off x="3429000" y="4241907"/>
            <a:ext cx="857318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1: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Chọn hoa hoặc cây cảnh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969D37-53E9-3CB4-FC1F-208D0F8C229F}"/>
              </a:ext>
            </a:extLst>
          </p:cNvPr>
          <p:cNvSpPr/>
          <p:nvPr/>
        </p:nvSpPr>
        <p:spPr>
          <a:xfrm>
            <a:off x="3497239" y="5075357"/>
            <a:ext cx="13182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 cảnh có hoa: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E16FD6-B657-44D4-F353-9BBF0543FB22}"/>
              </a:ext>
            </a:extLst>
          </p:cNvPr>
          <p:cNvGrpSpPr/>
          <p:nvPr/>
        </p:nvGrpSpPr>
        <p:grpSpPr>
          <a:xfrm>
            <a:off x="2384984" y="6323590"/>
            <a:ext cx="13518032" cy="3963410"/>
            <a:chOff x="2378355" y="6119647"/>
            <a:chExt cx="13518032" cy="39634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5EBB1DF-7FE9-AEE8-A875-E10D3D9BD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8355" y="6119647"/>
              <a:ext cx="3301936" cy="3301936"/>
            </a:xfrm>
            <a:prstGeom prst="round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1C2CDEA-F5CB-6FC3-026F-78DDAAB2E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9648" y="6119647"/>
              <a:ext cx="4868704" cy="3301936"/>
            </a:xfrm>
            <a:prstGeom prst="round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1F4E288-2928-8094-1950-5B1146B9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07709" y="6119647"/>
              <a:ext cx="3288678" cy="3265347"/>
            </a:xfrm>
            <a:prstGeom prst="round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632EB3F-99CC-BCDA-55DE-AC3757350559}"/>
                </a:ext>
              </a:extLst>
            </p:cNvPr>
            <p:cNvSpPr/>
            <p:nvPr/>
          </p:nvSpPr>
          <p:spPr>
            <a:xfrm>
              <a:off x="2871470" y="9384994"/>
              <a:ext cx="2195830" cy="69806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 hồng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ED12D2B-87D3-DBF7-017E-92583B589E87}"/>
                </a:ext>
              </a:extLst>
            </p:cNvPr>
            <p:cNvSpPr/>
            <p:nvPr/>
          </p:nvSpPr>
          <p:spPr>
            <a:xfrm>
              <a:off x="8201455" y="9384994"/>
              <a:ext cx="1938506" cy="69806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 đào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6BDF707B-4394-1727-0DFD-BB3670D54BB8}"/>
                </a:ext>
              </a:extLst>
            </p:cNvPr>
            <p:cNvSpPr/>
            <p:nvPr/>
          </p:nvSpPr>
          <p:spPr>
            <a:xfrm>
              <a:off x="13402489" y="9384994"/>
              <a:ext cx="1513831" cy="69806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 ly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16">
            <a:extLst>
              <a:ext uri="{FF2B5EF4-FFF2-40B4-BE49-F238E27FC236}">
                <a16:creationId xmlns:a16="http://schemas.microsoft.com/office/drawing/2014/main" id="{B439DEAB-6DB4-7EC8-3DA4-DF45677C20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96" y="8255077"/>
            <a:ext cx="1597600" cy="203192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4539" y="8255077"/>
            <a:ext cx="1650938" cy="20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5813C-F375-062D-CA03-79A4E9180C05}"/>
              </a:ext>
            </a:extLst>
          </p:cNvPr>
          <p:cNvSpPr txBox="1"/>
          <p:nvPr/>
        </p:nvSpPr>
        <p:spPr>
          <a:xfrm>
            <a:off x="1036661" y="21365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AD5C17-4DF8-E26A-89E7-07D326D2C078}"/>
              </a:ext>
            </a:extLst>
          </p:cNvPr>
          <p:cNvSpPr/>
          <p:nvPr/>
        </p:nvSpPr>
        <p:spPr>
          <a:xfrm>
            <a:off x="3055961" y="1942837"/>
            <a:ext cx="857318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1: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Chọn hoa hoặc cây cảnh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7969D37-53E9-3CB4-FC1F-208D0F8C229F}"/>
              </a:ext>
            </a:extLst>
          </p:cNvPr>
          <p:cNvSpPr/>
          <p:nvPr/>
        </p:nvSpPr>
        <p:spPr>
          <a:xfrm>
            <a:off x="3124200" y="2776287"/>
            <a:ext cx="131826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Cây cảnh có lá:</a:t>
            </a:r>
          </a:p>
        </p:txBody>
      </p:sp>
      <p:pic>
        <p:nvPicPr>
          <p:cNvPr id="39" name="Picture 16">
            <a:extLst>
              <a:ext uri="{FF2B5EF4-FFF2-40B4-BE49-F238E27FC236}">
                <a16:creationId xmlns:a16="http://schemas.microsoft.com/office/drawing/2014/main" id="{B439DEAB-6DB4-7EC8-3DA4-DF45677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96" y="8255077"/>
            <a:ext cx="1597600" cy="203192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4539" y="8255077"/>
            <a:ext cx="1650938" cy="20319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C22939B-2AFC-D1A5-7342-774378A26453}"/>
              </a:ext>
            </a:extLst>
          </p:cNvPr>
          <p:cNvGrpSpPr/>
          <p:nvPr/>
        </p:nvGrpSpPr>
        <p:grpSpPr>
          <a:xfrm>
            <a:off x="1997557" y="4288583"/>
            <a:ext cx="14299558" cy="5336398"/>
            <a:chOff x="1997557" y="4288583"/>
            <a:chExt cx="14299558" cy="533639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75C707-2DEA-6CE6-B25B-ED0DA63BF63F}"/>
                </a:ext>
              </a:extLst>
            </p:cNvPr>
            <p:cNvSpPr/>
            <p:nvPr/>
          </p:nvSpPr>
          <p:spPr>
            <a:xfrm>
              <a:off x="3009780" y="8756259"/>
              <a:ext cx="40591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 xương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rồng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09015ED-3BE0-EEE6-8F39-EA5C0B7604A6}"/>
                </a:ext>
              </a:extLst>
            </p:cNvPr>
            <p:cNvSpPr/>
            <p:nvPr/>
          </p:nvSpPr>
          <p:spPr>
            <a:xfrm>
              <a:off x="11216822" y="8917095"/>
              <a:ext cx="41729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thường xuân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675233-E3B7-B9E1-257E-D997F177D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7557" y="4317623"/>
              <a:ext cx="6373504" cy="4242193"/>
            </a:xfrm>
            <a:prstGeom prst="round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E45107-A2A9-69F5-94D4-3F53649E2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16940" y="4288583"/>
              <a:ext cx="6380175" cy="424219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743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5813C-F375-062D-CA03-79A4E9180C05}"/>
              </a:ext>
            </a:extLst>
          </p:cNvPr>
          <p:cNvSpPr txBox="1"/>
          <p:nvPr/>
        </p:nvSpPr>
        <p:spPr>
          <a:xfrm>
            <a:off x="1036661" y="21365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AD5C17-4DF8-E26A-89E7-07D326D2C078}"/>
              </a:ext>
            </a:extLst>
          </p:cNvPr>
          <p:cNvSpPr/>
          <p:nvPr/>
        </p:nvSpPr>
        <p:spPr>
          <a:xfrm>
            <a:off x="3055961" y="1942837"/>
            <a:ext cx="8573181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sz="4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 1: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Chọn hoa hoặc cây cảnh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6">
            <a:extLst>
              <a:ext uri="{FF2B5EF4-FFF2-40B4-BE49-F238E27FC236}">
                <a16:creationId xmlns:a16="http://schemas.microsoft.com/office/drawing/2014/main" id="{B439DEAB-6DB4-7EC8-3DA4-DF45677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96" y="8255077"/>
            <a:ext cx="1597600" cy="203192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4539" y="8255077"/>
            <a:ext cx="1650938" cy="2031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D7929-3F46-BDDB-EC1E-02F63727E77F}"/>
              </a:ext>
            </a:extLst>
          </p:cNvPr>
          <p:cNvSpPr/>
          <p:nvPr/>
        </p:nvSpPr>
        <p:spPr>
          <a:xfrm>
            <a:off x="3061648" y="2816566"/>
            <a:ext cx="131826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Cây leo, cho bóng mát</a:t>
            </a:r>
            <a:r>
              <a:rPr lang="en-US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69B243-29CC-B45E-1ABF-122BCAEF3330}"/>
              </a:ext>
            </a:extLst>
          </p:cNvPr>
          <p:cNvGrpSpPr/>
          <p:nvPr/>
        </p:nvGrpSpPr>
        <p:grpSpPr>
          <a:xfrm>
            <a:off x="1533666" y="4274278"/>
            <a:ext cx="15000873" cy="5234708"/>
            <a:chOff x="1533666" y="4274278"/>
            <a:chExt cx="15000873" cy="52347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19DD3E-2C9D-8E63-36D9-64F3C4730437}"/>
                </a:ext>
              </a:extLst>
            </p:cNvPr>
            <p:cNvSpPr/>
            <p:nvPr/>
          </p:nvSpPr>
          <p:spPr>
            <a:xfrm>
              <a:off x="3348410" y="8685158"/>
              <a:ext cx="3038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tử đằng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7B8D1A-EBF5-3DAF-025D-9095E6B3E833}"/>
                </a:ext>
              </a:extLst>
            </p:cNvPr>
            <p:cNvSpPr/>
            <p:nvPr/>
          </p:nvSpPr>
          <p:spPr>
            <a:xfrm>
              <a:off x="11810514" y="8801100"/>
              <a:ext cx="323678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Hoa hồng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leo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D8143A-4A50-5ED9-98D0-D1A972026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35986" y="4274278"/>
              <a:ext cx="6398553" cy="4216962"/>
            </a:xfrm>
            <a:prstGeom prst="roundRect">
              <a:avLst/>
            </a:prstGeom>
          </p:spPr>
        </p:pic>
        <p:pic>
          <p:nvPicPr>
            <p:cNvPr id="12290" name="Picture 2" descr="Ý nghĩa hoa tử đằng | Nguồn gốc, Đặc điểm, Cách trồng &amp; Chăm sóc">
              <a:extLst>
                <a:ext uri="{FF2B5EF4-FFF2-40B4-BE49-F238E27FC236}">
                  <a16:creationId xmlns:a16="http://schemas.microsoft.com/office/drawing/2014/main" id="{008D0513-199F-9DF5-0C44-15E08C0CF2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666" y="4412864"/>
              <a:ext cx="6667500" cy="408622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2942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5813C-F375-062D-CA03-79A4E9180C05}"/>
              </a:ext>
            </a:extLst>
          </p:cNvPr>
          <p:cNvSpPr txBox="1"/>
          <p:nvPr/>
        </p:nvSpPr>
        <p:spPr>
          <a:xfrm>
            <a:off x="1036661" y="21365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pic>
        <p:nvPicPr>
          <p:cNvPr id="39" name="Picture 16">
            <a:extLst>
              <a:ext uri="{FF2B5EF4-FFF2-40B4-BE49-F238E27FC236}">
                <a16:creationId xmlns:a16="http://schemas.microsoft.com/office/drawing/2014/main" id="{B439DEAB-6DB4-7EC8-3DA4-DF45677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96" y="8255077"/>
            <a:ext cx="1597600" cy="203192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4539" y="8255077"/>
            <a:ext cx="1650938" cy="2031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D7929-3F46-BDDB-EC1E-02F63727E77F}"/>
              </a:ext>
            </a:extLst>
          </p:cNvPr>
          <p:cNvSpPr/>
          <p:nvPr/>
        </p:nvSpPr>
        <p:spPr>
          <a:xfrm>
            <a:off x="3061648" y="2816566"/>
            <a:ext cx="131826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Ngoài nhà: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CF91A0-03B3-D9D8-8BA3-8CBAF9D11860}"/>
              </a:ext>
            </a:extLst>
          </p:cNvPr>
          <p:cNvSpPr/>
          <p:nvPr/>
        </p:nvSpPr>
        <p:spPr>
          <a:xfrm>
            <a:off x="3041176" y="1787911"/>
            <a:ext cx="1159804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Bước 2: </a:t>
            </a: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Chọn vị trí trang trí hoa hoặc cây cảnh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E83912-4562-D92B-754B-A233F9B0ED34}"/>
              </a:ext>
            </a:extLst>
          </p:cNvPr>
          <p:cNvGrpSpPr/>
          <p:nvPr/>
        </p:nvGrpSpPr>
        <p:grpSpPr>
          <a:xfrm>
            <a:off x="1828800" y="4732010"/>
            <a:ext cx="14246100" cy="4659960"/>
            <a:chOff x="1828800" y="4732010"/>
            <a:chExt cx="14246100" cy="46599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C5DEAB8-AA4A-5635-CBD6-1B5807C25D70}"/>
                </a:ext>
              </a:extLst>
            </p:cNvPr>
            <p:cNvSpPr/>
            <p:nvPr/>
          </p:nvSpPr>
          <p:spPr>
            <a:xfrm>
              <a:off x="10495873" y="8376307"/>
              <a:ext cx="5562600" cy="101566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 trí ở ban công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2D41788-815D-326B-E023-A7FE50C05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8800" y="4732010"/>
              <a:ext cx="6478750" cy="3644297"/>
            </a:xfrm>
            <a:prstGeom prst="round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DED3FF2-DAC3-01F0-FA38-A81598DE8657}"/>
                </a:ext>
              </a:extLst>
            </p:cNvPr>
            <p:cNvSpPr/>
            <p:nvPr/>
          </p:nvSpPr>
          <p:spPr>
            <a:xfrm>
              <a:off x="1981200" y="8519739"/>
              <a:ext cx="6010031" cy="783193"/>
            </a:xfrm>
            <a:prstGeom prst="round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 trí rước cửa ra vào</a:t>
              </a:r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C3B2ED-0BFB-EF4E-2085-D1364A463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9638" y="4740070"/>
              <a:ext cx="6345262" cy="371412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966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5813C-F375-062D-CA03-79A4E9180C05}"/>
              </a:ext>
            </a:extLst>
          </p:cNvPr>
          <p:cNvSpPr txBox="1"/>
          <p:nvPr/>
        </p:nvSpPr>
        <p:spPr>
          <a:xfrm>
            <a:off x="1036661" y="21365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Gợi ý:</a:t>
            </a:r>
          </a:p>
        </p:txBody>
      </p:sp>
      <p:pic>
        <p:nvPicPr>
          <p:cNvPr id="39" name="Picture 16">
            <a:extLst>
              <a:ext uri="{FF2B5EF4-FFF2-40B4-BE49-F238E27FC236}">
                <a16:creationId xmlns:a16="http://schemas.microsoft.com/office/drawing/2014/main" id="{B439DEAB-6DB4-7EC8-3DA4-DF45677C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96" y="8255077"/>
            <a:ext cx="1597600" cy="203192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4539" y="8255077"/>
            <a:ext cx="1650938" cy="20319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3D7929-3F46-BDDB-EC1E-02F63727E77F}"/>
              </a:ext>
            </a:extLst>
          </p:cNvPr>
          <p:cNvSpPr/>
          <p:nvPr/>
        </p:nvSpPr>
        <p:spPr>
          <a:xfrm>
            <a:off x="3061648" y="2816566"/>
            <a:ext cx="131826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nhà: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CF91A0-03B3-D9D8-8BA3-8CBAF9D11860}"/>
              </a:ext>
            </a:extLst>
          </p:cNvPr>
          <p:cNvSpPr/>
          <p:nvPr/>
        </p:nvSpPr>
        <p:spPr>
          <a:xfrm>
            <a:off x="3041176" y="1787911"/>
            <a:ext cx="11598047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vi-VN" sz="40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Bước 2: </a:t>
            </a: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Chọn vị trí trang trí hoa hoặc cây cảnh</a:t>
            </a: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D58820-5CA7-3CE8-C234-FE349AC680C6}"/>
              </a:ext>
            </a:extLst>
          </p:cNvPr>
          <p:cNvGrpSpPr/>
          <p:nvPr/>
        </p:nvGrpSpPr>
        <p:grpSpPr>
          <a:xfrm>
            <a:off x="1341277" y="4105802"/>
            <a:ext cx="15363136" cy="5701634"/>
            <a:chOff x="1341277" y="4105802"/>
            <a:chExt cx="15363136" cy="57016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ED2871-FC41-E608-3958-D95A5EEF738F}"/>
                </a:ext>
              </a:extLst>
            </p:cNvPr>
            <p:cNvSpPr/>
            <p:nvPr/>
          </p:nvSpPr>
          <p:spPr>
            <a:xfrm>
              <a:off x="11082665" y="8791773"/>
              <a:ext cx="41337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 trí trên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kệ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841AC67-ADB3-6E94-A3B2-A4E6C278E031}"/>
                </a:ext>
              </a:extLst>
            </p:cNvPr>
            <p:cNvSpPr/>
            <p:nvPr/>
          </p:nvSpPr>
          <p:spPr>
            <a:xfrm>
              <a:off x="2751111" y="8971141"/>
              <a:ext cx="45530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 trí ở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sàn nhà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FC5949F-59C1-69C7-9346-C08D5585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1277" y="4105802"/>
              <a:ext cx="6705968" cy="4492378"/>
            </a:xfrm>
            <a:prstGeom prst="round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96CB9E-455A-28F0-D613-28417E557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4626" y="4105802"/>
              <a:ext cx="7109787" cy="4504621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21199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54643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7445" y="8301476"/>
            <a:ext cx="1650938" cy="20319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9CD7CBD-45F5-F397-23A7-7CA0245EAD52}"/>
              </a:ext>
            </a:extLst>
          </p:cNvPr>
          <p:cNvSpPr/>
          <p:nvPr/>
        </p:nvSpPr>
        <p:spPr>
          <a:xfrm>
            <a:off x="1331307" y="1787696"/>
            <a:ext cx="15670877" cy="1752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giới thiệu cho các bạn những sản phẩm làm từ hoa mà em biết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75F6F9-C49F-192F-348E-0A34CA2C7469}"/>
              </a:ext>
            </a:extLst>
          </p:cNvPr>
          <p:cNvSpPr/>
          <p:nvPr/>
        </p:nvSpPr>
        <p:spPr>
          <a:xfrm>
            <a:off x="1143000" y="3595161"/>
            <a:ext cx="1891865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1" u="sng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Gợi ý:</a:t>
            </a:r>
            <a:r>
              <a:rPr kumimoji="0" lang="en-US" sz="42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3D5F6-913A-4852-0004-E27F7B430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247" y="4900952"/>
            <a:ext cx="5427889" cy="352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54226-9224-48A3-022A-BF1F6A913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11" y="4899820"/>
            <a:ext cx="5427889" cy="335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7A9DA0-5C83-3302-105E-12E4253A5DFA}"/>
              </a:ext>
            </a:extLst>
          </p:cNvPr>
          <p:cNvSpPr/>
          <p:nvPr/>
        </p:nvSpPr>
        <p:spPr>
          <a:xfrm>
            <a:off x="10040856" y="8513276"/>
            <a:ext cx="6647104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hương liệu như nước hoa, dầu tắm thơm,...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CA0B02-6002-E582-0CCB-A59147F5F2A2}"/>
              </a:ext>
            </a:extLst>
          </p:cNvPr>
          <p:cNvSpPr/>
          <p:nvPr/>
        </p:nvSpPr>
        <p:spPr>
          <a:xfrm>
            <a:off x="1848000" y="8513276"/>
            <a:ext cx="6946510" cy="1608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 chế biến từ hoa chống cảm lạnh, viêm họng,...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21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9;p9">
            <a:extLst>
              <a:ext uri="{FF2B5EF4-FFF2-40B4-BE49-F238E27FC236}">
                <a16:creationId xmlns:a16="http://schemas.microsoft.com/office/drawing/2014/main" id="{D4DA64D2-00CB-7BB0-7521-4CE64B5F43E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82" r="559" b="36052"/>
          <a:stretch/>
        </p:blipFill>
        <p:spPr>
          <a:xfrm>
            <a:off x="0" y="8953500"/>
            <a:ext cx="18288000" cy="168091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B0E31AC-DB63-98CE-F9B4-B71C77B990F3}"/>
              </a:ext>
            </a:extLst>
          </p:cNvPr>
          <p:cNvSpPr txBox="1"/>
          <p:nvPr/>
        </p:nvSpPr>
        <p:spPr>
          <a:xfrm>
            <a:off x="0" y="964106"/>
            <a:ext cx="1295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 </a:t>
            </a:r>
          </a:p>
        </p:txBody>
      </p:sp>
      <p:pic>
        <p:nvPicPr>
          <p:cNvPr id="40" name="Picture 23">
            <a:extLst>
              <a:ext uri="{FF2B5EF4-FFF2-40B4-BE49-F238E27FC236}">
                <a16:creationId xmlns:a16="http://schemas.microsoft.com/office/drawing/2014/main" id="{7EE351E4-EECB-11CC-A786-ACE8E1DD3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8306932"/>
            <a:ext cx="1650938" cy="2031923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25418CA4-5615-D7F2-C6B7-0F40BF28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311999" y="-104775"/>
            <a:ext cx="1445211" cy="1924615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F7C94B3E-F56F-6BDB-FF39-39F506CD0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5540" y="-32810"/>
            <a:ext cx="1694154" cy="1484695"/>
          </a:xfrm>
          <a:prstGeom prst="rect">
            <a:avLst/>
          </a:prstGeom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A51444A8-138E-CA1E-9078-2B1633B6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781092" y="-32810"/>
            <a:ext cx="993432" cy="155666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4025267-2B6F-00A0-A3B3-CD24D9F1E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7067392" y="-89395"/>
            <a:ext cx="1422114" cy="189385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66168CB8-27E8-7EA4-91F3-3F603F4149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5245" y="-33960"/>
            <a:ext cx="1667078" cy="1460966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C3F25213-D0C9-E19F-6306-DCF4799C76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6498851" y="-104775"/>
            <a:ext cx="977555" cy="153178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DE7AF7-A519-80D8-CEF9-FF49913CC8F1}"/>
              </a:ext>
            </a:extLst>
          </p:cNvPr>
          <p:cNvSpPr/>
          <p:nvPr/>
        </p:nvSpPr>
        <p:spPr>
          <a:xfrm>
            <a:off x="609600" y="4754033"/>
            <a:ext cx="12029687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loại hoa và cây cảnh có đặc điểm, ý nghĩa khác nhau. Hoa và cây cảnh có thể được dùng để làm đẹp cho không gian sống, làm quà tặng, thực phẩm, hương liệu, giúp thanh lọc không khí,…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2D30A-4D85-5AB9-63C3-79B95CEACF55}"/>
              </a:ext>
            </a:extLst>
          </p:cNvPr>
          <p:cNvSpPr/>
          <p:nvPr/>
        </p:nvSpPr>
        <p:spPr>
          <a:xfrm>
            <a:off x="609600" y="1979769"/>
            <a:ext cx="120396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số loại hoa, cây cảnh phổ biến ở nước ta như hoa đào, hoa mai, hoa sen, hoa cúc, cây vạn niên thanh, cây lưỡi hổ, cây nha đam,…</a:t>
            </a:r>
          </a:p>
        </p:txBody>
      </p:sp>
      <p:pic>
        <p:nvPicPr>
          <p:cNvPr id="16386" name="Picture 2" descr="Các cách làm nha đam không bị đắng giúp ngon hơn một cách đơn giản nhất">
            <a:extLst>
              <a:ext uri="{FF2B5EF4-FFF2-40B4-BE49-F238E27FC236}">
                <a16:creationId xmlns:a16="http://schemas.microsoft.com/office/drawing/2014/main" id="{467534CD-EE46-0C55-34AD-8130CC7F4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74"/>
          <a:stretch/>
        </p:blipFill>
        <p:spPr bwMode="auto">
          <a:xfrm>
            <a:off x="13368143" y="2062770"/>
            <a:ext cx="4724400" cy="337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025FF4-008C-B6A4-E4C8-5F568166CE9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77"/>
          <a:stretch/>
        </p:blipFill>
        <p:spPr>
          <a:xfrm>
            <a:off x="13368143" y="5577202"/>
            <a:ext cx="4724400" cy="339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52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62773">
            <a:off x="-2412654" y="8310079"/>
            <a:ext cx="24395033" cy="94530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7080" y="684138"/>
            <a:ext cx="1506041" cy="8659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59200" y="1402629"/>
            <a:ext cx="1563903" cy="89924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583482" y="1529159"/>
            <a:ext cx="11121036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145AB1-CC5A-0A07-EC76-7F1010D7E29F}"/>
              </a:ext>
            </a:extLst>
          </p:cNvPr>
          <p:cNvGrpSpPr/>
          <p:nvPr/>
        </p:nvGrpSpPr>
        <p:grpSpPr>
          <a:xfrm>
            <a:off x="1300199" y="3378015"/>
            <a:ext cx="7063230" cy="4357692"/>
            <a:chOff x="8953058" y="5399577"/>
            <a:chExt cx="8458642" cy="2791923"/>
          </a:xfrm>
        </p:grpSpPr>
        <p:grpSp>
          <p:nvGrpSpPr>
            <p:cNvPr id="29" name="Group 17">
              <a:extLst>
                <a:ext uri="{FF2B5EF4-FFF2-40B4-BE49-F238E27FC236}">
                  <a16:creationId xmlns:a16="http://schemas.microsoft.com/office/drawing/2014/main" id="{21A3201C-20C7-AEFC-1811-0141F21CA632}"/>
                </a:ext>
              </a:extLst>
            </p:cNvPr>
            <p:cNvGrpSpPr/>
            <p:nvPr/>
          </p:nvGrpSpPr>
          <p:grpSpPr>
            <a:xfrm>
              <a:off x="9105458" y="5861848"/>
              <a:ext cx="8306242" cy="2329652"/>
              <a:chOff x="0" y="0"/>
              <a:chExt cx="2187652" cy="894539"/>
            </a:xfrm>
          </p:grpSpPr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ACE19119-99A7-FD24-6386-D97220AAB78D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36" name="TextBox 19">
                <a:extLst>
                  <a:ext uri="{FF2B5EF4-FFF2-40B4-BE49-F238E27FC236}">
                    <a16:creationId xmlns:a16="http://schemas.microsoft.com/office/drawing/2014/main" id="{E52692F7-8173-C272-9C31-57F668885B8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0">
              <a:extLst>
                <a:ext uri="{FF2B5EF4-FFF2-40B4-BE49-F238E27FC236}">
                  <a16:creationId xmlns:a16="http://schemas.microsoft.com/office/drawing/2014/main" id="{2DFB31FB-D5E7-9993-6A63-B0B534DF95A8}"/>
                </a:ext>
              </a:extLst>
            </p:cNvPr>
            <p:cNvGrpSpPr/>
            <p:nvPr/>
          </p:nvGrpSpPr>
          <p:grpSpPr>
            <a:xfrm>
              <a:off x="8953058" y="5564787"/>
              <a:ext cx="8306242" cy="2329652"/>
              <a:chOff x="0" y="-38100"/>
              <a:chExt cx="2187652" cy="929500"/>
            </a:xfrm>
          </p:grpSpPr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5BEBA946-7662-84B9-1893-79C82E9EE0E8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34" name="TextBox 22">
                <a:extLst>
                  <a:ext uri="{FF2B5EF4-FFF2-40B4-BE49-F238E27FC236}">
                    <a16:creationId xmlns:a16="http://schemas.microsoft.com/office/drawing/2014/main" id="{EAE4986D-2E89-54C2-E258-032B273C234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1599F1D8-FA62-5160-A8E5-EC0720C97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756475" y="5399577"/>
              <a:ext cx="2699407" cy="619739"/>
            </a:xfrm>
            <a:prstGeom prst="rect">
              <a:avLst/>
            </a:prstGeom>
          </p:spPr>
        </p:pic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603C197D-F9F5-B054-A2DA-9C6985F87912}"/>
                </a:ext>
              </a:extLst>
            </p:cNvPr>
            <p:cNvSpPr txBox="1"/>
            <p:nvPr/>
          </p:nvSpPr>
          <p:spPr>
            <a:xfrm>
              <a:off x="9581030" y="6347808"/>
              <a:ext cx="7050297" cy="1110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lại nội dung bài học ngày hôm nay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35754-1A13-2C64-BCA6-EA79C0047A22}"/>
              </a:ext>
            </a:extLst>
          </p:cNvPr>
          <p:cNvGrpSpPr/>
          <p:nvPr/>
        </p:nvGrpSpPr>
        <p:grpSpPr>
          <a:xfrm>
            <a:off x="9500318" y="3564840"/>
            <a:ext cx="7063230" cy="4357692"/>
            <a:chOff x="8953058" y="5399577"/>
            <a:chExt cx="8458642" cy="2791923"/>
          </a:xfrm>
        </p:grpSpPr>
        <p:grpSp>
          <p:nvGrpSpPr>
            <p:cNvPr id="24" name="Group 17">
              <a:extLst>
                <a:ext uri="{FF2B5EF4-FFF2-40B4-BE49-F238E27FC236}">
                  <a16:creationId xmlns:a16="http://schemas.microsoft.com/office/drawing/2014/main" id="{88B3837E-A0B3-20A6-708C-AA548CF26D69}"/>
                </a:ext>
              </a:extLst>
            </p:cNvPr>
            <p:cNvGrpSpPr/>
            <p:nvPr/>
          </p:nvGrpSpPr>
          <p:grpSpPr>
            <a:xfrm>
              <a:off x="9105458" y="5861848"/>
              <a:ext cx="8306242" cy="2329652"/>
              <a:chOff x="0" y="0"/>
              <a:chExt cx="2187652" cy="894539"/>
            </a:xfrm>
          </p:grpSpPr>
          <p:sp>
            <p:nvSpPr>
              <p:cNvPr id="42" name="Freeform 18">
                <a:extLst>
                  <a:ext uri="{FF2B5EF4-FFF2-40B4-BE49-F238E27FC236}">
                    <a16:creationId xmlns:a16="http://schemas.microsoft.com/office/drawing/2014/main" id="{DC9B1B8F-365D-8C8A-384D-1862819189C3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43" name="TextBox 19">
                <a:extLst>
                  <a:ext uri="{FF2B5EF4-FFF2-40B4-BE49-F238E27FC236}">
                    <a16:creationId xmlns:a16="http://schemas.microsoft.com/office/drawing/2014/main" id="{B8C76FEB-7ABA-0C34-9F9E-50B6C9134BE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" name="Group 20">
              <a:extLst>
                <a:ext uri="{FF2B5EF4-FFF2-40B4-BE49-F238E27FC236}">
                  <a16:creationId xmlns:a16="http://schemas.microsoft.com/office/drawing/2014/main" id="{00A63FEB-6E90-6C4F-ECCB-71F627BD4936}"/>
                </a:ext>
              </a:extLst>
            </p:cNvPr>
            <p:cNvGrpSpPr/>
            <p:nvPr/>
          </p:nvGrpSpPr>
          <p:grpSpPr>
            <a:xfrm>
              <a:off x="8953058" y="5564787"/>
              <a:ext cx="8306242" cy="2329652"/>
              <a:chOff x="0" y="-38100"/>
              <a:chExt cx="2187652" cy="929500"/>
            </a:xfrm>
          </p:grpSpPr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1E34D2DE-2466-4F83-7D93-98B321468178}"/>
                  </a:ext>
                </a:extLst>
              </p:cNvPr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41" name="TextBox 22">
                <a:extLst>
                  <a:ext uri="{FF2B5EF4-FFF2-40B4-BE49-F238E27FC236}">
                    <a16:creationId xmlns:a16="http://schemas.microsoft.com/office/drawing/2014/main" id="{171FF1CA-37B4-EED5-3090-2896140F0B1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23">
              <a:extLst>
                <a:ext uri="{FF2B5EF4-FFF2-40B4-BE49-F238E27FC236}">
                  <a16:creationId xmlns:a16="http://schemas.microsoft.com/office/drawing/2014/main" id="{75EE9022-6A06-AE96-A76A-CD8993C4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1756475" y="5399577"/>
              <a:ext cx="2699407" cy="619739"/>
            </a:xfrm>
            <a:prstGeom prst="rect">
              <a:avLst/>
            </a:prstGeom>
          </p:spPr>
        </p:pic>
        <p:sp>
          <p:nvSpPr>
            <p:cNvPr id="39" name="TextBox 25">
              <a:extLst>
                <a:ext uri="{FF2B5EF4-FFF2-40B4-BE49-F238E27FC236}">
                  <a16:creationId xmlns:a16="http://schemas.microsoft.com/office/drawing/2014/main" id="{ADD6907E-9669-6D09-AC0B-8CD70E983B93}"/>
                </a:ext>
              </a:extLst>
            </p:cNvPr>
            <p:cNvSpPr txBox="1"/>
            <p:nvPr/>
          </p:nvSpPr>
          <p:spPr>
            <a:xfrm>
              <a:off x="9765645" y="6130060"/>
              <a:ext cx="7050297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 trước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Bài 2 – Vật liệu, dụng cụ trồng hoa và cây cảnh trong chậu </a:t>
              </a:r>
            </a:p>
          </p:txBody>
        </p:sp>
      </p:grpSp>
      <p:pic>
        <p:nvPicPr>
          <p:cNvPr id="44" name="Picture 11">
            <a:extLst>
              <a:ext uri="{FF2B5EF4-FFF2-40B4-BE49-F238E27FC236}">
                <a16:creationId xmlns:a16="http://schemas.microsoft.com/office/drawing/2014/main" id="{D0F82BEC-A884-9B25-7E0B-75118C77D3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66071" y="8095383"/>
            <a:ext cx="1750510" cy="2245443"/>
          </a:xfrm>
          <a:prstGeom prst="rect">
            <a:avLst/>
          </a:prstGeom>
        </p:spPr>
      </p:pic>
      <p:pic>
        <p:nvPicPr>
          <p:cNvPr id="45" name="Picture 25">
            <a:extLst>
              <a:ext uri="{FF2B5EF4-FFF2-40B4-BE49-F238E27FC236}">
                <a16:creationId xmlns:a16="http://schemas.microsoft.com/office/drawing/2014/main" id="{98F8AF76-375F-2A27-7F5E-45C546E4E6B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158" y="7477285"/>
            <a:ext cx="2783237" cy="28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3">
            <a:extLst>
              <a:ext uri="{FF2B5EF4-FFF2-40B4-BE49-F238E27FC236}">
                <a16:creationId xmlns:a16="http://schemas.microsoft.com/office/drawing/2014/main" id="{94045430-8975-D5B1-E32E-7995AACA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42472" y="208468"/>
            <a:ext cx="2133600" cy="122682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B9F2FB85-7090-22A3-DABD-795AD92E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52283" y="821878"/>
            <a:ext cx="12646982" cy="6529907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586832" y="6859122"/>
            <a:ext cx="19461664" cy="640880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843487" y="2796706"/>
            <a:ext cx="1706457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BÀI 1. HOA VÀ CÂY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CẢNH QUANH EM</a:t>
            </a:r>
          </a:p>
        </p:txBody>
      </p:sp>
      <p:pic>
        <p:nvPicPr>
          <p:cNvPr id="40" name="Picture 20">
            <a:extLst>
              <a:ext uri="{FF2B5EF4-FFF2-40B4-BE49-F238E27FC236}">
                <a16:creationId xmlns:a16="http://schemas.microsoft.com/office/drawing/2014/main" id="{849765FA-62C7-051C-08A9-9EDD190028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84933" y="6001056"/>
            <a:ext cx="3447133" cy="3274777"/>
          </a:xfrm>
          <a:prstGeom prst="rect">
            <a:avLst/>
          </a:prstGeom>
        </p:spPr>
      </p:pic>
      <p:pic>
        <p:nvPicPr>
          <p:cNvPr id="41" name="Picture 20">
            <a:extLst>
              <a:ext uri="{FF2B5EF4-FFF2-40B4-BE49-F238E27FC236}">
                <a16:creationId xmlns:a16="http://schemas.microsoft.com/office/drawing/2014/main" id="{D698C14F-4118-034A-660C-DC372E51FD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41079" y="5861997"/>
            <a:ext cx="3447133" cy="3274777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955B5BD-29D8-B036-3144-7BD54B4A77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087600" y="0"/>
            <a:ext cx="3056988" cy="3056988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E5106EAE-4ED3-C0B3-DE54-753BB940E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95400" y="641192"/>
            <a:ext cx="2133600" cy="122682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94BA0AB-0CFB-64CC-DA86-23EEA947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14702" y="3440703"/>
            <a:ext cx="2133600" cy="122682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4C407E6B-8480-7985-4DE3-A1F8601D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38200" y="4165800"/>
            <a:ext cx="2133600" cy="12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1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5686244" y="-105510"/>
            <a:ext cx="2546014" cy="33905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58369" y="-1199034"/>
            <a:ext cx="12971263" cy="1268506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DFCC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944119" y="-105510"/>
            <a:ext cx="2984574" cy="26155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52436" y="21270"/>
            <a:ext cx="2984574" cy="26155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4668384" y="-105510"/>
            <a:ext cx="1750119" cy="27423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0" y="-105510"/>
            <a:ext cx="2546014" cy="3390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783309" y="-105510"/>
            <a:ext cx="1750119" cy="274235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869495" y="4007586"/>
            <a:ext cx="14549007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126DF5-2847-3BEC-668D-E8C66818DEFE}"/>
              </a:ext>
            </a:extLst>
          </p:cNvPr>
          <p:cNvSpPr txBox="1"/>
          <p:nvPr/>
        </p:nvSpPr>
        <p:spPr>
          <a:xfrm>
            <a:off x="4671370" y="2344530"/>
            <a:ext cx="9427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 TẠM BIỆT CÁC EM!</a:t>
            </a:r>
          </a:p>
        </p:txBody>
      </p:sp>
      <p:pic>
        <p:nvPicPr>
          <p:cNvPr id="26" name="Picture 28">
            <a:extLst>
              <a:ext uri="{FF2B5EF4-FFF2-40B4-BE49-F238E27FC236}">
                <a16:creationId xmlns:a16="http://schemas.microsoft.com/office/drawing/2014/main" id="{E06CB71C-F281-5576-FB7B-8C90E8FDDD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8551" y="5908105"/>
            <a:ext cx="3251330" cy="4378895"/>
          </a:xfrm>
          <a:prstGeom prst="rect">
            <a:avLst/>
          </a:prstGeom>
        </p:spPr>
      </p:pic>
      <p:pic>
        <p:nvPicPr>
          <p:cNvPr id="27" name="Picture 19">
            <a:extLst>
              <a:ext uri="{FF2B5EF4-FFF2-40B4-BE49-F238E27FC236}">
                <a16:creationId xmlns:a16="http://schemas.microsoft.com/office/drawing/2014/main" id="{1DE2235F-E208-A9FD-35C5-9CAEF9BAC2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79025" y="5908105"/>
            <a:ext cx="3251330" cy="437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9008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9677400" y="1073924"/>
            <a:ext cx="316923" cy="31692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F4F1A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090151" y="1073924"/>
            <a:ext cx="316923" cy="31692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F4F1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502901" y="1073924"/>
            <a:ext cx="316923" cy="316923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F4F1A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731157" y="9868662"/>
            <a:ext cx="7315200" cy="8366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84043" y="9868662"/>
            <a:ext cx="7315200" cy="8366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703957" y="9868662"/>
            <a:ext cx="7315200" cy="8366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28116" y="8977353"/>
            <a:ext cx="972413" cy="130964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85201" y="1390847"/>
            <a:ext cx="1422133" cy="138124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16923077" y="1424630"/>
            <a:ext cx="2339272" cy="257835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598919" y="-622584"/>
            <a:ext cx="2055831" cy="223459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366750" y="-622584"/>
            <a:ext cx="2055831" cy="223459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0666" y="1390847"/>
            <a:ext cx="1422133" cy="138124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974349" y="1424630"/>
            <a:ext cx="2339272" cy="257835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574028" y="7644302"/>
            <a:ext cx="2665760" cy="289756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96268" y="7644302"/>
            <a:ext cx="2665760" cy="289756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87470" y="8977353"/>
            <a:ext cx="972413" cy="130964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315C399-240C-751B-0EED-02C69DB060EE}"/>
              </a:ext>
            </a:extLst>
          </p:cNvPr>
          <p:cNvGrpSpPr/>
          <p:nvPr/>
        </p:nvGrpSpPr>
        <p:grpSpPr>
          <a:xfrm>
            <a:off x="2443733" y="7345702"/>
            <a:ext cx="10455510" cy="1284397"/>
            <a:chOff x="2378874" y="7121283"/>
            <a:chExt cx="10455510" cy="128439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23E2E3F-02D4-8494-CFE1-6A9FA7CE3B89}"/>
                </a:ext>
              </a:extLst>
            </p:cNvPr>
            <p:cNvGrpSpPr/>
            <p:nvPr/>
          </p:nvGrpSpPr>
          <p:grpSpPr>
            <a:xfrm>
              <a:off x="2378874" y="7121283"/>
              <a:ext cx="1284397" cy="1284397"/>
              <a:chOff x="2443349" y="6745770"/>
              <a:chExt cx="1284397" cy="1284397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2443349" y="6745770"/>
                <a:ext cx="1284397" cy="1284397"/>
                <a:chOff x="0" y="0"/>
                <a:chExt cx="6350000" cy="635000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9F4F1A"/>
                </a:solidFill>
              </p:spPr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2443349" y="7154012"/>
                <a:ext cx="1284397" cy="6027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701"/>
                  </a:lnSpc>
                  <a:spcBef>
                    <a:spcPct val="0"/>
                  </a:spcBef>
                </a:pPr>
                <a:r>
                  <a:rPr lang="en-US" sz="4500" b="1">
                    <a:solidFill>
                      <a:srgbClr val="FDF5E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594625" y="7567996"/>
              <a:ext cx="8239759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  <a:spcBef>
                  <a:spcPct val="0"/>
                </a:spcBef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Lợi ích của hoa và cây cảnh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E00B16-3881-D650-4226-411B8315EBD9}"/>
              </a:ext>
            </a:extLst>
          </p:cNvPr>
          <p:cNvGrpSpPr/>
          <p:nvPr/>
        </p:nvGrpSpPr>
        <p:grpSpPr>
          <a:xfrm>
            <a:off x="2448196" y="3368458"/>
            <a:ext cx="12532618" cy="1284397"/>
            <a:chOff x="2387470" y="5265213"/>
            <a:chExt cx="12532618" cy="1284397"/>
          </a:xfrm>
        </p:grpSpPr>
        <p:sp>
          <p:nvSpPr>
            <p:cNvPr id="30" name="TextBox 30"/>
            <p:cNvSpPr txBox="1"/>
            <p:nvPr/>
          </p:nvSpPr>
          <p:spPr>
            <a:xfrm>
              <a:off x="4542410" y="5705235"/>
              <a:ext cx="10377678" cy="5257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  <a:spcBef>
                  <a:spcPct val="0"/>
                </a:spcBef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Một số loại hoa và cây cảnh phổ biến 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6F09BD-FDD9-0BF2-94C7-62396677F7B7}"/>
                </a:ext>
              </a:extLst>
            </p:cNvPr>
            <p:cNvGrpSpPr/>
            <p:nvPr/>
          </p:nvGrpSpPr>
          <p:grpSpPr>
            <a:xfrm>
              <a:off x="2387470" y="5265213"/>
              <a:ext cx="1284398" cy="1284397"/>
              <a:chOff x="9930601" y="4688370"/>
              <a:chExt cx="1284398" cy="1284397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9930601" y="4688370"/>
                <a:ext cx="1284397" cy="1284397"/>
                <a:chOff x="0" y="0"/>
                <a:chExt cx="6350000" cy="63500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9F4F1A"/>
                </a:solidFill>
              </p:spPr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9930602" y="5057290"/>
                <a:ext cx="1284397" cy="6027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701"/>
                  </a:lnSpc>
                  <a:spcBef>
                    <a:spcPct val="0"/>
                  </a:spcBef>
                </a:pPr>
                <a:r>
                  <a:rPr lang="en-US" sz="4500" b="1">
                    <a:solidFill>
                      <a:srgbClr val="FDF5E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B08C41-0D7F-493D-E525-031B7329FE3D}"/>
              </a:ext>
            </a:extLst>
          </p:cNvPr>
          <p:cNvGrpSpPr/>
          <p:nvPr/>
        </p:nvGrpSpPr>
        <p:grpSpPr>
          <a:xfrm>
            <a:off x="2403872" y="5337664"/>
            <a:ext cx="14015851" cy="1284397"/>
            <a:chOff x="2443349" y="3281602"/>
            <a:chExt cx="14015851" cy="128439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6B25668-EE10-021E-6715-E435ECAAB7F9}"/>
                </a:ext>
              </a:extLst>
            </p:cNvPr>
            <p:cNvGrpSpPr/>
            <p:nvPr/>
          </p:nvGrpSpPr>
          <p:grpSpPr>
            <a:xfrm>
              <a:off x="2443349" y="3281602"/>
              <a:ext cx="1286717" cy="1284397"/>
              <a:chOff x="2443349" y="4688370"/>
              <a:chExt cx="1286717" cy="1284397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2443349" y="4688370"/>
                <a:ext cx="1284397" cy="1284397"/>
                <a:chOff x="0" y="0"/>
                <a:chExt cx="6350000" cy="6350000"/>
              </a:xfrm>
            </p:grpSpPr>
            <p:sp>
              <p:nvSpPr>
                <p:cNvPr id="3" name="Freeform 3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9F4F1A"/>
                </a:solidFill>
              </p:spPr>
            </p:sp>
          </p:grpSp>
          <p:sp>
            <p:nvSpPr>
              <p:cNvPr id="29" name="TextBox 29"/>
              <p:cNvSpPr txBox="1"/>
              <p:nvPr/>
            </p:nvSpPr>
            <p:spPr>
              <a:xfrm>
                <a:off x="2445669" y="5057290"/>
                <a:ext cx="1284397" cy="6027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701"/>
                  </a:lnSpc>
                  <a:spcBef>
                    <a:spcPct val="0"/>
                  </a:spcBef>
                </a:pPr>
                <a:r>
                  <a:rPr lang="en-US" sz="4500" b="1">
                    <a:solidFill>
                      <a:srgbClr val="FDF5E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594625" y="3474360"/>
              <a:ext cx="11864575" cy="9239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500">
                  <a:latin typeface="Arial" panose="020B0604020202020204" pitchFamily="34" charset="0"/>
                  <a:cs typeface="Arial" panose="020B0604020202020204" pitchFamily="34" charset="0"/>
                </a:rPr>
                <a:t>Một số đặc điểm chính của hoa và cây cảnh 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786723" y="1073886"/>
            <a:ext cx="14909839" cy="157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7"/>
              </a:lnSpc>
              <a:spcBef>
                <a:spcPct val="0"/>
              </a:spcBef>
            </a:pPr>
            <a:r>
              <a:rPr lang="en-US" sz="6000" b="1">
                <a:solidFill>
                  <a:srgbClr val="9F4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6435901" y="-59680"/>
            <a:ext cx="2118871" cy="28217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61404" y="0"/>
            <a:ext cx="2483854" cy="217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5588807" y="-105510"/>
            <a:ext cx="1456503" cy="22822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246733" y="-105510"/>
            <a:ext cx="2118871" cy="28217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27423" y="0"/>
            <a:ext cx="2483854" cy="21767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1355884" y="0"/>
            <a:ext cx="1456503" cy="2282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256753" y="7552779"/>
            <a:ext cx="2118871" cy="2821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152762" y="8138081"/>
            <a:ext cx="2483854" cy="21767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1252710" y="8138081"/>
            <a:ext cx="1456503" cy="22822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V="1">
            <a:off x="16425882" y="7598609"/>
            <a:ext cx="2118871" cy="28217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586743" y="8138081"/>
            <a:ext cx="2483854" cy="217675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V="1">
            <a:off x="15485633" y="8032571"/>
            <a:ext cx="1456503" cy="2282269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09860" y="2517917"/>
            <a:ext cx="16868280" cy="4647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MỘT SỐ LOẠI HOA VÀ CÂY CẢNH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000" b="1">
                <a:latin typeface="Arial" panose="020B0604020202020204" pitchFamily="34" charset="0"/>
                <a:cs typeface="Arial" panose="020B0604020202020204" pitchFamily="34" charset="0"/>
              </a:rPr>
              <a:t>PHỔ BIẾN 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42144" y="8237066"/>
            <a:ext cx="3510315" cy="23519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D16500-C23D-A64B-EBE0-955968B82D21}"/>
              </a:ext>
            </a:extLst>
          </p:cNvPr>
          <p:cNvSpPr txBox="1"/>
          <p:nvPr/>
        </p:nvSpPr>
        <p:spPr>
          <a:xfrm>
            <a:off x="0" y="399710"/>
            <a:ext cx="1828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18458B-DD8A-1921-3E74-47691214975F}"/>
              </a:ext>
            </a:extLst>
          </p:cNvPr>
          <p:cNvGrpSpPr/>
          <p:nvPr/>
        </p:nvGrpSpPr>
        <p:grpSpPr>
          <a:xfrm>
            <a:off x="424962" y="1184540"/>
            <a:ext cx="17438075" cy="1439410"/>
            <a:chOff x="685800" y="2306921"/>
            <a:chExt cx="17438075" cy="143941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40F402-D19E-6E81-A7E7-5B5727E00A6D}"/>
                </a:ext>
              </a:extLst>
            </p:cNvPr>
            <p:cNvSpPr txBox="1"/>
            <p:nvPr/>
          </p:nvSpPr>
          <p:spPr>
            <a:xfrm>
              <a:off x="2246136" y="2575829"/>
              <a:ext cx="15877739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/>
                <a:t>Em hãy quan sát và cho biết tên các loại hoa có trong hình dưới đây 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1516CAC-5CFC-5107-7C3F-F18143A14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" y="2306921"/>
              <a:ext cx="1560336" cy="1439410"/>
            </a:xfrm>
            <a:prstGeom prst="rect">
              <a:avLst/>
            </a:prstGeom>
          </p:spPr>
        </p:pic>
      </p:grpSp>
      <p:pic>
        <p:nvPicPr>
          <p:cNvPr id="3074" name="Picture 2" descr="Ý NGHĨA HOA SEN TRONG ĐỜI SỐNG VÀ TÂM THỨC NGƯỜI VIỆT - Hanoi Florist">
            <a:extLst>
              <a:ext uri="{FF2B5EF4-FFF2-40B4-BE49-F238E27FC236}">
                <a16:creationId xmlns:a16="http://schemas.microsoft.com/office/drawing/2014/main" id="{53B6D4CD-D0BC-4E44-2A38-859B3DF5A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79" y="2851376"/>
            <a:ext cx="4046306" cy="29268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Ý Nghĩa Hoa Cẩm Chướng Đỏ, Hồng, Trắng, Tím">
            <a:extLst>
              <a:ext uri="{FF2B5EF4-FFF2-40B4-BE49-F238E27FC236}">
                <a16:creationId xmlns:a16="http://schemas.microsoft.com/office/drawing/2014/main" id="{E0618B61-C4C3-78CB-87E2-EC0C76B90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/>
          <a:stretch/>
        </p:blipFill>
        <p:spPr bwMode="auto">
          <a:xfrm>
            <a:off x="7356289" y="2858587"/>
            <a:ext cx="4046307" cy="29268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oa mai: Ý nghĩa, cách trồng và chăm sóc hoa mai">
            <a:extLst>
              <a:ext uri="{FF2B5EF4-FFF2-40B4-BE49-F238E27FC236}">
                <a16:creationId xmlns:a16="http://schemas.microsoft.com/office/drawing/2014/main" id="{49C2C861-063D-1467-4409-BDBC0D7D2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9"/>
          <a:stretch/>
        </p:blipFill>
        <p:spPr bwMode="auto">
          <a:xfrm>
            <a:off x="12649200" y="2857500"/>
            <a:ext cx="3806298" cy="29207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úc vạn thọ | BvNTP">
            <a:extLst>
              <a:ext uri="{FF2B5EF4-FFF2-40B4-BE49-F238E27FC236}">
                <a16:creationId xmlns:a16="http://schemas.microsoft.com/office/drawing/2014/main" id="{1232DBE4-7118-0F72-36BA-9AAE0ACA5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r="2614" b="6810"/>
          <a:stretch/>
        </p:blipFill>
        <p:spPr bwMode="auto">
          <a:xfrm>
            <a:off x="2063379" y="6218857"/>
            <a:ext cx="4046306" cy="30284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Ý nghĩa hoa Hồng Vàng | #39 bức ảnh hoa Hồng Vàng đẹp nhất">
            <a:extLst>
              <a:ext uri="{FF2B5EF4-FFF2-40B4-BE49-F238E27FC236}">
                <a16:creationId xmlns:a16="http://schemas.microsoft.com/office/drawing/2014/main" id="{EC079B88-5254-3DF0-AF3F-83D10539B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35" y="6189134"/>
            <a:ext cx="4077161" cy="30581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DC72C-001C-D1A2-C97B-4E9D291A78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107" r="6129"/>
          <a:stretch/>
        </p:blipFill>
        <p:spPr>
          <a:xfrm>
            <a:off x="12649200" y="6253299"/>
            <a:ext cx="3962400" cy="2994020"/>
          </a:xfrm>
          <a:prstGeom prst="round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4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66693D0-264F-0E4D-1723-F0518A315C31}"/>
              </a:ext>
            </a:extLst>
          </p:cNvPr>
          <p:cNvGrpSpPr/>
          <p:nvPr/>
        </p:nvGrpSpPr>
        <p:grpSpPr>
          <a:xfrm>
            <a:off x="706219" y="645585"/>
            <a:ext cx="5780048" cy="4274077"/>
            <a:chOff x="706219" y="645585"/>
            <a:chExt cx="5780048" cy="4274077"/>
          </a:xfrm>
        </p:grpSpPr>
        <p:pic>
          <p:nvPicPr>
            <p:cNvPr id="3074" name="Picture 2" descr="Ý NGHĨA HOA SEN TRONG ĐỜI SỐNG VÀ TÂM THỨC NGƯỜI VIỆT - Hanoi Florist">
              <a:extLst>
                <a:ext uri="{FF2B5EF4-FFF2-40B4-BE49-F238E27FC236}">
                  <a16:creationId xmlns:a16="http://schemas.microsoft.com/office/drawing/2014/main" id="{53B6D4CD-D0BC-4E44-2A38-859B3DF5AC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873706"/>
              <a:ext cx="5211287" cy="3769497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89FBE9A-E57D-F1EB-02BD-504A885B1C29}"/>
                </a:ext>
              </a:extLst>
            </p:cNvPr>
            <p:cNvSpPr/>
            <p:nvPr/>
          </p:nvSpPr>
          <p:spPr>
            <a:xfrm>
              <a:off x="706219" y="645585"/>
              <a:ext cx="5780048" cy="4274077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4F6B03-9919-5CDD-135F-AB3D8F47A5DD}"/>
              </a:ext>
            </a:extLst>
          </p:cNvPr>
          <p:cNvGrpSpPr/>
          <p:nvPr/>
        </p:nvGrpSpPr>
        <p:grpSpPr>
          <a:xfrm>
            <a:off x="6273128" y="4842274"/>
            <a:ext cx="6019799" cy="4274077"/>
            <a:chOff x="6400800" y="4764843"/>
            <a:chExt cx="6019799" cy="4274077"/>
          </a:xfrm>
        </p:grpSpPr>
        <p:pic>
          <p:nvPicPr>
            <p:cNvPr id="3076" name="Picture 4" descr="Ý Nghĩa Hoa Cẩm Chướng Đỏ, Hồng, Trắng, Tím">
              <a:extLst>
                <a:ext uri="{FF2B5EF4-FFF2-40B4-BE49-F238E27FC236}">
                  <a16:creationId xmlns:a16="http://schemas.microsoft.com/office/drawing/2014/main" id="{E0618B61-C4C3-78CB-87E2-EC0C76B904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0581" y="4991100"/>
              <a:ext cx="5732346" cy="3821564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81A16A-7431-3FF8-1CCD-1C40403BE7BF}"/>
                </a:ext>
              </a:extLst>
            </p:cNvPr>
            <p:cNvSpPr/>
            <p:nvPr/>
          </p:nvSpPr>
          <p:spPr>
            <a:xfrm>
              <a:off x="6400800" y="4764843"/>
              <a:ext cx="6019799" cy="4274077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E1C6A4-40D9-9EF6-FF8C-08D58B4E0AB7}"/>
              </a:ext>
            </a:extLst>
          </p:cNvPr>
          <p:cNvGrpSpPr/>
          <p:nvPr/>
        </p:nvGrpSpPr>
        <p:grpSpPr>
          <a:xfrm>
            <a:off x="12124692" y="438171"/>
            <a:ext cx="5547756" cy="4404103"/>
            <a:chOff x="12124692" y="438171"/>
            <a:chExt cx="5547756" cy="4404103"/>
          </a:xfrm>
        </p:grpSpPr>
        <p:pic>
          <p:nvPicPr>
            <p:cNvPr id="3078" name="Picture 6" descr="Hoa mai: Ý nghĩa, cách trồng và chăm sóc hoa mai">
              <a:extLst>
                <a:ext uri="{FF2B5EF4-FFF2-40B4-BE49-F238E27FC236}">
                  <a16:creationId xmlns:a16="http://schemas.microsoft.com/office/drawing/2014/main" id="{49C2C861-063D-1467-4409-BDBC0D7D2C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49"/>
            <a:stretch/>
          </p:blipFill>
          <p:spPr bwMode="auto">
            <a:xfrm>
              <a:off x="12292927" y="640823"/>
              <a:ext cx="5211287" cy="39988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58EDFC-D2A1-69BD-B96A-08451598B50F}"/>
                </a:ext>
              </a:extLst>
            </p:cNvPr>
            <p:cNvSpPr/>
            <p:nvPr/>
          </p:nvSpPr>
          <p:spPr>
            <a:xfrm>
              <a:off x="12124692" y="438171"/>
              <a:ext cx="5547756" cy="4404103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AB81275-BC09-84B6-9570-6793BFB0F616}"/>
              </a:ext>
            </a:extLst>
          </p:cNvPr>
          <p:cNvSpPr txBox="1"/>
          <p:nvPr/>
        </p:nvSpPr>
        <p:spPr>
          <a:xfrm>
            <a:off x="1295400" y="5153025"/>
            <a:ext cx="4038600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sen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5D3D8-CAA7-B208-6892-6CB686162945}"/>
              </a:ext>
            </a:extLst>
          </p:cNvPr>
          <p:cNvSpPr txBox="1"/>
          <p:nvPr/>
        </p:nvSpPr>
        <p:spPr>
          <a:xfrm>
            <a:off x="6833033" y="3668413"/>
            <a:ext cx="4621933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cẩm chướng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643BD-F533-5849-AEE1-2FFBC043B671}"/>
              </a:ext>
            </a:extLst>
          </p:cNvPr>
          <p:cNvSpPr txBox="1"/>
          <p:nvPr/>
        </p:nvSpPr>
        <p:spPr>
          <a:xfrm>
            <a:off x="13276959" y="5044926"/>
            <a:ext cx="4038600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mai </a:t>
            </a: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174EB65B-771B-528D-6993-452EBB4ACF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050" y="6808187"/>
            <a:ext cx="3510315" cy="364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05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>
            <a:extLst>
              <a:ext uri="{FF2B5EF4-FFF2-40B4-BE49-F238E27FC236}">
                <a16:creationId xmlns:a16="http://schemas.microsoft.com/office/drawing/2014/main" id="{5C55734F-4C60-BCBC-FC06-97ABCF2D6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68160" y="8103357"/>
            <a:ext cx="3510315" cy="235191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C44C08A-60A9-11E5-CE99-C4F71F44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2773">
            <a:off x="-1930431" y="8881652"/>
            <a:ext cx="25347142" cy="91852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B81275-BC09-84B6-9570-6793BFB0F616}"/>
              </a:ext>
            </a:extLst>
          </p:cNvPr>
          <p:cNvSpPr txBox="1"/>
          <p:nvPr/>
        </p:nvSpPr>
        <p:spPr>
          <a:xfrm>
            <a:off x="1295400" y="5153025"/>
            <a:ext cx="4038600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cúc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C5D3D8-CAA7-B208-6892-6CB686162945}"/>
              </a:ext>
            </a:extLst>
          </p:cNvPr>
          <p:cNvSpPr txBox="1"/>
          <p:nvPr/>
        </p:nvSpPr>
        <p:spPr>
          <a:xfrm>
            <a:off x="6959817" y="3673757"/>
            <a:ext cx="4368366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hồng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643BD-F533-5849-AEE1-2FFBC043B671}"/>
              </a:ext>
            </a:extLst>
          </p:cNvPr>
          <p:cNvSpPr txBox="1"/>
          <p:nvPr/>
        </p:nvSpPr>
        <p:spPr>
          <a:xfrm>
            <a:off x="13276959" y="5044926"/>
            <a:ext cx="4038600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Hoa lan </a:t>
            </a:r>
          </a:p>
        </p:txBody>
      </p:sp>
      <p:pic>
        <p:nvPicPr>
          <p:cNvPr id="18" name="Picture 25">
            <a:extLst>
              <a:ext uri="{FF2B5EF4-FFF2-40B4-BE49-F238E27FC236}">
                <a16:creationId xmlns:a16="http://schemas.microsoft.com/office/drawing/2014/main" id="{174EB65B-771B-528D-6993-452EBB4ACF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050" y="6808187"/>
            <a:ext cx="3510315" cy="36470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C1F3DE-1114-2F93-AEF6-4BB2B418181D}"/>
              </a:ext>
            </a:extLst>
          </p:cNvPr>
          <p:cNvGrpSpPr/>
          <p:nvPr/>
        </p:nvGrpSpPr>
        <p:grpSpPr>
          <a:xfrm>
            <a:off x="706219" y="645585"/>
            <a:ext cx="5780048" cy="4274077"/>
            <a:chOff x="706219" y="645585"/>
            <a:chExt cx="5780048" cy="427407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89FBE9A-E57D-F1EB-02BD-504A885B1C29}"/>
                </a:ext>
              </a:extLst>
            </p:cNvPr>
            <p:cNvSpPr/>
            <p:nvPr/>
          </p:nvSpPr>
          <p:spPr>
            <a:xfrm>
              <a:off x="706219" y="645585"/>
              <a:ext cx="5780048" cy="4274077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8" descr="Cúc vạn thọ | BvNTP">
              <a:extLst>
                <a:ext uri="{FF2B5EF4-FFF2-40B4-BE49-F238E27FC236}">
                  <a16:creationId xmlns:a16="http://schemas.microsoft.com/office/drawing/2014/main" id="{7393634F-FE2C-D020-A13D-D12C04BA9D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2" r="2614" b="6810"/>
            <a:stretch/>
          </p:blipFill>
          <p:spPr bwMode="auto">
            <a:xfrm>
              <a:off x="1002760" y="935937"/>
              <a:ext cx="5186965" cy="369337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96161-774A-55FA-21F8-3DB5817C69CF}"/>
              </a:ext>
            </a:extLst>
          </p:cNvPr>
          <p:cNvGrpSpPr/>
          <p:nvPr/>
        </p:nvGrpSpPr>
        <p:grpSpPr>
          <a:xfrm>
            <a:off x="6486268" y="4767079"/>
            <a:ext cx="5315468" cy="4274077"/>
            <a:chOff x="6486268" y="4767079"/>
            <a:chExt cx="5315468" cy="427407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E81A16A-7431-3FF8-1CCD-1C40403BE7BF}"/>
                </a:ext>
              </a:extLst>
            </p:cNvPr>
            <p:cNvSpPr/>
            <p:nvPr/>
          </p:nvSpPr>
          <p:spPr>
            <a:xfrm>
              <a:off x="6486268" y="4767079"/>
              <a:ext cx="5315468" cy="4274077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10" descr="Ý nghĩa hoa Hồng Vàng | #39 bức ảnh hoa Hồng Vàng đẹp nhất">
              <a:extLst>
                <a:ext uri="{FF2B5EF4-FFF2-40B4-BE49-F238E27FC236}">
                  <a16:creationId xmlns:a16="http://schemas.microsoft.com/office/drawing/2014/main" id="{3C98F04F-FB58-3208-B6AA-8E3D23D1E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8399" y="4993428"/>
              <a:ext cx="4800726" cy="382137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C75EBEF-3875-A0CE-4485-ECAA734E56BD}"/>
              </a:ext>
            </a:extLst>
          </p:cNvPr>
          <p:cNvGrpSpPr/>
          <p:nvPr/>
        </p:nvGrpSpPr>
        <p:grpSpPr>
          <a:xfrm>
            <a:off x="12124692" y="645586"/>
            <a:ext cx="5547756" cy="3983724"/>
            <a:chOff x="12124692" y="645586"/>
            <a:chExt cx="5547756" cy="398372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58EDFC-D2A1-69BD-B96A-08451598B50F}"/>
                </a:ext>
              </a:extLst>
            </p:cNvPr>
            <p:cNvSpPr/>
            <p:nvPr/>
          </p:nvSpPr>
          <p:spPr>
            <a:xfrm>
              <a:off x="12124692" y="645586"/>
              <a:ext cx="5547756" cy="3983724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603E35-190B-25C2-E2FC-DDFD057371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107" r="6129" b="5790"/>
            <a:stretch/>
          </p:blipFill>
          <p:spPr>
            <a:xfrm>
              <a:off x="12351677" y="940699"/>
              <a:ext cx="5093785" cy="340311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3227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1557</Words>
  <Application>Microsoft Office PowerPoint</Application>
  <PresentationFormat>Custom</PresentationFormat>
  <Paragraphs>196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Hương Giang</cp:lastModifiedBy>
  <cp:revision>5</cp:revision>
  <dcterms:created xsi:type="dcterms:W3CDTF">2006-08-16T00:00:00Z</dcterms:created>
  <dcterms:modified xsi:type="dcterms:W3CDTF">2023-02-27T10:14:28Z</dcterms:modified>
  <dc:identifier>DAFBOMODDd0</dc:identifier>
</cp:coreProperties>
</file>