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57" r:id="rId5"/>
    <p:sldId id="262" r:id="rId6"/>
    <p:sldId id="260" r:id="rId7"/>
    <p:sldId id="261" r:id="rId8"/>
    <p:sldId id="267" r:id="rId9"/>
    <p:sldId id="268" r:id="rId10"/>
    <p:sldId id="266" r:id="rId11"/>
    <p:sldId id="263" r:id="rId12"/>
    <p:sldId id="290" r:id="rId13"/>
    <p:sldId id="264" r:id="rId14"/>
    <p:sldId id="269" r:id="rId15"/>
    <p:sldId id="270" r:id="rId16"/>
    <p:sldId id="271" r:id="rId17"/>
    <p:sldId id="273" r:id="rId18"/>
    <p:sldId id="274" r:id="rId19"/>
    <p:sldId id="291" r:id="rId20"/>
    <p:sldId id="292" r:id="rId21"/>
    <p:sldId id="275" r:id="rId22"/>
    <p:sldId id="276" r:id="rId23"/>
    <p:sldId id="294" r:id="rId24"/>
    <p:sldId id="293" r:id="rId25"/>
    <p:sldId id="289" r:id="rId26"/>
    <p:sldId id="278" r:id="rId27"/>
    <p:sldId id="295" r:id="rId28"/>
    <p:sldId id="279" r:id="rId29"/>
    <p:sldId id="281" r:id="rId30"/>
    <p:sldId id="280" r:id="rId31"/>
    <p:sldId id="282" r:id="rId32"/>
    <p:sldId id="283" r:id="rId33"/>
    <p:sldId id="296" r:id="rId34"/>
    <p:sldId id="297" r:id="rId35"/>
    <p:sldId id="284" r:id="rId36"/>
    <p:sldId id="285" r:id="rId37"/>
    <p:sldId id="286" r:id="rId38"/>
    <p:sldId id="298" r:id="rId39"/>
    <p:sldId id="287" r:id="rId40"/>
    <p:sldId id="299" r:id="rId41"/>
    <p:sldId id="300" r:id="rId42"/>
    <p:sldId id="265" r:id="rId43"/>
    <p:sldId id="288" r:id="rId44"/>
  </p:sldIdLst>
  <p:sldSz cx="18288000" cy="10287000"/>
  <p:notesSz cx="6858000" cy="9144000"/>
  <p:embeddedFontLs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F57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17" autoAdjust="0"/>
    <p:restoredTop sz="94622" autoAdjust="0"/>
  </p:normalViewPr>
  <p:slideViewPr>
    <p:cSldViewPr>
      <p:cViewPr varScale="1">
        <p:scale>
          <a:sx n="50" d="100"/>
          <a:sy n="50" d="100"/>
        </p:scale>
        <p:origin x="73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svg"/><Relationship Id="rId10" Type="http://schemas.openxmlformats.org/officeDocument/2006/relationships/image" Target="../media/image58.png"/><Relationship Id="rId4" Type="http://schemas.openxmlformats.org/officeDocument/2006/relationships/image" Target="../media/image1.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5.svg"/><Relationship Id="rId5" Type="http://schemas.openxmlformats.org/officeDocument/2006/relationships/image" Target="../media/image55.svg"/><Relationship Id="rId10" Type="http://schemas.openxmlformats.org/officeDocument/2006/relationships/image" Target="../media/image64.png"/><Relationship Id="rId4" Type="http://schemas.openxmlformats.org/officeDocument/2006/relationships/image" Target="../media/image54.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53.svg"/><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57.svg"/><Relationship Id="rId10" Type="http://schemas.openxmlformats.org/officeDocument/2006/relationships/image" Target="../media/image72.png"/><Relationship Id="rId4" Type="http://schemas.openxmlformats.org/officeDocument/2006/relationships/image" Target="../media/image56.pn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78.png"/><Relationship Id="rId4" Type="http://schemas.openxmlformats.org/officeDocument/2006/relationships/image" Target="../media/image54.png"/><Relationship Id="rId9" Type="http://schemas.openxmlformats.org/officeDocument/2006/relationships/image" Target="../media/image77.svg"/></Relationships>
</file>

<file path=ppt/slides/_rels/slide1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80.jp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82.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57.sv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0.svg"/><Relationship Id="rId7" Type="http://schemas.openxmlformats.org/officeDocument/2006/relationships/image" Target="../media/image22.svg"/><Relationship Id="rId12" Type="http://schemas.openxmlformats.org/officeDocument/2006/relationships/image" Target="../media/image87.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86.png"/><Relationship Id="rId5" Type="http://schemas.openxmlformats.org/officeDocument/2006/relationships/image" Target="../media/image4.svg"/><Relationship Id="rId10" Type="http://schemas.openxmlformats.org/officeDocument/2006/relationships/image" Target="../media/image85.svg"/><Relationship Id="rId4" Type="http://schemas.openxmlformats.org/officeDocument/2006/relationships/image" Target="../media/image3.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92.jpg"/><Relationship Id="rId5" Type="http://schemas.openxmlformats.org/officeDocument/2006/relationships/image" Target="../media/image33.svg"/><Relationship Id="rId10" Type="http://schemas.openxmlformats.org/officeDocument/2006/relationships/image" Target="../media/image91.jpeg"/><Relationship Id="rId4" Type="http://schemas.openxmlformats.org/officeDocument/2006/relationships/image" Target="../media/image32.png"/><Relationship Id="rId9" Type="http://schemas.openxmlformats.org/officeDocument/2006/relationships/image" Target="../media/image90.sv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7.sv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61.svg"/></Relationships>
</file>

<file path=ppt/slides/_rels/slide2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49.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3" Type="http://schemas.openxmlformats.org/officeDocument/2006/relationships/image" Target="../media/image20.svg"/><Relationship Id="rId7" Type="http://schemas.openxmlformats.org/officeDocument/2006/relationships/image" Target="../media/image22.svg"/><Relationship Id="rId12" Type="http://schemas.openxmlformats.org/officeDocument/2006/relationships/image" Target="../media/image9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8.svg"/><Relationship Id="rId5" Type="http://schemas.openxmlformats.org/officeDocument/2006/relationships/image" Target="../media/image4.sv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101.png"/></Relationships>
</file>

<file path=ppt/slides/_rels/slide2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7.svg"/><Relationship Id="rId7"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106.svg"/><Relationship Id="rId5" Type="http://schemas.openxmlformats.org/officeDocument/2006/relationships/image" Target="../media/image55.svg"/><Relationship Id="rId10" Type="http://schemas.openxmlformats.org/officeDocument/2006/relationships/image" Target="../media/image105.png"/><Relationship Id="rId4" Type="http://schemas.openxmlformats.org/officeDocument/2006/relationships/image" Target="../media/image54.png"/><Relationship Id="rId9" Type="http://schemas.openxmlformats.org/officeDocument/2006/relationships/image" Target="../media/image104.sv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09.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4.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11.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0.jpg"/><Relationship Id="rId5" Type="http://schemas.openxmlformats.org/officeDocument/2006/relationships/image" Target="../media/image4.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2.jpg"/><Relationship Id="rId5" Type="http://schemas.openxmlformats.org/officeDocument/2006/relationships/image" Target="../media/image4.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svg"/><Relationship Id="rId10" Type="http://schemas.openxmlformats.org/officeDocument/2006/relationships/image" Target="../media/image58.png"/><Relationship Id="rId4" Type="http://schemas.openxmlformats.org/officeDocument/2006/relationships/image" Target="../media/image1.png"/><Relationship Id="rId9" Type="http://schemas.openxmlformats.org/officeDocument/2006/relationships/image" Target="../media/image57.sv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10" Type="http://schemas.openxmlformats.org/officeDocument/2006/relationships/image" Target="../media/image115.svg"/><Relationship Id="rId4" Type="http://schemas.openxmlformats.org/officeDocument/2006/relationships/image" Target="../media/image3.png"/><Relationship Id="rId9" Type="http://schemas.openxmlformats.org/officeDocument/2006/relationships/image" Target="../media/image114.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svg"/><Relationship Id="rId10" Type="http://schemas.openxmlformats.org/officeDocument/2006/relationships/image" Target="../media/image58.png"/><Relationship Id="rId4" Type="http://schemas.openxmlformats.org/officeDocument/2006/relationships/image" Target="../media/image1.png"/><Relationship Id="rId9"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82.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57.sv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10" Type="http://schemas.openxmlformats.org/officeDocument/2006/relationships/image" Target="../media/image117.png"/><Relationship Id="rId4" Type="http://schemas.openxmlformats.org/officeDocument/2006/relationships/image" Target="../media/image3.png"/><Relationship Id="rId9"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40.xml.rels><?xml version="1.0" encoding="UTF-8" standalone="yes"?>
<Relationships xmlns="http://schemas.openxmlformats.org/package/2006/relationships"><Relationship Id="rId2" Type="http://schemas.openxmlformats.org/officeDocument/2006/relationships/image" Target="../media/image118.jf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0.svg"/><Relationship Id="rId10" Type="http://schemas.openxmlformats.org/officeDocument/2006/relationships/image" Target="../media/image119.png"/><Relationship Id="rId4" Type="http://schemas.openxmlformats.org/officeDocument/2006/relationships/image" Target="../media/image19.png"/><Relationship Id="rId9" Type="http://schemas.openxmlformats.org/officeDocument/2006/relationships/image" Target="../media/image22.svg"/></Relationships>
</file>

<file path=ppt/slides/_rels/slide4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53.svg"/><Relationship Id="rId7" Type="http://schemas.openxmlformats.org/officeDocument/2006/relationships/image" Target="../media/image4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7.svg"/><Relationship Id="rId10" Type="http://schemas.openxmlformats.org/officeDocument/2006/relationships/image" Target="../media/image122.png"/><Relationship Id="rId4" Type="http://schemas.openxmlformats.org/officeDocument/2006/relationships/image" Target="../media/image56.png"/><Relationship Id="rId9"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svg"/><Relationship Id="rId10" Type="http://schemas.openxmlformats.org/officeDocument/2006/relationships/image" Target="../media/image58.png"/><Relationship Id="rId4" Type="http://schemas.openxmlformats.org/officeDocument/2006/relationships/image" Target="../media/image1.png"/><Relationship Id="rId9" Type="http://schemas.openxmlformats.org/officeDocument/2006/relationships/image" Target="../media/image57.sv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12" Type="http://schemas.openxmlformats.org/officeDocument/2006/relationships/image" Target="../media/image61.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0.png"/><Relationship Id="rId5" Type="http://schemas.openxmlformats.org/officeDocument/2006/relationships/image" Target="../media/image2.svg"/><Relationship Id="rId10" Type="http://schemas.openxmlformats.org/officeDocument/2006/relationships/image" Target="../media/image59.png"/><Relationship Id="rId4" Type="http://schemas.openxmlformats.org/officeDocument/2006/relationships/image" Target="../media/image1.png"/><Relationship Id="rId9" Type="http://schemas.openxmlformats.org/officeDocument/2006/relationships/image" Target="../media/image57.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3.svg"/><Relationship Id="rId5" Type="http://schemas.openxmlformats.org/officeDocument/2006/relationships/image" Target="../media/image55.svg"/><Relationship Id="rId10" Type="http://schemas.openxmlformats.org/officeDocument/2006/relationships/image" Target="../media/image62.png"/><Relationship Id="rId4" Type="http://schemas.openxmlformats.org/officeDocument/2006/relationships/image" Target="../media/image54.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3" name="Freeform 3"/>
          <p:cNvSpPr/>
          <p:nvPr/>
        </p:nvSpPr>
        <p:spPr>
          <a:xfrm>
            <a:off x="-233254" y="6706339"/>
            <a:ext cx="1996082" cy="3757331"/>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667960" y="7670235"/>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733331" y="982270"/>
            <a:ext cx="14448760" cy="832246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905000" y="3086100"/>
            <a:ext cx="13487400" cy="3465179"/>
          </a:xfrm>
          <a:prstGeom prst="rect">
            <a:avLst/>
          </a:prstGeom>
        </p:spPr>
        <p:txBody>
          <a:bodyPr wrap="square" lIns="0" tIns="0" rIns="0" bIns="0" rtlCol="0" anchor="t">
            <a:spAutoFit/>
          </a:bodyPr>
          <a:lstStyle/>
          <a:p>
            <a:pPr algn="ctr">
              <a:lnSpc>
                <a:spcPct val="150000"/>
              </a:lnSpc>
            </a:pPr>
            <a:r>
              <a:rPr lang="en-US" sz="8000" b="1">
                <a:solidFill>
                  <a:srgbClr val="DF5745"/>
                </a:solidFill>
                <a:latin typeface="Arial" panose="020B0604020202020204" pitchFamily="34" charset="0"/>
                <a:cs typeface="Arial" panose="020B0604020202020204" pitchFamily="34" charset="0"/>
              </a:rPr>
              <a:t>THÂN MẾN CHÀO CÁC EM  ĐẾN VỚI BÀI HỌC MỚI !</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3254" y="6706339"/>
            <a:ext cx="1996082" cy="3757331"/>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31617">
            <a:off x="16420069" y="7811900"/>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7">
            <a:extLst>
              <a:ext uri="{FF2B5EF4-FFF2-40B4-BE49-F238E27FC236}">
                <a16:creationId xmlns:a16="http://schemas.microsoft.com/office/drawing/2014/main" id="{03D64017-B9C2-3686-7417-4247A34FA7C9}"/>
              </a:ext>
            </a:extLst>
          </p:cNvPr>
          <p:cNvSpPr/>
          <p:nvPr/>
        </p:nvSpPr>
        <p:spPr>
          <a:xfrm>
            <a:off x="6629400" y="5307702"/>
            <a:ext cx="4648200" cy="4979298"/>
          </a:xfrm>
          <a:custGeom>
            <a:avLst/>
            <a:gdLst/>
            <a:ahLst/>
            <a:cxnLst/>
            <a:rect l="l" t="t" r="r" b="b"/>
            <a:pathLst>
              <a:path w="4292088" h="4586381">
                <a:moveTo>
                  <a:pt x="0" y="0"/>
                </a:moveTo>
                <a:lnTo>
                  <a:pt x="4292088" y="0"/>
                </a:lnTo>
                <a:lnTo>
                  <a:pt x="4292088" y="4586382"/>
                </a:lnTo>
                <a:lnTo>
                  <a:pt x="0" y="4586382"/>
                </a:lnTo>
                <a:lnTo>
                  <a:pt x="0" y="0"/>
                </a:lnTo>
                <a:close/>
              </a:path>
            </a:pathLst>
          </a:custGeom>
          <a:blipFill>
            <a:blip r:embed="rId10"/>
            <a:stretch>
              <a:fillRect/>
            </a:stretch>
          </a:blipFill>
        </p:spPr>
      </p:sp>
      <p:grpSp>
        <p:nvGrpSpPr>
          <p:cNvPr id="10" name="Group 9">
            <a:extLst>
              <a:ext uri="{FF2B5EF4-FFF2-40B4-BE49-F238E27FC236}">
                <a16:creationId xmlns:a16="http://schemas.microsoft.com/office/drawing/2014/main" id="{3E18D6C8-AC5D-77E5-09D3-29A7E782B16F}"/>
              </a:ext>
            </a:extLst>
          </p:cNvPr>
          <p:cNvGrpSpPr/>
          <p:nvPr/>
        </p:nvGrpSpPr>
        <p:grpSpPr>
          <a:xfrm>
            <a:off x="2095371" y="837422"/>
            <a:ext cx="14097257" cy="4634002"/>
            <a:chOff x="2362199" y="1556336"/>
            <a:chExt cx="14097257" cy="4634002"/>
          </a:xfrm>
        </p:grpSpPr>
        <p:sp>
          <p:nvSpPr>
            <p:cNvPr id="7" name="Scroll: Horizontal 6">
              <a:extLst>
                <a:ext uri="{FF2B5EF4-FFF2-40B4-BE49-F238E27FC236}">
                  <a16:creationId xmlns:a16="http://schemas.microsoft.com/office/drawing/2014/main" id="{9C858303-2180-49F4-A397-EB95D67F02F4}"/>
                </a:ext>
              </a:extLst>
            </p:cNvPr>
            <p:cNvSpPr/>
            <p:nvPr/>
          </p:nvSpPr>
          <p:spPr>
            <a:xfrm>
              <a:off x="2362199" y="1556336"/>
              <a:ext cx="14097257" cy="4634002"/>
            </a:xfrm>
            <a:prstGeom prst="horizontalScroll">
              <a:avLst/>
            </a:prstGeom>
            <a:solidFill>
              <a:srgbClr val="FFFF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0E0F56-C0D6-027A-34E7-B78F97A40A71}"/>
                </a:ext>
              </a:extLst>
            </p:cNvPr>
            <p:cNvSpPr txBox="1"/>
            <p:nvPr/>
          </p:nvSpPr>
          <p:spPr>
            <a:xfrm>
              <a:off x="3166362" y="2554150"/>
              <a:ext cx="13106400" cy="2474652"/>
            </a:xfrm>
            <a:prstGeom prst="rect">
              <a:avLst/>
            </a:prstGeom>
            <a:noFill/>
          </p:spPr>
          <p:txBody>
            <a:bodyPr wrap="square" rtlCol="0">
              <a:spAutoFit/>
            </a:bodyPr>
            <a:lstStyle/>
            <a:p>
              <a:pPr algn="ctr">
                <a:lnSpc>
                  <a:spcPct val="150000"/>
                </a:lnSpc>
              </a:pPr>
              <a:r>
                <a:rPr lang="en-US" sz="5500" b="1">
                  <a:effectLst/>
                  <a:latin typeface="Arial" panose="020B0604020202020204" pitchFamily="34" charset="0"/>
                  <a:ea typeface="Calibri" panose="020F0502020204030204" pitchFamily="34" charset="0"/>
                  <a:cs typeface="Arial" panose="020B0604020202020204" pitchFamily="34" charset="0"/>
                </a:rPr>
                <a:t>Kết luận: </a:t>
              </a:r>
              <a:r>
                <a:rPr lang="en-US" sz="5500">
                  <a:effectLst/>
                  <a:latin typeface="Arial" panose="020B0604020202020204" pitchFamily="34" charset="0"/>
                  <a:ea typeface="Calibri" panose="020F0502020204030204" pitchFamily="34" charset="0"/>
                  <a:cs typeface="Arial" panose="020B0604020202020204" pitchFamily="34" charset="0"/>
                </a:rPr>
                <a:t>Nước không có hình dạng nhất định mà có hình dạng của vật chứa nó</a:t>
              </a:r>
            </a:p>
          </p:txBody>
        </p:sp>
      </p:grpSp>
    </p:spTree>
    <p:extLst>
      <p:ext uri="{BB962C8B-B14F-4D97-AF65-F5344CB8AC3E}">
        <p14:creationId xmlns:p14="http://schemas.microsoft.com/office/powerpoint/2010/main" val="1750284776"/>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4" name="Freeform 4"/>
          <p:cNvSpPr/>
          <p:nvPr/>
        </p:nvSpPr>
        <p:spPr>
          <a:xfrm>
            <a:off x="-809579" y="7517525"/>
            <a:ext cx="1916089" cy="4330144"/>
          </a:xfrm>
          <a:custGeom>
            <a:avLst/>
            <a:gdLst/>
            <a:ahLst/>
            <a:cxnLst/>
            <a:rect l="l" t="t" r="r" b="b"/>
            <a:pathLst>
              <a:path w="1916089" h="4330144">
                <a:moveTo>
                  <a:pt x="0" y="0"/>
                </a:moveTo>
                <a:lnTo>
                  <a:pt x="1916088" y="0"/>
                </a:lnTo>
                <a:lnTo>
                  <a:pt x="1916088" y="4330144"/>
                </a:lnTo>
                <a:lnTo>
                  <a:pt x="0" y="43301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9B64D2D2-2F3B-C105-1A62-CE01029F7CB0}"/>
              </a:ext>
            </a:extLst>
          </p:cNvPr>
          <p:cNvSpPr txBox="1"/>
          <p:nvPr/>
        </p:nvSpPr>
        <p:spPr>
          <a:xfrm>
            <a:off x="3701020" y="614772"/>
            <a:ext cx="10885960" cy="10925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Hoạt động 4: Cùng thảo luận</a:t>
            </a:r>
          </a:p>
        </p:txBody>
      </p:sp>
      <p:graphicFrame>
        <p:nvGraphicFramePr>
          <p:cNvPr id="13" name="Table 12">
            <a:extLst>
              <a:ext uri="{FF2B5EF4-FFF2-40B4-BE49-F238E27FC236}">
                <a16:creationId xmlns:a16="http://schemas.microsoft.com/office/drawing/2014/main" id="{CEFCACF1-1872-9705-920C-C6B5FAD445EB}"/>
              </a:ext>
            </a:extLst>
          </p:cNvPr>
          <p:cNvGraphicFramePr>
            <a:graphicFrameLocks noGrp="1"/>
          </p:cNvGraphicFramePr>
          <p:nvPr>
            <p:extLst>
              <p:ext uri="{D42A27DB-BD31-4B8C-83A1-F6EECF244321}">
                <p14:modId xmlns:p14="http://schemas.microsoft.com/office/powerpoint/2010/main" val="2750921794"/>
              </p:ext>
            </p:extLst>
          </p:nvPr>
        </p:nvGraphicFramePr>
        <p:xfrm>
          <a:off x="1333500" y="3446481"/>
          <a:ext cx="15621000" cy="4459034"/>
        </p:xfrm>
        <a:graphic>
          <a:graphicData uri="http://schemas.openxmlformats.org/drawingml/2006/table">
            <a:tbl>
              <a:tblPr firstRow="1" firstCol="1" bandRow="1">
                <a:tableStyleId>{16D9F66E-5EB9-4882-86FB-DCBF35E3C3E4}</a:tableStyleId>
              </a:tblPr>
              <a:tblGrid>
                <a:gridCol w="2834782">
                  <a:extLst>
                    <a:ext uri="{9D8B030D-6E8A-4147-A177-3AD203B41FA5}">
                      <a16:colId xmlns:a16="http://schemas.microsoft.com/office/drawing/2014/main" val="3030826232"/>
                    </a:ext>
                  </a:extLst>
                </a:gridCol>
                <a:gridCol w="3394238">
                  <a:extLst>
                    <a:ext uri="{9D8B030D-6E8A-4147-A177-3AD203B41FA5}">
                      <a16:colId xmlns:a16="http://schemas.microsoft.com/office/drawing/2014/main" val="2389123760"/>
                    </a:ext>
                  </a:extLst>
                </a:gridCol>
                <a:gridCol w="2343481">
                  <a:extLst>
                    <a:ext uri="{9D8B030D-6E8A-4147-A177-3AD203B41FA5}">
                      <a16:colId xmlns:a16="http://schemas.microsoft.com/office/drawing/2014/main" val="1928599391"/>
                    </a:ext>
                  </a:extLst>
                </a:gridCol>
                <a:gridCol w="2362200">
                  <a:extLst>
                    <a:ext uri="{9D8B030D-6E8A-4147-A177-3AD203B41FA5}">
                      <a16:colId xmlns:a16="http://schemas.microsoft.com/office/drawing/2014/main" val="2413180575"/>
                    </a:ext>
                  </a:extLst>
                </a:gridCol>
                <a:gridCol w="4686299">
                  <a:extLst>
                    <a:ext uri="{9D8B030D-6E8A-4147-A177-3AD203B41FA5}">
                      <a16:colId xmlns:a16="http://schemas.microsoft.com/office/drawing/2014/main" val="1321850899"/>
                    </a:ext>
                  </a:extLst>
                </a:gridCol>
              </a:tblGrid>
              <a:tr h="1332570">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Chất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Màu</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Mùi</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Vị</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Hình dạng</a:t>
                      </a:r>
                    </a:p>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nhất định</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tc>
                <a:extLst>
                  <a:ext uri="{0D108BD9-81ED-4DB2-BD59-A6C34878D82A}">
                    <a16:rowId xmlns:a16="http://schemas.microsoft.com/office/drawing/2014/main" val="1119049117"/>
                  </a:ext>
                </a:extLst>
              </a:tr>
              <a:tr h="914400">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Nước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Không</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extLst>
                  <a:ext uri="{0D108BD9-81ED-4DB2-BD59-A6C34878D82A}">
                    <a16:rowId xmlns:a16="http://schemas.microsoft.com/office/drawing/2014/main" val="585898258"/>
                  </a:ext>
                </a:extLst>
              </a:tr>
              <a:tr h="914400">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Sữa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extLst>
                  <a:ext uri="{0D108BD9-81ED-4DB2-BD59-A6C34878D82A}">
                    <a16:rowId xmlns:a16="http://schemas.microsoft.com/office/drawing/2014/main" val="3107736190"/>
                  </a:ext>
                </a:extLst>
              </a:tr>
              <a:tr h="914400">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Giấm</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tc>
                  <a:txBody>
                    <a:bodyPr/>
                    <a:lstStyle/>
                    <a:p>
                      <a:pPr marL="0" marR="0" algn="ctr">
                        <a:lnSpc>
                          <a:spcPct val="150000"/>
                        </a:lnSpc>
                        <a:spcBef>
                          <a:spcPts val="0"/>
                        </a:spcBef>
                        <a:spcAft>
                          <a:spcPts val="0"/>
                        </a:spcAft>
                      </a:pPr>
                      <a:r>
                        <a:rPr lang="en-US" sz="4000">
                          <a:effectLst/>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156127" marR="156127" marT="0" marB="0" anchor="ctr">
                    <a:solidFill>
                      <a:schemeClr val="bg1"/>
                    </a:solidFill>
                  </a:tcPr>
                </a:tc>
                <a:extLst>
                  <a:ext uri="{0D108BD9-81ED-4DB2-BD59-A6C34878D82A}">
                    <a16:rowId xmlns:a16="http://schemas.microsoft.com/office/drawing/2014/main" val="181700052"/>
                  </a:ext>
                </a:extLst>
              </a:tr>
            </a:tbl>
          </a:graphicData>
        </a:graphic>
      </p:graphicFrame>
      <p:sp>
        <p:nvSpPr>
          <p:cNvPr id="16" name="TextBox 15">
            <a:extLst>
              <a:ext uri="{FF2B5EF4-FFF2-40B4-BE49-F238E27FC236}">
                <a16:creationId xmlns:a16="http://schemas.microsoft.com/office/drawing/2014/main" id="{0B24F3ED-E469-A7D7-93DD-3225DDB1BF58}"/>
              </a:ext>
            </a:extLst>
          </p:cNvPr>
          <p:cNvSpPr txBox="1"/>
          <p:nvPr/>
        </p:nvSpPr>
        <p:spPr>
          <a:xfrm>
            <a:off x="2029995" y="2222433"/>
            <a:ext cx="14228009" cy="982513"/>
          </a:xfrm>
          <a:prstGeom prst="rect">
            <a:avLst/>
          </a:prstGeom>
          <a:noFill/>
        </p:spPr>
        <p:txBody>
          <a:bodyPr wrap="square">
            <a:spAutoFit/>
          </a:bodyPr>
          <a:lstStyle/>
          <a:p>
            <a:pPr marL="0" marR="0" algn="ctr">
              <a:lnSpc>
                <a:spcPct val="150000"/>
              </a:lnSpc>
              <a:spcBef>
                <a:spcPts val="0"/>
              </a:spcBef>
              <a:spcAft>
                <a:spcPts val="0"/>
              </a:spcAft>
            </a:pPr>
            <a:r>
              <a:rPr lang="en-US" sz="4400" b="1" i="1">
                <a:solidFill>
                  <a:srgbClr val="FF0000"/>
                </a:solidFill>
                <a:latin typeface="Arial" panose="020B0604020202020204" pitchFamily="34" charset="0"/>
                <a:ea typeface="Calibri" panose="020F0502020204030204" pitchFamily="34" charset="0"/>
                <a:cs typeface="Arial" panose="020B0604020202020204" pitchFamily="34" charset="0"/>
              </a:rPr>
              <a:t>Em hãy thảo luận nhóm và </a:t>
            </a:r>
            <a:r>
              <a:rPr lang="en-US" sz="4400" b="1" i="1">
                <a:solidFill>
                  <a:srgbClr val="FF0000"/>
                </a:solidFill>
                <a:effectLst/>
                <a:latin typeface="Arial" panose="020B0604020202020204" pitchFamily="34" charset="0"/>
                <a:ea typeface="Calibri" panose="020F0502020204030204" pitchFamily="34" charset="0"/>
                <a:cs typeface="Arial" panose="020B0604020202020204" pitchFamily="34" charset="0"/>
              </a:rPr>
              <a:t>điền thông tin bảng sau:</a:t>
            </a:r>
          </a:p>
        </p:txBody>
      </p:sp>
      <p:sp>
        <p:nvSpPr>
          <p:cNvPr id="17" name="Rectangle 16">
            <a:extLst>
              <a:ext uri="{FF2B5EF4-FFF2-40B4-BE49-F238E27FC236}">
                <a16:creationId xmlns:a16="http://schemas.microsoft.com/office/drawing/2014/main" id="{7BAE759F-FB50-C21A-4C38-C5D1F154D27E}"/>
              </a:ext>
            </a:extLst>
          </p:cNvPr>
          <p:cNvSpPr/>
          <p:nvPr/>
        </p:nvSpPr>
        <p:spPr>
          <a:xfrm>
            <a:off x="7655381" y="5255405"/>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Không</a:t>
            </a:r>
          </a:p>
        </p:txBody>
      </p:sp>
      <p:sp>
        <p:nvSpPr>
          <p:cNvPr id="18" name="Rectangle 17">
            <a:extLst>
              <a:ext uri="{FF2B5EF4-FFF2-40B4-BE49-F238E27FC236}">
                <a16:creationId xmlns:a16="http://schemas.microsoft.com/office/drawing/2014/main" id="{2F9E325E-9E20-FD25-3877-2A0234DF51F8}"/>
              </a:ext>
            </a:extLst>
          </p:cNvPr>
          <p:cNvSpPr/>
          <p:nvPr/>
        </p:nvSpPr>
        <p:spPr>
          <a:xfrm>
            <a:off x="10005236" y="5255405"/>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Không</a:t>
            </a:r>
          </a:p>
        </p:txBody>
      </p:sp>
      <p:sp>
        <p:nvSpPr>
          <p:cNvPr id="19" name="Rectangle 18">
            <a:extLst>
              <a:ext uri="{FF2B5EF4-FFF2-40B4-BE49-F238E27FC236}">
                <a16:creationId xmlns:a16="http://schemas.microsoft.com/office/drawing/2014/main" id="{CAFCCAE3-DDEF-2117-C828-E10E28F92EDC}"/>
              </a:ext>
            </a:extLst>
          </p:cNvPr>
          <p:cNvSpPr/>
          <p:nvPr/>
        </p:nvSpPr>
        <p:spPr>
          <a:xfrm>
            <a:off x="13510295" y="5260321"/>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Không</a:t>
            </a:r>
          </a:p>
        </p:txBody>
      </p:sp>
      <p:sp>
        <p:nvSpPr>
          <p:cNvPr id="20" name="Rectangle 19">
            <a:extLst>
              <a:ext uri="{FF2B5EF4-FFF2-40B4-BE49-F238E27FC236}">
                <a16:creationId xmlns:a16="http://schemas.microsoft.com/office/drawing/2014/main" id="{889F4F28-A3C0-1FC8-C788-CBC2B4FA703F}"/>
              </a:ext>
            </a:extLst>
          </p:cNvPr>
          <p:cNvSpPr/>
          <p:nvPr/>
        </p:nvSpPr>
        <p:spPr>
          <a:xfrm>
            <a:off x="13510295" y="6196547"/>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Không</a:t>
            </a:r>
          </a:p>
        </p:txBody>
      </p:sp>
      <p:sp>
        <p:nvSpPr>
          <p:cNvPr id="22" name="Rectangle 21">
            <a:extLst>
              <a:ext uri="{FF2B5EF4-FFF2-40B4-BE49-F238E27FC236}">
                <a16:creationId xmlns:a16="http://schemas.microsoft.com/office/drawing/2014/main" id="{67454C5E-3A8D-6FAB-6B86-65135EF32616}"/>
              </a:ext>
            </a:extLst>
          </p:cNvPr>
          <p:cNvSpPr/>
          <p:nvPr/>
        </p:nvSpPr>
        <p:spPr>
          <a:xfrm>
            <a:off x="13510295" y="7110947"/>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Không</a:t>
            </a:r>
          </a:p>
        </p:txBody>
      </p:sp>
      <p:sp>
        <p:nvSpPr>
          <p:cNvPr id="23" name="Rectangle 22">
            <a:extLst>
              <a:ext uri="{FF2B5EF4-FFF2-40B4-BE49-F238E27FC236}">
                <a16:creationId xmlns:a16="http://schemas.microsoft.com/office/drawing/2014/main" id="{4321B19E-4B55-E55C-6BA9-FA7F22BBEF45}"/>
              </a:ext>
            </a:extLst>
          </p:cNvPr>
          <p:cNvSpPr/>
          <p:nvPr/>
        </p:nvSpPr>
        <p:spPr>
          <a:xfrm>
            <a:off x="4826415" y="7110947"/>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Không</a:t>
            </a:r>
          </a:p>
        </p:txBody>
      </p:sp>
      <p:sp>
        <p:nvSpPr>
          <p:cNvPr id="24" name="Rectangle 23">
            <a:extLst>
              <a:ext uri="{FF2B5EF4-FFF2-40B4-BE49-F238E27FC236}">
                <a16:creationId xmlns:a16="http://schemas.microsoft.com/office/drawing/2014/main" id="{B2CACDC0-ECFC-6CB2-05A2-D7143188CCE6}"/>
              </a:ext>
            </a:extLst>
          </p:cNvPr>
          <p:cNvSpPr/>
          <p:nvPr/>
        </p:nvSpPr>
        <p:spPr>
          <a:xfrm>
            <a:off x="4826415" y="6196547"/>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Có</a:t>
            </a:r>
          </a:p>
        </p:txBody>
      </p:sp>
      <p:sp>
        <p:nvSpPr>
          <p:cNvPr id="25" name="Rectangle 24">
            <a:extLst>
              <a:ext uri="{FF2B5EF4-FFF2-40B4-BE49-F238E27FC236}">
                <a16:creationId xmlns:a16="http://schemas.microsoft.com/office/drawing/2014/main" id="{C319FF5C-B5F9-72B2-EC74-0656F065358F}"/>
              </a:ext>
            </a:extLst>
          </p:cNvPr>
          <p:cNvSpPr/>
          <p:nvPr/>
        </p:nvSpPr>
        <p:spPr>
          <a:xfrm>
            <a:off x="7655381" y="6196547"/>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Có</a:t>
            </a:r>
          </a:p>
        </p:txBody>
      </p:sp>
      <p:sp>
        <p:nvSpPr>
          <p:cNvPr id="26" name="Rectangle 25">
            <a:extLst>
              <a:ext uri="{FF2B5EF4-FFF2-40B4-BE49-F238E27FC236}">
                <a16:creationId xmlns:a16="http://schemas.microsoft.com/office/drawing/2014/main" id="{9EA9F12C-40FC-6C36-E523-3992DB7F2D95}"/>
              </a:ext>
            </a:extLst>
          </p:cNvPr>
          <p:cNvSpPr/>
          <p:nvPr/>
        </p:nvSpPr>
        <p:spPr>
          <a:xfrm>
            <a:off x="10005236" y="6196547"/>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Có</a:t>
            </a:r>
          </a:p>
        </p:txBody>
      </p:sp>
      <p:sp>
        <p:nvSpPr>
          <p:cNvPr id="27" name="Rectangle 26">
            <a:extLst>
              <a:ext uri="{FF2B5EF4-FFF2-40B4-BE49-F238E27FC236}">
                <a16:creationId xmlns:a16="http://schemas.microsoft.com/office/drawing/2014/main" id="{F66AE75B-8DAC-207D-EB9A-D0D2D7DD961E}"/>
              </a:ext>
            </a:extLst>
          </p:cNvPr>
          <p:cNvSpPr/>
          <p:nvPr/>
        </p:nvSpPr>
        <p:spPr>
          <a:xfrm>
            <a:off x="7655381" y="7110947"/>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Có</a:t>
            </a:r>
          </a:p>
        </p:txBody>
      </p:sp>
      <p:sp>
        <p:nvSpPr>
          <p:cNvPr id="28" name="Rectangle 27">
            <a:extLst>
              <a:ext uri="{FF2B5EF4-FFF2-40B4-BE49-F238E27FC236}">
                <a16:creationId xmlns:a16="http://schemas.microsoft.com/office/drawing/2014/main" id="{3EA7337F-900D-5E70-9DFB-F7EFEDA6AC93}"/>
              </a:ext>
            </a:extLst>
          </p:cNvPr>
          <p:cNvSpPr/>
          <p:nvPr/>
        </p:nvSpPr>
        <p:spPr>
          <a:xfrm>
            <a:off x="10005236" y="7110947"/>
            <a:ext cx="21336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pitchFamily="34" charset="0"/>
                <a:cs typeface="Arial" panose="020B0604020202020204" pitchFamily="34" charset="0"/>
              </a:rPr>
              <a:t>Có</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500" fill="hold"/>
                                        <p:tgtEl>
                                          <p:spTgt spid="28"/>
                                        </p:tgtEl>
                                        <p:attrNameLst>
                                          <p:attrName>ppt_w</p:attrName>
                                        </p:attrNameLst>
                                      </p:cBhvr>
                                      <p:tavLst>
                                        <p:tav tm="0">
                                          <p:val>
                                            <p:fltVal val="0"/>
                                          </p:val>
                                        </p:tav>
                                        <p:tav tm="100000">
                                          <p:val>
                                            <p:strVal val="#ppt_w"/>
                                          </p:val>
                                        </p:tav>
                                      </p:tavLst>
                                    </p:anim>
                                    <p:anim calcmode="lin" valueType="num">
                                      <p:cBhvr>
                                        <p:cTn id="67" dur="500" fill="hold"/>
                                        <p:tgtEl>
                                          <p:spTgt spid="28"/>
                                        </p:tgtEl>
                                        <p:attrNameLst>
                                          <p:attrName>ppt_h</p:attrName>
                                        </p:attrNameLst>
                                      </p:cBhvr>
                                      <p:tavLst>
                                        <p:tav tm="0">
                                          <p:val>
                                            <p:fltVal val="0"/>
                                          </p:val>
                                        </p:tav>
                                        <p:tav tm="100000">
                                          <p:val>
                                            <p:strVal val="#ppt_h"/>
                                          </p:val>
                                        </p:tav>
                                      </p:tavLst>
                                    </p:anim>
                                    <p:animEffect transition="in" filter="fade">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31617">
            <a:off x="17410616" y="8509966"/>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7">
            <a:extLst>
              <a:ext uri="{FF2B5EF4-FFF2-40B4-BE49-F238E27FC236}">
                <a16:creationId xmlns:a16="http://schemas.microsoft.com/office/drawing/2014/main" id="{C6E2D0BD-CBCB-98F5-0819-F56C7A91DC75}"/>
              </a:ext>
            </a:extLst>
          </p:cNvPr>
          <p:cNvGrpSpPr/>
          <p:nvPr/>
        </p:nvGrpSpPr>
        <p:grpSpPr>
          <a:xfrm>
            <a:off x="835496" y="839427"/>
            <a:ext cx="9753600" cy="7315200"/>
            <a:chOff x="2407231" y="1830389"/>
            <a:chExt cx="4040532" cy="3311554"/>
          </a:xfrm>
        </p:grpSpPr>
        <p:pic>
          <p:nvPicPr>
            <p:cNvPr id="9" name="Picture 5">
              <a:extLst>
                <a:ext uri="{FF2B5EF4-FFF2-40B4-BE49-F238E27FC236}">
                  <a16:creationId xmlns:a16="http://schemas.microsoft.com/office/drawing/2014/main" id="{E1B734CE-A9EA-C444-7631-7432F2CD8A5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7231" y="1830389"/>
              <a:ext cx="4040532" cy="3311554"/>
            </a:xfrm>
            <a:prstGeom prst="rect">
              <a:avLst/>
            </a:prstGeom>
          </p:spPr>
        </p:pic>
        <p:sp>
          <p:nvSpPr>
            <p:cNvPr id="14" name="Rectangle 13">
              <a:extLst>
                <a:ext uri="{FF2B5EF4-FFF2-40B4-BE49-F238E27FC236}">
                  <a16:creationId xmlns:a16="http://schemas.microsoft.com/office/drawing/2014/main" id="{1F523281-B011-B9DC-CEE8-CE7F947A8A53}"/>
                </a:ext>
              </a:extLst>
            </p:cNvPr>
            <p:cNvSpPr/>
            <p:nvPr/>
          </p:nvSpPr>
          <p:spPr>
            <a:xfrm>
              <a:off x="3513184" y="1830389"/>
              <a:ext cx="2428026" cy="1824135"/>
            </a:xfrm>
            <a:prstGeom prst="rect">
              <a:avLst/>
            </a:prstGeom>
          </p:spPr>
          <p:txBody>
            <a:bodyPr wrap="square">
              <a:spAutoFit/>
            </a:bodyPr>
            <a:lstStyle/>
            <a:p>
              <a:pPr algn="just">
                <a:lnSpc>
                  <a:spcPct val="150000"/>
                </a:lnSpc>
              </a:pPr>
              <a:r>
                <a:rPr lang="en-US" sz="4400">
                  <a:latin typeface="Arial" panose="020B0604020202020204" pitchFamily="34" charset="0"/>
                  <a:ea typeface="Calibri" panose="020F0502020204030204" pitchFamily="34" charset="0"/>
                  <a:cs typeface="Arial" panose="020B0604020202020204" pitchFamily="34" charset="0"/>
                </a:rPr>
                <a:t>D</a:t>
              </a:r>
              <a:r>
                <a:rPr lang="vi-VN" sz="4400">
                  <a:effectLst/>
                  <a:latin typeface="Arial" panose="020B0604020202020204" pitchFamily="34" charset="0"/>
                  <a:ea typeface="Calibri" panose="020F0502020204030204" pitchFamily="34" charset="0"/>
                  <a:cs typeface="Arial" panose="020B0604020202020204" pitchFamily="34" charset="0"/>
                </a:rPr>
                <a:t>ựa vào thông tin ở bảng vừa điền, </a:t>
              </a:r>
              <a:r>
                <a:rPr lang="en-US" sz="4400">
                  <a:effectLst/>
                  <a:latin typeface="Arial" panose="020B0604020202020204" pitchFamily="34" charset="0"/>
                  <a:ea typeface="Calibri" panose="020F0502020204030204" pitchFamily="34" charset="0"/>
                  <a:cs typeface="Arial" panose="020B0604020202020204" pitchFamily="34" charset="0"/>
                </a:rPr>
                <a:t>em </a:t>
              </a:r>
              <a:r>
                <a:rPr lang="vi-VN" sz="4400">
                  <a:effectLst/>
                  <a:latin typeface="Arial" panose="020B0604020202020204" pitchFamily="34" charset="0"/>
                  <a:ea typeface="Calibri" panose="020F0502020204030204" pitchFamily="34" charset="0"/>
                  <a:cs typeface="Arial" panose="020B0604020202020204" pitchFamily="34" charset="0"/>
                </a:rPr>
                <a:t>hãy nêu một số tính chất chung của nước.</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D18125EE-91E2-0A21-DE56-21B19EFFDD59}"/>
              </a:ext>
            </a:extLst>
          </p:cNvPr>
          <p:cNvGrpSpPr/>
          <p:nvPr/>
        </p:nvGrpSpPr>
        <p:grpSpPr>
          <a:xfrm>
            <a:off x="9705146" y="3619500"/>
            <a:ext cx="7744858" cy="6544980"/>
            <a:chOff x="9705146" y="3619500"/>
            <a:chExt cx="7744858" cy="6544980"/>
          </a:xfrm>
        </p:grpSpPr>
        <p:sp>
          <p:nvSpPr>
            <p:cNvPr id="6" name="Freeform 16">
              <a:extLst>
                <a:ext uri="{FF2B5EF4-FFF2-40B4-BE49-F238E27FC236}">
                  <a16:creationId xmlns:a16="http://schemas.microsoft.com/office/drawing/2014/main" id="{FE64ADCA-BA8D-2680-3AF1-AE37C16F029C}"/>
                </a:ext>
              </a:extLst>
            </p:cNvPr>
            <p:cNvSpPr/>
            <p:nvPr/>
          </p:nvSpPr>
          <p:spPr>
            <a:xfrm>
              <a:off x="9705146" y="3619500"/>
              <a:ext cx="7744858" cy="6544980"/>
            </a:xfrm>
            <a:custGeom>
              <a:avLst/>
              <a:gdLst/>
              <a:ahLst/>
              <a:cxnLst/>
              <a:rect l="l" t="t" r="r" b="b"/>
              <a:pathLst>
                <a:path w="5252936" h="4114800">
                  <a:moveTo>
                    <a:pt x="0" y="0"/>
                  </a:moveTo>
                  <a:lnTo>
                    <a:pt x="5252936" y="0"/>
                  </a:lnTo>
                  <a:lnTo>
                    <a:pt x="525293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9">
              <a:extLst>
                <a:ext uri="{FF2B5EF4-FFF2-40B4-BE49-F238E27FC236}">
                  <a16:creationId xmlns:a16="http://schemas.microsoft.com/office/drawing/2014/main" id="{52275FA3-24EA-D651-5373-E6C5529C11CD}"/>
                </a:ext>
              </a:extLst>
            </p:cNvPr>
            <p:cNvSpPr txBox="1"/>
            <p:nvPr/>
          </p:nvSpPr>
          <p:spPr>
            <a:xfrm>
              <a:off x="10236464" y="4249952"/>
              <a:ext cx="4377369" cy="4029501"/>
            </a:xfrm>
            <a:prstGeom prst="rect">
              <a:avLst/>
            </a:prstGeom>
            <a:noFill/>
          </p:spPr>
          <p:txBody>
            <a:bodyPr wrap="square">
              <a:spAutoFit/>
            </a:bodyPr>
            <a:lstStyle/>
            <a:p>
              <a:pPr marL="0" marR="0" algn="just">
                <a:lnSpc>
                  <a:spcPct val="150000"/>
                </a:lnSpc>
                <a:spcBef>
                  <a:spcPts val="0"/>
                </a:spcBef>
                <a:spcAft>
                  <a:spcPts val="0"/>
                </a:spcAft>
              </a:pPr>
              <a:r>
                <a:rPr lang="en-US" sz="4400" b="1" i="1">
                  <a:effectLst/>
                  <a:latin typeface="Arial" panose="020B0604020202020204" pitchFamily="34" charset="0"/>
                  <a:ea typeface="Calibri" panose="020F0502020204030204" pitchFamily="34" charset="0"/>
                  <a:cs typeface="Arial" panose="020B0604020202020204" pitchFamily="34" charset="0"/>
                </a:rPr>
                <a:t>Kết luận: </a:t>
              </a:r>
              <a:r>
                <a:rPr lang="en-US" sz="4400">
                  <a:effectLst/>
                  <a:latin typeface="Arial" panose="020B0604020202020204" pitchFamily="34" charset="0"/>
                  <a:ea typeface="Calibri" panose="020F0502020204030204" pitchFamily="34" charset="0"/>
                  <a:cs typeface="Arial" panose="020B0604020202020204" pitchFamily="34" charset="0"/>
                </a:rPr>
                <a:t>Nước là chất không màu, không mùi, không vị.</a:t>
              </a:r>
            </a:p>
          </p:txBody>
        </p:sp>
      </p:grpSp>
    </p:spTree>
    <p:extLst>
      <p:ext uri="{BB962C8B-B14F-4D97-AF65-F5344CB8AC3E}">
        <p14:creationId xmlns:p14="http://schemas.microsoft.com/office/powerpoint/2010/main" val="2927181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5667960" y="7670235"/>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351199">
            <a:off x="-633937" y="-1058648"/>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6">
            <a:extLst>
              <a:ext uri="{FF2B5EF4-FFF2-40B4-BE49-F238E27FC236}">
                <a16:creationId xmlns:a16="http://schemas.microsoft.com/office/drawing/2014/main" id="{CE4F1F98-9016-B8B5-4885-BDFA42EA24B4}"/>
              </a:ext>
            </a:extLst>
          </p:cNvPr>
          <p:cNvSpPr txBox="1"/>
          <p:nvPr/>
        </p:nvSpPr>
        <p:spPr>
          <a:xfrm>
            <a:off x="4066092" y="329680"/>
            <a:ext cx="10155815" cy="10925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Hoạt động 5: Thí</a:t>
            </a:r>
            <a:r>
              <a:rPr kumimoji="0" lang="en-US" sz="5400" b="1" i="0" u="none" strike="noStrike" kern="1200" cap="none" spc="0" normalizeH="0" noProof="0">
                <a:ln>
                  <a:noFill/>
                </a:ln>
                <a:solidFill>
                  <a:srgbClr val="DF5745"/>
                </a:solidFill>
                <a:effectLst/>
                <a:uLnTx/>
                <a:uFillTx/>
                <a:latin typeface="Arial" panose="020B0604020202020204" pitchFamily="34" charset="0"/>
                <a:ea typeface="+mn-ea"/>
                <a:cs typeface="Arial" panose="020B0604020202020204" pitchFamily="34" charset="0"/>
              </a:rPr>
              <a:t> nghiệm</a:t>
            </a:r>
            <a:endPar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endParaRPr>
          </a:p>
        </p:txBody>
      </p:sp>
      <p:sp>
        <p:nvSpPr>
          <p:cNvPr id="18" name="Line Callout 1 (Border and Accent Bar) 3">
            <a:extLst>
              <a:ext uri="{FF2B5EF4-FFF2-40B4-BE49-F238E27FC236}">
                <a16:creationId xmlns:a16="http://schemas.microsoft.com/office/drawing/2014/main" id="{46FC69F7-BA71-0D72-957C-CE316CBB453C}"/>
              </a:ext>
            </a:extLst>
          </p:cNvPr>
          <p:cNvSpPr/>
          <p:nvPr/>
        </p:nvSpPr>
        <p:spPr>
          <a:xfrm>
            <a:off x="2362200" y="2024578"/>
            <a:ext cx="13757574" cy="1213922"/>
          </a:xfrm>
          <a:prstGeom prst="accentBorderCallout1">
            <a:avLst>
              <a:gd name="adj1" fmla="val 18750"/>
              <a:gd name="adj2" fmla="val -3127"/>
              <a:gd name="adj3" fmla="val 17954"/>
              <a:gd name="adj4" fmla="val -17509"/>
            </a:avLst>
          </a:prstGeom>
          <a:solidFill>
            <a:srgbClr val="9BBB59">
              <a:lumMod val="20000"/>
              <a:lumOff val="80000"/>
            </a:srgbClr>
          </a:solidFill>
          <a:ln w="25400" cap="flat" cmpd="sng" algn="ctr">
            <a:solidFill>
              <a:srgbClr val="9BBB59">
                <a:lumMod val="50000"/>
              </a:srgbClr>
            </a:solidFill>
            <a:prstDash val="solid"/>
          </a:ln>
          <a:effectLst>
            <a:outerShdw blurRad="50800" dist="38100" dir="18900000" algn="bl" rotWithShape="0">
              <a:prstClr val="black">
                <a:alpha val="40000"/>
              </a:prstClr>
            </a:outerShdw>
          </a:effectLst>
        </p:spPr>
        <p:txBody>
          <a:bodyPr rtlCol="0" anchor="ctr"/>
          <a:lstStyle/>
          <a:p>
            <a:pPr algn="ctr">
              <a:lnSpc>
                <a:spcPct val="150000"/>
              </a:lnSpc>
              <a:defRPr/>
            </a:pPr>
            <a:r>
              <a:rPr lang="en-US" sz="4500" b="1">
                <a:latin typeface="Arial" panose="020B0604020202020204" pitchFamily="34" charset="0"/>
                <a:cs typeface="Arial" panose="020B0604020202020204" pitchFamily="34" charset="0"/>
              </a:rPr>
              <a:t>Thí nghiệm “Nước hòa tan được một số chất”</a:t>
            </a:r>
            <a:endParaRPr lang="en-US" sz="45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71EA1A2-4F06-5BE0-EA77-3293855FD60E}"/>
              </a:ext>
            </a:extLst>
          </p:cNvPr>
          <p:cNvSpPr txBox="1"/>
          <p:nvPr/>
        </p:nvSpPr>
        <p:spPr>
          <a:xfrm>
            <a:off x="8458305" y="3638071"/>
            <a:ext cx="9116115" cy="4118948"/>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Calibri" panose="020F0502020204030204" pitchFamily="34" charset="0"/>
                <a:cs typeface="Arial" panose="020B0604020202020204" pitchFamily="34" charset="0"/>
              </a:rPr>
              <a:t>một thìa cát sạch</a:t>
            </a:r>
            <a:r>
              <a:rPr lang="en-US" sz="450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Calibri" panose="020F0502020204030204" pitchFamily="34" charset="0"/>
                <a:cs typeface="Arial" panose="020B0604020202020204" pitchFamily="34" charset="0"/>
              </a:rPr>
              <a:t>một thìa đường</a:t>
            </a:r>
            <a:r>
              <a:rPr lang="en-US" sz="450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Calibri" panose="020F0502020204030204" pitchFamily="34" charset="0"/>
                <a:cs typeface="Arial" panose="020B0604020202020204" pitchFamily="34" charset="0"/>
              </a:rPr>
              <a:t>một thìa muối</a:t>
            </a:r>
            <a:r>
              <a:rPr lang="en-US" sz="450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Arial" panose="020B0604020202020204" pitchFamily="34" charset="0"/>
              <a:buChar char="•"/>
            </a:pPr>
            <a:r>
              <a:rPr lang="en-US" sz="4500">
                <a:effectLst/>
                <a:latin typeface="Arial" panose="020B0604020202020204" pitchFamily="34" charset="0"/>
                <a:ea typeface="Calibri" panose="020F0502020204030204" pitchFamily="34" charset="0"/>
                <a:cs typeface="Arial" panose="020B0604020202020204" pitchFamily="34" charset="0"/>
              </a:rPr>
              <a:t>ba cốc trong suốt đựng nước.</a:t>
            </a:r>
          </a:p>
        </p:txBody>
      </p:sp>
      <p:grpSp>
        <p:nvGrpSpPr>
          <p:cNvPr id="2" name="Group 1">
            <a:extLst>
              <a:ext uri="{FF2B5EF4-FFF2-40B4-BE49-F238E27FC236}">
                <a16:creationId xmlns:a16="http://schemas.microsoft.com/office/drawing/2014/main" id="{AA78AD3C-FA52-6754-87A5-225BF3145518}"/>
              </a:ext>
            </a:extLst>
          </p:cNvPr>
          <p:cNvGrpSpPr/>
          <p:nvPr/>
        </p:nvGrpSpPr>
        <p:grpSpPr>
          <a:xfrm>
            <a:off x="381000" y="3405933"/>
            <a:ext cx="7954991" cy="6881067"/>
            <a:chOff x="381000" y="3405933"/>
            <a:chExt cx="7954991" cy="6881067"/>
          </a:xfrm>
        </p:grpSpPr>
        <p:sp>
          <p:nvSpPr>
            <p:cNvPr id="36" name="Freeform 3">
              <a:extLst>
                <a:ext uri="{FF2B5EF4-FFF2-40B4-BE49-F238E27FC236}">
                  <a16:creationId xmlns:a16="http://schemas.microsoft.com/office/drawing/2014/main" id="{F5D5DBEE-6CC6-C0CC-20A3-3C95E4E2096B}"/>
                </a:ext>
              </a:extLst>
            </p:cNvPr>
            <p:cNvSpPr/>
            <p:nvPr/>
          </p:nvSpPr>
          <p:spPr>
            <a:xfrm>
              <a:off x="381000" y="3405933"/>
              <a:ext cx="7954991" cy="6881067"/>
            </a:xfrm>
            <a:custGeom>
              <a:avLst/>
              <a:gdLst/>
              <a:ahLst/>
              <a:cxnLst/>
              <a:rect l="l" t="t" r="r" b="b"/>
              <a:pathLst>
                <a:path w="5482680" h="4742518">
                  <a:moveTo>
                    <a:pt x="0" y="0"/>
                  </a:moveTo>
                  <a:lnTo>
                    <a:pt x="5482680" y="0"/>
                  </a:lnTo>
                  <a:lnTo>
                    <a:pt x="5482680" y="4742518"/>
                  </a:lnTo>
                  <a:lnTo>
                    <a:pt x="0" y="4742518"/>
                  </a:lnTo>
                  <a:lnTo>
                    <a:pt x="0" y="0"/>
                  </a:lnTo>
                  <a:close/>
                </a:path>
              </a:pathLst>
            </a:custGeom>
            <a:blipFill>
              <a:blip r:embed="rId8"/>
              <a:stretch>
                <a:fillRect/>
              </a:stretch>
            </a:blipFill>
          </p:spPr>
        </p:sp>
        <p:sp>
          <p:nvSpPr>
            <p:cNvPr id="37" name="TextBox 36">
              <a:extLst>
                <a:ext uri="{FF2B5EF4-FFF2-40B4-BE49-F238E27FC236}">
                  <a16:creationId xmlns:a16="http://schemas.microsoft.com/office/drawing/2014/main" id="{C73A809E-B278-7DC4-6C43-039439E369C4}"/>
                </a:ext>
              </a:extLst>
            </p:cNvPr>
            <p:cNvSpPr txBox="1"/>
            <p:nvPr/>
          </p:nvSpPr>
          <p:spPr>
            <a:xfrm rot="21389274">
              <a:off x="512147" y="4075203"/>
              <a:ext cx="2568839" cy="962251"/>
            </a:xfrm>
            <a:prstGeom prst="rect">
              <a:avLst/>
            </a:prstGeom>
            <a:noFill/>
          </p:spPr>
          <p:txBody>
            <a:bodyPr wrap="square" rtlCol="0">
              <a:spAutoFit/>
            </a:bodyPr>
            <a:lstStyle/>
            <a:p>
              <a:pPr algn="ctr">
                <a:lnSpc>
                  <a:spcPct val="150000"/>
                </a:lnSpc>
              </a:pPr>
              <a:r>
                <a:rPr lang="en-US" sz="4300" b="1">
                  <a:solidFill>
                    <a:schemeClr val="tx2">
                      <a:lumMod val="50000"/>
                    </a:schemeClr>
                  </a:solidFill>
                  <a:latin typeface="Arial" panose="020B0604020202020204" pitchFamily="34" charset="0"/>
                  <a:cs typeface="Arial" panose="020B0604020202020204" pitchFamily="34" charset="0"/>
                </a:rPr>
                <a:t>Chuẩn bị</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ppt_w/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ppt_w</p:attrName>
                                        </p:attrNameLst>
                                      </p:cBhvr>
                                      <p:tavLst>
                                        <p:tav tm="0">
                                          <p:val>
                                            <p:fltVal val="0"/>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7221200" y="8420100"/>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351199">
            <a:off x="-633937" y="-1058648"/>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Line Callout 1 (Border and Accent Bar) 3">
            <a:extLst>
              <a:ext uri="{FF2B5EF4-FFF2-40B4-BE49-F238E27FC236}">
                <a16:creationId xmlns:a16="http://schemas.microsoft.com/office/drawing/2014/main" id="{46FC69F7-BA71-0D72-957C-CE316CBB453C}"/>
              </a:ext>
            </a:extLst>
          </p:cNvPr>
          <p:cNvSpPr/>
          <p:nvPr/>
        </p:nvSpPr>
        <p:spPr>
          <a:xfrm>
            <a:off x="2438400" y="1142201"/>
            <a:ext cx="13757574" cy="1213922"/>
          </a:xfrm>
          <a:prstGeom prst="accentBorderCallout1">
            <a:avLst>
              <a:gd name="adj1" fmla="val 18750"/>
              <a:gd name="adj2" fmla="val -3127"/>
              <a:gd name="adj3" fmla="val 17954"/>
              <a:gd name="adj4" fmla="val -17509"/>
            </a:avLst>
          </a:prstGeom>
          <a:solidFill>
            <a:srgbClr val="9BBB59">
              <a:lumMod val="20000"/>
              <a:lumOff val="80000"/>
            </a:srgbClr>
          </a:solidFill>
          <a:ln w="25400" cap="flat" cmpd="sng" algn="ctr">
            <a:solidFill>
              <a:srgbClr val="9BBB59">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Thí nghiệm “Nước hòa tan được một số chất”</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Freeform 3">
            <a:extLst>
              <a:ext uri="{FF2B5EF4-FFF2-40B4-BE49-F238E27FC236}">
                <a16:creationId xmlns:a16="http://schemas.microsoft.com/office/drawing/2014/main" id="{F5D5DBEE-6CC6-C0CC-20A3-3C95E4E2096B}"/>
              </a:ext>
            </a:extLst>
          </p:cNvPr>
          <p:cNvSpPr/>
          <p:nvPr/>
        </p:nvSpPr>
        <p:spPr>
          <a:xfrm>
            <a:off x="189188" y="3269763"/>
            <a:ext cx="8534400" cy="7017237"/>
          </a:xfrm>
          <a:custGeom>
            <a:avLst/>
            <a:gdLst/>
            <a:ahLst/>
            <a:cxnLst/>
            <a:rect l="l" t="t" r="r" b="b"/>
            <a:pathLst>
              <a:path w="5482680" h="4742518">
                <a:moveTo>
                  <a:pt x="0" y="0"/>
                </a:moveTo>
                <a:lnTo>
                  <a:pt x="5482680" y="0"/>
                </a:lnTo>
                <a:lnTo>
                  <a:pt x="5482680" y="4742518"/>
                </a:lnTo>
                <a:lnTo>
                  <a:pt x="0" y="4742518"/>
                </a:lnTo>
                <a:lnTo>
                  <a:pt x="0" y="0"/>
                </a:lnTo>
                <a:close/>
              </a:path>
            </a:pathLst>
          </a:custGeom>
          <a:blipFill>
            <a:blip r:embed="rId8"/>
            <a:stretch>
              <a:fillRect/>
            </a:stretch>
          </a:blipFill>
        </p:spPr>
      </p:sp>
      <p:sp>
        <p:nvSpPr>
          <p:cNvPr id="37" name="TextBox 36">
            <a:extLst>
              <a:ext uri="{FF2B5EF4-FFF2-40B4-BE49-F238E27FC236}">
                <a16:creationId xmlns:a16="http://schemas.microsoft.com/office/drawing/2014/main" id="{C73A809E-B278-7DC4-6C43-039439E369C4}"/>
              </a:ext>
            </a:extLst>
          </p:cNvPr>
          <p:cNvSpPr txBox="1"/>
          <p:nvPr/>
        </p:nvSpPr>
        <p:spPr>
          <a:xfrm rot="21389274">
            <a:off x="291549" y="3925841"/>
            <a:ext cx="2843772" cy="9622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300" b="1">
                <a:solidFill>
                  <a:srgbClr val="1F497D">
                    <a:lumMod val="50000"/>
                  </a:srgbClr>
                </a:solidFill>
                <a:latin typeface="Arial" panose="020B0604020202020204" pitchFamily="34" charset="0"/>
                <a:cs typeface="Arial" panose="020B0604020202020204" pitchFamily="34" charset="0"/>
              </a:rPr>
              <a:t>Thực hiện</a:t>
            </a:r>
            <a:endParaRPr kumimoji="0" lang="en-US" sz="43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E9EC3E7-1EF3-1C74-0E40-27A049736F95}"/>
              </a:ext>
            </a:extLst>
          </p:cNvPr>
          <p:cNvSpPr txBox="1"/>
          <p:nvPr/>
        </p:nvSpPr>
        <p:spPr>
          <a:xfrm>
            <a:off x="8458201" y="2913985"/>
            <a:ext cx="9144000" cy="6759030"/>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200">
                <a:effectLst/>
                <a:latin typeface="Arial" panose="020B0604020202020204" pitchFamily="34" charset="0"/>
                <a:ea typeface="Calibri" panose="020F0502020204030204" pitchFamily="34" charset="0"/>
                <a:cs typeface="Arial" panose="020B0604020202020204" pitchFamily="34" charset="0"/>
              </a:rPr>
              <a:t>Cho một thìa cát, một thìa đường, một thìa muối vào từng cốc nước và khuấy nhẹ.</a:t>
            </a:r>
          </a:p>
          <a:p>
            <a:pPr marL="571500" marR="0" indent="-571500" algn="just">
              <a:lnSpc>
                <a:spcPct val="150000"/>
              </a:lnSpc>
              <a:spcBef>
                <a:spcPts val="0"/>
              </a:spcBef>
              <a:spcAft>
                <a:spcPts val="0"/>
              </a:spcAft>
              <a:buFont typeface="Arial" panose="020B0604020202020204" pitchFamily="34" charset="0"/>
              <a:buChar char="•"/>
            </a:pPr>
            <a:r>
              <a:rPr lang="en-US" sz="4200">
                <a:effectLst/>
                <a:latin typeface="Arial" panose="020B0604020202020204" pitchFamily="34" charset="0"/>
                <a:ea typeface="Calibri" panose="020F0502020204030204" pitchFamily="34" charset="0"/>
                <a:cs typeface="Arial" panose="020B0604020202020204" pitchFamily="34" charset="0"/>
              </a:rPr>
              <a:t>Quan sát và nhận xét cát, đường, muối trong mỗi cốc sau khi khuấy nước.</a:t>
            </a:r>
          </a:p>
          <a:p>
            <a:pPr marL="571500" marR="0" indent="-571500" algn="just">
              <a:lnSpc>
                <a:spcPct val="150000"/>
              </a:lnSpc>
              <a:spcBef>
                <a:spcPts val="0"/>
              </a:spcBef>
              <a:spcAft>
                <a:spcPts val="0"/>
              </a:spcAft>
              <a:buFont typeface="Arial" panose="020B0604020202020204" pitchFamily="34" charset="0"/>
              <a:buChar char="•"/>
            </a:pPr>
            <a:r>
              <a:rPr lang="en-US" sz="4200">
                <a:latin typeface="Arial" panose="020B0604020202020204" pitchFamily="34" charset="0"/>
                <a:ea typeface="Calibri" panose="020F0502020204030204" pitchFamily="34" charset="0"/>
                <a:cs typeface="Arial" panose="020B0604020202020204" pitchFamily="34" charset="0"/>
              </a:rPr>
              <a:t>Kết luận về tính hòa tan của nước.</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2090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7221200" y="8420100"/>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351199">
            <a:off x="-633937" y="-1058648"/>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Line Callout 1 (Border and Accent Bar) 3">
            <a:extLst>
              <a:ext uri="{FF2B5EF4-FFF2-40B4-BE49-F238E27FC236}">
                <a16:creationId xmlns:a16="http://schemas.microsoft.com/office/drawing/2014/main" id="{46FC69F7-BA71-0D72-957C-CE316CBB453C}"/>
              </a:ext>
            </a:extLst>
          </p:cNvPr>
          <p:cNvSpPr/>
          <p:nvPr/>
        </p:nvSpPr>
        <p:spPr>
          <a:xfrm>
            <a:off x="2362200" y="1621506"/>
            <a:ext cx="13757574" cy="1213922"/>
          </a:xfrm>
          <a:prstGeom prst="accentBorderCallout1">
            <a:avLst>
              <a:gd name="adj1" fmla="val 18750"/>
              <a:gd name="adj2" fmla="val -3127"/>
              <a:gd name="adj3" fmla="val 17954"/>
              <a:gd name="adj4" fmla="val -17509"/>
            </a:avLst>
          </a:prstGeom>
          <a:solidFill>
            <a:srgbClr val="9BBB59">
              <a:lumMod val="20000"/>
              <a:lumOff val="80000"/>
            </a:srgbClr>
          </a:solidFill>
          <a:ln w="25400" cap="flat" cmpd="sng" algn="ctr">
            <a:solidFill>
              <a:srgbClr val="9BBB59">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Thí nghiệm “Nước hòa tan được một số chất”</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Freeform 3">
            <a:extLst>
              <a:ext uri="{FF2B5EF4-FFF2-40B4-BE49-F238E27FC236}">
                <a16:creationId xmlns:a16="http://schemas.microsoft.com/office/drawing/2014/main" id="{F5D5DBEE-6CC6-C0CC-20A3-3C95E4E2096B}"/>
              </a:ext>
            </a:extLst>
          </p:cNvPr>
          <p:cNvSpPr/>
          <p:nvPr/>
        </p:nvSpPr>
        <p:spPr>
          <a:xfrm>
            <a:off x="272379" y="3738589"/>
            <a:ext cx="7964212" cy="6548411"/>
          </a:xfrm>
          <a:custGeom>
            <a:avLst/>
            <a:gdLst/>
            <a:ahLst/>
            <a:cxnLst/>
            <a:rect l="l" t="t" r="r" b="b"/>
            <a:pathLst>
              <a:path w="5482680" h="4742518">
                <a:moveTo>
                  <a:pt x="0" y="0"/>
                </a:moveTo>
                <a:lnTo>
                  <a:pt x="5482680" y="0"/>
                </a:lnTo>
                <a:lnTo>
                  <a:pt x="5482680" y="4742518"/>
                </a:lnTo>
                <a:lnTo>
                  <a:pt x="0" y="4742518"/>
                </a:lnTo>
                <a:lnTo>
                  <a:pt x="0" y="0"/>
                </a:lnTo>
                <a:close/>
              </a:path>
            </a:pathLst>
          </a:custGeom>
          <a:blipFill>
            <a:blip r:embed="rId8"/>
            <a:stretch>
              <a:fillRect/>
            </a:stretch>
          </a:blipFill>
        </p:spPr>
      </p:sp>
      <p:sp>
        <p:nvSpPr>
          <p:cNvPr id="37" name="TextBox 36">
            <a:extLst>
              <a:ext uri="{FF2B5EF4-FFF2-40B4-BE49-F238E27FC236}">
                <a16:creationId xmlns:a16="http://schemas.microsoft.com/office/drawing/2014/main" id="{C73A809E-B278-7DC4-6C43-039439E369C4}"/>
              </a:ext>
            </a:extLst>
          </p:cNvPr>
          <p:cNvSpPr txBox="1"/>
          <p:nvPr/>
        </p:nvSpPr>
        <p:spPr>
          <a:xfrm rot="21389274">
            <a:off x="296466" y="4239100"/>
            <a:ext cx="2843772" cy="9622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300" b="1">
                <a:solidFill>
                  <a:srgbClr val="1F497D">
                    <a:lumMod val="50000"/>
                  </a:srgbClr>
                </a:solidFill>
                <a:latin typeface="Arial" panose="020B0604020202020204" pitchFamily="34" charset="0"/>
                <a:cs typeface="Arial" panose="020B0604020202020204" pitchFamily="34" charset="0"/>
              </a:rPr>
              <a:t>Kết luận</a:t>
            </a:r>
            <a:endParaRPr kumimoji="0" lang="en-US" sz="43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04ECAD5-EA9F-012B-C0DA-C4EDBA7002E1}"/>
              </a:ext>
            </a:extLst>
          </p:cNvPr>
          <p:cNvSpPr txBox="1"/>
          <p:nvPr/>
        </p:nvSpPr>
        <p:spPr>
          <a:xfrm>
            <a:off x="8798266" y="4974292"/>
            <a:ext cx="8572863" cy="2041456"/>
          </a:xfrm>
          <a:prstGeom prst="rect">
            <a:avLst/>
          </a:prstGeom>
          <a:noFill/>
        </p:spPr>
        <p:txBody>
          <a:bodyPr wrap="square">
            <a:spAutoFit/>
          </a:bodyPr>
          <a:lstStyle/>
          <a:p>
            <a:pPr marL="0" marR="0" algn="ctr">
              <a:lnSpc>
                <a:spcPct val="150000"/>
              </a:lnSpc>
              <a:spcBef>
                <a:spcPts val="0"/>
              </a:spcBef>
              <a:spcAft>
                <a:spcPts val="0"/>
              </a:spcAft>
            </a:pPr>
            <a:r>
              <a:rPr lang="en-US" sz="4500" b="1">
                <a:solidFill>
                  <a:srgbClr val="002060"/>
                </a:solidFill>
                <a:effectLst/>
                <a:latin typeface="Arial" panose="020B0604020202020204" pitchFamily="34" charset="0"/>
                <a:ea typeface="Calibri" panose="020F0502020204030204" pitchFamily="34" charset="0"/>
                <a:cs typeface="Arial" panose="020B0604020202020204" pitchFamily="34" charset="0"/>
              </a:rPr>
              <a:t>Nước hòa tan đường và muối, nhưng không hòa tan cát</a:t>
            </a:r>
          </a:p>
        </p:txBody>
      </p:sp>
      <p:sp>
        <p:nvSpPr>
          <p:cNvPr id="2" name="TextBox 1">
            <a:extLst>
              <a:ext uri="{FF2B5EF4-FFF2-40B4-BE49-F238E27FC236}">
                <a16:creationId xmlns:a16="http://schemas.microsoft.com/office/drawing/2014/main" id="{2B408B07-A4B2-A93A-104F-43EDBAB1FA8E}"/>
              </a:ext>
            </a:extLst>
          </p:cNvPr>
          <p:cNvSpPr txBox="1"/>
          <p:nvPr/>
        </p:nvSpPr>
        <p:spPr>
          <a:xfrm>
            <a:off x="4066092" y="329680"/>
            <a:ext cx="10155815" cy="10925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Hoạt động 5: Thí</a:t>
            </a:r>
            <a:r>
              <a:rPr kumimoji="0" lang="en-US" sz="5400" b="1" i="0" u="none" strike="noStrike" kern="1200" cap="none" spc="0" normalizeH="0" noProof="0">
                <a:ln>
                  <a:noFill/>
                </a:ln>
                <a:solidFill>
                  <a:srgbClr val="DF5745"/>
                </a:solidFill>
                <a:effectLst/>
                <a:uLnTx/>
                <a:uFillTx/>
                <a:latin typeface="Arial" panose="020B0604020202020204" pitchFamily="34" charset="0"/>
                <a:ea typeface="+mn-ea"/>
                <a:cs typeface="Arial" panose="020B0604020202020204" pitchFamily="34" charset="0"/>
              </a:rPr>
              <a:t> nghiệm</a:t>
            </a:r>
            <a:endPar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196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4" name="TextBox 4"/>
          <p:cNvSpPr txBox="1"/>
          <p:nvPr/>
        </p:nvSpPr>
        <p:spPr>
          <a:xfrm>
            <a:off x="1827806" y="289862"/>
            <a:ext cx="14673913" cy="2339038"/>
          </a:xfrm>
          <a:prstGeom prst="rect">
            <a:avLst/>
          </a:prstGeom>
        </p:spPr>
        <p:txBody>
          <a:bodyPr wrap="square" lIns="0" tIns="0" rIns="0" bIns="0" rtlCol="0" anchor="t">
            <a:spAutoFit/>
          </a:bodyPr>
          <a:lstStyle/>
          <a:p>
            <a:pPr lvl="0" algn="ctr">
              <a:lnSpc>
                <a:spcPct val="150000"/>
              </a:lnSpc>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cs typeface="Arial" panose="020B0604020202020204" pitchFamily="34" charset="0"/>
              </a:rPr>
              <a:t>Hoạt động 6: </a:t>
            </a:r>
            <a:r>
              <a:rPr lang="vi-VN" sz="5400" b="1">
                <a:solidFill>
                  <a:srgbClr val="DF5745"/>
                </a:solidFill>
                <a:cs typeface="Arial" panose="020B0604020202020204" pitchFamily="34" charset="0"/>
              </a:rPr>
              <a:t>Nước chảy như thế nào và những vật liệu nào thấm được nước?</a:t>
            </a:r>
            <a:endParaRPr kumimoji="0" lang="en-US" sz="5400" b="1" i="0" u="none" strike="noStrike" kern="1200" cap="none" spc="0" normalizeH="0" baseline="0" noProof="0">
              <a:ln>
                <a:noFill/>
              </a:ln>
              <a:solidFill>
                <a:srgbClr val="DF5745"/>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0B31D28-A63B-9369-BF3D-39D78899D3BF}"/>
              </a:ext>
            </a:extLst>
          </p:cNvPr>
          <p:cNvSpPr txBox="1"/>
          <p:nvPr/>
        </p:nvSpPr>
        <p:spPr>
          <a:xfrm>
            <a:off x="424583" y="3120149"/>
            <a:ext cx="7576417" cy="6637651"/>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vi-VN" sz="3600">
                <a:ea typeface="Calibri" panose="020F0502020204030204" pitchFamily="34" charset="0"/>
                <a:cs typeface="Arial" panose="020B0604020202020204" pitchFamily="34" charset="0"/>
              </a:rPr>
              <a:t>Trong hình 3, nước chảy ra từ ống thoát nước và trên mặt đất như thế nào?</a:t>
            </a:r>
          </a:p>
          <a:p>
            <a:pPr marL="571500" marR="0" indent="-571500" algn="just">
              <a:lnSpc>
                <a:spcPct val="150000"/>
              </a:lnSpc>
              <a:spcBef>
                <a:spcPts val="0"/>
              </a:spcBef>
              <a:spcAft>
                <a:spcPts val="0"/>
              </a:spcAft>
              <a:buFont typeface="Arial" panose="020B0604020202020204" pitchFamily="34" charset="0"/>
              <a:buChar char="•"/>
            </a:pPr>
            <a:r>
              <a:rPr lang="vi-VN" sz="3600">
                <a:ea typeface="Calibri" panose="020F0502020204030204" pitchFamily="34" charset="0"/>
                <a:cs typeface="Arial" panose="020B0604020202020204" pitchFamily="34" charset="0"/>
              </a:rPr>
              <a:t>Trong hình 4, nước thấm qua khăn vải hay mặt bàn?</a:t>
            </a:r>
          </a:p>
          <a:p>
            <a:pPr marL="571500" marR="0" indent="-571500" algn="just">
              <a:lnSpc>
                <a:spcPct val="150000"/>
              </a:lnSpc>
              <a:spcBef>
                <a:spcPts val="0"/>
              </a:spcBef>
              <a:spcAft>
                <a:spcPts val="0"/>
              </a:spcAft>
              <a:buFont typeface="Arial" panose="020B0604020202020204" pitchFamily="34" charset="0"/>
              <a:buChar char="•"/>
            </a:pPr>
            <a:r>
              <a:rPr lang="vi-VN" sz="3600">
                <a:ea typeface="Calibri" panose="020F0502020204030204" pitchFamily="34" charset="0"/>
                <a:cs typeface="Arial" panose="020B0604020202020204" pitchFamily="34" charset="0"/>
              </a:rPr>
              <a:t>Khi ta làm đổ một cốc nước trên mặt bàn nằm ngang thì nước sẽ chảy như thế nào?</a:t>
            </a:r>
          </a:p>
        </p:txBody>
      </p:sp>
      <p:grpSp>
        <p:nvGrpSpPr>
          <p:cNvPr id="10" name="Group 9">
            <a:extLst>
              <a:ext uri="{FF2B5EF4-FFF2-40B4-BE49-F238E27FC236}">
                <a16:creationId xmlns:a16="http://schemas.microsoft.com/office/drawing/2014/main" id="{A8AB99B7-6BEB-FD6D-2499-89A97959A704}"/>
              </a:ext>
            </a:extLst>
          </p:cNvPr>
          <p:cNvGrpSpPr/>
          <p:nvPr/>
        </p:nvGrpSpPr>
        <p:grpSpPr>
          <a:xfrm>
            <a:off x="46135" y="1023783"/>
            <a:ext cx="7954866" cy="1666820"/>
            <a:chOff x="-170627" y="-102023"/>
            <a:chExt cx="5391523" cy="1666820"/>
          </a:xfrm>
        </p:grpSpPr>
        <p:grpSp>
          <p:nvGrpSpPr>
            <p:cNvPr id="11" name="Group 10">
              <a:extLst>
                <a:ext uri="{FF2B5EF4-FFF2-40B4-BE49-F238E27FC236}">
                  <a16:creationId xmlns:a16="http://schemas.microsoft.com/office/drawing/2014/main" id="{A5D48E06-7001-6B7C-B7B4-2EFD0F928247}"/>
                </a:ext>
              </a:extLst>
            </p:cNvPr>
            <p:cNvGrpSpPr/>
            <p:nvPr/>
          </p:nvGrpSpPr>
          <p:grpSpPr>
            <a:xfrm>
              <a:off x="-170627" y="-102023"/>
              <a:ext cx="5391523" cy="1666820"/>
              <a:chOff x="52657" y="36200"/>
              <a:chExt cx="5391523" cy="1666820"/>
            </a:xfrm>
          </p:grpSpPr>
          <p:sp>
            <p:nvSpPr>
              <p:cNvPr id="13" name="Rounded Rectangle 5">
                <a:extLst>
                  <a:ext uri="{FF2B5EF4-FFF2-40B4-BE49-F238E27FC236}">
                    <a16:creationId xmlns:a16="http://schemas.microsoft.com/office/drawing/2014/main" id="{8551918E-1DDA-6234-652D-E376F148ECAE}"/>
                  </a:ext>
                </a:extLst>
              </p:cNvPr>
              <p:cNvSpPr/>
              <p:nvPr/>
            </p:nvSpPr>
            <p:spPr>
              <a:xfrm>
                <a:off x="603605" y="489098"/>
                <a:ext cx="4840575" cy="1213922"/>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A7FFE74-AFF9-F06A-EACA-BB7793026446}"/>
                  </a:ext>
                </a:extLst>
              </p:cNvPr>
              <p:cNvPicPr>
                <a:picLocks noChangeAspect="1"/>
              </p:cNvPicPr>
              <p:nvPr/>
            </p:nvPicPr>
            <p:blipFill>
              <a:blip r:embed="rId2"/>
              <a:stretch>
                <a:fillRect/>
              </a:stretch>
            </p:blipFill>
            <p:spPr>
              <a:xfrm>
                <a:off x="52657" y="36200"/>
                <a:ext cx="1187657" cy="1643468"/>
              </a:xfrm>
              <a:prstGeom prst="rect">
                <a:avLst/>
              </a:prstGeom>
            </p:spPr>
          </p:pic>
        </p:grpSp>
        <p:sp>
          <p:nvSpPr>
            <p:cNvPr id="12" name="TextBox 11">
              <a:extLst>
                <a:ext uri="{FF2B5EF4-FFF2-40B4-BE49-F238E27FC236}">
                  <a16:creationId xmlns:a16="http://schemas.microsoft.com/office/drawing/2014/main" id="{334382F3-8532-EDF0-D5DB-E01EECA483FD}"/>
                </a:ext>
              </a:extLst>
            </p:cNvPr>
            <p:cNvSpPr txBox="1"/>
            <p:nvPr/>
          </p:nvSpPr>
          <p:spPr>
            <a:xfrm>
              <a:off x="1036926" y="374227"/>
              <a:ext cx="3562927" cy="1002710"/>
            </a:xfrm>
            <a:prstGeom prst="rect">
              <a:avLst/>
            </a:prstGeom>
            <a:noFill/>
          </p:spPr>
          <p:txBody>
            <a:bodyPr wrap="square" rtlCol="0">
              <a:spAutoFit/>
            </a:bodyPr>
            <a:lstStyle/>
            <a:p>
              <a:pPr algn="just">
                <a:lnSpc>
                  <a:spcPct val="150000"/>
                </a:lnSpc>
              </a:pPr>
              <a:r>
                <a:rPr lang="en-US" sz="4500" b="1">
                  <a:solidFill>
                    <a:schemeClr val="bg1"/>
                  </a:solidFill>
                  <a:latin typeface="Arial" panose="020B0604020202020204" pitchFamily="34" charset="0"/>
                  <a:cs typeface="Arial" panose="020B0604020202020204" pitchFamily="34" charset="0"/>
                </a:rPr>
                <a:t>Quan sát hình ảnh </a:t>
              </a:r>
              <a:endParaRPr lang="en-US" sz="4500" b="1" dirty="0">
                <a:solidFill>
                  <a:schemeClr val="bg1"/>
                </a:solidFill>
                <a:latin typeface="Arial" panose="020B0604020202020204" pitchFamily="34" charset="0"/>
                <a:cs typeface="Arial" panose="020B0604020202020204" pitchFamily="34" charset="0"/>
              </a:endParaRPr>
            </a:p>
          </p:txBody>
        </p:sp>
      </p:grpSp>
      <p:sp>
        <p:nvSpPr>
          <p:cNvPr id="15" name="Arrow: Down 14">
            <a:extLst>
              <a:ext uri="{FF2B5EF4-FFF2-40B4-BE49-F238E27FC236}">
                <a16:creationId xmlns:a16="http://schemas.microsoft.com/office/drawing/2014/main" id="{4872DAE2-ADDD-C0A5-29E5-1BB69720AA23}"/>
              </a:ext>
            </a:extLst>
          </p:cNvPr>
          <p:cNvSpPr/>
          <p:nvPr/>
        </p:nvSpPr>
        <p:spPr>
          <a:xfrm rot="16200000">
            <a:off x="13810829" y="3901858"/>
            <a:ext cx="741053" cy="778309"/>
          </a:xfrm>
          <a:prstGeom prst="downArrow">
            <a:avLst>
              <a:gd name="adj1" fmla="val 50000"/>
              <a:gd name="adj2" fmla="val 5595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9B22C3A-66FA-8BD0-FE68-E53283ECC279}"/>
              </a:ext>
            </a:extLst>
          </p:cNvPr>
          <p:cNvSpPr txBox="1"/>
          <p:nvPr/>
        </p:nvSpPr>
        <p:spPr>
          <a:xfrm>
            <a:off x="14955213" y="3367295"/>
            <a:ext cx="2547216" cy="1824923"/>
          </a:xfrm>
          <a:prstGeom prst="rect">
            <a:avLst/>
          </a:prstGeom>
          <a:noFill/>
        </p:spPr>
        <p:txBody>
          <a:bodyPr wrap="square">
            <a:spAutoFit/>
          </a:bodyPr>
          <a:lstStyle/>
          <a:p>
            <a:pPr marL="0" marR="0" algn="ctr">
              <a:lnSpc>
                <a:spcPct val="150000"/>
              </a:lnSpc>
              <a:spcBef>
                <a:spcPts val="0"/>
              </a:spcBef>
              <a:spcAft>
                <a:spcPts val="0"/>
              </a:spcAft>
            </a:pPr>
            <a:r>
              <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rPr>
              <a:t>cao xuống thấp</a:t>
            </a:r>
          </a:p>
        </p:txBody>
      </p:sp>
      <p:sp>
        <p:nvSpPr>
          <p:cNvPr id="19" name="Arrow: Down 18">
            <a:extLst>
              <a:ext uri="{FF2B5EF4-FFF2-40B4-BE49-F238E27FC236}">
                <a16:creationId xmlns:a16="http://schemas.microsoft.com/office/drawing/2014/main" id="{68ED4616-56FB-F6A4-24E3-270878385744}"/>
              </a:ext>
            </a:extLst>
          </p:cNvPr>
          <p:cNvSpPr/>
          <p:nvPr/>
        </p:nvSpPr>
        <p:spPr>
          <a:xfrm rot="16200000">
            <a:off x="13835015" y="6585672"/>
            <a:ext cx="741053" cy="778310"/>
          </a:xfrm>
          <a:prstGeom prst="downArrow">
            <a:avLst>
              <a:gd name="adj1" fmla="val 50000"/>
              <a:gd name="adj2" fmla="val 5595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8DA58E2-36AC-C7AC-2C39-302438B8E077}"/>
              </a:ext>
            </a:extLst>
          </p:cNvPr>
          <p:cNvSpPr txBox="1"/>
          <p:nvPr/>
        </p:nvSpPr>
        <p:spPr>
          <a:xfrm>
            <a:off x="14725481" y="6012109"/>
            <a:ext cx="3109862" cy="1824923"/>
          </a:xfrm>
          <a:prstGeom prst="rect">
            <a:avLst/>
          </a:prstGeom>
          <a:noFill/>
        </p:spPr>
        <p:txBody>
          <a:bodyPr wrap="square">
            <a:spAutoFit/>
          </a:bodyPr>
          <a:lstStyle/>
          <a:p>
            <a:pPr algn="ctr">
              <a:lnSpc>
                <a:spcPct val="150000"/>
              </a:lnSpc>
            </a:pPr>
            <a:r>
              <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rPr>
              <a:t>n</a:t>
            </a:r>
            <a:r>
              <a:rPr lang="en-US" sz="4000">
                <a:solidFill>
                  <a:srgbClr val="002060"/>
                </a:solidFill>
                <a:latin typeface="Arial" panose="020B0604020202020204" pitchFamily="34" charset="0"/>
                <a:ea typeface="Calibri" panose="020F0502020204030204" pitchFamily="34" charset="0"/>
                <a:cs typeface="Arial" panose="020B0604020202020204" pitchFamily="34" charset="0"/>
              </a:rPr>
              <a:t>ước thấm qua khăn vải</a:t>
            </a:r>
            <a:endParaRPr lang="en-US" sz="400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5ACFCEE-B5A2-FBC5-3F1D-6F716044FDC3}"/>
              </a:ext>
            </a:extLst>
          </p:cNvPr>
          <p:cNvPicPr>
            <a:picLocks noChangeAspect="1"/>
          </p:cNvPicPr>
          <p:nvPr/>
        </p:nvPicPr>
        <p:blipFill rotWithShape="1">
          <a:blip r:embed="rId3"/>
          <a:srcRect l="647" r="53183"/>
          <a:stretch/>
        </p:blipFill>
        <p:spPr>
          <a:xfrm>
            <a:off x="8229600" y="2933700"/>
            <a:ext cx="5177898" cy="3180390"/>
          </a:xfrm>
          <a:prstGeom prst="rect">
            <a:avLst/>
          </a:prstGeom>
        </p:spPr>
      </p:pic>
      <p:pic>
        <p:nvPicPr>
          <p:cNvPr id="3" name="Picture 2">
            <a:extLst>
              <a:ext uri="{FF2B5EF4-FFF2-40B4-BE49-F238E27FC236}">
                <a16:creationId xmlns:a16="http://schemas.microsoft.com/office/drawing/2014/main" id="{A513D4A7-3B3A-8015-E9B1-475F30D921FC}"/>
              </a:ext>
            </a:extLst>
          </p:cNvPr>
          <p:cNvPicPr>
            <a:picLocks noChangeAspect="1"/>
          </p:cNvPicPr>
          <p:nvPr/>
        </p:nvPicPr>
        <p:blipFill rotWithShape="1">
          <a:blip r:embed="rId3"/>
          <a:srcRect l="53830"/>
          <a:stretch/>
        </p:blipFill>
        <p:spPr>
          <a:xfrm>
            <a:off x="8229600" y="6275927"/>
            <a:ext cx="5177898" cy="3180390"/>
          </a:xfrm>
          <a:prstGeom prst="rect">
            <a:avLst/>
          </a:prstGeom>
        </p:spPr>
      </p:pic>
      <p:sp>
        <p:nvSpPr>
          <p:cNvPr id="7" name="Arrow: Down 6">
            <a:extLst>
              <a:ext uri="{FF2B5EF4-FFF2-40B4-BE49-F238E27FC236}">
                <a16:creationId xmlns:a16="http://schemas.microsoft.com/office/drawing/2014/main" id="{314FC4C2-9910-1C75-1F2E-823A24CC3FA5}"/>
              </a:ext>
            </a:extLst>
          </p:cNvPr>
          <p:cNvSpPr/>
          <p:nvPr/>
        </p:nvSpPr>
        <p:spPr>
          <a:xfrm rot="16200000">
            <a:off x="13835015" y="8602851"/>
            <a:ext cx="741053" cy="778310"/>
          </a:xfrm>
          <a:prstGeom prst="downArrow">
            <a:avLst>
              <a:gd name="adj1" fmla="val 50000"/>
              <a:gd name="adj2" fmla="val 5595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3C18F3-41A9-0A29-B803-E6863E931A6A}"/>
              </a:ext>
            </a:extLst>
          </p:cNvPr>
          <p:cNvSpPr txBox="1"/>
          <p:nvPr/>
        </p:nvSpPr>
        <p:spPr>
          <a:xfrm>
            <a:off x="14570508" y="8079544"/>
            <a:ext cx="3581400" cy="1824923"/>
          </a:xfrm>
          <a:prstGeom prst="rect">
            <a:avLst/>
          </a:prstGeom>
          <a:noFill/>
        </p:spPr>
        <p:txBody>
          <a:bodyPr wrap="square">
            <a:spAutoFit/>
          </a:bodyPr>
          <a:lstStyle/>
          <a:p>
            <a:pPr algn="ctr">
              <a:lnSpc>
                <a:spcPct val="150000"/>
              </a:lnSpc>
            </a:pPr>
            <a:r>
              <a:rPr lang="en-US" sz="4000">
                <a:solidFill>
                  <a:srgbClr val="002060"/>
                </a:solidFill>
                <a:latin typeface="Arial" panose="020B0604020202020204" pitchFamily="34" charset="0"/>
                <a:ea typeface="Calibri" panose="020F0502020204030204" pitchFamily="34" charset="0"/>
                <a:cs typeface="Arial" panose="020B0604020202020204" pitchFamily="34" charset="0"/>
              </a:rPr>
              <a:t>nước chảy lan ra mọi phía.</a:t>
            </a:r>
          </a:p>
        </p:txBody>
      </p:sp>
    </p:spTree>
    <p:extLst>
      <p:ext uri="{BB962C8B-B14F-4D97-AF65-F5344CB8AC3E}">
        <p14:creationId xmlns:p14="http://schemas.microsoft.com/office/powerpoint/2010/main" val="503574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500"/>
                                        <p:tgtEl>
                                          <p:spTgt spid="2"/>
                                        </p:tgtEl>
                                      </p:cBhvr>
                                    </p:animEffect>
                                  </p:childTnLst>
                                </p:cTn>
                              </p:par>
                              <p:par>
                                <p:cTn id="21" presetID="6"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5" grpId="0" animBg="1"/>
      <p:bldP spid="18" grpId="0"/>
      <p:bldP spid="19" grpId="0" animBg="1"/>
      <p:bldP spid="22" grpId="0"/>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2273751" y="-2130400"/>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lowchart: Document 7">
            <a:extLst>
              <a:ext uri="{FF2B5EF4-FFF2-40B4-BE49-F238E27FC236}">
                <a16:creationId xmlns:a16="http://schemas.microsoft.com/office/drawing/2014/main" id="{F18334E3-8856-6DD0-B679-423CF860AA87}"/>
              </a:ext>
            </a:extLst>
          </p:cNvPr>
          <p:cNvSpPr/>
          <p:nvPr/>
        </p:nvSpPr>
        <p:spPr>
          <a:xfrm>
            <a:off x="7162800" y="0"/>
            <a:ext cx="4114800" cy="1433816"/>
          </a:xfrm>
          <a:prstGeom prst="flowChartDocumen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latin typeface="Arial" panose="020B0604020202020204" pitchFamily="34" charset="0"/>
                <a:cs typeface="Arial" panose="020B0604020202020204" pitchFamily="34" charset="0"/>
              </a:rPr>
              <a:t>Thực hành</a:t>
            </a:r>
          </a:p>
        </p:txBody>
      </p:sp>
      <p:sp>
        <p:nvSpPr>
          <p:cNvPr id="10" name="Freeform 5">
            <a:extLst>
              <a:ext uri="{FF2B5EF4-FFF2-40B4-BE49-F238E27FC236}">
                <a16:creationId xmlns:a16="http://schemas.microsoft.com/office/drawing/2014/main" id="{A880FFAD-247A-CD7C-042A-109A573D1AFB}"/>
              </a:ext>
            </a:extLst>
          </p:cNvPr>
          <p:cNvSpPr/>
          <p:nvPr/>
        </p:nvSpPr>
        <p:spPr>
          <a:xfrm>
            <a:off x="2667000" y="4996687"/>
            <a:ext cx="4667661" cy="2339665"/>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2">
            <a:extLst>
              <a:ext uri="{FF2B5EF4-FFF2-40B4-BE49-F238E27FC236}">
                <a16:creationId xmlns:a16="http://schemas.microsoft.com/office/drawing/2014/main" id="{EE23264C-B252-B100-6E61-1C59A4D0DEF9}"/>
              </a:ext>
            </a:extLst>
          </p:cNvPr>
          <p:cNvSpPr/>
          <p:nvPr/>
        </p:nvSpPr>
        <p:spPr>
          <a:xfrm>
            <a:off x="11277600" y="4877612"/>
            <a:ext cx="4667661" cy="2123786"/>
          </a:xfrm>
          <a:custGeom>
            <a:avLst/>
            <a:gdLst/>
            <a:ahLst/>
            <a:cxnLst/>
            <a:rect l="l" t="t" r="r" b="b"/>
            <a:pathLst>
              <a:path w="7315200" h="3328416">
                <a:moveTo>
                  <a:pt x="0" y="0"/>
                </a:moveTo>
                <a:lnTo>
                  <a:pt x="7315200" y="0"/>
                </a:lnTo>
                <a:lnTo>
                  <a:pt x="7315200" y="3328416"/>
                </a:lnTo>
                <a:lnTo>
                  <a:pt x="0" y="33284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
            <a:extLst>
              <a:ext uri="{FF2B5EF4-FFF2-40B4-BE49-F238E27FC236}">
                <a16:creationId xmlns:a16="http://schemas.microsoft.com/office/drawing/2014/main" id="{8E22FBFA-C14F-06B2-3477-6DD93C8106A0}"/>
              </a:ext>
            </a:extLst>
          </p:cNvPr>
          <p:cNvSpPr/>
          <p:nvPr/>
        </p:nvSpPr>
        <p:spPr>
          <a:xfrm rot="20714175">
            <a:off x="12875653" y="3682950"/>
            <a:ext cx="1750373" cy="1457186"/>
          </a:xfrm>
          <a:custGeom>
            <a:avLst/>
            <a:gdLst/>
            <a:ahLst/>
            <a:cxnLst/>
            <a:rect l="l" t="t" r="r" b="b"/>
            <a:pathLst>
              <a:path w="4942703" h="4114800">
                <a:moveTo>
                  <a:pt x="0" y="0"/>
                </a:moveTo>
                <a:lnTo>
                  <a:pt x="4942703" y="0"/>
                </a:lnTo>
                <a:lnTo>
                  <a:pt x="494270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3">
            <a:extLst>
              <a:ext uri="{FF2B5EF4-FFF2-40B4-BE49-F238E27FC236}">
                <a16:creationId xmlns:a16="http://schemas.microsoft.com/office/drawing/2014/main" id="{97F954A9-756E-84ED-2024-5EB995C83187}"/>
              </a:ext>
            </a:extLst>
          </p:cNvPr>
          <p:cNvSpPr/>
          <p:nvPr/>
        </p:nvSpPr>
        <p:spPr>
          <a:xfrm rot="20714175">
            <a:off x="3833837" y="4014217"/>
            <a:ext cx="1750373" cy="1457186"/>
          </a:xfrm>
          <a:custGeom>
            <a:avLst/>
            <a:gdLst/>
            <a:ahLst/>
            <a:cxnLst/>
            <a:rect l="l" t="t" r="r" b="b"/>
            <a:pathLst>
              <a:path w="4942703" h="4114800">
                <a:moveTo>
                  <a:pt x="0" y="0"/>
                </a:moveTo>
                <a:lnTo>
                  <a:pt x="4942703" y="0"/>
                </a:lnTo>
                <a:lnTo>
                  <a:pt x="494270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1">
            <a:extLst>
              <a:ext uri="{FF2B5EF4-FFF2-40B4-BE49-F238E27FC236}">
                <a16:creationId xmlns:a16="http://schemas.microsoft.com/office/drawing/2014/main" id="{CBE5DAF0-1197-DBEC-B193-E9AEDA720281}"/>
              </a:ext>
            </a:extLst>
          </p:cNvPr>
          <p:cNvSpPr txBox="1"/>
          <p:nvPr/>
        </p:nvSpPr>
        <p:spPr>
          <a:xfrm>
            <a:off x="1568877" y="1432471"/>
            <a:ext cx="14893038" cy="1954831"/>
          </a:xfrm>
          <a:prstGeom prst="rect">
            <a:avLst/>
          </a:prstGeom>
          <a:noFill/>
        </p:spPr>
        <p:txBody>
          <a:bodyPr wrap="square">
            <a:spAutoFit/>
          </a:bodyPr>
          <a:lstStyle/>
          <a:p>
            <a:pPr marL="0" marR="0" algn="just">
              <a:lnSpc>
                <a:spcPct val="150000"/>
              </a:lnSpc>
              <a:spcBef>
                <a:spcPts val="0"/>
              </a:spcBef>
              <a:spcAft>
                <a:spcPts val="0"/>
              </a:spcAft>
            </a:pPr>
            <a:r>
              <a:rPr lang="en-US" sz="4300">
                <a:effectLst/>
                <a:latin typeface="Arial" panose="020B0604020202020204" pitchFamily="34" charset="0"/>
                <a:ea typeface="Calibri" panose="020F0502020204030204" pitchFamily="34" charset="0"/>
                <a:cs typeface="Arial" panose="020B0604020202020204" pitchFamily="34" charset="0"/>
              </a:rPr>
              <a:t>Đổ ít nước lên một mặt bàn có trải khăn vải và một mặt bàn gỗ không có trải khăn vải. </a:t>
            </a:r>
          </a:p>
        </p:txBody>
      </p:sp>
      <p:sp>
        <p:nvSpPr>
          <p:cNvPr id="25" name="TextBox 24">
            <a:extLst>
              <a:ext uri="{FF2B5EF4-FFF2-40B4-BE49-F238E27FC236}">
                <a16:creationId xmlns:a16="http://schemas.microsoft.com/office/drawing/2014/main" id="{A1C97E1B-600F-07D5-AF2C-EDD5803118A9}"/>
              </a:ext>
            </a:extLst>
          </p:cNvPr>
          <p:cNvSpPr txBox="1"/>
          <p:nvPr/>
        </p:nvSpPr>
        <p:spPr>
          <a:xfrm>
            <a:off x="342900" y="7942067"/>
            <a:ext cx="12534900" cy="182492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Nước thấm qua khăn hay mặt bàn?</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Em sẽ dùng khăn làm bằng vật liệu gì để lau nước?</a:t>
            </a:r>
          </a:p>
        </p:txBody>
      </p:sp>
      <p:sp>
        <p:nvSpPr>
          <p:cNvPr id="27" name="Arrow: Right 26">
            <a:extLst>
              <a:ext uri="{FF2B5EF4-FFF2-40B4-BE49-F238E27FC236}">
                <a16:creationId xmlns:a16="http://schemas.microsoft.com/office/drawing/2014/main" id="{2A948276-3BBE-F67C-7119-201A028071F2}"/>
              </a:ext>
            </a:extLst>
          </p:cNvPr>
          <p:cNvSpPr/>
          <p:nvPr/>
        </p:nvSpPr>
        <p:spPr>
          <a:xfrm>
            <a:off x="9230032" y="8092528"/>
            <a:ext cx="1295400" cy="7620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B60A3BE-A732-C5BB-697A-A3438AAA459B}"/>
              </a:ext>
            </a:extLst>
          </p:cNvPr>
          <p:cNvSpPr txBox="1"/>
          <p:nvPr/>
        </p:nvSpPr>
        <p:spPr>
          <a:xfrm>
            <a:off x="10706099" y="7942067"/>
            <a:ext cx="5753357" cy="901593"/>
          </a:xfrm>
          <a:prstGeom prst="rect">
            <a:avLst/>
          </a:prstGeom>
          <a:noFill/>
        </p:spPr>
        <p:txBody>
          <a:bodyPr wrap="square" rtlCol="0">
            <a:spAutoFit/>
          </a:bodyPr>
          <a:lstStyle/>
          <a:p>
            <a:pPr algn="ctr">
              <a:lnSpc>
                <a:spcPct val="150000"/>
              </a:lnSpc>
            </a:pPr>
            <a:r>
              <a:rPr lang="en-US" sz="4000" b="1">
                <a:solidFill>
                  <a:srgbClr val="FF0000"/>
                </a:solidFill>
                <a:latin typeface="Arial" panose="020B0604020202020204" pitchFamily="34" charset="0"/>
                <a:cs typeface="Arial" panose="020B0604020202020204" pitchFamily="34" charset="0"/>
              </a:rPr>
              <a:t>Nước thấm qua khăn</a:t>
            </a:r>
          </a:p>
        </p:txBody>
      </p:sp>
      <p:sp>
        <p:nvSpPr>
          <p:cNvPr id="29" name="Arrow: Right 28">
            <a:extLst>
              <a:ext uri="{FF2B5EF4-FFF2-40B4-BE49-F238E27FC236}">
                <a16:creationId xmlns:a16="http://schemas.microsoft.com/office/drawing/2014/main" id="{E1FC0EDC-81E9-2F48-7FB0-13C80650909D}"/>
              </a:ext>
            </a:extLst>
          </p:cNvPr>
          <p:cNvSpPr/>
          <p:nvPr/>
        </p:nvSpPr>
        <p:spPr>
          <a:xfrm>
            <a:off x="12877800" y="9052408"/>
            <a:ext cx="1295400" cy="7620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31C4F5E-0B1D-8074-BBD7-2BA184E11A23}"/>
              </a:ext>
            </a:extLst>
          </p:cNvPr>
          <p:cNvSpPr txBox="1"/>
          <p:nvPr/>
        </p:nvSpPr>
        <p:spPr>
          <a:xfrm>
            <a:off x="14094403" y="8854528"/>
            <a:ext cx="4038600" cy="901593"/>
          </a:xfrm>
          <a:prstGeom prst="rect">
            <a:avLst/>
          </a:prstGeom>
          <a:noFill/>
        </p:spPr>
        <p:txBody>
          <a:bodyPr wrap="square" rtlCol="0">
            <a:spAutoFit/>
          </a:bodyPr>
          <a:lstStyle/>
          <a:p>
            <a:pPr algn="ctr">
              <a:lnSpc>
                <a:spcPct val="150000"/>
              </a:lnSpc>
            </a:pPr>
            <a:r>
              <a:rPr lang="en-US" sz="4000" b="1">
                <a:solidFill>
                  <a:srgbClr val="FF0000"/>
                </a:solidFill>
                <a:latin typeface="Arial" panose="020B0604020202020204" pitchFamily="34" charset="0"/>
                <a:cs typeface="Arial" panose="020B0604020202020204" pitchFamily="34" charset="0"/>
              </a:rPr>
              <a:t>Dùng khăn vải</a:t>
            </a:r>
          </a:p>
        </p:txBody>
      </p:sp>
      <p:pic>
        <p:nvPicPr>
          <p:cNvPr id="31" name="Picture 8">
            <a:extLst>
              <a:ext uri="{FF2B5EF4-FFF2-40B4-BE49-F238E27FC236}">
                <a16:creationId xmlns:a16="http://schemas.microsoft.com/office/drawing/2014/main" id="{353C4633-54FB-5FF8-1284-4090AE20081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67071" y="2866287"/>
            <a:ext cx="2658361" cy="4922892"/>
          </a:xfrm>
          <a:prstGeom prst="rect">
            <a:avLst/>
          </a:prstGeom>
        </p:spPr>
      </p:pic>
    </p:spTree>
    <p:extLst>
      <p:ext uri="{BB962C8B-B14F-4D97-AF65-F5344CB8AC3E}">
        <p14:creationId xmlns:p14="http://schemas.microsoft.com/office/powerpoint/2010/main" val="1486149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7" grpId="0" animBg="1"/>
      <p:bldP spid="28" grpId="0"/>
      <p:bldP spid="29" grpId="0"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31617">
            <a:off x="17410616" y="8509966"/>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7" name="Picture 2">
            <a:extLst>
              <a:ext uri="{FF2B5EF4-FFF2-40B4-BE49-F238E27FC236}">
                <a16:creationId xmlns:a16="http://schemas.microsoft.com/office/drawing/2014/main" id="{3E4FAE47-CFDC-EE8C-9002-2E7657EA73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66362" y="1333500"/>
            <a:ext cx="14630400" cy="5385159"/>
          </a:xfrm>
          <a:prstGeom prst="rect">
            <a:avLst/>
          </a:prstGeom>
        </p:spPr>
      </p:pic>
      <p:sp>
        <p:nvSpPr>
          <p:cNvPr id="12" name="TextBox 11">
            <a:extLst>
              <a:ext uri="{FF2B5EF4-FFF2-40B4-BE49-F238E27FC236}">
                <a16:creationId xmlns:a16="http://schemas.microsoft.com/office/drawing/2014/main" id="{5A50E464-EEB5-1CFC-FFBE-34A6EAF6E41D}"/>
              </a:ext>
            </a:extLst>
          </p:cNvPr>
          <p:cNvSpPr txBox="1"/>
          <p:nvPr/>
        </p:nvSpPr>
        <p:spPr>
          <a:xfrm>
            <a:off x="4178043" y="1781077"/>
            <a:ext cx="12607038" cy="3080202"/>
          </a:xfrm>
          <a:prstGeom prst="rect">
            <a:avLst/>
          </a:prstGeom>
          <a:noFill/>
        </p:spPr>
        <p:txBody>
          <a:bodyPr wrap="square">
            <a:spAutoFit/>
          </a:bodyPr>
          <a:lstStyle/>
          <a:p>
            <a:pPr marL="0" marR="0" algn="just">
              <a:lnSpc>
                <a:spcPct val="150000"/>
              </a:lnSpc>
              <a:spcBef>
                <a:spcPts val="0"/>
              </a:spcBef>
              <a:spcAft>
                <a:spcPts val="0"/>
              </a:spcAft>
            </a:pPr>
            <a:r>
              <a:rPr lang="en-US" sz="4500">
                <a:effectLst/>
                <a:latin typeface="Arial" panose="020B0604020202020204" pitchFamily="34" charset="0"/>
                <a:ea typeface="Calibri" panose="020F0502020204030204" pitchFamily="34" charset="0"/>
                <a:cs typeface="Arial" panose="020B0604020202020204" pitchFamily="34" charset="0"/>
              </a:rPr>
              <a:t>Nước chảy từ cao xuống thấp và chảy theo mọi hướng. Nước có thể thấm qua vải, giấy,… nhưng không thấm qua được ni lông, sắt,… </a:t>
            </a:r>
          </a:p>
        </p:txBody>
      </p:sp>
      <p:sp>
        <p:nvSpPr>
          <p:cNvPr id="13" name="Freeform 6">
            <a:extLst>
              <a:ext uri="{FF2B5EF4-FFF2-40B4-BE49-F238E27FC236}">
                <a16:creationId xmlns:a16="http://schemas.microsoft.com/office/drawing/2014/main" id="{146FD20C-5174-27C7-A537-EF8FD40753C4}"/>
              </a:ext>
            </a:extLst>
          </p:cNvPr>
          <p:cNvSpPr/>
          <p:nvPr/>
        </p:nvSpPr>
        <p:spPr>
          <a:xfrm>
            <a:off x="1759770" y="4942455"/>
            <a:ext cx="5032880" cy="5385159"/>
          </a:xfrm>
          <a:custGeom>
            <a:avLst/>
            <a:gdLst/>
            <a:ahLst/>
            <a:cxnLst/>
            <a:rect l="l" t="t" r="r" b="b"/>
            <a:pathLst>
              <a:path w="5032880" h="5385159">
                <a:moveTo>
                  <a:pt x="0" y="0"/>
                </a:moveTo>
                <a:lnTo>
                  <a:pt x="5032880" y="0"/>
                </a:lnTo>
                <a:lnTo>
                  <a:pt x="5032880" y="5385159"/>
                </a:lnTo>
                <a:lnTo>
                  <a:pt x="0" y="5385159"/>
                </a:lnTo>
                <a:lnTo>
                  <a:pt x="0" y="0"/>
                </a:lnTo>
                <a:close/>
              </a:path>
            </a:pathLst>
          </a:custGeom>
          <a:blipFill>
            <a:blip r:embed="rId10"/>
            <a:stretch>
              <a:fillRect/>
            </a:stretch>
          </a:blipFill>
        </p:spPr>
      </p:sp>
      <p:sp>
        <p:nvSpPr>
          <p:cNvPr id="16" name="TextBox 15">
            <a:extLst>
              <a:ext uri="{FF2B5EF4-FFF2-40B4-BE49-F238E27FC236}">
                <a16:creationId xmlns:a16="http://schemas.microsoft.com/office/drawing/2014/main" id="{C6A2C8D8-6FF0-298B-66F1-6E749AF3EA1B}"/>
              </a:ext>
            </a:extLst>
          </p:cNvPr>
          <p:cNvSpPr txBox="1"/>
          <p:nvPr/>
        </p:nvSpPr>
        <p:spPr>
          <a:xfrm>
            <a:off x="540570" y="2415500"/>
            <a:ext cx="2438400" cy="2258054"/>
          </a:xfrm>
          <a:prstGeom prst="rect">
            <a:avLst/>
          </a:prstGeom>
          <a:noFill/>
        </p:spPr>
        <p:txBody>
          <a:bodyPr wrap="square" rtlCol="0">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102851843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2273751" y="-2130400"/>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4">
            <a:extLst>
              <a:ext uri="{FF2B5EF4-FFF2-40B4-BE49-F238E27FC236}">
                <a16:creationId xmlns:a16="http://schemas.microsoft.com/office/drawing/2014/main" id="{C880F0D5-FF36-F942-8922-D55FA4985D3D}"/>
              </a:ext>
            </a:extLst>
          </p:cNvPr>
          <p:cNvSpPr txBox="1"/>
          <p:nvPr/>
        </p:nvSpPr>
        <p:spPr>
          <a:xfrm>
            <a:off x="3476500" y="347299"/>
            <a:ext cx="11334999" cy="1092543"/>
          </a:xfrm>
          <a:prstGeom prst="rect">
            <a:avLst/>
          </a:prstGeom>
        </p:spPr>
        <p:txBody>
          <a:bodyPr wrap="square" lIns="0" tIns="0" rIns="0" bIns="0" rtlCol="0" anchor="t">
            <a:spAutoFit/>
          </a:bodyPr>
          <a:lstStyle/>
          <a:p>
            <a:pPr lvl="0" algn="ctr">
              <a:lnSpc>
                <a:spcPct val="150000"/>
              </a:lnSpc>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cs typeface="Arial" panose="020B0604020202020204" pitchFamily="34" charset="0"/>
              </a:rPr>
              <a:t>Hoạt động luyện tập – thực hành</a:t>
            </a:r>
          </a:p>
        </p:txBody>
      </p:sp>
      <p:sp>
        <p:nvSpPr>
          <p:cNvPr id="4" name="Freeform 7">
            <a:extLst>
              <a:ext uri="{FF2B5EF4-FFF2-40B4-BE49-F238E27FC236}">
                <a16:creationId xmlns:a16="http://schemas.microsoft.com/office/drawing/2014/main" id="{A76D3690-D77C-126A-BB97-5F0435B0A44E}"/>
              </a:ext>
            </a:extLst>
          </p:cNvPr>
          <p:cNvSpPr/>
          <p:nvPr/>
        </p:nvSpPr>
        <p:spPr>
          <a:xfrm>
            <a:off x="12954000" y="2400300"/>
            <a:ext cx="4419804" cy="7010400"/>
          </a:xfrm>
          <a:custGeom>
            <a:avLst/>
            <a:gdLst/>
            <a:ahLst/>
            <a:cxnLst/>
            <a:rect l="l" t="t" r="r" b="b"/>
            <a:pathLst>
              <a:path w="2007896" h="3302913">
                <a:moveTo>
                  <a:pt x="0" y="0"/>
                </a:moveTo>
                <a:lnTo>
                  <a:pt x="2007895" y="0"/>
                </a:lnTo>
                <a:lnTo>
                  <a:pt x="2007895" y="3302912"/>
                </a:lnTo>
                <a:lnTo>
                  <a:pt x="0" y="3302912"/>
                </a:lnTo>
                <a:lnTo>
                  <a:pt x="0" y="0"/>
                </a:lnTo>
                <a:close/>
              </a:path>
            </a:pathLst>
          </a:custGeom>
          <a:blipFill>
            <a:blip r:embed="rId6"/>
            <a:stretch>
              <a:fillRect/>
            </a:stretch>
          </a:blipFill>
        </p:spPr>
      </p:sp>
      <p:sp>
        <p:nvSpPr>
          <p:cNvPr id="6" name="Rectangle: Rounded Corners 5">
            <a:extLst>
              <a:ext uri="{FF2B5EF4-FFF2-40B4-BE49-F238E27FC236}">
                <a16:creationId xmlns:a16="http://schemas.microsoft.com/office/drawing/2014/main" id="{E0157891-D9AF-8B25-7BCF-36673501C3D2}"/>
              </a:ext>
            </a:extLst>
          </p:cNvPr>
          <p:cNvSpPr/>
          <p:nvPr/>
        </p:nvSpPr>
        <p:spPr>
          <a:xfrm>
            <a:off x="2057400" y="2019300"/>
            <a:ext cx="10515600" cy="2590800"/>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Em rút ra kết luận chung gì về những tính chất của nước?</a:t>
            </a:r>
          </a:p>
        </p:txBody>
      </p:sp>
      <p:pic>
        <p:nvPicPr>
          <p:cNvPr id="18" name="Picture 17" descr="A glass of water being poured into a glass&#10;&#10;Description automatically generated with medium confidence">
            <a:extLst>
              <a:ext uri="{FF2B5EF4-FFF2-40B4-BE49-F238E27FC236}">
                <a16:creationId xmlns:a16="http://schemas.microsoft.com/office/drawing/2014/main" id="{A821B182-4697-76FF-30C4-2306C9AC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5823" y="4877371"/>
            <a:ext cx="9238753" cy="5062330"/>
          </a:xfrm>
          <a:prstGeom prst="rect">
            <a:avLst/>
          </a:prstGeom>
        </p:spPr>
      </p:pic>
    </p:spTree>
    <p:extLst>
      <p:ext uri="{BB962C8B-B14F-4D97-AF65-F5344CB8AC3E}">
        <p14:creationId xmlns:p14="http://schemas.microsoft.com/office/powerpoint/2010/main" val="2681927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097CF42-F9CA-6791-ACAB-01F1A7B0A839}"/>
              </a:ext>
            </a:extLst>
          </p:cNvPr>
          <p:cNvSpPr txBox="1"/>
          <p:nvPr/>
        </p:nvSpPr>
        <p:spPr>
          <a:xfrm>
            <a:off x="1435093" y="3262277"/>
            <a:ext cx="15278100" cy="2884251"/>
          </a:xfrm>
          <a:prstGeom prst="rect">
            <a:avLst/>
          </a:prstGeom>
          <a:noFill/>
        </p:spPr>
        <p:txBody>
          <a:bodyPr wrap="square">
            <a:spAutoFit/>
          </a:bodyPr>
          <a:lstStyle/>
          <a:p>
            <a:pPr algn="ctr">
              <a:lnSpc>
                <a:spcPct val="150000"/>
              </a:lnSpc>
              <a:spcBef>
                <a:spcPts val="1700"/>
              </a:spcBef>
              <a:spcAft>
                <a:spcPts val="1650"/>
              </a:spcAft>
            </a:pPr>
            <a:r>
              <a:rPr lang="en-US" sz="13800" b="1" kern="2200">
                <a:solidFill>
                  <a:srgbClr val="DF5745"/>
                </a:solidFill>
                <a:effectLst/>
                <a:latin typeface="Arial" panose="020B0604020202020204" pitchFamily="34" charset="0"/>
                <a:ea typeface="Calibri" panose="020F0502020204030204" pitchFamily="34" charset="0"/>
                <a:cs typeface="Arial" panose="020B0604020202020204" pitchFamily="34" charset="0"/>
              </a:rPr>
              <a:t>CHỦ ĐỀ 1: CHẤT</a:t>
            </a:r>
            <a:endParaRPr lang="en-US" sz="28700" b="1" kern="2200">
              <a:solidFill>
                <a:srgbClr val="DF574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Freeform 2"/>
          <p:cNvSpPr/>
          <p:nvPr/>
        </p:nvSpPr>
        <p:spPr>
          <a:xfrm>
            <a:off x="16489754" y="7625147"/>
            <a:ext cx="2093226" cy="2329041"/>
          </a:xfrm>
          <a:custGeom>
            <a:avLst/>
            <a:gdLst/>
            <a:ahLst/>
            <a:cxnLst/>
            <a:rect l="l" t="t" r="r" b="b"/>
            <a:pathLst>
              <a:path w="2093226" h="2329041">
                <a:moveTo>
                  <a:pt x="0" y="0"/>
                </a:moveTo>
                <a:lnTo>
                  <a:pt x="2093225" y="0"/>
                </a:lnTo>
                <a:lnTo>
                  <a:pt x="2093225" y="2329041"/>
                </a:lnTo>
                <a:lnTo>
                  <a:pt x="0" y="232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159499" y="9258300"/>
            <a:ext cx="6457213" cy="1210727"/>
          </a:xfrm>
          <a:custGeom>
            <a:avLst/>
            <a:gdLst/>
            <a:ahLst/>
            <a:cxnLst/>
            <a:rect l="l" t="t" r="r" b="b"/>
            <a:pathLst>
              <a:path w="6457213" h="1210727">
                <a:moveTo>
                  <a:pt x="0" y="0"/>
                </a:moveTo>
                <a:lnTo>
                  <a:pt x="6457213" y="0"/>
                </a:lnTo>
                <a:lnTo>
                  <a:pt x="6457213" y="1210727"/>
                </a:lnTo>
                <a:lnTo>
                  <a:pt x="0" y="1210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38108" y="-601579"/>
            <a:ext cx="2669529" cy="2669529"/>
          </a:xfrm>
          <a:custGeom>
            <a:avLst/>
            <a:gdLst/>
            <a:ahLst/>
            <a:cxnLst/>
            <a:rect l="l" t="t" r="r" b="b"/>
            <a:pathLst>
              <a:path w="2669529" h="2669529">
                <a:moveTo>
                  <a:pt x="0" y="0"/>
                </a:moveTo>
                <a:lnTo>
                  <a:pt x="2669529" y="0"/>
                </a:lnTo>
                <a:lnTo>
                  <a:pt x="2669529" y="2669529"/>
                </a:lnTo>
                <a:lnTo>
                  <a:pt x="0" y="2669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220685" y="7042833"/>
            <a:ext cx="1916089" cy="4330144"/>
          </a:xfrm>
          <a:custGeom>
            <a:avLst/>
            <a:gdLst/>
            <a:ahLst/>
            <a:cxnLst/>
            <a:rect l="l" t="t" r="r" b="b"/>
            <a:pathLst>
              <a:path w="1916089" h="4330144">
                <a:moveTo>
                  <a:pt x="0" y="0"/>
                </a:moveTo>
                <a:lnTo>
                  <a:pt x="1916088" y="0"/>
                </a:lnTo>
                <a:lnTo>
                  <a:pt x="1916088" y="4330144"/>
                </a:lnTo>
                <a:lnTo>
                  <a:pt x="0" y="4330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6066028" y="-360947"/>
            <a:ext cx="2751092" cy="2873203"/>
          </a:xfrm>
          <a:custGeom>
            <a:avLst/>
            <a:gdLst/>
            <a:ahLst/>
            <a:cxnLst/>
            <a:rect l="l" t="t" r="r" b="b"/>
            <a:pathLst>
              <a:path w="2751092" h="2873203">
                <a:moveTo>
                  <a:pt x="0" y="0"/>
                </a:moveTo>
                <a:lnTo>
                  <a:pt x="2751092" y="0"/>
                </a:lnTo>
                <a:lnTo>
                  <a:pt x="2751092" y="2873203"/>
                </a:lnTo>
                <a:lnTo>
                  <a:pt x="0" y="2873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9">
            <a:extLst>
              <a:ext uri="{FF2B5EF4-FFF2-40B4-BE49-F238E27FC236}">
                <a16:creationId xmlns:a16="http://schemas.microsoft.com/office/drawing/2014/main" id="{1DE08CAB-8653-4A16-204E-1DB1E5ECB5B5}"/>
              </a:ext>
            </a:extLst>
          </p:cNvPr>
          <p:cNvGrpSpPr/>
          <p:nvPr/>
        </p:nvGrpSpPr>
        <p:grpSpPr>
          <a:xfrm>
            <a:off x="1906287" y="1369427"/>
            <a:ext cx="14335711" cy="7436650"/>
            <a:chOff x="1906288" y="833380"/>
            <a:chExt cx="14335711" cy="7436650"/>
          </a:xfrm>
        </p:grpSpPr>
        <p:sp>
          <p:nvSpPr>
            <p:cNvPr id="5" name="Freeform 5"/>
            <p:cNvSpPr/>
            <p:nvPr/>
          </p:nvSpPr>
          <p:spPr>
            <a:xfrm>
              <a:off x="1906288" y="833380"/>
              <a:ext cx="14335711" cy="7436650"/>
            </a:xfrm>
            <a:custGeom>
              <a:avLst/>
              <a:gdLst/>
              <a:ahLst/>
              <a:cxnLst/>
              <a:rect l="l" t="t" r="r" b="b"/>
              <a:pathLst>
                <a:path w="9566200" h="4962466">
                  <a:moveTo>
                    <a:pt x="0" y="0"/>
                  </a:moveTo>
                  <a:lnTo>
                    <a:pt x="9566200" y="0"/>
                  </a:lnTo>
                  <a:lnTo>
                    <a:pt x="9566200" y="4962466"/>
                  </a:lnTo>
                  <a:lnTo>
                    <a:pt x="0" y="49624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5E39D7BC-2E29-42E9-CFB3-679D4A5838F0}"/>
                </a:ext>
              </a:extLst>
            </p:cNvPr>
            <p:cNvSpPr txBox="1"/>
            <p:nvPr/>
          </p:nvSpPr>
          <p:spPr>
            <a:xfrm>
              <a:off x="2131421" y="2141512"/>
              <a:ext cx="13285892" cy="5404172"/>
            </a:xfrm>
            <a:prstGeom prst="rect">
              <a:avLst/>
            </a:prstGeom>
            <a:noFill/>
          </p:spPr>
          <p:txBody>
            <a:bodyPr wrap="square" rtlCol="0">
              <a:spAutoFit/>
            </a:bodyPr>
            <a:lstStyle/>
            <a:p>
              <a:pPr algn="ctr">
                <a:lnSpc>
                  <a:spcPct val="150000"/>
                </a:lnSpc>
              </a:pPr>
              <a:r>
                <a:rPr lang="nl-NL" sz="8000" b="1">
                  <a:effectLst/>
                  <a:latin typeface="Arial" panose="020B0604020202020204" pitchFamily="34" charset="0"/>
                  <a:ea typeface="SimSun" panose="02010600030101010101" pitchFamily="2" charset="-122"/>
                  <a:cs typeface="Arial" panose="020B0604020202020204" pitchFamily="34" charset="0"/>
                </a:rPr>
                <a:t>BÀI </a:t>
              </a:r>
              <a:r>
                <a:rPr lang="en-US" sz="8000" b="1">
                  <a:effectLst/>
                  <a:latin typeface="Arial" panose="020B0604020202020204" pitchFamily="34" charset="0"/>
                  <a:ea typeface="SimSun" panose="02010600030101010101" pitchFamily="2" charset="-122"/>
                  <a:cs typeface="Arial" panose="020B0604020202020204" pitchFamily="34" charset="0"/>
                </a:rPr>
                <a:t>1 – TIẾT 1</a:t>
              </a:r>
              <a:r>
                <a:rPr lang="nl-NL" sz="8000" b="1">
                  <a:effectLst/>
                  <a:latin typeface="Arial" panose="020B0604020202020204" pitchFamily="34" charset="0"/>
                  <a:ea typeface="SimSun" panose="02010600030101010101" pitchFamily="2" charset="-122"/>
                  <a:cs typeface="Arial" panose="020B0604020202020204" pitchFamily="34" charset="0"/>
                </a:rPr>
                <a:t>: </a:t>
              </a:r>
            </a:p>
            <a:p>
              <a:pPr algn="ctr">
                <a:lnSpc>
                  <a:spcPct val="150000"/>
                </a:lnSpc>
              </a:pPr>
              <a:r>
                <a:rPr lang="en-US" sz="8000" b="1">
                  <a:effectLst/>
                  <a:latin typeface="Arial" panose="020B0604020202020204" pitchFamily="34" charset="0"/>
                  <a:ea typeface="SimSun" panose="02010600030101010101" pitchFamily="2" charset="-122"/>
                  <a:cs typeface="Arial" panose="020B0604020202020204" pitchFamily="34" charset="0"/>
                </a:rPr>
                <a:t>MỘT SỐ TÍNH CHẤT VÀ VAI TRÒ CỦA NƯỚC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2273751" y="-2130400"/>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11">
            <a:extLst>
              <a:ext uri="{FF2B5EF4-FFF2-40B4-BE49-F238E27FC236}">
                <a16:creationId xmlns:a16="http://schemas.microsoft.com/office/drawing/2014/main" id="{CE4CB921-2C5D-53BA-37AC-49078851C0AC}"/>
              </a:ext>
            </a:extLst>
          </p:cNvPr>
          <p:cNvGrpSpPr/>
          <p:nvPr/>
        </p:nvGrpSpPr>
        <p:grpSpPr>
          <a:xfrm>
            <a:off x="1790442" y="876300"/>
            <a:ext cx="15926133" cy="9416464"/>
            <a:chOff x="1790442" y="876300"/>
            <a:chExt cx="15926133" cy="9416464"/>
          </a:xfrm>
        </p:grpSpPr>
        <p:grpSp>
          <p:nvGrpSpPr>
            <p:cNvPr id="10" name="Group 9">
              <a:extLst>
                <a:ext uri="{FF2B5EF4-FFF2-40B4-BE49-F238E27FC236}">
                  <a16:creationId xmlns:a16="http://schemas.microsoft.com/office/drawing/2014/main" id="{7DC0626B-3F02-AE72-C344-195699BE7562}"/>
                </a:ext>
              </a:extLst>
            </p:cNvPr>
            <p:cNvGrpSpPr/>
            <p:nvPr/>
          </p:nvGrpSpPr>
          <p:grpSpPr>
            <a:xfrm>
              <a:off x="1790442" y="876300"/>
              <a:ext cx="15202157" cy="8534400"/>
              <a:chOff x="1790442" y="876300"/>
              <a:chExt cx="15202157" cy="8534400"/>
            </a:xfrm>
          </p:grpSpPr>
          <p:sp>
            <p:nvSpPr>
              <p:cNvPr id="8" name="Rectangle: Rounded Corners 7">
                <a:extLst>
                  <a:ext uri="{FF2B5EF4-FFF2-40B4-BE49-F238E27FC236}">
                    <a16:creationId xmlns:a16="http://schemas.microsoft.com/office/drawing/2014/main" id="{63056509-C4B8-BB7C-59FE-B92F997ABE3B}"/>
                  </a:ext>
                </a:extLst>
              </p:cNvPr>
              <p:cNvSpPr/>
              <p:nvPr/>
            </p:nvSpPr>
            <p:spPr>
              <a:xfrm>
                <a:off x="1790442" y="1537286"/>
                <a:ext cx="15202157" cy="7873414"/>
              </a:xfrm>
              <a:prstGeom prst="roundRect">
                <a:avLst>
                  <a:gd name="adj" fmla="val 7715"/>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FF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D0A374A-8C61-3120-4EB5-063073A2FD19}"/>
                  </a:ext>
                </a:extLst>
              </p:cNvPr>
              <p:cNvSpPr/>
              <p:nvPr/>
            </p:nvSpPr>
            <p:spPr>
              <a:xfrm>
                <a:off x="6019800" y="876300"/>
                <a:ext cx="6248400" cy="1371029"/>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KẾT LUẬN CHUNG: </a:t>
                </a:r>
              </a:p>
            </p:txBody>
          </p:sp>
          <p:sp>
            <p:nvSpPr>
              <p:cNvPr id="16" name="TextBox 15">
                <a:extLst>
                  <a:ext uri="{FF2B5EF4-FFF2-40B4-BE49-F238E27FC236}">
                    <a16:creationId xmlns:a16="http://schemas.microsoft.com/office/drawing/2014/main" id="{EF8321D6-43FF-9DB8-4CC5-35E541E2452A}"/>
                  </a:ext>
                </a:extLst>
              </p:cNvPr>
              <p:cNvSpPr txBox="1"/>
              <p:nvPr/>
            </p:nvSpPr>
            <p:spPr>
              <a:xfrm>
                <a:off x="2287144" y="2282691"/>
                <a:ext cx="13713711" cy="709264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400">
                    <a:latin typeface="Arial" panose="020B0604020202020204" pitchFamily="34" charset="0"/>
                    <a:ea typeface="Times New Roman" panose="02020603050405020304" pitchFamily="18" charset="0"/>
                    <a:cs typeface="Arial" panose="020B0604020202020204" pitchFamily="34" charset="0"/>
                  </a:rPr>
                  <a:t>Nước ở dạng lỏng không màu, không mùi, không vị, không có hình dạng nhất định và hòa tan được muối, đường,…</a:t>
                </a:r>
              </a:p>
              <a:p>
                <a:pPr marL="571500" indent="-571500" algn="just">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Nước chảy từ cao xuống thấp và chảy lan ra khắp mọi phía.</a:t>
                </a:r>
              </a:p>
              <a:p>
                <a:pPr marL="571500" indent="-571500" algn="just">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Nước có thể thấm qua vải, giấy,… nhưng không thấm qua được ni lông, sắt.</a:t>
                </a:r>
                <a:endParaRPr lang="en-US" sz="4400"/>
              </a:p>
            </p:txBody>
          </p:sp>
        </p:grpSp>
        <p:sp>
          <p:nvSpPr>
            <p:cNvPr id="11" name="Freeform 19">
              <a:extLst>
                <a:ext uri="{FF2B5EF4-FFF2-40B4-BE49-F238E27FC236}">
                  <a16:creationId xmlns:a16="http://schemas.microsoft.com/office/drawing/2014/main" id="{7E709C20-EF87-6616-9FFF-C345A01C3A2A}"/>
                </a:ext>
              </a:extLst>
            </p:cNvPr>
            <p:cNvSpPr/>
            <p:nvPr/>
          </p:nvSpPr>
          <p:spPr>
            <a:xfrm>
              <a:off x="15610920" y="8235364"/>
              <a:ext cx="2105655" cy="2057400"/>
            </a:xfrm>
            <a:custGeom>
              <a:avLst/>
              <a:gdLst/>
              <a:ahLst/>
              <a:cxnLst/>
              <a:rect l="l" t="t" r="r" b="b"/>
              <a:pathLst>
                <a:path w="2105655" h="2057400">
                  <a:moveTo>
                    <a:pt x="0" y="0"/>
                  </a:moveTo>
                  <a:lnTo>
                    <a:pt x="2105655" y="0"/>
                  </a:lnTo>
                  <a:lnTo>
                    <a:pt x="2105655"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extLst>
      <p:ext uri="{BB962C8B-B14F-4D97-AF65-F5344CB8AC3E}">
        <p14:creationId xmlns:p14="http://schemas.microsoft.com/office/powerpoint/2010/main" val="445706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5667960" y="7670235"/>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351199">
            <a:off x="-633937" y="-1058648"/>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6">
            <a:extLst>
              <a:ext uri="{FF2B5EF4-FFF2-40B4-BE49-F238E27FC236}">
                <a16:creationId xmlns:a16="http://schemas.microsoft.com/office/drawing/2014/main" id="{CE4F1F98-9016-B8B5-4885-BDFA42EA24B4}"/>
              </a:ext>
            </a:extLst>
          </p:cNvPr>
          <p:cNvSpPr txBox="1"/>
          <p:nvPr/>
        </p:nvSpPr>
        <p:spPr>
          <a:xfrm>
            <a:off x="4066092" y="548260"/>
            <a:ext cx="10155815" cy="10925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Hoạt động vận dụng</a:t>
            </a:r>
          </a:p>
        </p:txBody>
      </p:sp>
      <p:pic>
        <p:nvPicPr>
          <p:cNvPr id="2" name="Picture 1">
            <a:extLst>
              <a:ext uri="{FF2B5EF4-FFF2-40B4-BE49-F238E27FC236}">
                <a16:creationId xmlns:a16="http://schemas.microsoft.com/office/drawing/2014/main" id="{6EBFE827-D465-E217-3BA8-BC73BB2F0B50}"/>
              </a:ext>
            </a:extLst>
          </p:cNvPr>
          <p:cNvPicPr>
            <a:picLocks noChangeAspect="1"/>
          </p:cNvPicPr>
          <p:nvPr/>
        </p:nvPicPr>
        <p:blipFill>
          <a:blip r:embed="rId8"/>
          <a:stretch>
            <a:fillRect/>
          </a:stretch>
        </p:blipFill>
        <p:spPr>
          <a:xfrm>
            <a:off x="11311095" y="1745686"/>
            <a:ext cx="6163590" cy="2505673"/>
          </a:xfrm>
          <a:prstGeom prst="rect">
            <a:avLst/>
          </a:prstGeom>
        </p:spPr>
      </p:pic>
      <p:sp>
        <p:nvSpPr>
          <p:cNvPr id="5" name="Rounded Rectangular Callout 19">
            <a:extLst>
              <a:ext uri="{FF2B5EF4-FFF2-40B4-BE49-F238E27FC236}">
                <a16:creationId xmlns:a16="http://schemas.microsoft.com/office/drawing/2014/main" id="{F281976C-38A9-1FFD-6A1D-23C3627BA4E1}"/>
              </a:ext>
            </a:extLst>
          </p:cNvPr>
          <p:cNvSpPr/>
          <p:nvPr/>
        </p:nvSpPr>
        <p:spPr>
          <a:xfrm>
            <a:off x="3389812" y="2434730"/>
            <a:ext cx="7026020" cy="3206021"/>
          </a:xfrm>
          <a:prstGeom prst="wedgeRoundRectCallout">
            <a:avLst>
              <a:gd name="adj1" fmla="val -56927"/>
              <a:gd name="adj2" fmla="val -4067"/>
              <a:gd name="adj3" fmla="val 16667"/>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ea typeface="Times New Roman" panose="02020603050405020304" pitchFamily="18" charset="0"/>
                <a:cs typeface="Arial" panose="020B0604020202020204" pitchFamily="34" charset="0"/>
              </a:rPr>
              <a:t>Khi trời mưa, ta cần mặc loại trang phục gì để tránh mưa? Vì sao?</a:t>
            </a:r>
          </a:p>
        </p:txBody>
      </p:sp>
      <p:sp>
        <p:nvSpPr>
          <p:cNvPr id="7" name="Rounded Rectangular Callout 24">
            <a:extLst>
              <a:ext uri="{FF2B5EF4-FFF2-40B4-BE49-F238E27FC236}">
                <a16:creationId xmlns:a16="http://schemas.microsoft.com/office/drawing/2014/main" id="{7432DA12-CB58-8777-CAEB-CE85CDB7764C}"/>
              </a:ext>
            </a:extLst>
          </p:cNvPr>
          <p:cNvSpPr/>
          <p:nvPr/>
        </p:nvSpPr>
        <p:spPr>
          <a:xfrm>
            <a:off x="10060384" y="6151302"/>
            <a:ext cx="7310745" cy="2908325"/>
          </a:xfrm>
          <a:prstGeom prst="wedgeRoundRectCallout">
            <a:avLst>
              <a:gd name="adj1" fmla="val -55509"/>
              <a:gd name="adj2" fmla="val 20278"/>
              <a:gd name="adj3" fmla="val 16667"/>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Khi trời mưa, ta thường mặc trang phục bằng ni lông vì ni lông không thấm nước.</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8">
            <a:extLst>
              <a:ext uri="{FF2B5EF4-FFF2-40B4-BE49-F238E27FC236}">
                <a16:creationId xmlns:a16="http://schemas.microsoft.com/office/drawing/2014/main" id="{8323528C-DCF1-F276-3649-E36A9CA326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70277" y="3139373"/>
            <a:ext cx="3156499" cy="4008253"/>
          </a:xfrm>
          <a:prstGeom prst="rect">
            <a:avLst/>
          </a:prstGeom>
        </p:spPr>
      </p:pic>
      <p:pic>
        <p:nvPicPr>
          <p:cNvPr id="19" name="Picture 11">
            <a:extLst>
              <a:ext uri="{FF2B5EF4-FFF2-40B4-BE49-F238E27FC236}">
                <a16:creationId xmlns:a16="http://schemas.microsoft.com/office/drawing/2014/main" id="{79A8A91F-BD80-87B8-6956-A3CDA60E30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68832" y="5640751"/>
            <a:ext cx="7026020" cy="4575695"/>
          </a:xfrm>
          <a:prstGeom prst="rect">
            <a:avLst/>
          </a:prstGeom>
        </p:spPr>
      </p:pic>
    </p:spTree>
    <p:extLst>
      <p:ext uri="{BB962C8B-B14F-4D97-AF65-F5344CB8AC3E}">
        <p14:creationId xmlns:p14="http://schemas.microsoft.com/office/powerpoint/2010/main" val="339084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5667960" y="7670235"/>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351199">
            <a:off x="-633937" y="-1058648"/>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Rounded Rectangular Callout 24">
            <a:extLst>
              <a:ext uri="{FF2B5EF4-FFF2-40B4-BE49-F238E27FC236}">
                <a16:creationId xmlns:a16="http://schemas.microsoft.com/office/drawing/2014/main" id="{7432DA12-CB58-8777-CAEB-CE85CDB7764C}"/>
              </a:ext>
            </a:extLst>
          </p:cNvPr>
          <p:cNvSpPr/>
          <p:nvPr/>
        </p:nvSpPr>
        <p:spPr>
          <a:xfrm>
            <a:off x="10182990" y="5853606"/>
            <a:ext cx="7310745" cy="2908325"/>
          </a:xfrm>
          <a:prstGeom prst="wedgeRoundRectCallout">
            <a:avLst>
              <a:gd name="adj1" fmla="val -64890"/>
              <a:gd name="adj2" fmla="val 18313"/>
              <a:gd name="adj3" fmla="val 16667"/>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Mái nhà được thiết kế dốc về một phía để nước chảy xuôi xuống ra khỏi mái nhà.</a:t>
            </a:r>
          </a:p>
        </p:txBody>
      </p:sp>
      <p:grpSp>
        <p:nvGrpSpPr>
          <p:cNvPr id="14" name="Group 13">
            <a:extLst>
              <a:ext uri="{FF2B5EF4-FFF2-40B4-BE49-F238E27FC236}">
                <a16:creationId xmlns:a16="http://schemas.microsoft.com/office/drawing/2014/main" id="{5EB5F1C6-2E5A-C353-D911-95B949AB9392}"/>
              </a:ext>
            </a:extLst>
          </p:cNvPr>
          <p:cNvGrpSpPr/>
          <p:nvPr/>
        </p:nvGrpSpPr>
        <p:grpSpPr>
          <a:xfrm>
            <a:off x="1262215" y="2324667"/>
            <a:ext cx="7844987" cy="7057877"/>
            <a:chOff x="1634272" y="2312804"/>
            <a:chExt cx="7844987" cy="7057877"/>
          </a:xfrm>
        </p:grpSpPr>
        <p:sp>
          <p:nvSpPr>
            <p:cNvPr id="5" name="Rounded Rectangular Callout 19">
              <a:extLst>
                <a:ext uri="{FF2B5EF4-FFF2-40B4-BE49-F238E27FC236}">
                  <a16:creationId xmlns:a16="http://schemas.microsoft.com/office/drawing/2014/main" id="{F281976C-38A9-1FFD-6A1D-23C3627BA4E1}"/>
                </a:ext>
              </a:extLst>
            </p:cNvPr>
            <p:cNvSpPr/>
            <p:nvPr/>
          </p:nvSpPr>
          <p:spPr>
            <a:xfrm>
              <a:off x="2241694" y="2312804"/>
              <a:ext cx="6630141" cy="2533058"/>
            </a:xfrm>
            <a:prstGeom prst="wedgeRoundRectCallout">
              <a:avLst>
                <a:gd name="adj1" fmla="val -3485"/>
                <a:gd name="adj2" fmla="val 66626"/>
                <a:gd name="adj3" fmla="val 16667"/>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rPr>
                <a:t>Vì sao mái nhà được làm dốc? </a:t>
              </a:r>
              <a:endParaRPr kumimoji="0" lang="en-US" sz="4400" b="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9D1431FF-065D-62DD-F766-A703755AB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272" y="5375351"/>
              <a:ext cx="7844987" cy="3995330"/>
            </a:xfrm>
            <a:prstGeom prst="rect">
              <a:avLst/>
            </a:prstGeom>
            <a:noFill/>
            <a:ln>
              <a:noFill/>
            </a:ln>
          </p:spPr>
        </p:pic>
      </p:grpSp>
      <p:pic>
        <p:nvPicPr>
          <p:cNvPr id="12" name="Picture 11">
            <a:extLst>
              <a:ext uri="{FF2B5EF4-FFF2-40B4-BE49-F238E27FC236}">
                <a16:creationId xmlns:a16="http://schemas.microsoft.com/office/drawing/2014/main" id="{429735FE-481E-67D4-17DD-B8B666AB80B3}"/>
              </a:ext>
            </a:extLst>
          </p:cNvPr>
          <p:cNvPicPr>
            <a:picLocks noChangeAspect="1"/>
          </p:cNvPicPr>
          <p:nvPr/>
        </p:nvPicPr>
        <p:blipFill>
          <a:blip r:embed="rId9"/>
          <a:stretch>
            <a:fillRect/>
          </a:stretch>
        </p:blipFill>
        <p:spPr>
          <a:xfrm>
            <a:off x="11311095" y="1745686"/>
            <a:ext cx="6163590" cy="2505673"/>
          </a:xfrm>
          <a:prstGeom prst="rect">
            <a:avLst/>
          </a:prstGeom>
        </p:spPr>
      </p:pic>
      <p:sp>
        <p:nvSpPr>
          <p:cNvPr id="2" name="TextBox 1">
            <a:extLst>
              <a:ext uri="{FF2B5EF4-FFF2-40B4-BE49-F238E27FC236}">
                <a16:creationId xmlns:a16="http://schemas.microsoft.com/office/drawing/2014/main" id="{3B45C0AB-1984-6042-1E2E-12B6060B32E5}"/>
              </a:ext>
            </a:extLst>
          </p:cNvPr>
          <p:cNvSpPr txBox="1"/>
          <p:nvPr/>
        </p:nvSpPr>
        <p:spPr>
          <a:xfrm>
            <a:off x="4066092" y="548260"/>
            <a:ext cx="10155815" cy="10925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Hoạt động vận dụng</a:t>
            </a:r>
          </a:p>
        </p:txBody>
      </p:sp>
    </p:spTree>
    <p:extLst>
      <p:ext uri="{BB962C8B-B14F-4D97-AF65-F5344CB8AC3E}">
        <p14:creationId xmlns:p14="http://schemas.microsoft.com/office/powerpoint/2010/main" val="2965861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6489754" y="7625147"/>
            <a:ext cx="2093226" cy="2329041"/>
          </a:xfrm>
          <a:custGeom>
            <a:avLst/>
            <a:gdLst/>
            <a:ahLst/>
            <a:cxnLst/>
            <a:rect l="l" t="t" r="r" b="b"/>
            <a:pathLst>
              <a:path w="2093226" h="2329041">
                <a:moveTo>
                  <a:pt x="0" y="0"/>
                </a:moveTo>
                <a:lnTo>
                  <a:pt x="2093225" y="0"/>
                </a:lnTo>
                <a:lnTo>
                  <a:pt x="2093225" y="2329041"/>
                </a:lnTo>
                <a:lnTo>
                  <a:pt x="0" y="232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159499" y="9258300"/>
            <a:ext cx="6457213" cy="1210727"/>
          </a:xfrm>
          <a:custGeom>
            <a:avLst/>
            <a:gdLst/>
            <a:ahLst/>
            <a:cxnLst/>
            <a:rect l="l" t="t" r="r" b="b"/>
            <a:pathLst>
              <a:path w="6457213" h="1210727">
                <a:moveTo>
                  <a:pt x="0" y="0"/>
                </a:moveTo>
                <a:lnTo>
                  <a:pt x="6457213" y="0"/>
                </a:lnTo>
                <a:lnTo>
                  <a:pt x="6457213" y="1210727"/>
                </a:lnTo>
                <a:lnTo>
                  <a:pt x="0" y="1210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38108" y="-601579"/>
            <a:ext cx="2669529" cy="2669529"/>
          </a:xfrm>
          <a:custGeom>
            <a:avLst/>
            <a:gdLst/>
            <a:ahLst/>
            <a:cxnLst/>
            <a:rect l="l" t="t" r="r" b="b"/>
            <a:pathLst>
              <a:path w="2669529" h="2669529">
                <a:moveTo>
                  <a:pt x="0" y="0"/>
                </a:moveTo>
                <a:lnTo>
                  <a:pt x="2669529" y="0"/>
                </a:lnTo>
                <a:lnTo>
                  <a:pt x="2669529" y="2669529"/>
                </a:lnTo>
                <a:lnTo>
                  <a:pt x="0" y="26695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220685" y="7042833"/>
            <a:ext cx="1916089" cy="4330144"/>
          </a:xfrm>
          <a:custGeom>
            <a:avLst/>
            <a:gdLst/>
            <a:ahLst/>
            <a:cxnLst/>
            <a:rect l="l" t="t" r="r" b="b"/>
            <a:pathLst>
              <a:path w="1916089" h="4330144">
                <a:moveTo>
                  <a:pt x="0" y="0"/>
                </a:moveTo>
                <a:lnTo>
                  <a:pt x="1916088" y="0"/>
                </a:lnTo>
                <a:lnTo>
                  <a:pt x="1916088" y="4330144"/>
                </a:lnTo>
                <a:lnTo>
                  <a:pt x="0" y="4330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6066028" y="-360947"/>
            <a:ext cx="2751092" cy="2873203"/>
          </a:xfrm>
          <a:custGeom>
            <a:avLst/>
            <a:gdLst/>
            <a:ahLst/>
            <a:cxnLst/>
            <a:rect l="l" t="t" r="r" b="b"/>
            <a:pathLst>
              <a:path w="2751092" h="2873203">
                <a:moveTo>
                  <a:pt x="0" y="0"/>
                </a:moveTo>
                <a:lnTo>
                  <a:pt x="2751092" y="0"/>
                </a:lnTo>
                <a:lnTo>
                  <a:pt x="2751092" y="2873203"/>
                </a:lnTo>
                <a:lnTo>
                  <a:pt x="0" y="28732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9">
            <a:extLst>
              <a:ext uri="{FF2B5EF4-FFF2-40B4-BE49-F238E27FC236}">
                <a16:creationId xmlns:a16="http://schemas.microsoft.com/office/drawing/2014/main" id="{1DE08CAB-8653-4A16-204E-1DB1E5ECB5B5}"/>
              </a:ext>
            </a:extLst>
          </p:cNvPr>
          <p:cNvGrpSpPr/>
          <p:nvPr/>
        </p:nvGrpSpPr>
        <p:grpSpPr>
          <a:xfrm>
            <a:off x="1976144" y="1425175"/>
            <a:ext cx="14335711" cy="7436650"/>
            <a:chOff x="1906288" y="833380"/>
            <a:chExt cx="14335711" cy="7436650"/>
          </a:xfrm>
        </p:grpSpPr>
        <p:sp>
          <p:nvSpPr>
            <p:cNvPr id="5" name="Freeform 5"/>
            <p:cNvSpPr/>
            <p:nvPr/>
          </p:nvSpPr>
          <p:spPr>
            <a:xfrm>
              <a:off x="1906288" y="833380"/>
              <a:ext cx="14335711" cy="7436650"/>
            </a:xfrm>
            <a:custGeom>
              <a:avLst/>
              <a:gdLst/>
              <a:ahLst/>
              <a:cxnLst/>
              <a:rect l="l" t="t" r="r" b="b"/>
              <a:pathLst>
                <a:path w="9566200" h="4962466">
                  <a:moveTo>
                    <a:pt x="0" y="0"/>
                  </a:moveTo>
                  <a:lnTo>
                    <a:pt x="9566200" y="0"/>
                  </a:lnTo>
                  <a:lnTo>
                    <a:pt x="9566200" y="4962466"/>
                  </a:lnTo>
                  <a:lnTo>
                    <a:pt x="0" y="49624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5E39D7BC-2E29-42E9-CFB3-679D4A5838F0}"/>
                </a:ext>
              </a:extLst>
            </p:cNvPr>
            <p:cNvSpPr txBox="1"/>
            <p:nvPr/>
          </p:nvSpPr>
          <p:spPr>
            <a:xfrm>
              <a:off x="2131421" y="2141512"/>
              <a:ext cx="13285892" cy="5404172"/>
            </a:xfrm>
            <a:prstGeom prst="rect">
              <a:avLst/>
            </a:prstGeom>
            <a:noFill/>
          </p:spPr>
          <p:txBody>
            <a:bodyPr wrap="square" rtlCol="0">
              <a:spAutoFit/>
            </a:bodyPr>
            <a:lstStyle/>
            <a:p>
              <a:pPr algn="ctr">
                <a:lnSpc>
                  <a:spcPct val="150000"/>
                </a:lnSpc>
              </a:pPr>
              <a:r>
                <a:rPr lang="nl-NL" sz="8000" b="1">
                  <a:effectLst/>
                  <a:latin typeface="Arial" panose="020B0604020202020204" pitchFamily="34" charset="0"/>
                  <a:ea typeface="SimSun" panose="02010600030101010101" pitchFamily="2" charset="-122"/>
                  <a:cs typeface="Arial" panose="020B0604020202020204" pitchFamily="34" charset="0"/>
                </a:rPr>
                <a:t>BÀI </a:t>
              </a:r>
              <a:r>
                <a:rPr lang="en-US" sz="8000" b="1">
                  <a:effectLst/>
                  <a:latin typeface="Arial" panose="020B0604020202020204" pitchFamily="34" charset="0"/>
                  <a:ea typeface="SimSun" panose="02010600030101010101" pitchFamily="2" charset="-122"/>
                  <a:cs typeface="Arial" panose="020B0604020202020204" pitchFamily="34" charset="0"/>
                </a:rPr>
                <a:t>1 – TIẾT 2</a:t>
              </a:r>
              <a:r>
                <a:rPr lang="nl-NL" sz="8000" b="1">
                  <a:effectLst/>
                  <a:latin typeface="Arial" panose="020B0604020202020204" pitchFamily="34" charset="0"/>
                  <a:ea typeface="SimSun" panose="02010600030101010101" pitchFamily="2" charset="-122"/>
                  <a:cs typeface="Arial" panose="020B0604020202020204" pitchFamily="34" charset="0"/>
                </a:rPr>
                <a:t>: </a:t>
              </a:r>
            </a:p>
            <a:p>
              <a:pPr algn="ctr">
                <a:lnSpc>
                  <a:spcPct val="150000"/>
                </a:lnSpc>
              </a:pPr>
              <a:r>
                <a:rPr lang="en-US" sz="8000" b="1">
                  <a:effectLst/>
                  <a:latin typeface="Arial" panose="020B0604020202020204" pitchFamily="34" charset="0"/>
                  <a:ea typeface="SimSun" panose="02010600030101010101" pitchFamily="2" charset="-122"/>
                  <a:cs typeface="Arial" panose="020B0604020202020204" pitchFamily="34" charset="0"/>
                </a:rPr>
                <a:t>MỘT SỐ TÍNH CHẤT VÀ VAI TRÒ CỦA NƯỚC</a:t>
              </a:r>
            </a:p>
          </p:txBody>
        </p:sp>
      </p:grpSp>
    </p:spTree>
    <p:extLst>
      <p:ext uri="{BB962C8B-B14F-4D97-AF65-F5344CB8AC3E}">
        <p14:creationId xmlns:p14="http://schemas.microsoft.com/office/powerpoint/2010/main" val="1379518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5956381" y="-799906"/>
            <a:ext cx="3104261" cy="3077099"/>
          </a:xfrm>
          <a:custGeom>
            <a:avLst/>
            <a:gdLst/>
            <a:ahLst/>
            <a:cxnLst/>
            <a:rect l="l" t="t" r="r" b="b"/>
            <a:pathLst>
              <a:path w="3104261" h="3077099">
                <a:moveTo>
                  <a:pt x="0" y="0"/>
                </a:moveTo>
                <a:lnTo>
                  <a:pt x="3104262" y="0"/>
                </a:lnTo>
                <a:lnTo>
                  <a:pt x="3104262" y="3077098"/>
                </a:lnTo>
                <a:lnTo>
                  <a:pt x="0" y="30770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68127">
            <a:off x="-416188" y="6601800"/>
            <a:ext cx="2391354" cy="4723663"/>
          </a:xfrm>
          <a:custGeom>
            <a:avLst/>
            <a:gdLst/>
            <a:ahLst/>
            <a:cxnLst/>
            <a:rect l="l" t="t" r="r" b="b"/>
            <a:pathLst>
              <a:path w="2391354" h="4723663">
                <a:moveTo>
                  <a:pt x="0" y="0"/>
                </a:moveTo>
                <a:lnTo>
                  <a:pt x="2391354" y="0"/>
                </a:lnTo>
                <a:lnTo>
                  <a:pt x="2391354" y="4723663"/>
                </a:lnTo>
                <a:lnTo>
                  <a:pt x="0" y="4723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753335">
            <a:off x="-142203" y="-829929"/>
            <a:ext cx="2080986" cy="3880626"/>
          </a:xfrm>
          <a:custGeom>
            <a:avLst/>
            <a:gdLst/>
            <a:ahLst/>
            <a:cxnLst/>
            <a:rect l="l" t="t" r="r" b="b"/>
            <a:pathLst>
              <a:path w="2080986" h="3880626">
                <a:moveTo>
                  <a:pt x="0" y="0"/>
                </a:moveTo>
                <a:lnTo>
                  <a:pt x="2080986" y="0"/>
                </a:lnTo>
                <a:lnTo>
                  <a:pt x="2080986" y="3880627"/>
                </a:lnTo>
                <a:lnTo>
                  <a:pt x="0" y="3880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1">
            <a:extLst>
              <a:ext uri="{FF2B5EF4-FFF2-40B4-BE49-F238E27FC236}">
                <a16:creationId xmlns:a16="http://schemas.microsoft.com/office/drawing/2014/main" id="{04E4F452-0452-35C3-A40F-1CE5C0100B54}"/>
              </a:ext>
            </a:extLst>
          </p:cNvPr>
          <p:cNvSpPr txBox="1"/>
          <p:nvPr/>
        </p:nvSpPr>
        <p:spPr>
          <a:xfrm>
            <a:off x="6096000" y="396599"/>
            <a:ext cx="6096000" cy="1427570"/>
          </a:xfrm>
          <a:prstGeom prst="rect">
            <a:avLst/>
          </a:prstGeom>
          <a:noFill/>
        </p:spPr>
        <p:txBody>
          <a:bodyPr wrap="square" rtlCol="0">
            <a:spAutoFit/>
          </a:bodyPr>
          <a:lstStyle/>
          <a:p>
            <a:pPr algn="ctr">
              <a:lnSpc>
                <a:spcPct val="150000"/>
              </a:lnSpc>
            </a:pPr>
            <a:r>
              <a:rPr lang="en-US" sz="6600" b="1">
                <a:solidFill>
                  <a:srgbClr val="DF5745"/>
                </a:solidFill>
                <a:latin typeface="Arial" panose="020B0604020202020204" pitchFamily="34" charset="0"/>
                <a:cs typeface="Arial" panose="020B0604020202020204" pitchFamily="34" charset="0"/>
              </a:rPr>
              <a:t>KHỞI ĐỘNG</a:t>
            </a:r>
          </a:p>
        </p:txBody>
      </p:sp>
      <p:sp>
        <p:nvSpPr>
          <p:cNvPr id="7" name="Freeform 9">
            <a:extLst>
              <a:ext uri="{FF2B5EF4-FFF2-40B4-BE49-F238E27FC236}">
                <a16:creationId xmlns:a16="http://schemas.microsoft.com/office/drawing/2014/main" id="{52ACA1B1-B8BA-CC79-1840-64E025379249}"/>
              </a:ext>
            </a:extLst>
          </p:cNvPr>
          <p:cNvSpPr/>
          <p:nvPr/>
        </p:nvSpPr>
        <p:spPr>
          <a:xfrm>
            <a:off x="792484" y="2857500"/>
            <a:ext cx="3756304" cy="5096573"/>
          </a:xfrm>
          <a:custGeom>
            <a:avLst/>
            <a:gdLst/>
            <a:ahLst/>
            <a:cxnLst/>
            <a:rect l="l" t="t" r="r" b="b"/>
            <a:pathLst>
              <a:path w="1485091" h="1930779">
                <a:moveTo>
                  <a:pt x="0" y="0"/>
                </a:moveTo>
                <a:lnTo>
                  <a:pt x="1485091" y="0"/>
                </a:lnTo>
                <a:lnTo>
                  <a:pt x="1485091" y="1930779"/>
                </a:lnTo>
                <a:lnTo>
                  <a:pt x="0" y="19307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Rectangle: Rounded Corners 7">
            <a:extLst>
              <a:ext uri="{FF2B5EF4-FFF2-40B4-BE49-F238E27FC236}">
                <a16:creationId xmlns:a16="http://schemas.microsoft.com/office/drawing/2014/main" id="{DA4DF21F-D55B-396F-49E9-9FE868FC223E}"/>
              </a:ext>
            </a:extLst>
          </p:cNvPr>
          <p:cNvSpPr/>
          <p:nvPr/>
        </p:nvSpPr>
        <p:spPr>
          <a:xfrm>
            <a:off x="5433200" y="2088655"/>
            <a:ext cx="12245200" cy="3276600"/>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400">
                <a:solidFill>
                  <a:schemeClr val="tx1"/>
                </a:solidFill>
                <a:latin typeface="Arial" panose="020B0604020202020204" pitchFamily="34" charset="0"/>
                <a:ea typeface="Calibri" panose="020F0502020204030204" pitchFamily="34" charset="0"/>
                <a:cs typeface="Arial" panose="020B0604020202020204" pitchFamily="34" charset="0"/>
              </a:rPr>
              <a:t>Nước cần thiết như thế nào trong đời sống của chúng ta</a:t>
            </a:r>
            <a:r>
              <a:rPr lang="nl-NL" sz="4400">
                <a:solidFill>
                  <a:schemeClr val="tx1"/>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nl-NL" sz="4400">
                <a:solidFill>
                  <a:schemeClr val="tx1"/>
                </a:solidFill>
                <a:latin typeface="Arial" panose="020B0604020202020204" pitchFamily="34" charset="0"/>
                <a:ea typeface="Calibri" panose="020F0502020204030204" pitchFamily="34" charset="0"/>
                <a:cs typeface="Arial" panose="020B0604020202020204" pitchFamily="34" charset="0"/>
              </a:rPr>
              <a:t>Em và gia đình sử dụng nước như thế nào?</a:t>
            </a:r>
            <a:endParaRPr lang="en-US" sz="4400">
              <a:solidFill>
                <a:schemeClr val="tx1"/>
              </a:solidFill>
              <a:latin typeface="Arial" panose="020B0604020202020204" pitchFamily="34" charset="0"/>
              <a:cs typeface="Arial" panose="020B0604020202020204" pitchFamily="34" charset="0"/>
            </a:endParaRPr>
          </a:p>
        </p:txBody>
      </p:sp>
      <p:pic>
        <p:nvPicPr>
          <p:cNvPr id="19" name="Picture 18" descr="A hand pouring water into a glass&#10;&#10;Description automatically generated with medium confidence">
            <a:extLst>
              <a:ext uri="{FF2B5EF4-FFF2-40B4-BE49-F238E27FC236}">
                <a16:creationId xmlns:a16="http://schemas.microsoft.com/office/drawing/2014/main" id="{BD14163E-4CCA-B371-A4C0-AAA7A86DBE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9236" y="5629742"/>
            <a:ext cx="5680880" cy="4260660"/>
          </a:xfrm>
          <a:prstGeom prst="rect">
            <a:avLst/>
          </a:prstGeom>
        </p:spPr>
      </p:pic>
      <p:pic>
        <p:nvPicPr>
          <p:cNvPr id="21" name="Picture 20" descr="A shower head with water running out of it&#10;&#10;Description automatically generated with low confidence">
            <a:extLst>
              <a:ext uri="{FF2B5EF4-FFF2-40B4-BE49-F238E27FC236}">
                <a16:creationId xmlns:a16="http://schemas.microsoft.com/office/drawing/2014/main" id="{F6B4B069-5E9B-993E-3F32-9426CB45C7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45492" y="5691658"/>
            <a:ext cx="6932908" cy="4198743"/>
          </a:xfrm>
          <a:prstGeom prst="rect">
            <a:avLst/>
          </a:prstGeom>
        </p:spPr>
      </p:pic>
    </p:spTree>
    <p:extLst>
      <p:ext uri="{BB962C8B-B14F-4D97-AF65-F5344CB8AC3E}">
        <p14:creationId xmlns:p14="http://schemas.microsoft.com/office/powerpoint/2010/main" val="1880219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vertical)">
                                      <p:cBhvr>
                                        <p:cTn id="17" dur="500"/>
                                        <p:tgtEl>
                                          <p:spTgt spid="19"/>
                                        </p:tgtEl>
                                      </p:cBhvr>
                                    </p:animEffect>
                                  </p:childTnLst>
                                </p:cTn>
                              </p:par>
                              <p:par>
                                <p:cTn id="18" presetID="14" presetClass="entr" presetSubtype="5"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6916400" y="-1141497"/>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51199">
            <a:off x="-1862921" y="-1360439"/>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863680" y="7427979"/>
            <a:ext cx="3041186" cy="3988440"/>
          </a:xfrm>
          <a:custGeom>
            <a:avLst/>
            <a:gdLst/>
            <a:ahLst/>
            <a:cxnLst/>
            <a:rect l="l" t="t" r="r" b="b"/>
            <a:pathLst>
              <a:path w="3041186" h="3988440">
                <a:moveTo>
                  <a:pt x="0" y="0"/>
                </a:moveTo>
                <a:lnTo>
                  <a:pt x="3041186" y="0"/>
                </a:lnTo>
                <a:lnTo>
                  <a:pt x="3041186" y="3988440"/>
                </a:lnTo>
                <a:lnTo>
                  <a:pt x="0" y="398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157444" y="879604"/>
            <a:ext cx="15973112" cy="3465179"/>
          </a:xfrm>
          <a:prstGeom prst="rect">
            <a:avLst/>
          </a:prstGeom>
        </p:spPr>
        <p:txBody>
          <a:bodyPr wrap="square" lIns="0" tIns="0" rIns="0" bIns="0" rtlCol="0" anchor="t">
            <a:spAutoFit/>
          </a:bodyPr>
          <a:lstStyle/>
          <a:p>
            <a:pPr algn="ctr">
              <a:lnSpc>
                <a:spcPct val="150000"/>
              </a:lnSpc>
            </a:pPr>
            <a:r>
              <a:rPr lang="en-US" sz="8000" b="1">
                <a:solidFill>
                  <a:srgbClr val="DF5745"/>
                </a:solidFill>
                <a:latin typeface="Arial" panose="020B0604020202020204" pitchFamily="34" charset="0"/>
                <a:cs typeface="Arial" panose="020B0604020202020204" pitchFamily="34" charset="0"/>
              </a:rPr>
              <a:t>TIẾT 2. </a:t>
            </a:r>
          </a:p>
          <a:p>
            <a:pPr algn="ctr">
              <a:lnSpc>
                <a:spcPct val="150000"/>
              </a:lnSpc>
            </a:pPr>
            <a:r>
              <a:rPr lang="vi-VN" sz="8000" b="1">
                <a:solidFill>
                  <a:srgbClr val="DF5745"/>
                </a:solidFill>
                <a:latin typeface="Arial" panose="020B0604020202020204" pitchFamily="34" charset="0"/>
                <a:cs typeface="Arial" panose="020B0604020202020204" pitchFamily="34" charset="0"/>
              </a:rPr>
              <a:t>VAI TRÒ CỦA NƯỚC</a:t>
            </a:r>
          </a:p>
        </p:txBody>
      </p:sp>
      <p:sp>
        <p:nvSpPr>
          <p:cNvPr id="13" name="Freeform 9">
            <a:extLst>
              <a:ext uri="{FF2B5EF4-FFF2-40B4-BE49-F238E27FC236}">
                <a16:creationId xmlns:a16="http://schemas.microsoft.com/office/drawing/2014/main" id="{58C2FC6A-4689-FA5F-0138-970E10EE8F8C}"/>
              </a:ext>
            </a:extLst>
          </p:cNvPr>
          <p:cNvSpPr/>
          <p:nvPr/>
        </p:nvSpPr>
        <p:spPr>
          <a:xfrm>
            <a:off x="6686550" y="4522016"/>
            <a:ext cx="4914900" cy="5665397"/>
          </a:xfrm>
          <a:custGeom>
            <a:avLst/>
            <a:gdLst/>
            <a:ahLst/>
            <a:cxnLst/>
            <a:rect l="l" t="t" r="r" b="b"/>
            <a:pathLst>
              <a:path w="3711892" h="4114800">
                <a:moveTo>
                  <a:pt x="0" y="0"/>
                </a:moveTo>
                <a:lnTo>
                  <a:pt x="3711893" y="0"/>
                </a:lnTo>
                <a:lnTo>
                  <a:pt x="37118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421381308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4" name="TextBox 4"/>
          <p:cNvSpPr txBox="1"/>
          <p:nvPr/>
        </p:nvSpPr>
        <p:spPr>
          <a:xfrm>
            <a:off x="2368443" y="498729"/>
            <a:ext cx="13501003" cy="233903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Hoạt động 1: </a:t>
            </a:r>
            <a:r>
              <a:rPr kumimoji="0" lang="vi-VN"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Nước cần thiết cho các sinh hoạt thường ngày của con người</a:t>
            </a:r>
            <a:endPar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endParaRPr>
          </a:p>
        </p:txBody>
      </p:sp>
      <p:sp>
        <p:nvSpPr>
          <p:cNvPr id="2" name="Freeform 2"/>
          <p:cNvSpPr/>
          <p:nvPr/>
        </p:nvSpPr>
        <p:spPr>
          <a:xfrm rot="1164122">
            <a:off x="-2244893" y="8445747"/>
            <a:ext cx="3991877" cy="3682506"/>
          </a:xfrm>
          <a:custGeom>
            <a:avLst/>
            <a:gdLst/>
            <a:ahLst/>
            <a:cxnLst/>
            <a:rect l="l" t="t" r="r" b="b"/>
            <a:pathLst>
              <a:path w="3991877" h="3682506">
                <a:moveTo>
                  <a:pt x="0" y="0"/>
                </a:moveTo>
                <a:lnTo>
                  <a:pt x="3991877" y="0"/>
                </a:lnTo>
                <a:lnTo>
                  <a:pt x="3991877" y="3682507"/>
                </a:lnTo>
                <a:lnTo>
                  <a:pt x="0" y="3682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582862" y="-1298095"/>
            <a:ext cx="3402083" cy="4056134"/>
          </a:xfrm>
          <a:custGeom>
            <a:avLst/>
            <a:gdLst/>
            <a:ahLst/>
            <a:cxnLst/>
            <a:rect l="l" t="t" r="r" b="b"/>
            <a:pathLst>
              <a:path w="3402083" h="4056134">
                <a:moveTo>
                  <a:pt x="0" y="0"/>
                </a:moveTo>
                <a:lnTo>
                  <a:pt x="3402082" y="0"/>
                </a:lnTo>
                <a:lnTo>
                  <a:pt x="3402082" y="4056135"/>
                </a:lnTo>
                <a:lnTo>
                  <a:pt x="0" y="4056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descr="A picture containing clothing, cartoon, human face, person&#10;&#10;Description automatically generated">
            <a:extLst>
              <a:ext uri="{FF2B5EF4-FFF2-40B4-BE49-F238E27FC236}">
                <a16:creationId xmlns:a16="http://schemas.microsoft.com/office/drawing/2014/main" id="{035D8DBD-6E2C-811A-9F8B-40AD9B7AA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433608"/>
            <a:ext cx="5971766" cy="5557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7">
            <a:extLst>
              <a:ext uri="{FF2B5EF4-FFF2-40B4-BE49-F238E27FC236}">
                <a16:creationId xmlns:a16="http://schemas.microsoft.com/office/drawing/2014/main" id="{8B066C66-2A18-6EA0-9BD9-53C2DD0673B8}"/>
              </a:ext>
            </a:extLst>
          </p:cNvPr>
          <p:cNvSpPr/>
          <p:nvPr/>
        </p:nvSpPr>
        <p:spPr>
          <a:xfrm>
            <a:off x="13792200" y="5706764"/>
            <a:ext cx="4292088" cy="4586381"/>
          </a:xfrm>
          <a:custGeom>
            <a:avLst/>
            <a:gdLst/>
            <a:ahLst/>
            <a:cxnLst/>
            <a:rect l="l" t="t" r="r" b="b"/>
            <a:pathLst>
              <a:path w="4292088" h="4586381">
                <a:moveTo>
                  <a:pt x="0" y="0"/>
                </a:moveTo>
                <a:lnTo>
                  <a:pt x="4292088" y="0"/>
                </a:lnTo>
                <a:lnTo>
                  <a:pt x="4292088" y="4586382"/>
                </a:lnTo>
                <a:lnTo>
                  <a:pt x="0" y="4586382"/>
                </a:lnTo>
                <a:lnTo>
                  <a:pt x="0" y="0"/>
                </a:lnTo>
                <a:close/>
              </a:path>
            </a:pathLst>
          </a:custGeom>
          <a:blipFill>
            <a:blip r:embed="rId7"/>
            <a:stretch>
              <a:fillRect/>
            </a:stretch>
          </a:blipFill>
        </p:spPr>
      </p:sp>
      <p:grpSp>
        <p:nvGrpSpPr>
          <p:cNvPr id="16" name="Group 15">
            <a:extLst>
              <a:ext uri="{FF2B5EF4-FFF2-40B4-BE49-F238E27FC236}">
                <a16:creationId xmlns:a16="http://schemas.microsoft.com/office/drawing/2014/main" id="{B3A32271-801B-6220-D5EC-2039951852BA}"/>
              </a:ext>
            </a:extLst>
          </p:cNvPr>
          <p:cNvGrpSpPr/>
          <p:nvPr/>
        </p:nvGrpSpPr>
        <p:grpSpPr>
          <a:xfrm>
            <a:off x="1965440" y="1764998"/>
            <a:ext cx="12207759" cy="863775"/>
            <a:chOff x="347230" y="1387605"/>
            <a:chExt cx="16651706" cy="4046230"/>
          </a:xfrm>
        </p:grpSpPr>
        <p:sp>
          <p:nvSpPr>
            <p:cNvPr id="21" name="Rounded Rectangle 2">
              <a:extLst>
                <a:ext uri="{FF2B5EF4-FFF2-40B4-BE49-F238E27FC236}">
                  <a16:creationId xmlns:a16="http://schemas.microsoft.com/office/drawing/2014/main" id="{AD607589-21A0-FE2D-322E-133A99127F32}"/>
                </a:ext>
              </a:extLst>
            </p:cNvPr>
            <p:cNvSpPr/>
            <p:nvPr/>
          </p:nvSpPr>
          <p:spPr>
            <a:xfrm>
              <a:off x="347230" y="1387605"/>
              <a:ext cx="16651706" cy="4046230"/>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185;p6">
              <a:extLst>
                <a:ext uri="{FF2B5EF4-FFF2-40B4-BE49-F238E27FC236}">
                  <a16:creationId xmlns:a16="http://schemas.microsoft.com/office/drawing/2014/main" id="{12F060C9-A668-0C6C-C60E-277082E70DB5}"/>
                </a:ext>
              </a:extLst>
            </p:cNvPr>
            <p:cNvSpPr txBox="1"/>
            <p:nvPr/>
          </p:nvSpPr>
          <p:spPr>
            <a:xfrm>
              <a:off x="587773" y="1484626"/>
              <a:ext cx="16063931" cy="106178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endParaRPr sz="4200" dirty="0">
                <a:solidFill>
                  <a:schemeClr val="dk1"/>
                </a:solidFill>
                <a:latin typeface="Arial"/>
                <a:ea typeface="Arial"/>
                <a:cs typeface="Arial"/>
                <a:sym typeface="Arial"/>
              </a:endParaRPr>
            </a:p>
          </p:txBody>
        </p:sp>
      </p:grpSp>
      <p:pic>
        <p:nvPicPr>
          <p:cNvPr id="24" name="Picture 16">
            <a:extLst>
              <a:ext uri="{FF2B5EF4-FFF2-40B4-BE49-F238E27FC236}">
                <a16:creationId xmlns:a16="http://schemas.microsoft.com/office/drawing/2014/main" id="{E89B10A7-1B94-3583-D915-31E82D126B2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6696" y="1016417"/>
            <a:ext cx="1338330" cy="1707401"/>
          </a:xfrm>
          <a:prstGeom prst="rect">
            <a:avLst/>
          </a:prstGeom>
        </p:spPr>
      </p:pic>
      <p:sp>
        <p:nvSpPr>
          <p:cNvPr id="31" name="TextBox 30">
            <a:extLst>
              <a:ext uri="{FF2B5EF4-FFF2-40B4-BE49-F238E27FC236}">
                <a16:creationId xmlns:a16="http://schemas.microsoft.com/office/drawing/2014/main" id="{4922A9D6-F224-7C25-D23E-640D7CB91F0D}"/>
              </a:ext>
            </a:extLst>
          </p:cNvPr>
          <p:cNvSpPr txBox="1"/>
          <p:nvPr/>
        </p:nvSpPr>
        <p:spPr>
          <a:xfrm>
            <a:off x="2743200" y="1668248"/>
            <a:ext cx="7361450" cy="901593"/>
          </a:xfrm>
          <a:prstGeom prst="rect">
            <a:avLst/>
          </a:prstGeom>
          <a:noFill/>
        </p:spPr>
        <p:txBody>
          <a:bodyPr wrap="square">
            <a:spAutoFit/>
          </a:bodyPr>
          <a:lstStyle/>
          <a:p>
            <a:pPr marL="0" marR="0" algn="just">
              <a:lnSpc>
                <a:spcPct val="150000"/>
              </a:lnSpc>
              <a:spcBef>
                <a:spcPts val="0"/>
              </a:spcBef>
              <a:spcAft>
                <a:spcPts val="0"/>
              </a:spcAft>
            </a:pPr>
            <a:r>
              <a:rPr lang="nl-NL" sz="4000">
                <a:latin typeface="Arial" panose="020B0604020202020204" pitchFamily="34" charset="0"/>
                <a:ea typeface="Calibri" panose="020F0502020204030204" pitchFamily="34" charset="0"/>
                <a:cs typeface="Arial" panose="020B0604020202020204" pitchFamily="34" charset="0"/>
              </a:rPr>
              <a:t>Q</a:t>
            </a:r>
            <a:r>
              <a:rPr lang="nl-NL" sz="4000">
                <a:effectLst/>
                <a:latin typeface="Arial" panose="020B0604020202020204" pitchFamily="34" charset="0"/>
                <a:ea typeface="Calibri" panose="020F0502020204030204" pitchFamily="34" charset="0"/>
                <a:cs typeface="Arial" panose="020B0604020202020204" pitchFamily="34" charset="0"/>
              </a:rPr>
              <a:t>uan sát hình 6 (SGK, trang 8)</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37" name="Cloud 36">
            <a:extLst>
              <a:ext uri="{FF2B5EF4-FFF2-40B4-BE49-F238E27FC236}">
                <a16:creationId xmlns:a16="http://schemas.microsoft.com/office/drawing/2014/main" id="{E61CC093-FEB6-3405-202C-F3456D533195}"/>
              </a:ext>
            </a:extLst>
          </p:cNvPr>
          <p:cNvSpPr/>
          <p:nvPr/>
        </p:nvSpPr>
        <p:spPr>
          <a:xfrm>
            <a:off x="7696200" y="3208683"/>
            <a:ext cx="7343365" cy="4996161"/>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DCB9F4B-92FE-EB05-8E90-4D03B198DAB1}"/>
              </a:ext>
            </a:extLst>
          </p:cNvPr>
          <p:cNvSpPr txBox="1"/>
          <p:nvPr/>
        </p:nvSpPr>
        <p:spPr>
          <a:xfrm>
            <a:off x="8778313" y="4203371"/>
            <a:ext cx="5189076" cy="2748253"/>
          </a:xfrm>
          <a:prstGeom prst="rect">
            <a:avLst/>
          </a:prstGeom>
          <a:noFill/>
        </p:spPr>
        <p:txBody>
          <a:bodyPr wrap="square">
            <a:spAutoFit/>
          </a:bodyPr>
          <a:lstStyle/>
          <a:p>
            <a:pPr marL="0" marR="0" algn="just">
              <a:lnSpc>
                <a:spcPct val="150000"/>
              </a:lnSpc>
              <a:spcBef>
                <a:spcPts val="0"/>
              </a:spcBef>
              <a:spcAft>
                <a:spcPts val="0"/>
              </a:spcAft>
            </a:pPr>
            <a:r>
              <a:rPr lang="nl-NL" sz="4000">
                <a:effectLst/>
                <a:latin typeface="Arial" panose="020B0604020202020204" pitchFamily="34" charset="0"/>
                <a:ea typeface="Calibri" panose="020F0502020204030204" pitchFamily="34" charset="0"/>
                <a:cs typeface="Arial" panose="020B0604020202020204" pitchFamily="34" charset="0"/>
              </a:rPr>
              <a:t>Nước có vai trò gì đối với sinh hoạt hằng ngày của con người?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31013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14"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vertical)">
                                      <p:cBhvr>
                                        <p:cTn id="27" dur="500"/>
                                        <p:tgtEl>
                                          <p:spTgt spid="40"/>
                                        </p:tgtEl>
                                      </p:cBhvr>
                                    </p:animEffect>
                                  </p:childTnLst>
                                </p:cTn>
                              </p:par>
                              <p:par>
                                <p:cTn id="28" presetID="14" presetClass="entr" presetSubtype="5"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randombar(vertical)">
                                      <p:cBhvr>
                                        <p:cTn id="30" dur="500"/>
                                        <p:tgtEl>
                                          <p:spTgt spid="37"/>
                                        </p:tgtEl>
                                      </p:cBhvr>
                                    </p:animEffect>
                                  </p:childTnLst>
                                </p:cTn>
                              </p:par>
                              <p:par>
                                <p:cTn id="31" presetID="14" presetClass="entr" presetSubtype="5"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7"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1164122">
            <a:off x="-2244893" y="8445747"/>
            <a:ext cx="3991877" cy="3682506"/>
          </a:xfrm>
          <a:custGeom>
            <a:avLst/>
            <a:gdLst/>
            <a:ahLst/>
            <a:cxnLst/>
            <a:rect l="l" t="t" r="r" b="b"/>
            <a:pathLst>
              <a:path w="3991877" h="3682506">
                <a:moveTo>
                  <a:pt x="0" y="0"/>
                </a:moveTo>
                <a:lnTo>
                  <a:pt x="3991877" y="0"/>
                </a:lnTo>
                <a:lnTo>
                  <a:pt x="3991877" y="3682507"/>
                </a:lnTo>
                <a:lnTo>
                  <a:pt x="0" y="3682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582862" y="-1298095"/>
            <a:ext cx="3402083" cy="4056134"/>
          </a:xfrm>
          <a:custGeom>
            <a:avLst/>
            <a:gdLst/>
            <a:ahLst/>
            <a:cxnLst/>
            <a:rect l="l" t="t" r="r" b="b"/>
            <a:pathLst>
              <a:path w="3402083" h="4056134">
                <a:moveTo>
                  <a:pt x="0" y="0"/>
                </a:moveTo>
                <a:lnTo>
                  <a:pt x="3402082" y="0"/>
                </a:lnTo>
                <a:lnTo>
                  <a:pt x="3402082" y="4056135"/>
                </a:lnTo>
                <a:lnTo>
                  <a:pt x="0" y="4056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8" name="Picture 7">
            <a:extLst>
              <a:ext uri="{FF2B5EF4-FFF2-40B4-BE49-F238E27FC236}">
                <a16:creationId xmlns:a16="http://schemas.microsoft.com/office/drawing/2014/main" id="{816A579D-EEC3-7BD5-2312-D3884C26EC7B}"/>
              </a:ext>
            </a:extLst>
          </p:cNvPr>
          <p:cNvPicPr>
            <a:picLocks noChangeAspect="1"/>
          </p:cNvPicPr>
          <p:nvPr/>
        </p:nvPicPr>
        <p:blipFill rotWithShape="1">
          <a:blip r:embed="rId6"/>
          <a:srcRect t="1112"/>
          <a:stretch/>
        </p:blipFill>
        <p:spPr>
          <a:xfrm>
            <a:off x="4336723" y="114300"/>
            <a:ext cx="9614554" cy="10172700"/>
          </a:xfrm>
          <a:prstGeom prst="ellipse">
            <a:avLst/>
          </a:prstGeom>
        </p:spPr>
      </p:pic>
      <p:cxnSp>
        <p:nvCxnSpPr>
          <p:cNvPr id="10" name="Straight Connector 9">
            <a:extLst>
              <a:ext uri="{FF2B5EF4-FFF2-40B4-BE49-F238E27FC236}">
                <a16:creationId xmlns:a16="http://schemas.microsoft.com/office/drawing/2014/main" id="{2E44EC62-7D1B-80E8-28AA-491E814F3A72}"/>
              </a:ext>
            </a:extLst>
          </p:cNvPr>
          <p:cNvCxnSpPr/>
          <p:nvPr/>
        </p:nvCxnSpPr>
        <p:spPr>
          <a:xfrm>
            <a:off x="2590800" y="2324100"/>
            <a:ext cx="3581400" cy="0"/>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3C1F186-BAFD-B9C0-862E-C50E31062848}"/>
              </a:ext>
            </a:extLst>
          </p:cNvPr>
          <p:cNvSpPr txBox="1"/>
          <p:nvPr/>
        </p:nvSpPr>
        <p:spPr>
          <a:xfrm>
            <a:off x="1535944" y="1409700"/>
            <a:ext cx="2338387" cy="707886"/>
          </a:xfrm>
          <a:prstGeom prst="rect">
            <a:avLst/>
          </a:prstGeom>
          <a:noFill/>
        </p:spPr>
        <p:txBody>
          <a:bodyPr wrap="square">
            <a:spAutoFit/>
          </a:bodyPr>
          <a:lstStyle/>
          <a:p>
            <a:r>
              <a:rPr lang="nl-NL" sz="4000">
                <a:effectLst/>
                <a:latin typeface="Arial" panose="020B0604020202020204" pitchFamily="34" charset="0"/>
                <a:ea typeface="Calibri" panose="020F0502020204030204" pitchFamily="34" charset="0"/>
                <a:cs typeface="Arial" panose="020B0604020202020204" pitchFamily="34" charset="0"/>
              </a:rPr>
              <a:t>Giải khát.</a:t>
            </a:r>
            <a:endParaRPr lang="en-US" sz="4000"/>
          </a:p>
        </p:txBody>
      </p:sp>
      <p:cxnSp>
        <p:nvCxnSpPr>
          <p:cNvPr id="13" name="Straight Connector 12">
            <a:extLst>
              <a:ext uri="{FF2B5EF4-FFF2-40B4-BE49-F238E27FC236}">
                <a16:creationId xmlns:a16="http://schemas.microsoft.com/office/drawing/2014/main" id="{95724027-DB2C-63C2-86DC-E36F2D502F25}"/>
              </a:ext>
            </a:extLst>
          </p:cNvPr>
          <p:cNvCxnSpPr/>
          <p:nvPr/>
        </p:nvCxnSpPr>
        <p:spPr>
          <a:xfrm>
            <a:off x="1535944" y="5295900"/>
            <a:ext cx="3581400" cy="0"/>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2DC5B-B875-9638-CCDA-E177D523C077}"/>
              </a:ext>
            </a:extLst>
          </p:cNvPr>
          <p:cNvSpPr txBox="1"/>
          <p:nvPr/>
        </p:nvSpPr>
        <p:spPr>
          <a:xfrm>
            <a:off x="1125374" y="4441686"/>
            <a:ext cx="2338387" cy="707886"/>
          </a:xfrm>
          <a:prstGeom prst="rect">
            <a:avLst/>
          </a:prstGeom>
          <a:noFill/>
        </p:spPr>
        <p:txBody>
          <a:bodyPr wrap="square">
            <a:spAutoFit/>
          </a:bodyPr>
          <a:lstStyle/>
          <a:p>
            <a:r>
              <a:rPr lang="nl-NL" sz="4000">
                <a:effectLst/>
                <a:latin typeface="Arial" panose="020B0604020202020204" pitchFamily="34" charset="0"/>
                <a:ea typeface="Calibri" panose="020F0502020204030204" pitchFamily="34" charset="0"/>
                <a:cs typeface="Arial" panose="020B0604020202020204" pitchFamily="34" charset="0"/>
              </a:rPr>
              <a:t>Tắm rửa</a:t>
            </a:r>
            <a:endParaRPr lang="en-US" sz="4000"/>
          </a:p>
        </p:txBody>
      </p:sp>
      <p:cxnSp>
        <p:nvCxnSpPr>
          <p:cNvPr id="15" name="Straight Connector 14">
            <a:extLst>
              <a:ext uri="{FF2B5EF4-FFF2-40B4-BE49-F238E27FC236}">
                <a16:creationId xmlns:a16="http://schemas.microsoft.com/office/drawing/2014/main" id="{264C43F9-89AA-1D8D-7829-E63A53AEA826}"/>
              </a:ext>
            </a:extLst>
          </p:cNvPr>
          <p:cNvCxnSpPr/>
          <p:nvPr/>
        </p:nvCxnSpPr>
        <p:spPr>
          <a:xfrm>
            <a:off x="10972800" y="9258300"/>
            <a:ext cx="3581400" cy="0"/>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3C133D-4813-F0A4-0A62-36F32DF366F5}"/>
              </a:ext>
            </a:extLst>
          </p:cNvPr>
          <p:cNvSpPr txBox="1"/>
          <p:nvPr/>
        </p:nvSpPr>
        <p:spPr>
          <a:xfrm>
            <a:off x="15024350" y="8550414"/>
            <a:ext cx="2338387" cy="707886"/>
          </a:xfrm>
          <a:prstGeom prst="rect">
            <a:avLst/>
          </a:prstGeom>
          <a:noFill/>
        </p:spPr>
        <p:txBody>
          <a:bodyPr wrap="square">
            <a:spAutoFit/>
          </a:bodyPr>
          <a:lstStyle/>
          <a:p>
            <a:r>
              <a:rPr lang="nl-NL" sz="4000">
                <a:effectLst/>
                <a:latin typeface="Arial" panose="020B0604020202020204" pitchFamily="34" charset="0"/>
                <a:ea typeface="Calibri" panose="020F0502020204030204" pitchFamily="34" charset="0"/>
                <a:cs typeface="Arial" panose="020B0604020202020204" pitchFamily="34" charset="0"/>
              </a:rPr>
              <a:t>Vệ sinh</a:t>
            </a:r>
            <a:endParaRPr lang="en-US" sz="4000"/>
          </a:p>
        </p:txBody>
      </p:sp>
      <p:cxnSp>
        <p:nvCxnSpPr>
          <p:cNvPr id="18" name="Straight Connector 17">
            <a:extLst>
              <a:ext uri="{FF2B5EF4-FFF2-40B4-BE49-F238E27FC236}">
                <a16:creationId xmlns:a16="http://schemas.microsoft.com/office/drawing/2014/main" id="{1E704092-BCF6-45DD-E77A-0F51BE1D358A}"/>
              </a:ext>
            </a:extLst>
          </p:cNvPr>
          <p:cNvCxnSpPr/>
          <p:nvPr/>
        </p:nvCxnSpPr>
        <p:spPr>
          <a:xfrm>
            <a:off x="13322589" y="5464314"/>
            <a:ext cx="3581400" cy="0"/>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DDCE40F-A520-1189-8FE4-8A8BC6C669D7}"/>
              </a:ext>
            </a:extLst>
          </p:cNvPr>
          <p:cNvSpPr txBox="1"/>
          <p:nvPr/>
        </p:nvSpPr>
        <p:spPr>
          <a:xfrm>
            <a:off x="14461662" y="4756428"/>
            <a:ext cx="3463761" cy="707886"/>
          </a:xfrm>
          <a:prstGeom prst="rect">
            <a:avLst/>
          </a:prstGeom>
          <a:noFill/>
        </p:spPr>
        <p:txBody>
          <a:bodyPr wrap="square">
            <a:spAutoFit/>
          </a:bodyPr>
          <a:lstStyle/>
          <a:p>
            <a:r>
              <a:rPr lang="nl-NL" sz="4000">
                <a:effectLst/>
                <a:latin typeface="Arial" panose="020B0604020202020204" pitchFamily="34" charset="0"/>
                <a:ea typeface="Calibri" panose="020F0502020204030204" pitchFamily="34" charset="0"/>
                <a:cs typeface="Arial" panose="020B0604020202020204" pitchFamily="34" charset="0"/>
              </a:rPr>
              <a:t>Giặt quần áo</a:t>
            </a:r>
            <a:endParaRPr lang="en-US" sz="4000"/>
          </a:p>
        </p:txBody>
      </p:sp>
      <p:cxnSp>
        <p:nvCxnSpPr>
          <p:cNvPr id="20" name="Straight Connector 19">
            <a:extLst>
              <a:ext uri="{FF2B5EF4-FFF2-40B4-BE49-F238E27FC236}">
                <a16:creationId xmlns:a16="http://schemas.microsoft.com/office/drawing/2014/main" id="{7A22908E-A154-2A19-76DA-5F7EED589927}"/>
              </a:ext>
            </a:extLst>
          </p:cNvPr>
          <p:cNvCxnSpPr/>
          <p:nvPr/>
        </p:nvCxnSpPr>
        <p:spPr>
          <a:xfrm>
            <a:off x="12420600" y="2359164"/>
            <a:ext cx="3581400" cy="0"/>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37867EC-8E6B-E38B-0F36-989513CDD75A}"/>
              </a:ext>
            </a:extLst>
          </p:cNvPr>
          <p:cNvSpPr txBox="1"/>
          <p:nvPr/>
        </p:nvSpPr>
        <p:spPr>
          <a:xfrm>
            <a:off x="14445809" y="1651277"/>
            <a:ext cx="2306247" cy="707886"/>
          </a:xfrm>
          <a:prstGeom prst="rect">
            <a:avLst/>
          </a:prstGeom>
          <a:noFill/>
        </p:spPr>
        <p:txBody>
          <a:bodyPr wrap="square">
            <a:spAutoFit/>
          </a:bodyPr>
          <a:lstStyle/>
          <a:p>
            <a:r>
              <a:rPr lang="nl-NL" sz="4000">
                <a:effectLst/>
                <a:latin typeface="Arial" panose="020B0604020202020204" pitchFamily="34" charset="0"/>
                <a:ea typeface="Calibri" panose="020F0502020204030204" pitchFamily="34" charset="0"/>
                <a:cs typeface="Arial" panose="020B0604020202020204" pitchFamily="34" charset="0"/>
              </a:rPr>
              <a:t>Rửa bát</a:t>
            </a:r>
            <a:endParaRPr lang="en-US" sz="4000"/>
          </a:p>
        </p:txBody>
      </p:sp>
    </p:spTree>
    <p:extLst>
      <p:ext uri="{BB962C8B-B14F-4D97-AF65-F5344CB8AC3E}">
        <p14:creationId xmlns:p14="http://schemas.microsoft.com/office/powerpoint/2010/main" val="1600104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19"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7086025" y="-723900"/>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7221200" y="8420100"/>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351199">
            <a:off x="-1862921" y="-1208038"/>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4">
            <a:extLst>
              <a:ext uri="{FF2B5EF4-FFF2-40B4-BE49-F238E27FC236}">
                <a16:creationId xmlns:a16="http://schemas.microsoft.com/office/drawing/2014/main" id="{D5067A9F-2064-9EB3-5028-F504BC40E7FA}"/>
              </a:ext>
            </a:extLst>
          </p:cNvPr>
          <p:cNvSpPr txBox="1"/>
          <p:nvPr/>
        </p:nvSpPr>
        <p:spPr>
          <a:xfrm>
            <a:off x="3276600" y="303168"/>
            <a:ext cx="13587621" cy="2041456"/>
          </a:xfrm>
          <a:prstGeom prst="rect">
            <a:avLst/>
          </a:prstGeom>
          <a:noFill/>
        </p:spPr>
        <p:txBody>
          <a:bodyPr wrap="square">
            <a:spAutoFit/>
          </a:bodyPr>
          <a:lstStyle/>
          <a:p>
            <a:pPr algn="just">
              <a:lnSpc>
                <a:spcPct val="150000"/>
              </a:lnSpc>
            </a:pPr>
            <a:r>
              <a:rPr lang="en-US" sz="4500">
                <a:effectLst/>
                <a:latin typeface="Arial" panose="020B0604020202020204" pitchFamily="34" charset="0"/>
                <a:ea typeface="Calibri" panose="020F0502020204030204" pitchFamily="34" charset="0"/>
                <a:cs typeface="Arial" panose="020B0604020202020204" pitchFamily="34" charset="0"/>
              </a:rPr>
              <a:t>Hãy kể tên những hoạt động có sử dụng nước trong gia đình em.</a:t>
            </a:r>
            <a:endParaRPr lang="en-US" sz="4500">
              <a:latin typeface="Arial" panose="020B0604020202020204" pitchFamily="34" charset="0"/>
              <a:cs typeface="Arial" panose="020B0604020202020204" pitchFamily="34" charset="0"/>
            </a:endParaRPr>
          </a:p>
        </p:txBody>
      </p:sp>
      <p:pic>
        <p:nvPicPr>
          <p:cNvPr id="6" name="Picture 31">
            <a:extLst>
              <a:ext uri="{FF2B5EF4-FFF2-40B4-BE49-F238E27FC236}">
                <a16:creationId xmlns:a16="http://schemas.microsoft.com/office/drawing/2014/main" id="{7C86BB7A-AAF8-0259-09CF-13EFD94AE97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7502" y="323263"/>
            <a:ext cx="1327294" cy="2022543"/>
          </a:xfrm>
          <a:prstGeom prst="rect">
            <a:avLst/>
          </a:prstGeom>
        </p:spPr>
      </p:pic>
      <p:sp>
        <p:nvSpPr>
          <p:cNvPr id="7" name="Freeform 2">
            <a:extLst>
              <a:ext uri="{FF2B5EF4-FFF2-40B4-BE49-F238E27FC236}">
                <a16:creationId xmlns:a16="http://schemas.microsoft.com/office/drawing/2014/main" id="{37DE5B0A-4D0B-FC25-E3C3-295A5D0910C8}"/>
              </a:ext>
            </a:extLst>
          </p:cNvPr>
          <p:cNvSpPr/>
          <p:nvPr/>
        </p:nvSpPr>
        <p:spPr>
          <a:xfrm>
            <a:off x="1412327" y="2786154"/>
            <a:ext cx="3319053" cy="3144048"/>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3">
            <a:extLst>
              <a:ext uri="{FF2B5EF4-FFF2-40B4-BE49-F238E27FC236}">
                <a16:creationId xmlns:a16="http://schemas.microsoft.com/office/drawing/2014/main" id="{3B099802-6D02-94F9-F481-250F45D74A16}"/>
              </a:ext>
            </a:extLst>
          </p:cNvPr>
          <p:cNvSpPr/>
          <p:nvPr/>
        </p:nvSpPr>
        <p:spPr>
          <a:xfrm>
            <a:off x="7745213" y="2786154"/>
            <a:ext cx="3120468" cy="3144048"/>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4">
            <a:extLst>
              <a:ext uri="{FF2B5EF4-FFF2-40B4-BE49-F238E27FC236}">
                <a16:creationId xmlns:a16="http://schemas.microsoft.com/office/drawing/2014/main" id="{AC8C6D10-1A87-720D-9885-EAA3C2D28EFD}"/>
              </a:ext>
            </a:extLst>
          </p:cNvPr>
          <p:cNvSpPr/>
          <p:nvPr/>
        </p:nvSpPr>
        <p:spPr>
          <a:xfrm>
            <a:off x="13270942" y="2257667"/>
            <a:ext cx="3319053" cy="3672535"/>
          </a:xfrm>
          <a:custGeom>
            <a:avLst/>
            <a:gdLst/>
            <a:ahLst/>
            <a:cxnLst/>
            <a:rect l="l" t="t" r="r" b="b"/>
            <a:pathLst>
              <a:path w="7437501" h="8229600">
                <a:moveTo>
                  <a:pt x="0" y="0"/>
                </a:moveTo>
                <a:lnTo>
                  <a:pt x="7437501" y="0"/>
                </a:lnTo>
                <a:lnTo>
                  <a:pt x="7437501" y="8229600"/>
                </a:lnTo>
                <a:lnTo>
                  <a:pt x="0" y="8229600"/>
                </a:lnTo>
                <a:lnTo>
                  <a:pt x="0" y="0"/>
                </a:lnTo>
                <a:close/>
              </a:path>
            </a:pathLst>
          </a:custGeom>
          <a:blipFill>
            <a:blip r:embed="rId14"/>
            <a:stretch>
              <a:fillRect/>
            </a:stretch>
          </a:blipFill>
        </p:spPr>
      </p:sp>
      <p:sp>
        <p:nvSpPr>
          <p:cNvPr id="10" name="Rectangle 9">
            <a:extLst>
              <a:ext uri="{FF2B5EF4-FFF2-40B4-BE49-F238E27FC236}">
                <a16:creationId xmlns:a16="http://schemas.microsoft.com/office/drawing/2014/main" id="{D96F55B6-5DC8-FC8F-A1DE-AF64CC5B3E9F}"/>
              </a:ext>
            </a:extLst>
          </p:cNvPr>
          <p:cNvSpPr/>
          <p:nvPr/>
        </p:nvSpPr>
        <p:spPr>
          <a:xfrm>
            <a:off x="1932992" y="6336242"/>
            <a:ext cx="2620040" cy="72324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Giải khát</a:t>
            </a:r>
          </a:p>
        </p:txBody>
      </p:sp>
      <p:sp>
        <p:nvSpPr>
          <p:cNvPr id="12" name="Rectangle 11">
            <a:extLst>
              <a:ext uri="{FF2B5EF4-FFF2-40B4-BE49-F238E27FC236}">
                <a16:creationId xmlns:a16="http://schemas.microsoft.com/office/drawing/2014/main" id="{2F19430C-10FC-298B-57FC-6D792BBF9FDF}"/>
              </a:ext>
            </a:extLst>
          </p:cNvPr>
          <p:cNvSpPr/>
          <p:nvPr/>
        </p:nvSpPr>
        <p:spPr>
          <a:xfrm>
            <a:off x="8245641" y="6259589"/>
            <a:ext cx="2620040" cy="72324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Rửa bát</a:t>
            </a:r>
          </a:p>
        </p:txBody>
      </p:sp>
      <p:sp>
        <p:nvSpPr>
          <p:cNvPr id="14" name="Rectangle 13">
            <a:extLst>
              <a:ext uri="{FF2B5EF4-FFF2-40B4-BE49-F238E27FC236}">
                <a16:creationId xmlns:a16="http://schemas.microsoft.com/office/drawing/2014/main" id="{46F16D15-3C55-BFB5-D47F-7EE38908C9F6}"/>
              </a:ext>
            </a:extLst>
          </p:cNvPr>
          <p:cNvSpPr/>
          <p:nvPr/>
        </p:nvSpPr>
        <p:spPr>
          <a:xfrm>
            <a:off x="13620448" y="6259588"/>
            <a:ext cx="2620040" cy="72324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Tắm, gội</a:t>
            </a:r>
          </a:p>
        </p:txBody>
      </p:sp>
      <p:sp>
        <p:nvSpPr>
          <p:cNvPr id="16" name="Flowchart: Sequential Access Storage 15">
            <a:extLst>
              <a:ext uri="{FF2B5EF4-FFF2-40B4-BE49-F238E27FC236}">
                <a16:creationId xmlns:a16="http://schemas.microsoft.com/office/drawing/2014/main" id="{F6A46FA3-DF25-3593-34F3-19F08D7D5C94}"/>
              </a:ext>
            </a:extLst>
          </p:cNvPr>
          <p:cNvSpPr/>
          <p:nvPr/>
        </p:nvSpPr>
        <p:spPr>
          <a:xfrm>
            <a:off x="304800" y="7531009"/>
            <a:ext cx="2620040" cy="2488887"/>
          </a:xfrm>
          <a:prstGeom prst="flowChartMagneticTap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rgbClr val="FF0000"/>
                </a:solidFill>
                <a:latin typeface="Arial" panose="020B0604020202020204" pitchFamily="34" charset="0"/>
                <a:cs typeface="Arial" panose="020B0604020202020204" pitchFamily="34" charset="0"/>
              </a:rPr>
              <a:t>KẾT LUẬN</a:t>
            </a:r>
          </a:p>
        </p:txBody>
      </p:sp>
      <p:sp>
        <p:nvSpPr>
          <p:cNvPr id="21" name="TextBox 20">
            <a:extLst>
              <a:ext uri="{FF2B5EF4-FFF2-40B4-BE49-F238E27FC236}">
                <a16:creationId xmlns:a16="http://schemas.microsoft.com/office/drawing/2014/main" id="{34F4993A-2C82-924C-8769-5E0DDBAD1951}"/>
              </a:ext>
            </a:extLst>
          </p:cNvPr>
          <p:cNvSpPr txBox="1"/>
          <p:nvPr/>
        </p:nvSpPr>
        <p:spPr>
          <a:xfrm>
            <a:off x="3581400" y="7903559"/>
            <a:ext cx="14005375" cy="1824923"/>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Nước cần thiết cho các sinh hoạt thường ngày như giải khát, rửa chén bát và vật dụng, giặt giũ, vệ sinh, tắm gội.</a:t>
            </a:r>
          </a:p>
        </p:txBody>
      </p:sp>
    </p:spTree>
    <p:extLst>
      <p:ext uri="{BB962C8B-B14F-4D97-AF65-F5344CB8AC3E}">
        <p14:creationId xmlns:p14="http://schemas.microsoft.com/office/powerpoint/2010/main" val="2267777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P spid="14" grpId="0" animBg="1"/>
      <p:bldP spid="16"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1164122">
            <a:off x="-2244893" y="8445747"/>
            <a:ext cx="3991877" cy="3682506"/>
          </a:xfrm>
          <a:custGeom>
            <a:avLst/>
            <a:gdLst/>
            <a:ahLst/>
            <a:cxnLst/>
            <a:rect l="l" t="t" r="r" b="b"/>
            <a:pathLst>
              <a:path w="3991877" h="3682506">
                <a:moveTo>
                  <a:pt x="0" y="0"/>
                </a:moveTo>
                <a:lnTo>
                  <a:pt x="3991877" y="0"/>
                </a:lnTo>
                <a:lnTo>
                  <a:pt x="3991877" y="3682507"/>
                </a:lnTo>
                <a:lnTo>
                  <a:pt x="0" y="3682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582862" y="-1298095"/>
            <a:ext cx="3402083" cy="4056134"/>
          </a:xfrm>
          <a:custGeom>
            <a:avLst/>
            <a:gdLst/>
            <a:ahLst/>
            <a:cxnLst/>
            <a:rect l="l" t="t" r="r" b="b"/>
            <a:pathLst>
              <a:path w="3402083" h="4056134">
                <a:moveTo>
                  <a:pt x="0" y="0"/>
                </a:moveTo>
                <a:lnTo>
                  <a:pt x="3402082" y="0"/>
                </a:lnTo>
                <a:lnTo>
                  <a:pt x="3402082" y="4056135"/>
                </a:lnTo>
                <a:lnTo>
                  <a:pt x="0" y="4056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197948" y="537808"/>
            <a:ext cx="11892103" cy="233903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Hoạt động 2: </a:t>
            </a:r>
            <a:r>
              <a:rPr kumimoji="0" lang="vi-VN"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Nước cần thiết cho đời sống của thực vật và động vật</a:t>
            </a:r>
            <a:endPar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endParaRPr>
          </a:p>
        </p:txBody>
      </p:sp>
      <p:sp>
        <p:nvSpPr>
          <p:cNvPr id="6" name="Freeform 7">
            <a:extLst>
              <a:ext uri="{FF2B5EF4-FFF2-40B4-BE49-F238E27FC236}">
                <a16:creationId xmlns:a16="http://schemas.microsoft.com/office/drawing/2014/main" id="{8B066C66-2A18-6EA0-9BD9-53C2DD0673B8}"/>
              </a:ext>
            </a:extLst>
          </p:cNvPr>
          <p:cNvSpPr/>
          <p:nvPr/>
        </p:nvSpPr>
        <p:spPr>
          <a:xfrm>
            <a:off x="13792200" y="5706764"/>
            <a:ext cx="4292088" cy="4586381"/>
          </a:xfrm>
          <a:custGeom>
            <a:avLst/>
            <a:gdLst/>
            <a:ahLst/>
            <a:cxnLst/>
            <a:rect l="l" t="t" r="r" b="b"/>
            <a:pathLst>
              <a:path w="4292088" h="4586381">
                <a:moveTo>
                  <a:pt x="0" y="0"/>
                </a:moveTo>
                <a:lnTo>
                  <a:pt x="4292088" y="0"/>
                </a:lnTo>
                <a:lnTo>
                  <a:pt x="4292088" y="4586382"/>
                </a:lnTo>
                <a:lnTo>
                  <a:pt x="0" y="4586382"/>
                </a:lnTo>
                <a:lnTo>
                  <a:pt x="0" y="0"/>
                </a:lnTo>
                <a:close/>
              </a:path>
            </a:pathLst>
          </a:custGeom>
          <a:blipFill>
            <a:blip r:embed="rId6"/>
            <a:stretch>
              <a:fillRect/>
            </a:stretch>
          </a:blipFill>
        </p:spPr>
      </p:sp>
      <p:grpSp>
        <p:nvGrpSpPr>
          <p:cNvPr id="16" name="Group 15">
            <a:extLst>
              <a:ext uri="{FF2B5EF4-FFF2-40B4-BE49-F238E27FC236}">
                <a16:creationId xmlns:a16="http://schemas.microsoft.com/office/drawing/2014/main" id="{B3A32271-801B-6220-D5EC-2039951852BA}"/>
              </a:ext>
            </a:extLst>
          </p:cNvPr>
          <p:cNvGrpSpPr/>
          <p:nvPr/>
        </p:nvGrpSpPr>
        <p:grpSpPr>
          <a:xfrm>
            <a:off x="1965440" y="1764998"/>
            <a:ext cx="12207759" cy="863775"/>
            <a:chOff x="347230" y="1387605"/>
            <a:chExt cx="16651706" cy="4046230"/>
          </a:xfrm>
        </p:grpSpPr>
        <p:sp>
          <p:nvSpPr>
            <p:cNvPr id="21" name="Rounded Rectangle 2">
              <a:extLst>
                <a:ext uri="{FF2B5EF4-FFF2-40B4-BE49-F238E27FC236}">
                  <a16:creationId xmlns:a16="http://schemas.microsoft.com/office/drawing/2014/main" id="{AD607589-21A0-FE2D-322E-133A99127F32}"/>
                </a:ext>
              </a:extLst>
            </p:cNvPr>
            <p:cNvSpPr/>
            <p:nvPr/>
          </p:nvSpPr>
          <p:spPr>
            <a:xfrm>
              <a:off x="347230" y="1387605"/>
              <a:ext cx="16651706" cy="4046230"/>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Google Shape;185;p6">
              <a:extLst>
                <a:ext uri="{FF2B5EF4-FFF2-40B4-BE49-F238E27FC236}">
                  <a16:creationId xmlns:a16="http://schemas.microsoft.com/office/drawing/2014/main" id="{12F060C9-A668-0C6C-C60E-277082E70DB5}"/>
                </a:ext>
              </a:extLst>
            </p:cNvPr>
            <p:cNvSpPr txBox="1"/>
            <p:nvPr/>
          </p:nvSpPr>
          <p:spPr>
            <a:xfrm>
              <a:off x="587773" y="1484626"/>
              <a:ext cx="16063931" cy="106178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Arial"/>
                <a:ea typeface="Arial"/>
                <a:cs typeface="Arial"/>
                <a:sym typeface="Arial"/>
              </a:endParaRPr>
            </a:p>
          </p:txBody>
        </p:sp>
      </p:grpSp>
      <p:pic>
        <p:nvPicPr>
          <p:cNvPr id="24" name="Picture 16">
            <a:extLst>
              <a:ext uri="{FF2B5EF4-FFF2-40B4-BE49-F238E27FC236}">
                <a16:creationId xmlns:a16="http://schemas.microsoft.com/office/drawing/2014/main" id="{E89B10A7-1B94-3583-D915-31E82D126B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6696" y="1016417"/>
            <a:ext cx="1338330" cy="1707401"/>
          </a:xfrm>
          <a:prstGeom prst="rect">
            <a:avLst/>
          </a:prstGeom>
        </p:spPr>
      </p:pic>
      <p:sp>
        <p:nvSpPr>
          <p:cNvPr id="31" name="TextBox 30">
            <a:extLst>
              <a:ext uri="{FF2B5EF4-FFF2-40B4-BE49-F238E27FC236}">
                <a16:creationId xmlns:a16="http://schemas.microsoft.com/office/drawing/2014/main" id="{4922A9D6-F224-7C25-D23E-640D7CB91F0D}"/>
              </a:ext>
            </a:extLst>
          </p:cNvPr>
          <p:cNvSpPr txBox="1"/>
          <p:nvPr/>
        </p:nvSpPr>
        <p:spPr>
          <a:xfrm>
            <a:off x="4187297" y="1680776"/>
            <a:ext cx="736145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Quan sát hình </a:t>
            </a:r>
            <a:r>
              <a:rPr lang="nl-NL" sz="4000">
                <a:solidFill>
                  <a:prstClr val="black"/>
                </a:solidFill>
                <a:latin typeface="Arial" panose="020B0604020202020204" pitchFamily="34" charset="0"/>
                <a:ea typeface="Calibri" panose="020F0502020204030204" pitchFamily="34" charset="0"/>
                <a:cs typeface="Arial" panose="020B0604020202020204" pitchFamily="34" charset="0"/>
              </a:rPr>
              <a:t>7</a:t>
            </a: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(SGK, trang 8)</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7" name="Cloud 36">
            <a:extLst>
              <a:ext uri="{FF2B5EF4-FFF2-40B4-BE49-F238E27FC236}">
                <a16:creationId xmlns:a16="http://schemas.microsoft.com/office/drawing/2014/main" id="{E61CC093-FEB6-3405-202C-F3456D533195}"/>
              </a:ext>
            </a:extLst>
          </p:cNvPr>
          <p:cNvSpPr/>
          <p:nvPr/>
        </p:nvSpPr>
        <p:spPr>
          <a:xfrm>
            <a:off x="8081609" y="3101724"/>
            <a:ext cx="7343365" cy="4996161"/>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7DCB9F4B-92FE-EB05-8E90-4D03B198DAB1}"/>
              </a:ext>
            </a:extLst>
          </p:cNvPr>
          <p:cNvSpPr txBox="1"/>
          <p:nvPr/>
        </p:nvSpPr>
        <p:spPr>
          <a:xfrm>
            <a:off x="9144000" y="3822553"/>
            <a:ext cx="5189076"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a:effectLst/>
                <a:latin typeface="Arial" panose="020B0604020202020204" pitchFamily="34" charset="0"/>
                <a:ea typeface="Calibri" panose="020F0502020204030204" pitchFamily="34" charset="0"/>
                <a:cs typeface="Arial" panose="020B0604020202020204" pitchFamily="34" charset="0"/>
              </a:rPr>
              <a:t>Nước cần thiết như thế nào đối với đời sống thực vật và động vật?</a:t>
            </a:r>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A cartoon of a child watering plants&#10;&#10;Description automatically generated with medium confidence">
            <a:extLst>
              <a:ext uri="{FF2B5EF4-FFF2-40B4-BE49-F238E27FC236}">
                <a16:creationId xmlns:a16="http://schemas.microsoft.com/office/drawing/2014/main" id="{3B2584BE-BFF7-4CDC-5D87-AF2558FEC3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3818951"/>
            <a:ext cx="6734670" cy="4037593"/>
          </a:xfrm>
          <a:prstGeom prst="rect">
            <a:avLst/>
          </a:prstGeom>
        </p:spPr>
      </p:pic>
    </p:spTree>
    <p:extLst>
      <p:ext uri="{BB962C8B-B14F-4D97-AF65-F5344CB8AC3E}">
        <p14:creationId xmlns:p14="http://schemas.microsoft.com/office/powerpoint/2010/main" val="4127999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par>
                                <p:cTn id="28" presetID="2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7" grpId="0" animBg="1"/>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51199">
            <a:off x="-633937" y="-1058648"/>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863680" y="7427979"/>
            <a:ext cx="3041186" cy="3988440"/>
          </a:xfrm>
          <a:custGeom>
            <a:avLst/>
            <a:gdLst/>
            <a:ahLst/>
            <a:cxnLst/>
            <a:rect l="l" t="t" r="r" b="b"/>
            <a:pathLst>
              <a:path w="3041186" h="3988440">
                <a:moveTo>
                  <a:pt x="0" y="0"/>
                </a:moveTo>
                <a:lnTo>
                  <a:pt x="3041186" y="0"/>
                </a:lnTo>
                <a:lnTo>
                  <a:pt x="3041186" y="3988440"/>
                </a:lnTo>
                <a:lnTo>
                  <a:pt x="0" y="398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750481">
            <a:off x="-829611" y="7817490"/>
            <a:ext cx="3310804" cy="2932812"/>
          </a:xfrm>
          <a:custGeom>
            <a:avLst/>
            <a:gdLst/>
            <a:ahLst/>
            <a:cxnLst/>
            <a:rect l="l" t="t" r="r" b="b"/>
            <a:pathLst>
              <a:path w="3310804" h="2932812">
                <a:moveTo>
                  <a:pt x="0" y="0"/>
                </a:moveTo>
                <a:lnTo>
                  <a:pt x="3310803" y="0"/>
                </a:lnTo>
                <a:lnTo>
                  <a:pt x="3310803" y="2932811"/>
                </a:lnTo>
                <a:lnTo>
                  <a:pt x="0" y="293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4587956" y="114300"/>
            <a:ext cx="9112087" cy="1335237"/>
          </a:xfrm>
          <a:prstGeom prst="rect">
            <a:avLst/>
          </a:prstGeom>
        </p:spPr>
        <p:txBody>
          <a:bodyPr lIns="0" tIns="0" rIns="0" bIns="0" rtlCol="0" anchor="t">
            <a:spAutoFit/>
          </a:bodyPr>
          <a:lstStyle/>
          <a:p>
            <a:pPr algn="ctr">
              <a:lnSpc>
                <a:spcPct val="150000"/>
              </a:lnSpc>
            </a:pPr>
            <a:r>
              <a:rPr lang="en-US" sz="6600" b="1">
                <a:solidFill>
                  <a:srgbClr val="DF5745"/>
                </a:solidFill>
                <a:latin typeface="Arial" panose="020B0604020202020204" pitchFamily="34" charset="0"/>
                <a:cs typeface="Arial" panose="020B0604020202020204" pitchFamily="34" charset="0"/>
              </a:rPr>
              <a:t>NỘI DUNG BÀI HỌC</a:t>
            </a:r>
          </a:p>
        </p:txBody>
      </p:sp>
      <p:grpSp>
        <p:nvGrpSpPr>
          <p:cNvPr id="17" name="Group 16">
            <a:extLst>
              <a:ext uri="{FF2B5EF4-FFF2-40B4-BE49-F238E27FC236}">
                <a16:creationId xmlns:a16="http://schemas.microsoft.com/office/drawing/2014/main" id="{D1A10DFA-F059-A2C3-F2B0-39BDA1595543}"/>
              </a:ext>
            </a:extLst>
          </p:cNvPr>
          <p:cNvGrpSpPr/>
          <p:nvPr/>
        </p:nvGrpSpPr>
        <p:grpSpPr>
          <a:xfrm>
            <a:off x="2554727" y="2241030"/>
            <a:ext cx="6103439" cy="4557258"/>
            <a:chOff x="2554727" y="2241030"/>
            <a:chExt cx="6103439" cy="4557258"/>
          </a:xfrm>
        </p:grpSpPr>
        <p:grpSp>
          <p:nvGrpSpPr>
            <p:cNvPr id="13" name="Group 12">
              <a:extLst>
                <a:ext uri="{FF2B5EF4-FFF2-40B4-BE49-F238E27FC236}">
                  <a16:creationId xmlns:a16="http://schemas.microsoft.com/office/drawing/2014/main" id="{C7026256-8CE4-0FCD-068C-4C25D9092F7E}"/>
                </a:ext>
              </a:extLst>
            </p:cNvPr>
            <p:cNvGrpSpPr/>
            <p:nvPr/>
          </p:nvGrpSpPr>
          <p:grpSpPr>
            <a:xfrm>
              <a:off x="2554727" y="2241030"/>
              <a:ext cx="6103439" cy="4557258"/>
              <a:chOff x="2554727" y="2241030"/>
              <a:chExt cx="6103439" cy="4557258"/>
            </a:xfrm>
          </p:grpSpPr>
          <p:sp>
            <p:nvSpPr>
              <p:cNvPr id="7" name="Freeform 7"/>
              <p:cNvSpPr/>
              <p:nvPr/>
            </p:nvSpPr>
            <p:spPr>
              <a:xfrm>
                <a:off x="2554727" y="3632129"/>
                <a:ext cx="6103439" cy="3166159"/>
              </a:xfrm>
              <a:custGeom>
                <a:avLst/>
                <a:gdLst/>
                <a:ahLst/>
                <a:cxnLst/>
                <a:rect l="l" t="t" r="r" b="b"/>
                <a:pathLst>
                  <a:path w="6103439" h="3166159">
                    <a:moveTo>
                      <a:pt x="0" y="0"/>
                    </a:moveTo>
                    <a:lnTo>
                      <a:pt x="6103440" y="0"/>
                    </a:lnTo>
                    <a:lnTo>
                      <a:pt x="6103440" y="3166159"/>
                    </a:lnTo>
                    <a:lnTo>
                      <a:pt x="0" y="31661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3028565" y="2241030"/>
                <a:ext cx="5153071" cy="1112741"/>
              </a:xfrm>
              <a:prstGeom prst="rect">
                <a:avLst/>
              </a:prstGeom>
            </p:spPr>
            <p:txBody>
              <a:bodyPr lIns="0" tIns="0" rIns="0" bIns="0" rtlCol="0" anchor="t">
                <a:spAutoFit/>
              </a:bodyPr>
              <a:lstStyle/>
              <a:p>
                <a:pPr algn="ctr">
                  <a:lnSpc>
                    <a:spcPct val="150000"/>
                  </a:lnSpc>
                </a:pPr>
                <a:r>
                  <a:rPr lang="en-US" sz="5500" b="1">
                    <a:solidFill>
                      <a:srgbClr val="49444B"/>
                    </a:solidFill>
                    <a:latin typeface="Arial" panose="020B0604020202020204" pitchFamily="34" charset="0"/>
                    <a:cs typeface="Arial" panose="020B0604020202020204" pitchFamily="34" charset="0"/>
                  </a:rPr>
                  <a:t>1</a:t>
                </a:r>
              </a:p>
            </p:txBody>
          </p:sp>
        </p:grpSp>
        <p:sp>
          <p:nvSpPr>
            <p:cNvPr id="11" name="TextBox 11"/>
            <p:cNvSpPr txBox="1"/>
            <p:nvPr/>
          </p:nvSpPr>
          <p:spPr>
            <a:xfrm>
              <a:off x="3192221" y="4452869"/>
              <a:ext cx="4825761" cy="1949123"/>
            </a:xfrm>
            <a:prstGeom prst="rect">
              <a:avLst/>
            </a:prstGeom>
          </p:spPr>
          <p:txBody>
            <a:bodyPr lIns="0" tIns="0" rIns="0" bIns="0" rtlCol="0" anchor="t">
              <a:spAutoFit/>
            </a:bodyPr>
            <a:lstStyle/>
            <a:p>
              <a:pPr algn="ctr">
                <a:lnSpc>
                  <a:spcPct val="150000"/>
                </a:lnSpc>
              </a:pPr>
              <a:r>
                <a:rPr lang="en-US" sz="4500" spc="-19">
                  <a:latin typeface="Arial" panose="020B0604020202020204" pitchFamily="34" charset="0"/>
                  <a:cs typeface="Arial" panose="020B0604020202020204" pitchFamily="34" charset="0"/>
                </a:rPr>
                <a:t>Một số tính chất của nước</a:t>
              </a:r>
            </a:p>
          </p:txBody>
        </p:sp>
      </p:grpSp>
      <p:grpSp>
        <p:nvGrpSpPr>
          <p:cNvPr id="18" name="Group 17">
            <a:extLst>
              <a:ext uri="{FF2B5EF4-FFF2-40B4-BE49-F238E27FC236}">
                <a16:creationId xmlns:a16="http://schemas.microsoft.com/office/drawing/2014/main" id="{4A11E275-5F41-5AFE-E14F-6FD412F989E0}"/>
              </a:ext>
            </a:extLst>
          </p:cNvPr>
          <p:cNvGrpSpPr/>
          <p:nvPr/>
        </p:nvGrpSpPr>
        <p:grpSpPr>
          <a:xfrm>
            <a:off x="9629834" y="2635626"/>
            <a:ext cx="6103439" cy="4162662"/>
            <a:chOff x="9629834" y="2635626"/>
            <a:chExt cx="6103439" cy="4162662"/>
          </a:xfrm>
        </p:grpSpPr>
        <p:grpSp>
          <p:nvGrpSpPr>
            <p:cNvPr id="16" name="Group 15">
              <a:extLst>
                <a:ext uri="{FF2B5EF4-FFF2-40B4-BE49-F238E27FC236}">
                  <a16:creationId xmlns:a16="http://schemas.microsoft.com/office/drawing/2014/main" id="{841BE6D2-6A2C-E2EA-F669-A3D2200D9B09}"/>
                </a:ext>
              </a:extLst>
            </p:cNvPr>
            <p:cNvGrpSpPr/>
            <p:nvPr/>
          </p:nvGrpSpPr>
          <p:grpSpPr>
            <a:xfrm>
              <a:off x="9629834" y="2635626"/>
              <a:ext cx="6103439" cy="4162662"/>
              <a:chOff x="9629834" y="2635626"/>
              <a:chExt cx="6103439" cy="4162662"/>
            </a:xfrm>
          </p:grpSpPr>
          <p:sp>
            <p:nvSpPr>
              <p:cNvPr id="8" name="Freeform 8"/>
              <p:cNvSpPr/>
              <p:nvPr/>
            </p:nvSpPr>
            <p:spPr>
              <a:xfrm>
                <a:off x="9629834" y="3632129"/>
                <a:ext cx="6103439" cy="3166159"/>
              </a:xfrm>
              <a:custGeom>
                <a:avLst/>
                <a:gdLst/>
                <a:ahLst/>
                <a:cxnLst/>
                <a:rect l="l" t="t" r="r" b="b"/>
                <a:pathLst>
                  <a:path w="6103439" h="3166159">
                    <a:moveTo>
                      <a:pt x="0" y="0"/>
                    </a:moveTo>
                    <a:lnTo>
                      <a:pt x="6103439" y="0"/>
                    </a:lnTo>
                    <a:lnTo>
                      <a:pt x="6103439" y="3166159"/>
                    </a:lnTo>
                    <a:lnTo>
                      <a:pt x="0" y="31661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10175811" y="2635626"/>
                <a:ext cx="5153071" cy="718145"/>
              </a:xfrm>
              <a:prstGeom prst="rect">
                <a:avLst/>
              </a:prstGeom>
            </p:spPr>
            <p:txBody>
              <a:bodyPr lIns="0" tIns="0" rIns="0" bIns="0" rtlCol="0" anchor="t">
                <a:spAutoFit/>
              </a:bodyPr>
              <a:lstStyle/>
              <a:p>
                <a:pPr algn="ctr">
                  <a:lnSpc>
                    <a:spcPts val="5599"/>
                  </a:lnSpc>
                </a:pPr>
                <a:r>
                  <a:rPr lang="en-US" sz="5500" b="1">
                    <a:solidFill>
                      <a:srgbClr val="49444B"/>
                    </a:solidFill>
                    <a:latin typeface="Arial" panose="020B0604020202020204" pitchFamily="34" charset="0"/>
                    <a:cs typeface="Arial" panose="020B0604020202020204" pitchFamily="34" charset="0"/>
                  </a:rPr>
                  <a:t>2</a:t>
                </a:r>
              </a:p>
            </p:txBody>
          </p:sp>
        </p:grpSp>
        <p:sp>
          <p:nvSpPr>
            <p:cNvPr id="12" name="TextBox 12"/>
            <p:cNvSpPr txBox="1"/>
            <p:nvPr/>
          </p:nvSpPr>
          <p:spPr>
            <a:xfrm>
              <a:off x="10339467" y="4914900"/>
              <a:ext cx="4825761" cy="910377"/>
            </a:xfrm>
            <a:prstGeom prst="rect">
              <a:avLst/>
            </a:prstGeom>
          </p:spPr>
          <p:txBody>
            <a:bodyPr lIns="0" tIns="0" rIns="0" bIns="0" rtlCol="0" anchor="t">
              <a:spAutoFit/>
            </a:bodyPr>
            <a:lstStyle/>
            <a:p>
              <a:pPr algn="ctr">
                <a:lnSpc>
                  <a:spcPct val="150000"/>
                </a:lnSpc>
              </a:pPr>
              <a:r>
                <a:rPr lang="en-US" sz="4500" spc="-19">
                  <a:latin typeface="Arial" panose="020B0604020202020204" pitchFamily="34" charset="0"/>
                  <a:cs typeface="Arial" panose="020B0604020202020204" pitchFamily="34" charset="0"/>
                </a:rPr>
                <a:t>Vai trò của nước</a:t>
              </a:r>
            </a:p>
          </p:txBody>
        </p:sp>
      </p:grpSp>
      <p:sp>
        <p:nvSpPr>
          <p:cNvPr id="14" name="Freeform 14"/>
          <p:cNvSpPr/>
          <p:nvPr/>
        </p:nvSpPr>
        <p:spPr>
          <a:xfrm>
            <a:off x="16383000" y="7661999"/>
            <a:ext cx="1549742" cy="1352150"/>
          </a:xfrm>
          <a:custGeom>
            <a:avLst/>
            <a:gdLst/>
            <a:ahLst/>
            <a:cxnLst/>
            <a:rect l="l" t="t" r="r" b="b"/>
            <a:pathLst>
              <a:path w="1549742" h="1352150">
                <a:moveTo>
                  <a:pt x="0" y="0"/>
                </a:moveTo>
                <a:lnTo>
                  <a:pt x="1549742" y="0"/>
                </a:lnTo>
                <a:lnTo>
                  <a:pt x="1549742" y="1352150"/>
                </a:lnTo>
                <a:lnTo>
                  <a:pt x="0" y="1352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5" name="Picture 14">
            <a:extLst>
              <a:ext uri="{FF2B5EF4-FFF2-40B4-BE49-F238E27FC236}">
                <a16:creationId xmlns:a16="http://schemas.microsoft.com/office/drawing/2014/main" id="{41F311D2-EC0F-3830-B8D1-AA631FE4A96D}"/>
              </a:ext>
            </a:extLst>
          </p:cNvPr>
          <p:cNvPicPr>
            <a:picLocks noChangeAspect="1"/>
          </p:cNvPicPr>
          <p:nvPr/>
        </p:nvPicPr>
        <p:blipFill>
          <a:blip r:embed="rId14"/>
          <a:stretch>
            <a:fillRect/>
          </a:stretch>
        </p:blipFill>
        <p:spPr>
          <a:xfrm>
            <a:off x="7772400" y="6815902"/>
            <a:ext cx="3257665" cy="34710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31617">
            <a:off x="16902508" y="9057350"/>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6">
            <a:extLst>
              <a:ext uri="{FF2B5EF4-FFF2-40B4-BE49-F238E27FC236}">
                <a16:creationId xmlns:a16="http://schemas.microsoft.com/office/drawing/2014/main" id="{07FDA350-E237-FD64-F386-03A36AE8C4A1}"/>
              </a:ext>
            </a:extLst>
          </p:cNvPr>
          <p:cNvSpPr/>
          <p:nvPr/>
        </p:nvSpPr>
        <p:spPr>
          <a:xfrm>
            <a:off x="11353800" y="3312697"/>
            <a:ext cx="3748788" cy="3999552"/>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4">
            <a:extLst>
              <a:ext uri="{FF2B5EF4-FFF2-40B4-BE49-F238E27FC236}">
                <a16:creationId xmlns:a16="http://schemas.microsoft.com/office/drawing/2014/main" id="{370ADE4E-7B1E-241E-B806-A562D6AFE1A8}"/>
              </a:ext>
            </a:extLst>
          </p:cNvPr>
          <p:cNvSpPr/>
          <p:nvPr/>
        </p:nvSpPr>
        <p:spPr>
          <a:xfrm>
            <a:off x="3185412" y="3312696"/>
            <a:ext cx="7010400" cy="3999552"/>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Arrow: Right 13">
            <a:extLst>
              <a:ext uri="{FF2B5EF4-FFF2-40B4-BE49-F238E27FC236}">
                <a16:creationId xmlns:a16="http://schemas.microsoft.com/office/drawing/2014/main" id="{FD2733C3-3EAD-4043-E928-EEC67C69D63A}"/>
              </a:ext>
            </a:extLst>
          </p:cNvPr>
          <p:cNvSpPr/>
          <p:nvPr/>
        </p:nvSpPr>
        <p:spPr>
          <a:xfrm>
            <a:off x="590807" y="1766932"/>
            <a:ext cx="2514600" cy="1333609"/>
          </a:xfrm>
          <a:prstGeom prst="rightArrow">
            <a:avLst/>
          </a:prstGeom>
          <a:solidFill>
            <a:schemeClr val="accent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241D42B-F062-373C-31A8-EDE2E9A34EAD}"/>
              </a:ext>
            </a:extLst>
          </p:cNvPr>
          <p:cNvSpPr/>
          <p:nvPr/>
        </p:nvSpPr>
        <p:spPr>
          <a:xfrm>
            <a:off x="3295907" y="1686447"/>
            <a:ext cx="13182600" cy="133360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ea typeface="Calibri" panose="020F0502020204030204" pitchFamily="34" charset="0"/>
                <a:cs typeface="Arial" panose="020B0604020202020204" pitchFamily="34" charset="0"/>
              </a:rPr>
              <a:t>Nước giúp vật nuôi và cây trồng phát triển</a:t>
            </a:r>
          </a:p>
        </p:txBody>
      </p:sp>
      <p:sp>
        <p:nvSpPr>
          <p:cNvPr id="24" name="TextBox 23">
            <a:extLst>
              <a:ext uri="{FF2B5EF4-FFF2-40B4-BE49-F238E27FC236}">
                <a16:creationId xmlns:a16="http://schemas.microsoft.com/office/drawing/2014/main" id="{E822891F-17DA-161D-E37F-1CB0B05FAE2D}"/>
              </a:ext>
            </a:extLst>
          </p:cNvPr>
          <p:cNvSpPr txBox="1"/>
          <p:nvPr/>
        </p:nvSpPr>
        <p:spPr>
          <a:xfrm>
            <a:off x="731763" y="7604888"/>
            <a:ext cx="16824474" cy="2041456"/>
          </a:xfrm>
          <a:prstGeom prst="rect">
            <a:avLst/>
          </a:prstGeom>
          <a:noFill/>
        </p:spPr>
        <p:txBody>
          <a:bodyPr wrap="square" rtlCol="0">
            <a:spAutoFit/>
          </a:bodyPr>
          <a:lstStyle/>
          <a:p>
            <a:pPr marL="0" marR="0" algn="just">
              <a:lnSpc>
                <a:spcPct val="150000"/>
              </a:lnSpc>
              <a:spcBef>
                <a:spcPts val="0"/>
              </a:spcBef>
              <a:spcAft>
                <a:spcPts val="0"/>
              </a:spcAft>
            </a:pPr>
            <a:r>
              <a:rPr lang="en-US" sz="4500" b="1">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 </a:t>
            </a:r>
            <a:r>
              <a:rPr lang="en-US" sz="4500">
                <a:effectLst/>
                <a:latin typeface="Arial" panose="020B0604020202020204" pitchFamily="34" charset="0"/>
                <a:ea typeface="Calibri" panose="020F0502020204030204" pitchFamily="34" charset="0"/>
                <a:cs typeface="Arial" panose="020B0604020202020204" pitchFamily="34" charset="0"/>
              </a:rPr>
              <a:t>Nước cần thiết cho sự sống và phát triển của thực vật và động vật.</a:t>
            </a:r>
          </a:p>
        </p:txBody>
      </p:sp>
    </p:spTree>
    <p:extLst>
      <p:ext uri="{BB962C8B-B14F-4D97-AF65-F5344CB8AC3E}">
        <p14:creationId xmlns:p14="http://schemas.microsoft.com/office/powerpoint/2010/main" val="3082712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600184" y="-1989643"/>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31617">
            <a:off x="17410616" y="8509966"/>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376570" y="532319"/>
            <a:ext cx="13383708" cy="2339038"/>
          </a:xfrm>
          <a:prstGeom prst="rect">
            <a:avLst/>
          </a:prstGeom>
        </p:spPr>
        <p:txBody>
          <a:bodyPr wrap="square" lIns="0" tIns="0" rIns="0" bIns="0" rtlCol="0" anchor="t">
            <a:spAutoFit/>
          </a:bodyPr>
          <a:lstStyle/>
          <a:p>
            <a:pPr lvl="0" algn="ctr">
              <a:lnSpc>
                <a:spcPct val="150000"/>
              </a:lnSpc>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cs typeface="Arial" panose="020B0604020202020204" pitchFamily="34" charset="0"/>
              </a:rPr>
              <a:t>Hoạt động 3: </a:t>
            </a:r>
            <a:r>
              <a:rPr lang="vi-VN" sz="5400" b="1">
                <a:solidFill>
                  <a:srgbClr val="DF5745"/>
                </a:solidFill>
                <a:cs typeface="Arial" panose="020B0604020202020204" pitchFamily="34" charset="0"/>
              </a:rPr>
              <a:t>Vai trò của nước trong hoạt động sản xuất và dịch vụ</a:t>
            </a:r>
            <a:endParaRPr kumimoji="0" lang="en-US" sz="5400" b="1" i="0" u="none" strike="noStrike" kern="1200" cap="none" spc="0" normalizeH="0" baseline="0" noProof="0">
              <a:ln>
                <a:noFill/>
              </a:ln>
              <a:solidFill>
                <a:srgbClr val="DF5745"/>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87D7F26-315B-614F-08F4-0EA6192F5E8B}"/>
              </a:ext>
            </a:extLst>
          </p:cNvPr>
          <p:cNvSpPr txBox="1"/>
          <p:nvPr/>
        </p:nvSpPr>
        <p:spPr>
          <a:xfrm>
            <a:off x="8164697" y="1892786"/>
            <a:ext cx="9552043" cy="7001276"/>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3800">
                <a:effectLst/>
                <a:latin typeface="Arial" panose="020B0604020202020204" pitchFamily="34" charset="0"/>
                <a:ea typeface="Calibri" panose="020F0502020204030204" pitchFamily="34" charset="0"/>
                <a:cs typeface="Arial" panose="020B0604020202020204" pitchFamily="34" charset="0"/>
              </a:rPr>
              <a:t>Nước cần thiết như thế nào trong sản xuất nông nghiệp (chăn nuôi, trồng trọt)?</a:t>
            </a:r>
          </a:p>
          <a:p>
            <a:pPr marL="571500" marR="0" indent="-571500" algn="just">
              <a:lnSpc>
                <a:spcPct val="150000"/>
              </a:lnSpc>
              <a:spcBef>
                <a:spcPts val="0"/>
              </a:spcBef>
              <a:spcAft>
                <a:spcPts val="0"/>
              </a:spcAft>
              <a:buFont typeface="Arial" panose="020B0604020202020204" pitchFamily="34" charset="0"/>
              <a:buChar char="•"/>
            </a:pPr>
            <a:r>
              <a:rPr lang="en-US" sz="3800">
                <a:effectLst/>
                <a:latin typeface="Arial" panose="020B0604020202020204" pitchFamily="34" charset="0"/>
                <a:ea typeface="Calibri" panose="020F0502020204030204" pitchFamily="34" charset="0"/>
                <a:cs typeface="Arial" panose="020B0604020202020204" pitchFamily="34" charset="0"/>
              </a:rPr>
              <a:t>Hình 9 mô tả đập nước của nhà máy thủy điện. Nhà máy này sử dụng nước để làm gì?</a:t>
            </a:r>
          </a:p>
          <a:p>
            <a:pPr marL="571500" marR="0" indent="-571500" algn="just">
              <a:lnSpc>
                <a:spcPct val="150000"/>
              </a:lnSpc>
              <a:spcBef>
                <a:spcPts val="0"/>
              </a:spcBef>
              <a:spcAft>
                <a:spcPts val="0"/>
              </a:spcAft>
              <a:buFont typeface="Arial" panose="020B0604020202020204" pitchFamily="34" charset="0"/>
              <a:buChar char="•"/>
            </a:pPr>
            <a:r>
              <a:rPr lang="en-US" sz="3800">
                <a:effectLst/>
                <a:latin typeface="Arial" panose="020B0604020202020204" pitchFamily="34" charset="0"/>
                <a:ea typeface="Calibri" panose="020F0502020204030204" pitchFamily="34" charset="0"/>
                <a:cs typeface="Arial" panose="020B0604020202020204" pitchFamily="34" charset="0"/>
              </a:rPr>
              <a:t>Trong hình 10, mọi người đang làm gì? Em có nhận xét gì về vai trò của nước trong các hoạt động, dịch vụ này?</a:t>
            </a:r>
          </a:p>
        </p:txBody>
      </p:sp>
      <p:grpSp>
        <p:nvGrpSpPr>
          <p:cNvPr id="12" name="Group 11">
            <a:extLst>
              <a:ext uri="{FF2B5EF4-FFF2-40B4-BE49-F238E27FC236}">
                <a16:creationId xmlns:a16="http://schemas.microsoft.com/office/drawing/2014/main" id="{31709D19-F349-0033-E2F5-9D65AE185896}"/>
              </a:ext>
            </a:extLst>
          </p:cNvPr>
          <p:cNvGrpSpPr/>
          <p:nvPr/>
        </p:nvGrpSpPr>
        <p:grpSpPr>
          <a:xfrm>
            <a:off x="590310" y="1714500"/>
            <a:ext cx="7414468" cy="2140140"/>
            <a:chOff x="349149" y="1126397"/>
            <a:chExt cx="4857804" cy="1252401"/>
          </a:xfrm>
        </p:grpSpPr>
        <p:sp>
          <p:nvSpPr>
            <p:cNvPr id="13" name="Cloud 12">
              <a:extLst>
                <a:ext uri="{FF2B5EF4-FFF2-40B4-BE49-F238E27FC236}">
                  <a16:creationId xmlns:a16="http://schemas.microsoft.com/office/drawing/2014/main" id="{2BC0566E-E35A-E5D8-EDB2-D91C4E8EB402}"/>
                </a:ext>
              </a:extLst>
            </p:cNvPr>
            <p:cNvSpPr/>
            <p:nvPr/>
          </p:nvSpPr>
          <p:spPr>
            <a:xfrm>
              <a:off x="1130690" y="1192326"/>
              <a:ext cx="4076263" cy="1186472"/>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14">
              <a:extLst>
                <a:ext uri="{FF2B5EF4-FFF2-40B4-BE49-F238E27FC236}">
                  <a16:creationId xmlns:a16="http://schemas.microsoft.com/office/drawing/2014/main" id="{D93C5E8D-02C8-42BA-4427-7AD11D2DECBB}"/>
                </a:ext>
              </a:extLst>
            </p:cNvPr>
            <p:cNvPicPr>
              <a:picLocks noChangeAspect="1"/>
            </p:cNvPicPr>
            <p:nvPr/>
          </p:nvPicPr>
          <p:blipFill>
            <a:blip r:embed="rId8"/>
            <a:stretch>
              <a:fillRect/>
            </a:stretch>
          </p:blipFill>
          <p:spPr>
            <a:xfrm>
              <a:off x="349149" y="1126397"/>
              <a:ext cx="1235191" cy="1250254"/>
            </a:xfrm>
            <a:prstGeom prst="rect">
              <a:avLst/>
            </a:prstGeom>
          </p:spPr>
        </p:pic>
        <p:sp>
          <p:nvSpPr>
            <p:cNvPr id="16" name="TextBox 15">
              <a:extLst>
                <a:ext uri="{FF2B5EF4-FFF2-40B4-BE49-F238E27FC236}">
                  <a16:creationId xmlns:a16="http://schemas.microsoft.com/office/drawing/2014/main" id="{D2FB9C40-7D0E-FF02-B5EB-70626C4E1B50}"/>
                </a:ext>
              </a:extLst>
            </p:cNvPr>
            <p:cNvSpPr txBox="1"/>
            <p:nvPr/>
          </p:nvSpPr>
          <p:spPr>
            <a:xfrm>
              <a:off x="1519469" y="1402268"/>
              <a:ext cx="3526435" cy="656955"/>
            </a:xfrm>
            <a:prstGeom prst="rect">
              <a:avLst/>
            </a:prstGeom>
            <a:noFill/>
          </p:spPr>
          <p:txBody>
            <a:bodyPr wrap="square" rtlCol="0">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Quan sát hình ảnh</a:t>
              </a:r>
              <a:endParaRPr lang="en-US" sz="4500" b="1" dirty="0">
                <a:solidFill>
                  <a:srgbClr val="C00000"/>
                </a:solidFill>
                <a:latin typeface="Arial" panose="020B0604020202020204" pitchFamily="34" charset="0"/>
                <a:cs typeface="Arial" panose="020B0604020202020204" pitchFamily="34" charset="0"/>
              </a:endParaRPr>
            </a:p>
          </p:txBody>
        </p:sp>
      </p:grpSp>
      <p:pic>
        <p:nvPicPr>
          <p:cNvPr id="8" name="Picture 7">
            <a:extLst>
              <a:ext uri="{FF2B5EF4-FFF2-40B4-BE49-F238E27FC236}">
                <a16:creationId xmlns:a16="http://schemas.microsoft.com/office/drawing/2014/main" id="{49A4C73D-8EBE-FD3F-58D7-27EFB04136BF}"/>
              </a:ext>
            </a:extLst>
          </p:cNvPr>
          <p:cNvPicPr>
            <a:picLocks noChangeAspect="1"/>
          </p:cNvPicPr>
          <p:nvPr/>
        </p:nvPicPr>
        <p:blipFill>
          <a:blip r:embed="rId9"/>
          <a:stretch>
            <a:fillRect/>
          </a:stretch>
        </p:blipFill>
        <p:spPr>
          <a:xfrm>
            <a:off x="673566" y="4234450"/>
            <a:ext cx="7333026" cy="4338049"/>
          </a:xfrm>
          <a:prstGeom prst="rect">
            <a:avLst/>
          </a:prstGeom>
        </p:spPr>
      </p:pic>
    </p:spTree>
    <p:extLst>
      <p:ext uri="{BB962C8B-B14F-4D97-AF65-F5344CB8AC3E}">
        <p14:creationId xmlns:p14="http://schemas.microsoft.com/office/powerpoint/2010/main" val="4291088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 calcmode="lin" valueType="num">
                                      <p:cBhvr additive="base">
                                        <p:cTn id="2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 calcmode="lin" valueType="num">
                                      <p:cBhvr additive="base">
                                        <p:cTn id="2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 calcmode="lin" valueType="num">
                                      <p:cBhvr additive="base">
                                        <p:cTn id="34"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5667960" y="7670235"/>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1">
            <a:extLst>
              <a:ext uri="{FF2B5EF4-FFF2-40B4-BE49-F238E27FC236}">
                <a16:creationId xmlns:a16="http://schemas.microsoft.com/office/drawing/2014/main" id="{51C6BBA5-DFA7-5244-F1DA-885099AB6218}"/>
              </a:ext>
            </a:extLst>
          </p:cNvPr>
          <p:cNvSpPr txBox="1"/>
          <p:nvPr/>
        </p:nvSpPr>
        <p:spPr>
          <a:xfrm>
            <a:off x="467863" y="2560787"/>
            <a:ext cx="17352274" cy="982513"/>
          </a:xfrm>
          <a:prstGeom prst="rect">
            <a:avLst/>
          </a:prstGeom>
          <a:noFill/>
        </p:spPr>
        <p:txBody>
          <a:bodyPr wrap="square">
            <a:spAutoFit/>
          </a:bodyPr>
          <a:lstStyle/>
          <a:p>
            <a:pPr marR="0" algn="just">
              <a:lnSpc>
                <a:spcPct val="150000"/>
              </a:lnSpc>
              <a:spcBef>
                <a:spcPts val="0"/>
              </a:spcBef>
              <a:spcAft>
                <a:spcPts val="0"/>
              </a:spcAft>
            </a:pPr>
            <a:r>
              <a:rPr lang="en-US" sz="4400">
                <a:latin typeface="Arial" panose="020B0604020202020204" pitchFamily="34" charset="0"/>
                <a:ea typeface="Calibri" panose="020F0502020204030204" pitchFamily="34" charset="0"/>
                <a:cs typeface="Arial" panose="020B0604020202020204" pitchFamily="34" charset="0"/>
              </a:rPr>
              <a:t>N</a:t>
            </a:r>
            <a:r>
              <a:rPr lang="en-US" sz="4400">
                <a:effectLst/>
                <a:latin typeface="Arial" panose="020B0604020202020204" pitchFamily="34" charset="0"/>
                <a:ea typeface="Calibri" panose="020F0502020204030204" pitchFamily="34" charset="0"/>
                <a:cs typeface="Arial" panose="020B0604020202020204" pitchFamily="34" charset="0"/>
              </a:rPr>
              <a:t>ước dùng để tưới tiêu, hỗ trợ sự phát triển của cây trồng, vật nuôi.</a:t>
            </a:r>
          </a:p>
        </p:txBody>
      </p:sp>
      <p:sp>
        <p:nvSpPr>
          <p:cNvPr id="2" name="Arrow: Pentagon 1">
            <a:extLst>
              <a:ext uri="{FF2B5EF4-FFF2-40B4-BE49-F238E27FC236}">
                <a16:creationId xmlns:a16="http://schemas.microsoft.com/office/drawing/2014/main" id="{DE70745B-E7D6-015E-CF23-2F35EA8963CF}"/>
              </a:ext>
            </a:extLst>
          </p:cNvPr>
          <p:cNvSpPr/>
          <p:nvPr/>
        </p:nvSpPr>
        <p:spPr>
          <a:xfrm>
            <a:off x="0" y="958686"/>
            <a:ext cx="8763000" cy="1476044"/>
          </a:xfrm>
          <a:prstGeom prst="homePlate">
            <a:avLst/>
          </a:prstGeom>
          <a:solidFill>
            <a:srgbClr val="DF5745"/>
          </a:solidFill>
          <a:ln>
            <a:solidFill>
              <a:srgbClr val="DF57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Trong sản xuất nông nghiệp:</a:t>
            </a:r>
          </a:p>
        </p:txBody>
      </p:sp>
      <p:pic>
        <p:nvPicPr>
          <p:cNvPr id="4" name="Picture 3" descr="A sprinkler system watering plants&#10;&#10;Description automatically generated with low confidence">
            <a:extLst>
              <a:ext uri="{FF2B5EF4-FFF2-40B4-BE49-F238E27FC236}">
                <a16:creationId xmlns:a16="http://schemas.microsoft.com/office/drawing/2014/main" id="{F1AE20A6-C54D-CDCF-1D64-3BA7CBD12A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15" y="3790075"/>
            <a:ext cx="7086600" cy="5907250"/>
          </a:xfrm>
          <a:prstGeom prst="rect">
            <a:avLst/>
          </a:prstGeom>
        </p:spPr>
      </p:pic>
      <p:pic>
        <p:nvPicPr>
          <p:cNvPr id="6" name="Picture 5" descr="A cat drinking water from a glass&#10;&#10;Description automatically generated with medium confidence">
            <a:extLst>
              <a:ext uri="{FF2B5EF4-FFF2-40B4-BE49-F238E27FC236}">
                <a16:creationId xmlns:a16="http://schemas.microsoft.com/office/drawing/2014/main" id="{845CE73D-16DB-8948-2F84-EBDA26249A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5800" y="3790076"/>
            <a:ext cx="8859144" cy="5907249"/>
          </a:xfrm>
          <a:prstGeom prst="rect">
            <a:avLst/>
          </a:prstGeom>
        </p:spPr>
      </p:pic>
    </p:spTree>
    <p:extLst>
      <p:ext uri="{BB962C8B-B14F-4D97-AF65-F5344CB8AC3E}">
        <p14:creationId xmlns:p14="http://schemas.microsoft.com/office/powerpoint/2010/main" val="3675530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5667960" y="7670235"/>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1">
            <a:extLst>
              <a:ext uri="{FF2B5EF4-FFF2-40B4-BE49-F238E27FC236}">
                <a16:creationId xmlns:a16="http://schemas.microsoft.com/office/drawing/2014/main" id="{51C6BBA5-DFA7-5244-F1DA-885099AB6218}"/>
              </a:ext>
            </a:extLst>
          </p:cNvPr>
          <p:cNvSpPr txBox="1"/>
          <p:nvPr/>
        </p:nvSpPr>
        <p:spPr>
          <a:xfrm>
            <a:off x="533400" y="2458179"/>
            <a:ext cx="17221200" cy="1824923"/>
          </a:xfrm>
          <a:prstGeom prst="rect">
            <a:avLst/>
          </a:prstGeom>
          <a:noFill/>
        </p:spPr>
        <p:txBody>
          <a:bodyPr wrap="square">
            <a:spAutoFit/>
          </a:bodyPr>
          <a:lstStyle/>
          <a:p>
            <a:pPr marR="0" algn="just">
              <a:lnSpc>
                <a:spcPct val="150000"/>
              </a:lnSpc>
              <a:spcBef>
                <a:spcPts val="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Cách vận hành nhà máy điện là: sức nước chảy từ trên cao xuống làm quay tua-bin của máy phát điện để tạo ra dòng điện.</a:t>
            </a:r>
          </a:p>
        </p:txBody>
      </p:sp>
      <p:sp>
        <p:nvSpPr>
          <p:cNvPr id="2" name="Arrow: Pentagon 1">
            <a:extLst>
              <a:ext uri="{FF2B5EF4-FFF2-40B4-BE49-F238E27FC236}">
                <a16:creationId xmlns:a16="http://schemas.microsoft.com/office/drawing/2014/main" id="{DE70745B-E7D6-015E-CF23-2F35EA8963CF}"/>
              </a:ext>
            </a:extLst>
          </p:cNvPr>
          <p:cNvSpPr/>
          <p:nvPr/>
        </p:nvSpPr>
        <p:spPr>
          <a:xfrm>
            <a:off x="0" y="800100"/>
            <a:ext cx="8763000" cy="1476044"/>
          </a:xfrm>
          <a:prstGeom prst="homePlate">
            <a:avLst/>
          </a:prstGeom>
          <a:solidFill>
            <a:srgbClr val="DF5745"/>
          </a:solidFill>
          <a:ln>
            <a:solidFill>
              <a:srgbClr val="DF57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Trong sản xuất điện:</a:t>
            </a:r>
          </a:p>
        </p:txBody>
      </p:sp>
      <p:pic>
        <p:nvPicPr>
          <p:cNvPr id="4" name="Picture 3" descr="A picture containing outdoor, sky, mountain, water&#10;&#10;Description automatically generated">
            <a:extLst>
              <a:ext uri="{FF2B5EF4-FFF2-40B4-BE49-F238E27FC236}">
                <a16:creationId xmlns:a16="http://schemas.microsoft.com/office/drawing/2014/main" id="{D12DC968-DB40-B4AF-EB68-CE468741F7EC}"/>
              </a:ext>
            </a:extLst>
          </p:cNvPr>
          <p:cNvPicPr>
            <a:picLocks noChangeAspect="1"/>
          </p:cNvPicPr>
          <p:nvPr/>
        </p:nvPicPr>
        <p:blipFill rotWithShape="1">
          <a:blip r:embed="rId6">
            <a:extLst>
              <a:ext uri="{28A0092B-C50C-407E-A947-70E740481C1C}">
                <a14:useLocalDpi xmlns:a14="http://schemas.microsoft.com/office/drawing/2010/main" val="0"/>
              </a:ext>
            </a:extLst>
          </a:blip>
          <a:srcRect l="7520" r="8089"/>
          <a:stretch/>
        </p:blipFill>
        <p:spPr>
          <a:xfrm>
            <a:off x="9982199" y="4610100"/>
            <a:ext cx="7696201" cy="5143500"/>
          </a:xfrm>
          <a:prstGeom prst="rect">
            <a:avLst/>
          </a:prstGeom>
        </p:spPr>
      </p:pic>
      <p:pic>
        <p:nvPicPr>
          <p:cNvPr id="6" name="Picture 5" descr="A picture containing text, screenshot, map&#10;&#10;Description automatically generated">
            <a:extLst>
              <a:ext uri="{FF2B5EF4-FFF2-40B4-BE49-F238E27FC236}">
                <a16:creationId xmlns:a16="http://schemas.microsoft.com/office/drawing/2014/main" id="{96634A19-8BB9-25BD-04B9-12FBDDCF9D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4610100"/>
            <a:ext cx="9144000" cy="5143500"/>
          </a:xfrm>
          <a:prstGeom prst="rect">
            <a:avLst/>
          </a:prstGeom>
        </p:spPr>
      </p:pic>
    </p:spTree>
    <p:extLst>
      <p:ext uri="{BB962C8B-B14F-4D97-AF65-F5344CB8AC3E}">
        <p14:creationId xmlns:p14="http://schemas.microsoft.com/office/powerpoint/2010/main" val="2811783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vertical)">
                                      <p:cBhvr>
                                        <p:cTn id="17" dur="500"/>
                                        <p:tgtEl>
                                          <p:spTgt spid="4"/>
                                        </p:tgtEl>
                                      </p:cBhvr>
                                    </p:animEffect>
                                  </p:childTnLst>
                                </p:cTn>
                              </p:par>
                              <p:par>
                                <p:cTn id="18" presetID="14" presetClass="entr" presetSubtype="5"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5667960" y="7670235"/>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1">
            <a:extLst>
              <a:ext uri="{FF2B5EF4-FFF2-40B4-BE49-F238E27FC236}">
                <a16:creationId xmlns:a16="http://schemas.microsoft.com/office/drawing/2014/main" id="{51C6BBA5-DFA7-5244-F1DA-885099AB6218}"/>
              </a:ext>
            </a:extLst>
          </p:cNvPr>
          <p:cNvSpPr txBox="1"/>
          <p:nvPr/>
        </p:nvSpPr>
        <p:spPr>
          <a:xfrm>
            <a:off x="886963" y="2616765"/>
            <a:ext cx="16514074" cy="1824923"/>
          </a:xfrm>
          <a:prstGeom prst="rect">
            <a:avLst/>
          </a:prstGeom>
          <a:noFill/>
        </p:spPr>
        <p:txBody>
          <a:bodyPr wrap="square">
            <a:spAutoFit/>
          </a:bodyPr>
          <a:lstStyle/>
          <a:p>
            <a:pPr marR="0" algn="just">
              <a:lnSpc>
                <a:spcPct val="150000"/>
              </a:lnSpc>
              <a:spcBef>
                <a:spcPts val="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Trong hình 10, người đi chợ, người mang trái cây bán trên chợ nổi. Nước có ích trong việc chuyên chở hàng hóa và giao thông đường thủy.</a:t>
            </a:r>
          </a:p>
        </p:txBody>
      </p:sp>
      <p:sp>
        <p:nvSpPr>
          <p:cNvPr id="2" name="Arrow: Pentagon 1">
            <a:extLst>
              <a:ext uri="{FF2B5EF4-FFF2-40B4-BE49-F238E27FC236}">
                <a16:creationId xmlns:a16="http://schemas.microsoft.com/office/drawing/2014/main" id="{DE70745B-E7D6-015E-CF23-2F35EA8963CF}"/>
              </a:ext>
            </a:extLst>
          </p:cNvPr>
          <p:cNvSpPr/>
          <p:nvPr/>
        </p:nvSpPr>
        <p:spPr>
          <a:xfrm>
            <a:off x="0" y="958686"/>
            <a:ext cx="8763000" cy="1476044"/>
          </a:xfrm>
          <a:prstGeom prst="homePlate">
            <a:avLst/>
          </a:prstGeom>
          <a:solidFill>
            <a:srgbClr val="DF5745"/>
          </a:solidFill>
          <a:ln>
            <a:solidFill>
              <a:srgbClr val="DF57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Trong dịch vụ:</a:t>
            </a:r>
          </a:p>
        </p:txBody>
      </p:sp>
      <p:pic>
        <p:nvPicPr>
          <p:cNvPr id="4" name="Picture 3" descr="A group of people on boats in water&#10;&#10;Description automatically generated with low confidence">
            <a:extLst>
              <a:ext uri="{FF2B5EF4-FFF2-40B4-BE49-F238E27FC236}">
                <a16:creationId xmlns:a16="http://schemas.microsoft.com/office/drawing/2014/main" id="{42BFFF5C-EA74-5F4E-3325-43E78D6F50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2716" y="4604673"/>
            <a:ext cx="7248692" cy="5246240"/>
          </a:xfrm>
          <a:prstGeom prst="rect">
            <a:avLst/>
          </a:prstGeom>
        </p:spPr>
      </p:pic>
      <p:pic>
        <p:nvPicPr>
          <p:cNvPr id="6" name="Picture 5" descr="A group of people on boats in a river&#10;&#10;Description automatically generated with low confidence">
            <a:extLst>
              <a:ext uri="{FF2B5EF4-FFF2-40B4-BE49-F238E27FC236}">
                <a16:creationId xmlns:a16="http://schemas.microsoft.com/office/drawing/2014/main" id="{A2DD6742-1383-4739-9EB1-E7EAD4428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600" y="4623723"/>
            <a:ext cx="7904493" cy="5246241"/>
          </a:xfrm>
          <a:prstGeom prst="rect">
            <a:avLst/>
          </a:prstGeom>
        </p:spPr>
      </p:pic>
    </p:spTree>
    <p:extLst>
      <p:ext uri="{BB962C8B-B14F-4D97-AF65-F5344CB8AC3E}">
        <p14:creationId xmlns:p14="http://schemas.microsoft.com/office/powerpoint/2010/main" val="3857767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3254" y="6706339"/>
            <a:ext cx="1996082" cy="3757331"/>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31617">
            <a:off x="16420069" y="7811900"/>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7">
            <a:extLst>
              <a:ext uri="{FF2B5EF4-FFF2-40B4-BE49-F238E27FC236}">
                <a16:creationId xmlns:a16="http://schemas.microsoft.com/office/drawing/2014/main" id="{03D64017-B9C2-3686-7417-4247A34FA7C9}"/>
              </a:ext>
            </a:extLst>
          </p:cNvPr>
          <p:cNvSpPr/>
          <p:nvPr/>
        </p:nvSpPr>
        <p:spPr>
          <a:xfrm>
            <a:off x="6225182" y="5047377"/>
            <a:ext cx="4800600" cy="5295900"/>
          </a:xfrm>
          <a:custGeom>
            <a:avLst/>
            <a:gdLst/>
            <a:ahLst/>
            <a:cxnLst/>
            <a:rect l="l" t="t" r="r" b="b"/>
            <a:pathLst>
              <a:path w="4292088" h="4586381">
                <a:moveTo>
                  <a:pt x="0" y="0"/>
                </a:moveTo>
                <a:lnTo>
                  <a:pt x="4292088" y="0"/>
                </a:lnTo>
                <a:lnTo>
                  <a:pt x="4292088" y="4586382"/>
                </a:lnTo>
                <a:lnTo>
                  <a:pt x="0" y="4586382"/>
                </a:lnTo>
                <a:lnTo>
                  <a:pt x="0" y="0"/>
                </a:lnTo>
                <a:close/>
              </a:path>
            </a:pathLst>
          </a:custGeom>
          <a:blipFill>
            <a:blip r:embed="rId10"/>
            <a:stretch>
              <a:fillRect/>
            </a:stretch>
          </a:blipFill>
        </p:spPr>
      </p:sp>
      <p:grpSp>
        <p:nvGrpSpPr>
          <p:cNvPr id="10" name="Group 9">
            <a:extLst>
              <a:ext uri="{FF2B5EF4-FFF2-40B4-BE49-F238E27FC236}">
                <a16:creationId xmlns:a16="http://schemas.microsoft.com/office/drawing/2014/main" id="{D59DCD26-D752-3946-2AC6-8A1142C6750D}"/>
              </a:ext>
            </a:extLst>
          </p:cNvPr>
          <p:cNvGrpSpPr/>
          <p:nvPr/>
        </p:nvGrpSpPr>
        <p:grpSpPr>
          <a:xfrm>
            <a:off x="2095371" y="1028700"/>
            <a:ext cx="14097257" cy="4634002"/>
            <a:chOff x="2209800" y="1556336"/>
            <a:chExt cx="14097257" cy="4634002"/>
          </a:xfrm>
        </p:grpSpPr>
        <p:sp>
          <p:nvSpPr>
            <p:cNvPr id="7" name="Scroll: Horizontal 6">
              <a:extLst>
                <a:ext uri="{FF2B5EF4-FFF2-40B4-BE49-F238E27FC236}">
                  <a16:creationId xmlns:a16="http://schemas.microsoft.com/office/drawing/2014/main" id="{9C858303-2180-49F4-A397-EB95D67F02F4}"/>
                </a:ext>
              </a:extLst>
            </p:cNvPr>
            <p:cNvSpPr/>
            <p:nvPr/>
          </p:nvSpPr>
          <p:spPr>
            <a:xfrm>
              <a:off x="2209800" y="1556336"/>
              <a:ext cx="14097257" cy="4634002"/>
            </a:xfrm>
            <a:prstGeom prst="horizontalScroll">
              <a:avLst/>
            </a:prstGeom>
            <a:solidFill>
              <a:srgbClr val="FFFF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0E0F56-C0D6-027A-34E7-B78F97A40A71}"/>
                </a:ext>
              </a:extLst>
            </p:cNvPr>
            <p:cNvSpPr txBox="1"/>
            <p:nvPr/>
          </p:nvSpPr>
          <p:spPr>
            <a:xfrm>
              <a:off x="2786308" y="2852609"/>
              <a:ext cx="13190710" cy="2041456"/>
            </a:xfrm>
            <a:prstGeom prst="rect">
              <a:avLst/>
            </a:prstGeom>
            <a:noFill/>
          </p:spPr>
          <p:txBody>
            <a:bodyPr wrap="square" rtlCol="0">
              <a:spAutoFit/>
            </a:bodyPr>
            <a:lstStyle/>
            <a:p>
              <a:pPr algn="ctr">
                <a:lnSpc>
                  <a:spcPct val="150000"/>
                </a:lnSpc>
              </a:pPr>
              <a:r>
                <a:rPr lang="en-US" sz="4500">
                  <a:effectLst/>
                  <a:latin typeface="Arial" panose="020B0604020202020204" pitchFamily="34" charset="0"/>
                  <a:ea typeface="Calibri" panose="020F0502020204030204" pitchFamily="34" charset="0"/>
                  <a:cs typeface="Arial" panose="020B0604020202020204" pitchFamily="34" charset="0"/>
                </a:rPr>
                <a:t>Nước đóng vai trò quan trọng trong các hoạt động sản xuất nông nghiệp, công nghiệp và dịch vụ</a:t>
              </a:r>
            </a:p>
          </p:txBody>
        </p:sp>
      </p:grpSp>
    </p:spTree>
    <p:extLst>
      <p:ext uri="{BB962C8B-B14F-4D97-AF65-F5344CB8AC3E}">
        <p14:creationId xmlns:p14="http://schemas.microsoft.com/office/powerpoint/2010/main" val="246113584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363656" y="8322564"/>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351199">
            <a:off x="-2080078" y="7935961"/>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3" name="Group 2">
            <a:extLst>
              <a:ext uri="{FF2B5EF4-FFF2-40B4-BE49-F238E27FC236}">
                <a16:creationId xmlns:a16="http://schemas.microsoft.com/office/drawing/2014/main" id="{05BB126E-F6DA-BA53-E545-31C432C6B4B8}"/>
              </a:ext>
            </a:extLst>
          </p:cNvPr>
          <p:cNvGrpSpPr/>
          <p:nvPr/>
        </p:nvGrpSpPr>
        <p:grpSpPr>
          <a:xfrm>
            <a:off x="358858" y="2016979"/>
            <a:ext cx="7414468" cy="1911540"/>
            <a:chOff x="349149" y="1126397"/>
            <a:chExt cx="4857804" cy="1252401"/>
          </a:xfrm>
        </p:grpSpPr>
        <p:sp>
          <p:nvSpPr>
            <p:cNvPr id="10" name="Cloud 9">
              <a:extLst>
                <a:ext uri="{FF2B5EF4-FFF2-40B4-BE49-F238E27FC236}">
                  <a16:creationId xmlns:a16="http://schemas.microsoft.com/office/drawing/2014/main" id="{252DE4EB-D364-DDC3-A90A-BFE69988106A}"/>
                </a:ext>
              </a:extLst>
            </p:cNvPr>
            <p:cNvSpPr/>
            <p:nvPr/>
          </p:nvSpPr>
          <p:spPr>
            <a:xfrm>
              <a:off x="1130690" y="1192326"/>
              <a:ext cx="4076263" cy="1186472"/>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11">
              <a:extLst>
                <a:ext uri="{FF2B5EF4-FFF2-40B4-BE49-F238E27FC236}">
                  <a16:creationId xmlns:a16="http://schemas.microsoft.com/office/drawing/2014/main" id="{DC6CDF32-5377-A376-DFDC-601ED4D77D5B}"/>
                </a:ext>
              </a:extLst>
            </p:cNvPr>
            <p:cNvPicPr>
              <a:picLocks noChangeAspect="1"/>
            </p:cNvPicPr>
            <p:nvPr/>
          </p:nvPicPr>
          <p:blipFill>
            <a:blip r:embed="rId8"/>
            <a:stretch>
              <a:fillRect/>
            </a:stretch>
          </p:blipFill>
          <p:spPr>
            <a:xfrm>
              <a:off x="349149" y="1126397"/>
              <a:ext cx="1235191" cy="1250254"/>
            </a:xfrm>
            <a:prstGeom prst="rect">
              <a:avLst/>
            </a:prstGeom>
          </p:spPr>
        </p:pic>
        <p:sp>
          <p:nvSpPr>
            <p:cNvPr id="14" name="TextBox 13">
              <a:extLst>
                <a:ext uri="{FF2B5EF4-FFF2-40B4-BE49-F238E27FC236}">
                  <a16:creationId xmlns:a16="http://schemas.microsoft.com/office/drawing/2014/main" id="{E2A18A95-BAE5-01FE-EAEA-41AF80BACF78}"/>
                </a:ext>
              </a:extLst>
            </p:cNvPr>
            <p:cNvSpPr txBox="1"/>
            <p:nvPr/>
          </p:nvSpPr>
          <p:spPr>
            <a:xfrm>
              <a:off x="1519469" y="1402268"/>
              <a:ext cx="3090204" cy="656955"/>
            </a:xfrm>
            <a:prstGeom prst="rect">
              <a:avLst/>
            </a:prstGeom>
            <a:noFill/>
          </p:spPr>
          <p:txBody>
            <a:bodyPr wrap="square" rtlCol="0">
              <a:spAutoFit/>
            </a:bodyPr>
            <a:lstStyle/>
            <a:p>
              <a:pPr algn="just">
                <a:lnSpc>
                  <a:spcPct val="150000"/>
                </a:lnSpc>
              </a:pPr>
              <a:r>
                <a:rPr lang="en-US" sz="4500" b="1" dirty="0" err="1">
                  <a:solidFill>
                    <a:srgbClr val="C00000"/>
                  </a:solidFill>
                  <a:latin typeface="Arial" panose="020B0604020202020204" pitchFamily="34" charset="0"/>
                  <a:cs typeface="Arial" panose="020B0604020202020204" pitchFamily="34" charset="0"/>
                </a:rPr>
                <a:t>Thảo</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luận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nhóm</a:t>
              </a:r>
              <a:endParaRPr lang="en-US" sz="4500" b="1" dirty="0">
                <a:solidFill>
                  <a:srgbClr val="C00000"/>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5F5FA4EF-2130-A0FA-D1B4-2B3BE663FA64}"/>
              </a:ext>
            </a:extLst>
          </p:cNvPr>
          <p:cNvSpPr txBox="1"/>
          <p:nvPr/>
        </p:nvSpPr>
        <p:spPr>
          <a:xfrm>
            <a:off x="681315" y="4312894"/>
            <a:ext cx="11395671" cy="4594912"/>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Ở địa phương em, nước được sử dụng trong những hoạt động sản xuất hoặc dịch vụ nào?</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Ở địa phương em có trại chăn nuôi; nhá máy thủy điện; có dịch vụ nhà hàng, khách sạn, giao thông vận tải không?</a:t>
            </a:r>
          </a:p>
        </p:txBody>
      </p:sp>
      <p:sp>
        <p:nvSpPr>
          <p:cNvPr id="20" name="Freeform 8">
            <a:extLst>
              <a:ext uri="{FF2B5EF4-FFF2-40B4-BE49-F238E27FC236}">
                <a16:creationId xmlns:a16="http://schemas.microsoft.com/office/drawing/2014/main" id="{36AA2250-4023-CA39-A1B0-E610233C534D}"/>
              </a:ext>
            </a:extLst>
          </p:cNvPr>
          <p:cNvSpPr/>
          <p:nvPr/>
        </p:nvSpPr>
        <p:spPr>
          <a:xfrm>
            <a:off x="12453700" y="2933700"/>
            <a:ext cx="5377100" cy="7353300"/>
          </a:xfrm>
          <a:custGeom>
            <a:avLst/>
            <a:gdLst/>
            <a:ahLst/>
            <a:cxnLst/>
            <a:rect l="l" t="t" r="r" b="b"/>
            <a:pathLst>
              <a:path w="3008947" h="4114800">
                <a:moveTo>
                  <a:pt x="0" y="0"/>
                </a:moveTo>
                <a:lnTo>
                  <a:pt x="3008948" y="0"/>
                </a:lnTo>
                <a:lnTo>
                  <a:pt x="300894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 name="TextBox 4">
            <a:extLst>
              <a:ext uri="{FF2B5EF4-FFF2-40B4-BE49-F238E27FC236}">
                <a16:creationId xmlns:a16="http://schemas.microsoft.com/office/drawing/2014/main" id="{4B73DA76-58F5-EA32-08DC-6C63BFA1B090}"/>
              </a:ext>
            </a:extLst>
          </p:cNvPr>
          <p:cNvSpPr txBox="1"/>
          <p:nvPr/>
        </p:nvSpPr>
        <p:spPr>
          <a:xfrm>
            <a:off x="3476500" y="347299"/>
            <a:ext cx="11334999" cy="1092543"/>
          </a:xfrm>
          <a:prstGeom prst="rect">
            <a:avLst/>
          </a:prstGeom>
        </p:spPr>
        <p:txBody>
          <a:bodyPr wrap="square" lIns="0" tIns="0" rIns="0" bIns="0" rtlCol="0" anchor="t">
            <a:spAutoFit/>
          </a:bodyPr>
          <a:lstStyle/>
          <a:p>
            <a:pPr lvl="0" algn="ctr">
              <a:lnSpc>
                <a:spcPct val="150000"/>
              </a:lnSpc>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cs typeface="Arial" panose="020B0604020202020204" pitchFamily="34" charset="0"/>
              </a:rPr>
              <a:t>Hoạt động luyện tập – thực hành</a:t>
            </a:r>
          </a:p>
        </p:txBody>
      </p:sp>
    </p:spTree>
    <p:extLst>
      <p:ext uri="{BB962C8B-B14F-4D97-AF65-F5344CB8AC3E}">
        <p14:creationId xmlns:p14="http://schemas.microsoft.com/office/powerpoint/2010/main" val="2271406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3254" y="6706339"/>
            <a:ext cx="1996082" cy="3757331"/>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31617">
            <a:off x="16420069" y="7811900"/>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7">
            <a:extLst>
              <a:ext uri="{FF2B5EF4-FFF2-40B4-BE49-F238E27FC236}">
                <a16:creationId xmlns:a16="http://schemas.microsoft.com/office/drawing/2014/main" id="{03D64017-B9C2-3686-7417-4247A34FA7C9}"/>
              </a:ext>
            </a:extLst>
          </p:cNvPr>
          <p:cNvSpPr/>
          <p:nvPr/>
        </p:nvSpPr>
        <p:spPr>
          <a:xfrm>
            <a:off x="6629400" y="5950416"/>
            <a:ext cx="4126227" cy="4336584"/>
          </a:xfrm>
          <a:custGeom>
            <a:avLst/>
            <a:gdLst/>
            <a:ahLst/>
            <a:cxnLst/>
            <a:rect l="l" t="t" r="r" b="b"/>
            <a:pathLst>
              <a:path w="4292088" h="4586381">
                <a:moveTo>
                  <a:pt x="0" y="0"/>
                </a:moveTo>
                <a:lnTo>
                  <a:pt x="4292088" y="0"/>
                </a:lnTo>
                <a:lnTo>
                  <a:pt x="4292088" y="4586382"/>
                </a:lnTo>
                <a:lnTo>
                  <a:pt x="0" y="4586382"/>
                </a:lnTo>
                <a:lnTo>
                  <a:pt x="0" y="0"/>
                </a:lnTo>
                <a:close/>
              </a:path>
            </a:pathLst>
          </a:custGeom>
          <a:blipFill>
            <a:blip r:embed="rId10"/>
            <a:stretch>
              <a:fillRect/>
            </a:stretch>
          </a:blipFill>
        </p:spPr>
      </p:sp>
      <p:grpSp>
        <p:nvGrpSpPr>
          <p:cNvPr id="10" name="Group 9">
            <a:extLst>
              <a:ext uri="{FF2B5EF4-FFF2-40B4-BE49-F238E27FC236}">
                <a16:creationId xmlns:a16="http://schemas.microsoft.com/office/drawing/2014/main" id="{819EFCFB-721E-1869-53A1-763009CC5519}"/>
              </a:ext>
            </a:extLst>
          </p:cNvPr>
          <p:cNvGrpSpPr/>
          <p:nvPr/>
        </p:nvGrpSpPr>
        <p:grpSpPr>
          <a:xfrm>
            <a:off x="2209800" y="1556336"/>
            <a:ext cx="14097257" cy="4634002"/>
            <a:chOff x="2209800" y="1556336"/>
            <a:chExt cx="14097257" cy="4634002"/>
          </a:xfrm>
        </p:grpSpPr>
        <p:sp>
          <p:nvSpPr>
            <p:cNvPr id="7" name="Scroll: Horizontal 6">
              <a:extLst>
                <a:ext uri="{FF2B5EF4-FFF2-40B4-BE49-F238E27FC236}">
                  <a16:creationId xmlns:a16="http://schemas.microsoft.com/office/drawing/2014/main" id="{9C858303-2180-49F4-A397-EB95D67F02F4}"/>
                </a:ext>
              </a:extLst>
            </p:cNvPr>
            <p:cNvSpPr/>
            <p:nvPr/>
          </p:nvSpPr>
          <p:spPr>
            <a:xfrm>
              <a:off x="2209800" y="1556336"/>
              <a:ext cx="14097257" cy="4634002"/>
            </a:xfrm>
            <a:prstGeom prst="horizontalScroll">
              <a:avLst/>
            </a:prstGeom>
            <a:solidFill>
              <a:srgbClr val="FFFF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7C0E0F56-C0D6-027A-34E7-B78F97A40A71}"/>
                </a:ext>
              </a:extLst>
            </p:cNvPr>
            <p:cNvSpPr txBox="1"/>
            <p:nvPr/>
          </p:nvSpPr>
          <p:spPr>
            <a:xfrm>
              <a:off x="2786308" y="2852609"/>
              <a:ext cx="13190710" cy="2041456"/>
            </a:xfrm>
            <a:prstGeom prst="rect">
              <a:avLst/>
            </a:prstGeom>
            <a:noFill/>
          </p:spPr>
          <p:txBody>
            <a:bodyPr wrap="square" rtlCol="0">
              <a:spAutoFit/>
            </a:bodyPr>
            <a:lstStyle/>
            <a:p>
              <a:pPr algn="ctr">
                <a:lnSpc>
                  <a:spcPct val="150000"/>
                </a:lnSpc>
              </a:pPr>
              <a:r>
                <a:rPr lang="en-US" sz="4500">
                  <a:effectLst/>
                  <a:latin typeface="Arial" panose="020B0604020202020204" pitchFamily="34" charset="0"/>
                  <a:ea typeface="Calibri" panose="020F0502020204030204" pitchFamily="34" charset="0"/>
                  <a:cs typeface="Arial" panose="020B0604020202020204" pitchFamily="34" charset="0"/>
                </a:rPr>
                <a:t>Nước đóng vai trò quan trọng trong mọi hoạt động sản xuất và dịch vụ tại địa phương.</a:t>
              </a:r>
            </a:p>
          </p:txBody>
        </p:sp>
      </p:grpSp>
    </p:spTree>
    <p:extLst>
      <p:ext uri="{BB962C8B-B14F-4D97-AF65-F5344CB8AC3E}">
        <p14:creationId xmlns:p14="http://schemas.microsoft.com/office/powerpoint/2010/main" val="39105707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2273751" y="-2130400"/>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11">
            <a:extLst>
              <a:ext uri="{FF2B5EF4-FFF2-40B4-BE49-F238E27FC236}">
                <a16:creationId xmlns:a16="http://schemas.microsoft.com/office/drawing/2014/main" id="{CE4CB921-2C5D-53BA-37AC-49078851C0AC}"/>
              </a:ext>
            </a:extLst>
          </p:cNvPr>
          <p:cNvGrpSpPr/>
          <p:nvPr/>
        </p:nvGrpSpPr>
        <p:grpSpPr>
          <a:xfrm>
            <a:off x="1524000" y="1771079"/>
            <a:ext cx="15759943" cy="7358367"/>
            <a:chOff x="1790442" y="876300"/>
            <a:chExt cx="15759943" cy="7358367"/>
          </a:xfrm>
        </p:grpSpPr>
        <p:grpSp>
          <p:nvGrpSpPr>
            <p:cNvPr id="10" name="Group 9">
              <a:extLst>
                <a:ext uri="{FF2B5EF4-FFF2-40B4-BE49-F238E27FC236}">
                  <a16:creationId xmlns:a16="http://schemas.microsoft.com/office/drawing/2014/main" id="{7DC0626B-3F02-AE72-C344-195699BE7562}"/>
                </a:ext>
              </a:extLst>
            </p:cNvPr>
            <p:cNvGrpSpPr/>
            <p:nvPr/>
          </p:nvGrpSpPr>
          <p:grpSpPr>
            <a:xfrm>
              <a:off x="1790442" y="876300"/>
              <a:ext cx="15202157" cy="5943600"/>
              <a:chOff x="1790442" y="876300"/>
              <a:chExt cx="15202157" cy="5943600"/>
            </a:xfrm>
          </p:grpSpPr>
          <p:sp>
            <p:nvSpPr>
              <p:cNvPr id="8" name="Rectangle: Rounded Corners 7">
                <a:extLst>
                  <a:ext uri="{FF2B5EF4-FFF2-40B4-BE49-F238E27FC236}">
                    <a16:creationId xmlns:a16="http://schemas.microsoft.com/office/drawing/2014/main" id="{63056509-C4B8-BB7C-59FE-B92F997ABE3B}"/>
                  </a:ext>
                </a:extLst>
              </p:cNvPr>
              <p:cNvSpPr/>
              <p:nvPr/>
            </p:nvSpPr>
            <p:spPr>
              <a:xfrm>
                <a:off x="1790442" y="1537286"/>
                <a:ext cx="15202157" cy="5282614"/>
              </a:xfrm>
              <a:prstGeom prst="roundRect">
                <a:avLst>
                  <a:gd name="adj" fmla="val 7715"/>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FF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D0A374A-8C61-3120-4EB5-063073A2FD19}"/>
                  </a:ext>
                </a:extLst>
              </p:cNvPr>
              <p:cNvSpPr/>
              <p:nvPr/>
            </p:nvSpPr>
            <p:spPr>
              <a:xfrm>
                <a:off x="6019800" y="876300"/>
                <a:ext cx="6248400" cy="1371029"/>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KẾT LUẬN CHUNG: </a:t>
                </a:r>
              </a:p>
            </p:txBody>
          </p:sp>
          <p:sp>
            <p:nvSpPr>
              <p:cNvPr id="16" name="TextBox 15">
                <a:extLst>
                  <a:ext uri="{FF2B5EF4-FFF2-40B4-BE49-F238E27FC236}">
                    <a16:creationId xmlns:a16="http://schemas.microsoft.com/office/drawing/2014/main" id="{EF8321D6-43FF-9DB8-4CC5-35E541E2452A}"/>
                  </a:ext>
                </a:extLst>
              </p:cNvPr>
              <p:cNvSpPr txBox="1"/>
              <p:nvPr/>
            </p:nvSpPr>
            <p:spPr>
              <a:xfrm>
                <a:off x="2287144" y="2284202"/>
                <a:ext cx="14210414" cy="4045659"/>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400">
                    <a:latin typeface="Arial" panose="020B0604020202020204" pitchFamily="34" charset="0"/>
                    <a:ea typeface="Times New Roman" panose="02020603050405020304" pitchFamily="18" charset="0"/>
                    <a:cs typeface="Arial" panose="020B0604020202020204" pitchFamily="34" charset="0"/>
                  </a:rPr>
                  <a:t>Nướ</a:t>
                </a:r>
                <a:r>
                  <a:rPr lang="en-US" sz="4400">
                    <a:latin typeface="Arial" panose="020B0604020202020204" pitchFamily="34" charset="0"/>
                    <a:ea typeface="Times New Roman" panose="02020603050405020304" pitchFamily="18" charset="0"/>
                    <a:cs typeface="Arial" panose="020B0604020202020204" pitchFamily="34" charset="0"/>
                  </a:rPr>
                  <a:t>c có vai trò quan trọng trong đời sống của con người, động vật và thực vật.</a:t>
                </a:r>
              </a:p>
              <a:p>
                <a:pPr marL="571500" indent="-571500" algn="just">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Nước được con người sử dụng trong sinh hoạt, hoạt động sản xuất nông nghiệp, công nghiệp và dịch vụ.</a:t>
                </a:r>
                <a:endParaRPr lang="en-US" sz="4400"/>
              </a:p>
            </p:txBody>
          </p:sp>
        </p:grpSp>
        <p:sp>
          <p:nvSpPr>
            <p:cNvPr id="11" name="Freeform 19">
              <a:extLst>
                <a:ext uri="{FF2B5EF4-FFF2-40B4-BE49-F238E27FC236}">
                  <a16:creationId xmlns:a16="http://schemas.microsoft.com/office/drawing/2014/main" id="{7E709C20-EF87-6616-9FFF-C345A01C3A2A}"/>
                </a:ext>
              </a:extLst>
            </p:cNvPr>
            <p:cNvSpPr/>
            <p:nvPr/>
          </p:nvSpPr>
          <p:spPr>
            <a:xfrm>
              <a:off x="15444730" y="6177267"/>
              <a:ext cx="2105655" cy="2057400"/>
            </a:xfrm>
            <a:custGeom>
              <a:avLst/>
              <a:gdLst/>
              <a:ahLst/>
              <a:cxnLst/>
              <a:rect l="l" t="t" r="r" b="b"/>
              <a:pathLst>
                <a:path w="2105655" h="2057400">
                  <a:moveTo>
                    <a:pt x="0" y="0"/>
                  </a:moveTo>
                  <a:lnTo>
                    <a:pt x="2105655" y="0"/>
                  </a:lnTo>
                  <a:lnTo>
                    <a:pt x="2105655"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extLst>
      <p:ext uri="{BB962C8B-B14F-4D97-AF65-F5344CB8AC3E}">
        <p14:creationId xmlns:p14="http://schemas.microsoft.com/office/powerpoint/2010/main" val="1870021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383000" y="8267700"/>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2351199">
            <a:off x="-633937" y="-1058648"/>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 name="Group 1">
            <a:extLst>
              <a:ext uri="{FF2B5EF4-FFF2-40B4-BE49-F238E27FC236}">
                <a16:creationId xmlns:a16="http://schemas.microsoft.com/office/drawing/2014/main" id="{E77C1E3E-A447-6FA3-060F-B979AE07A315}"/>
              </a:ext>
            </a:extLst>
          </p:cNvPr>
          <p:cNvGrpSpPr/>
          <p:nvPr/>
        </p:nvGrpSpPr>
        <p:grpSpPr>
          <a:xfrm>
            <a:off x="358857" y="1790700"/>
            <a:ext cx="7414468" cy="1911540"/>
            <a:chOff x="349149" y="1126397"/>
            <a:chExt cx="4857804" cy="1252401"/>
          </a:xfrm>
        </p:grpSpPr>
        <p:sp>
          <p:nvSpPr>
            <p:cNvPr id="3" name="Cloud 2">
              <a:extLst>
                <a:ext uri="{FF2B5EF4-FFF2-40B4-BE49-F238E27FC236}">
                  <a16:creationId xmlns:a16="http://schemas.microsoft.com/office/drawing/2014/main" id="{5FCD5634-3312-3EF2-3D9D-B69612D16C8A}"/>
                </a:ext>
              </a:extLst>
            </p:cNvPr>
            <p:cNvSpPr/>
            <p:nvPr/>
          </p:nvSpPr>
          <p:spPr>
            <a:xfrm>
              <a:off x="1130690" y="1192326"/>
              <a:ext cx="4076263" cy="1186472"/>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Picture 3">
              <a:extLst>
                <a:ext uri="{FF2B5EF4-FFF2-40B4-BE49-F238E27FC236}">
                  <a16:creationId xmlns:a16="http://schemas.microsoft.com/office/drawing/2014/main" id="{9E705DC8-7548-F864-25BC-01855DA00137}"/>
                </a:ext>
              </a:extLst>
            </p:cNvPr>
            <p:cNvPicPr>
              <a:picLocks noChangeAspect="1"/>
            </p:cNvPicPr>
            <p:nvPr/>
          </p:nvPicPr>
          <p:blipFill>
            <a:blip r:embed="rId8"/>
            <a:stretch>
              <a:fillRect/>
            </a:stretch>
          </p:blipFill>
          <p:spPr>
            <a:xfrm>
              <a:off x="349149" y="1126397"/>
              <a:ext cx="1235191" cy="1250254"/>
            </a:xfrm>
            <a:prstGeom prst="rect">
              <a:avLst/>
            </a:prstGeom>
          </p:spPr>
        </p:pic>
        <p:sp>
          <p:nvSpPr>
            <p:cNvPr id="5" name="TextBox 4">
              <a:extLst>
                <a:ext uri="{FF2B5EF4-FFF2-40B4-BE49-F238E27FC236}">
                  <a16:creationId xmlns:a16="http://schemas.microsoft.com/office/drawing/2014/main" id="{916E7C9F-3D93-D874-AEBE-F86E532C737E}"/>
                </a:ext>
              </a:extLst>
            </p:cNvPr>
            <p:cNvSpPr txBox="1"/>
            <p:nvPr/>
          </p:nvSpPr>
          <p:spPr>
            <a:xfrm>
              <a:off x="1519469" y="1402268"/>
              <a:ext cx="3090204" cy="656955"/>
            </a:xfrm>
            <a:prstGeom prst="rect">
              <a:avLst/>
            </a:prstGeom>
            <a:noFill/>
          </p:spPr>
          <p:txBody>
            <a:bodyPr wrap="square" rtlCol="0">
              <a:spAutoFit/>
            </a:bodyPr>
            <a:lstStyle/>
            <a:p>
              <a:pPr algn="just">
                <a:lnSpc>
                  <a:spcPct val="150000"/>
                </a:lnSpc>
              </a:pPr>
              <a:r>
                <a:rPr lang="en-US" sz="4500" b="1" dirty="0" err="1">
                  <a:solidFill>
                    <a:srgbClr val="C00000"/>
                  </a:solidFill>
                  <a:latin typeface="Arial" panose="020B0604020202020204" pitchFamily="34" charset="0"/>
                  <a:cs typeface="Arial" panose="020B0604020202020204" pitchFamily="34" charset="0"/>
                </a:rPr>
                <a:t>Thảo</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luận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nhóm</a:t>
              </a:r>
              <a:endParaRPr lang="en-US" sz="4500" b="1" dirty="0">
                <a:solidFill>
                  <a:srgbClr val="C00000"/>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319F6CC8-6DE2-1C2C-56F5-1E4BEBAF9A61}"/>
              </a:ext>
            </a:extLst>
          </p:cNvPr>
          <p:cNvSpPr txBox="1"/>
          <p:nvPr/>
        </p:nvSpPr>
        <p:spPr>
          <a:xfrm>
            <a:off x="8966191" y="2525179"/>
            <a:ext cx="8839200" cy="2041456"/>
          </a:xfrm>
          <a:prstGeom prst="rect">
            <a:avLst/>
          </a:prstGeom>
          <a:noFill/>
        </p:spPr>
        <p:txBody>
          <a:bodyPr wrap="square">
            <a:spAutoFit/>
          </a:bodyPr>
          <a:lstStyle/>
          <a:p>
            <a:pPr marL="0" marR="0" algn="just">
              <a:lnSpc>
                <a:spcPct val="150000"/>
              </a:lnSpc>
              <a:spcBef>
                <a:spcPts val="0"/>
              </a:spcBef>
              <a:spcAft>
                <a:spcPts val="0"/>
              </a:spcAft>
            </a:pPr>
            <a:r>
              <a:rPr lang="en-US" sz="4500">
                <a:effectLst/>
                <a:latin typeface="Arial" panose="020B0604020202020204" pitchFamily="34" charset="0"/>
                <a:ea typeface="Calibri" panose="020F0502020204030204" pitchFamily="34" charset="0"/>
                <a:cs typeface="Arial" panose="020B0604020202020204" pitchFamily="34" charset="0"/>
              </a:rPr>
              <a:t>Theo em, bánh xe quay được nhờ vào tính chất nào của nước?</a:t>
            </a:r>
          </a:p>
        </p:txBody>
      </p:sp>
      <p:pic>
        <p:nvPicPr>
          <p:cNvPr id="10" name="Picture 33">
            <a:extLst>
              <a:ext uri="{FF2B5EF4-FFF2-40B4-BE49-F238E27FC236}">
                <a16:creationId xmlns:a16="http://schemas.microsoft.com/office/drawing/2014/main" id="{F304BD78-D6BC-9E6B-3A21-6B22238E2D90}"/>
              </a:ext>
            </a:extLst>
          </p:cNvPr>
          <p:cNvPicPr>
            <a:picLocks noChangeAspect="1"/>
          </p:cNvPicPr>
          <p:nvPr/>
        </p:nvPicPr>
        <p:blipFill>
          <a:blip r:embed="rId9"/>
          <a:srcRect/>
          <a:stretch>
            <a:fillRect/>
          </a:stretch>
        </p:blipFill>
        <p:spPr>
          <a:xfrm>
            <a:off x="11811000" y="5395826"/>
            <a:ext cx="4223301" cy="4731989"/>
          </a:xfrm>
          <a:prstGeom prst="rect">
            <a:avLst/>
          </a:prstGeom>
        </p:spPr>
      </p:pic>
      <p:pic>
        <p:nvPicPr>
          <p:cNvPr id="8" name="Picture 7">
            <a:extLst>
              <a:ext uri="{FF2B5EF4-FFF2-40B4-BE49-F238E27FC236}">
                <a16:creationId xmlns:a16="http://schemas.microsoft.com/office/drawing/2014/main" id="{118C503F-9858-B36D-9DA8-DA79C2245A8F}"/>
              </a:ext>
            </a:extLst>
          </p:cNvPr>
          <p:cNvPicPr>
            <a:picLocks noChangeAspect="1"/>
          </p:cNvPicPr>
          <p:nvPr/>
        </p:nvPicPr>
        <p:blipFill>
          <a:blip r:embed="rId10"/>
          <a:stretch>
            <a:fillRect/>
          </a:stretch>
        </p:blipFill>
        <p:spPr>
          <a:xfrm>
            <a:off x="668076" y="4019398"/>
            <a:ext cx="8067412" cy="5790478"/>
          </a:xfrm>
          <a:prstGeom prst="rect">
            <a:avLst/>
          </a:prstGeom>
        </p:spPr>
      </p:pic>
      <p:sp>
        <p:nvSpPr>
          <p:cNvPr id="6" name="TextBox 4">
            <a:extLst>
              <a:ext uri="{FF2B5EF4-FFF2-40B4-BE49-F238E27FC236}">
                <a16:creationId xmlns:a16="http://schemas.microsoft.com/office/drawing/2014/main" id="{B78AE59A-C8A6-D88D-3ED3-26F022E4A25B}"/>
              </a:ext>
            </a:extLst>
          </p:cNvPr>
          <p:cNvSpPr txBox="1"/>
          <p:nvPr/>
        </p:nvSpPr>
        <p:spPr>
          <a:xfrm>
            <a:off x="3476500" y="347299"/>
            <a:ext cx="11334999" cy="1092543"/>
          </a:xfrm>
          <a:prstGeom prst="rect">
            <a:avLst/>
          </a:prstGeom>
        </p:spPr>
        <p:txBody>
          <a:bodyPr wrap="square" lIns="0" tIns="0" rIns="0" bIns="0" rtlCol="0" anchor="t">
            <a:spAutoFit/>
          </a:bodyPr>
          <a:lstStyle/>
          <a:p>
            <a:pPr lvl="0" algn="ctr">
              <a:lnSpc>
                <a:spcPct val="150000"/>
              </a:lnSpc>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3330858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5956381" y="-799906"/>
            <a:ext cx="3104261" cy="3077099"/>
          </a:xfrm>
          <a:custGeom>
            <a:avLst/>
            <a:gdLst/>
            <a:ahLst/>
            <a:cxnLst/>
            <a:rect l="l" t="t" r="r" b="b"/>
            <a:pathLst>
              <a:path w="3104261" h="3077099">
                <a:moveTo>
                  <a:pt x="0" y="0"/>
                </a:moveTo>
                <a:lnTo>
                  <a:pt x="3104262" y="0"/>
                </a:lnTo>
                <a:lnTo>
                  <a:pt x="3104262" y="3077098"/>
                </a:lnTo>
                <a:lnTo>
                  <a:pt x="0" y="30770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68127">
            <a:off x="-416188" y="6601800"/>
            <a:ext cx="2391354" cy="4723663"/>
          </a:xfrm>
          <a:custGeom>
            <a:avLst/>
            <a:gdLst/>
            <a:ahLst/>
            <a:cxnLst/>
            <a:rect l="l" t="t" r="r" b="b"/>
            <a:pathLst>
              <a:path w="2391354" h="4723663">
                <a:moveTo>
                  <a:pt x="0" y="0"/>
                </a:moveTo>
                <a:lnTo>
                  <a:pt x="2391354" y="0"/>
                </a:lnTo>
                <a:lnTo>
                  <a:pt x="2391354" y="4723663"/>
                </a:lnTo>
                <a:lnTo>
                  <a:pt x="0" y="4723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753335">
            <a:off x="-142203" y="-829929"/>
            <a:ext cx="2080986" cy="3880626"/>
          </a:xfrm>
          <a:custGeom>
            <a:avLst/>
            <a:gdLst/>
            <a:ahLst/>
            <a:cxnLst/>
            <a:rect l="l" t="t" r="r" b="b"/>
            <a:pathLst>
              <a:path w="2080986" h="3880626">
                <a:moveTo>
                  <a:pt x="0" y="0"/>
                </a:moveTo>
                <a:lnTo>
                  <a:pt x="2080986" y="0"/>
                </a:lnTo>
                <a:lnTo>
                  <a:pt x="2080986" y="3880627"/>
                </a:lnTo>
                <a:lnTo>
                  <a:pt x="0" y="3880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8">
            <a:extLst>
              <a:ext uri="{FF2B5EF4-FFF2-40B4-BE49-F238E27FC236}">
                <a16:creationId xmlns:a16="http://schemas.microsoft.com/office/drawing/2014/main" id="{4B5DC32D-3BB0-377F-EA1E-269680FBDAA4}"/>
              </a:ext>
            </a:extLst>
          </p:cNvPr>
          <p:cNvGrpSpPr/>
          <p:nvPr/>
        </p:nvGrpSpPr>
        <p:grpSpPr>
          <a:xfrm>
            <a:off x="779488" y="1333501"/>
            <a:ext cx="7848600" cy="6432584"/>
            <a:chOff x="2493431" y="1443898"/>
            <a:chExt cx="4040532" cy="3311554"/>
          </a:xfrm>
        </p:grpSpPr>
        <p:pic>
          <p:nvPicPr>
            <p:cNvPr id="10" name="Picture 5">
              <a:extLst>
                <a:ext uri="{FF2B5EF4-FFF2-40B4-BE49-F238E27FC236}">
                  <a16:creationId xmlns:a16="http://schemas.microsoft.com/office/drawing/2014/main" id="{6F987BA5-3F4B-CFE5-547C-8C6F2ACB85C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93431" y="1443898"/>
              <a:ext cx="4040532" cy="3311554"/>
            </a:xfrm>
            <a:prstGeom prst="rect">
              <a:avLst/>
            </a:prstGeom>
          </p:spPr>
        </p:pic>
        <p:sp>
          <p:nvSpPr>
            <p:cNvPr id="11" name="Rectangle 10">
              <a:extLst>
                <a:ext uri="{FF2B5EF4-FFF2-40B4-BE49-F238E27FC236}">
                  <a16:creationId xmlns:a16="http://schemas.microsoft.com/office/drawing/2014/main" id="{D91FF878-F1B0-E4B5-1EBF-4B5D8E8163B5}"/>
                </a:ext>
              </a:extLst>
            </p:cNvPr>
            <p:cNvSpPr/>
            <p:nvPr/>
          </p:nvSpPr>
          <p:spPr>
            <a:xfrm>
              <a:off x="3551337" y="1600811"/>
              <a:ext cx="2626589" cy="1414826"/>
            </a:xfrm>
            <a:prstGeom prst="rect">
              <a:avLst/>
            </a:prstGeom>
          </p:spPr>
          <p:txBody>
            <a:bodyPr wrap="square">
              <a:spAutoFit/>
            </a:bodyPr>
            <a:lstStyle/>
            <a:p>
              <a:pPr algn="just">
                <a:lnSpc>
                  <a:spcPct val="150000"/>
                </a:lnSpc>
              </a:pPr>
              <a:r>
                <a:rPr lang="en-US" sz="4000">
                  <a:solidFill>
                    <a:schemeClr val="accent3">
                      <a:lumMod val="50000"/>
                    </a:schemeClr>
                  </a:solidFill>
                  <a:latin typeface="Arial" panose="020B0604020202020204" pitchFamily="34" charset="0"/>
                  <a:cs typeface="Arial" panose="020B0604020202020204" pitchFamily="34" charset="0"/>
                </a:rPr>
                <a:t>Hằng ngày, gia đình em sử dụng nước vào những việc gì?</a:t>
              </a:r>
              <a:endParaRPr lang="en-US" sz="4000" dirty="0">
                <a:solidFill>
                  <a:schemeClr val="accent3">
                    <a:lumMod val="50000"/>
                  </a:schemeClr>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04E4F452-0452-35C3-A40F-1CE5C0100B54}"/>
              </a:ext>
            </a:extLst>
          </p:cNvPr>
          <p:cNvSpPr txBox="1"/>
          <p:nvPr/>
        </p:nvSpPr>
        <p:spPr>
          <a:xfrm>
            <a:off x="6096000" y="-94069"/>
            <a:ext cx="6096000" cy="1427570"/>
          </a:xfrm>
          <a:prstGeom prst="rect">
            <a:avLst/>
          </a:prstGeom>
          <a:noFill/>
        </p:spPr>
        <p:txBody>
          <a:bodyPr wrap="square" rtlCol="0">
            <a:spAutoFit/>
          </a:bodyPr>
          <a:lstStyle/>
          <a:p>
            <a:pPr algn="ctr">
              <a:lnSpc>
                <a:spcPct val="150000"/>
              </a:lnSpc>
            </a:pPr>
            <a:r>
              <a:rPr lang="en-US" sz="6600" b="1">
                <a:latin typeface="Arial" panose="020B0604020202020204" pitchFamily="34" charset="0"/>
                <a:cs typeface="Arial" panose="020B0604020202020204" pitchFamily="34" charset="0"/>
              </a:rPr>
              <a:t>KHỞI ĐỘNG</a:t>
            </a:r>
          </a:p>
        </p:txBody>
      </p:sp>
      <p:sp>
        <p:nvSpPr>
          <p:cNvPr id="13" name="Freeform 2">
            <a:extLst>
              <a:ext uri="{FF2B5EF4-FFF2-40B4-BE49-F238E27FC236}">
                <a16:creationId xmlns:a16="http://schemas.microsoft.com/office/drawing/2014/main" id="{1430A965-F92B-6E28-6725-B3AE6E971485}"/>
              </a:ext>
            </a:extLst>
          </p:cNvPr>
          <p:cNvSpPr/>
          <p:nvPr/>
        </p:nvSpPr>
        <p:spPr>
          <a:xfrm>
            <a:off x="9991444" y="2567250"/>
            <a:ext cx="2591567" cy="3062413"/>
          </a:xfrm>
          <a:custGeom>
            <a:avLst/>
            <a:gdLst/>
            <a:ahLst/>
            <a:cxnLst/>
            <a:rect l="l" t="t" r="r" b="b"/>
            <a:pathLst>
              <a:path w="6964299" h="8229600">
                <a:moveTo>
                  <a:pt x="0" y="0"/>
                </a:moveTo>
                <a:lnTo>
                  <a:pt x="6964299" y="0"/>
                </a:lnTo>
                <a:lnTo>
                  <a:pt x="6964299" y="8229600"/>
                </a:lnTo>
                <a:lnTo>
                  <a:pt x="0" y="8229600"/>
                </a:lnTo>
                <a:lnTo>
                  <a:pt x="0" y="0"/>
                </a:lnTo>
                <a:close/>
              </a:path>
            </a:pathLst>
          </a:custGeom>
          <a:blipFill>
            <a:blip r:embed="rId10"/>
            <a:stretch>
              <a:fillRect/>
            </a:stretch>
          </a:blipFill>
        </p:spPr>
      </p:sp>
      <p:sp>
        <p:nvSpPr>
          <p:cNvPr id="14" name="Freeform 3">
            <a:extLst>
              <a:ext uri="{FF2B5EF4-FFF2-40B4-BE49-F238E27FC236}">
                <a16:creationId xmlns:a16="http://schemas.microsoft.com/office/drawing/2014/main" id="{90E085E4-02E5-2D8D-AB5C-F9628364565F}"/>
              </a:ext>
            </a:extLst>
          </p:cNvPr>
          <p:cNvSpPr/>
          <p:nvPr/>
        </p:nvSpPr>
        <p:spPr>
          <a:xfrm>
            <a:off x="13584772" y="2041056"/>
            <a:ext cx="3501321" cy="4114800"/>
          </a:xfrm>
          <a:custGeom>
            <a:avLst/>
            <a:gdLst/>
            <a:ahLst/>
            <a:cxnLst/>
            <a:rect l="l" t="t" r="r" b="b"/>
            <a:pathLst>
              <a:path w="3501321" h="4114800">
                <a:moveTo>
                  <a:pt x="0" y="0"/>
                </a:moveTo>
                <a:lnTo>
                  <a:pt x="3501321" y="0"/>
                </a:lnTo>
                <a:lnTo>
                  <a:pt x="350132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4">
            <a:extLst>
              <a:ext uri="{FF2B5EF4-FFF2-40B4-BE49-F238E27FC236}">
                <a16:creationId xmlns:a16="http://schemas.microsoft.com/office/drawing/2014/main" id="{99F5E603-F7E7-A51D-192A-3BFC6C61F95A}"/>
              </a:ext>
            </a:extLst>
          </p:cNvPr>
          <p:cNvSpPr/>
          <p:nvPr/>
        </p:nvSpPr>
        <p:spPr>
          <a:xfrm>
            <a:off x="9954859" y="6210300"/>
            <a:ext cx="3113055" cy="3733799"/>
          </a:xfrm>
          <a:custGeom>
            <a:avLst/>
            <a:gdLst/>
            <a:ahLst/>
            <a:cxnLst/>
            <a:rect l="l" t="t" r="r" b="b"/>
            <a:pathLst>
              <a:path w="6861429" h="8229600">
                <a:moveTo>
                  <a:pt x="0" y="0"/>
                </a:moveTo>
                <a:lnTo>
                  <a:pt x="6861429" y="0"/>
                </a:lnTo>
                <a:lnTo>
                  <a:pt x="6861429" y="8229600"/>
                </a:lnTo>
                <a:lnTo>
                  <a:pt x="0" y="8229600"/>
                </a:lnTo>
                <a:lnTo>
                  <a:pt x="0" y="0"/>
                </a:lnTo>
                <a:close/>
              </a:path>
            </a:pathLst>
          </a:custGeom>
          <a:blipFill>
            <a:blip r:embed="rId13"/>
            <a:stretch>
              <a:fillRect/>
            </a:stretch>
          </a:blipFill>
        </p:spPr>
      </p:sp>
      <p:sp>
        <p:nvSpPr>
          <p:cNvPr id="16" name="Freeform 6">
            <a:extLst>
              <a:ext uri="{FF2B5EF4-FFF2-40B4-BE49-F238E27FC236}">
                <a16:creationId xmlns:a16="http://schemas.microsoft.com/office/drawing/2014/main" id="{BE575F22-02E0-3C67-2632-60348899CF60}"/>
              </a:ext>
            </a:extLst>
          </p:cNvPr>
          <p:cNvSpPr/>
          <p:nvPr/>
        </p:nvSpPr>
        <p:spPr>
          <a:xfrm>
            <a:off x="14113146" y="6438697"/>
            <a:ext cx="3146153" cy="3281516"/>
          </a:xfrm>
          <a:custGeom>
            <a:avLst/>
            <a:gdLst/>
            <a:ahLst/>
            <a:cxnLst/>
            <a:rect l="l" t="t" r="r" b="b"/>
            <a:pathLst>
              <a:path w="3945064" h="4114800">
                <a:moveTo>
                  <a:pt x="0" y="0"/>
                </a:moveTo>
                <a:lnTo>
                  <a:pt x="3945064" y="0"/>
                </a:lnTo>
                <a:lnTo>
                  <a:pt x="394506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Arrow: Right 16">
            <a:extLst>
              <a:ext uri="{FF2B5EF4-FFF2-40B4-BE49-F238E27FC236}">
                <a16:creationId xmlns:a16="http://schemas.microsoft.com/office/drawing/2014/main" id="{7E211E32-DA97-D051-F920-1E6B554A6114}"/>
              </a:ext>
            </a:extLst>
          </p:cNvPr>
          <p:cNvSpPr/>
          <p:nvPr/>
        </p:nvSpPr>
        <p:spPr>
          <a:xfrm>
            <a:off x="5668905" y="5993949"/>
            <a:ext cx="2691734" cy="13332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90819E-AF78-5635-4E07-6CC9C829371F}"/>
              </a:ext>
            </a:extLst>
          </p:cNvPr>
          <p:cNvSpPr/>
          <p:nvPr/>
        </p:nvSpPr>
        <p:spPr>
          <a:xfrm flipH="1">
            <a:off x="5905573" y="0"/>
            <a:ext cx="12420600" cy="10287000"/>
          </a:xfrm>
          <a:prstGeom prst="rect">
            <a:avLst/>
          </a:prstGeom>
          <a:gradFill flip="none" rotWithShape="1">
            <a:gsLst>
              <a:gs pos="0">
                <a:srgbClr val="000000"/>
              </a:gs>
              <a:gs pos="61000">
                <a:srgbClr val="000000">
                  <a:alpha val="84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87D00788-84BC-5BBC-BFC4-9E997A9041B3}"/>
              </a:ext>
            </a:extLst>
          </p:cNvPr>
          <p:cNvSpPr txBox="1"/>
          <p:nvPr/>
        </p:nvSpPr>
        <p:spPr>
          <a:xfrm>
            <a:off x="8610600" y="571500"/>
            <a:ext cx="8973694" cy="7364901"/>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4000">
                <a:solidFill>
                  <a:srgbClr val="F6F6F6"/>
                </a:solidFill>
                <a:latin typeface="Arial" panose="020B0604020202020204" pitchFamily="34" charset="0"/>
                <a:ea typeface="Calibri" panose="020F0502020204030204" pitchFamily="34" charset="0"/>
                <a:cs typeface="Arial" panose="020B0604020202020204" pitchFamily="34" charset="0"/>
              </a:rPr>
              <a:t>Bánh xe quay được nhờ sức nước chảy, nước đập vào các l</a:t>
            </a:r>
            <a:r>
              <a:rPr lang="en-US" sz="4000">
                <a:solidFill>
                  <a:srgbClr val="F6F6F6"/>
                </a:solidFill>
                <a:latin typeface="Arial" panose="020B0604020202020204" pitchFamily="34" charset="0"/>
                <a:ea typeface="Calibri" panose="020F0502020204030204" pitchFamily="34" charset="0"/>
                <a:cs typeface="Arial" panose="020B0604020202020204" pitchFamily="34" charset="0"/>
              </a:rPr>
              <a:t>ưỡi</a:t>
            </a:r>
            <a:r>
              <a:rPr lang="vi-VN" sz="4000">
                <a:solidFill>
                  <a:srgbClr val="F6F6F6"/>
                </a:solidFill>
                <a:latin typeface="Arial" panose="020B0604020202020204" pitchFamily="34" charset="0"/>
                <a:ea typeface="Calibri" panose="020F0502020204030204" pitchFamily="34" charset="0"/>
                <a:cs typeface="Arial" panose="020B0604020202020204" pitchFamily="34" charset="0"/>
              </a:rPr>
              <a:t>i gắn vào nan bánh xe. </a:t>
            </a:r>
            <a:endParaRPr lang="en-US" sz="4000">
              <a:solidFill>
                <a:srgbClr val="F6F6F6"/>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4000">
                <a:solidFill>
                  <a:srgbClr val="F6F6F6"/>
                </a:solidFill>
                <a:latin typeface="Arial" panose="020B0604020202020204" pitchFamily="34" charset="0"/>
                <a:ea typeface="Calibri" panose="020F0502020204030204" pitchFamily="34" charset="0"/>
                <a:cs typeface="Arial" panose="020B0604020202020204" pitchFamily="34" charset="0"/>
              </a:rPr>
              <a:t>Dòng nước chảy tạo lực đẩy làm guồng quay liên tục, dẫn nước về các đồng ruộng và thôn bản. Đây cũng là nguyên tắc vận hành của nhà máy thủy điện.</a:t>
            </a:r>
          </a:p>
        </p:txBody>
      </p:sp>
      <p:sp>
        <p:nvSpPr>
          <p:cNvPr id="4" name="Rectangle: Rounded Corners 3">
            <a:extLst>
              <a:ext uri="{FF2B5EF4-FFF2-40B4-BE49-F238E27FC236}">
                <a16:creationId xmlns:a16="http://schemas.microsoft.com/office/drawing/2014/main" id="{CFAD51EF-3C35-D8AB-A4DE-66F532F6A340}"/>
              </a:ext>
            </a:extLst>
          </p:cNvPr>
          <p:cNvSpPr/>
          <p:nvPr/>
        </p:nvSpPr>
        <p:spPr>
          <a:xfrm>
            <a:off x="9470138" y="8039100"/>
            <a:ext cx="8095106" cy="1676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i="1">
                <a:solidFill>
                  <a:schemeClr val="tx1"/>
                </a:solidFill>
                <a:effectLst/>
                <a:latin typeface="Arial" panose="020B0604020202020204" pitchFamily="34" charset="0"/>
                <a:ea typeface="Calibri" panose="020F0502020204030204" pitchFamily="34" charset="0"/>
                <a:cs typeface="Arial" panose="020B0604020202020204" pitchFamily="34" charset="0"/>
              </a:rPr>
              <a:t>Dòng nước chảy có công dụng làm quay bánh xe.</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81100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11" name="Freeform 11"/>
          <p:cNvSpPr/>
          <p:nvPr/>
        </p:nvSpPr>
        <p:spPr>
          <a:xfrm>
            <a:off x="15863680" y="-517358"/>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6383000" y="8267700"/>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2351199">
            <a:off x="-633937" y="-1058648"/>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8">
            <a:extLst>
              <a:ext uri="{FF2B5EF4-FFF2-40B4-BE49-F238E27FC236}">
                <a16:creationId xmlns:a16="http://schemas.microsoft.com/office/drawing/2014/main" id="{319F6CC8-6DE2-1C2C-56F5-1E4BEBAF9A61}"/>
              </a:ext>
            </a:extLst>
          </p:cNvPr>
          <p:cNvSpPr txBox="1"/>
          <p:nvPr/>
        </p:nvSpPr>
        <p:spPr>
          <a:xfrm>
            <a:off x="2603504" y="457331"/>
            <a:ext cx="13080991" cy="1002710"/>
          </a:xfrm>
          <a:prstGeom prst="rect">
            <a:avLst/>
          </a:prstGeom>
          <a:noFill/>
        </p:spPr>
        <p:txBody>
          <a:bodyPr wrap="square">
            <a:spAutoFit/>
          </a:bodyPr>
          <a:lstStyle/>
          <a:p>
            <a:pPr marL="0" marR="0" algn="ctr">
              <a:lnSpc>
                <a:spcPct val="150000"/>
              </a:lnSpc>
              <a:spcBef>
                <a:spcPts val="0"/>
              </a:spcBef>
              <a:spcAft>
                <a:spcPts val="0"/>
              </a:spcAft>
            </a:pPr>
            <a:r>
              <a:rPr lang="en-US" sz="4500">
                <a:effectLst/>
                <a:latin typeface="Arial" panose="020B0604020202020204" pitchFamily="34" charset="0"/>
                <a:ea typeface="Calibri" panose="020F0502020204030204" pitchFamily="34" charset="0"/>
                <a:cs typeface="Arial" panose="020B0604020202020204" pitchFamily="34" charset="0"/>
              </a:rPr>
              <a:t>Các em hãy xem video về guồng  quay nước</a:t>
            </a:r>
          </a:p>
        </p:txBody>
      </p:sp>
      <p:pic>
        <p:nvPicPr>
          <p:cNvPr id="6" name="Guồng lấy nước cấy lúa ở bản người Thái - VnExpress">
            <a:hlinkClick r:id="" action="ppaction://media"/>
            <a:extLst>
              <a:ext uri="{FF2B5EF4-FFF2-40B4-BE49-F238E27FC236}">
                <a16:creationId xmlns:a16="http://schemas.microsoft.com/office/drawing/2014/main" id="{B7C9AD96-86C6-51B8-8C2D-79D1F1F9E91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57399" y="1666875"/>
            <a:ext cx="14173200" cy="7972425"/>
          </a:xfrm>
          <a:prstGeom prst="rect">
            <a:avLst/>
          </a:prstGeom>
        </p:spPr>
      </p:pic>
    </p:spTree>
    <p:extLst>
      <p:ext uri="{BB962C8B-B14F-4D97-AF65-F5344CB8AC3E}">
        <p14:creationId xmlns:p14="http://schemas.microsoft.com/office/powerpoint/2010/main" val="22039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4" name="Freeform 4"/>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5821694" y="711553"/>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164122">
            <a:off x="-1314912" y="7853837"/>
            <a:ext cx="3991877" cy="3682506"/>
          </a:xfrm>
          <a:custGeom>
            <a:avLst/>
            <a:gdLst/>
            <a:ahLst/>
            <a:cxnLst/>
            <a:rect l="l" t="t" r="r" b="b"/>
            <a:pathLst>
              <a:path w="3991877" h="3682506">
                <a:moveTo>
                  <a:pt x="0" y="0"/>
                </a:moveTo>
                <a:lnTo>
                  <a:pt x="3991877" y="0"/>
                </a:lnTo>
                <a:lnTo>
                  <a:pt x="3991877" y="3682507"/>
                </a:lnTo>
                <a:lnTo>
                  <a:pt x="0" y="36825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2" name="Group 11">
            <a:extLst>
              <a:ext uri="{FF2B5EF4-FFF2-40B4-BE49-F238E27FC236}">
                <a16:creationId xmlns:a16="http://schemas.microsoft.com/office/drawing/2014/main" id="{7F35983E-C085-199A-568D-05AD2405183E}"/>
              </a:ext>
            </a:extLst>
          </p:cNvPr>
          <p:cNvGrpSpPr/>
          <p:nvPr/>
        </p:nvGrpSpPr>
        <p:grpSpPr>
          <a:xfrm>
            <a:off x="1116872" y="2838022"/>
            <a:ext cx="4847883" cy="5154179"/>
            <a:chOff x="671043" y="1265461"/>
            <a:chExt cx="2421234" cy="2574211"/>
          </a:xfrm>
        </p:grpSpPr>
        <p:sp>
          <p:nvSpPr>
            <p:cNvPr id="13" name="Rounded Rectangle 3">
              <a:extLst>
                <a:ext uri="{FF2B5EF4-FFF2-40B4-BE49-F238E27FC236}">
                  <a16:creationId xmlns:a16="http://schemas.microsoft.com/office/drawing/2014/main" id="{8DFA22B4-9BC5-5C7F-F124-35EB1364C76A}"/>
                </a:ext>
              </a:extLst>
            </p:cNvPr>
            <p:cNvSpPr/>
            <p:nvPr/>
          </p:nvSpPr>
          <p:spPr>
            <a:xfrm>
              <a:off x="671043" y="1809969"/>
              <a:ext cx="2421234" cy="2029703"/>
            </a:xfrm>
            <a:prstGeom prst="roundRect">
              <a:avLst>
                <a:gd name="adj" fmla="val 140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348DFAA-23DF-F26E-9026-43FD8F45DCF7}"/>
                </a:ext>
              </a:extLst>
            </p:cNvPr>
            <p:cNvPicPr>
              <a:picLocks noChangeAspect="1"/>
            </p:cNvPicPr>
            <p:nvPr/>
          </p:nvPicPr>
          <p:blipFill>
            <a:blip r:embed="rId8"/>
            <a:stretch>
              <a:fillRect/>
            </a:stretch>
          </p:blipFill>
          <p:spPr>
            <a:xfrm>
              <a:off x="1292050" y="1265461"/>
              <a:ext cx="1078015" cy="1089015"/>
            </a:xfrm>
            <a:prstGeom prst="rect">
              <a:avLst/>
            </a:prstGeom>
          </p:spPr>
        </p:pic>
        <p:sp>
          <p:nvSpPr>
            <p:cNvPr id="15" name="TextBox 14">
              <a:extLst>
                <a:ext uri="{FF2B5EF4-FFF2-40B4-BE49-F238E27FC236}">
                  <a16:creationId xmlns:a16="http://schemas.microsoft.com/office/drawing/2014/main" id="{E6E4B71B-06B0-E674-41B5-AB7BB0B008EF}"/>
                </a:ext>
              </a:extLst>
            </p:cNvPr>
            <p:cNvSpPr txBox="1"/>
            <p:nvPr/>
          </p:nvSpPr>
          <p:spPr>
            <a:xfrm>
              <a:off x="766844" y="2532143"/>
              <a:ext cx="2143210" cy="911442"/>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3EEBFDA-49F4-46F0-8305-9613B7E01CD6}"/>
              </a:ext>
            </a:extLst>
          </p:cNvPr>
          <p:cNvGrpSpPr/>
          <p:nvPr/>
        </p:nvGrpSpPr>
        <p:grpSpPr>
          <a:xfrm>
            <a:off x="6630733" y="3046094"/>
            <a:ext cx="5133695" cy="4946105"/>
            <a:chOff x="3475686" y="1315305"/>
            <a:chExt cx="2563980" cy="2470290"/>
          </a:xfrm>
        </p:grpSpPr>
        <p:sp>
          <p:nvSpPr>
            <p:cNvPr id="17" name="Rounded Rectangle 13">
              <a:extLst>
                <a:ext uri="{FF2B5EF4-FFF2-40B4-BE49-F238E27FC236}">
                  <a16:creationId xmlns:a16="http://schemas.microsoft.com/office/drawing/2014/main" id="{277295FB-A5BD-CE5B-FCD5-FD5E9B69E28B}"/>
                </a:ext>
              </a:extLst>
            </p:cNvPr>
            <p:cNvSpPr/>
            <p:nvPr/>
          </p:nvSpPr>
          <p:spPr>
            <a:xfrm>
              <a:off x="3484872" y="1755892"/>
              <a:ext cx="2554794" cy="2029703"/>
            </a:xfrm>
            <a:prstGeom prst="roundRect">
              <a:avLst>
                <a:gd name="adj" fmla="val 140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74F7D79-B48D-BE7B-5790-B4580FAB35C3}"/>
                </a:ext>
              </a:extLst>
            </p:cNvPr>
            <p:cNvSpPr txBox="1"/>
            <p:nvPr/>
          </p:nvSpPr>
          <p:spPr>
            <a:xfrm>
              <a:off x="3475686" y="2490222"/>
              <a:ext cx="2554794" cy="911442"/>
            </a:xfrm>
            <a:prstGeom prst="rect">
              <a:avLst/>
            </a:prstGeom>
            <a:noFill/>
          </p:spPr>
          <p:txBody>
            <a:bodyPr wrap="square" rtlCol="0">
              <a:spAutoFit/>
            </a:bodyPr>
            <a:lstStyle/>
            <a:p>
              <a:pPr algn="ctr">
                <a:lnSpc>
                  <a:spcPct val="150000"/>
                </a:lnSpc>
              </a:pPr>
              <a:r>
                <a:rPr lang="nl-NL" sz="4000">
                  <a:latin typeface="Arial" panose="020B0604020202020204" pitchFamily="34" charset="0"/>
                  <a:cs typeface="Arial" panose="020B0604020202020204" pitchFamily="34" charset="0"/>
                </a:rPr>
                <a:t>Làm bài tập Bài 1 trong VBT.</a:t>
              </a:r>
              <a:endParaRPr lang="en-US" sz="40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FA0123B-733A-071E-4E7E-32E1018083AF}"/>
                </a:ext>
              </a:extLst>
            </p:cNvPr>
            <p:cNvPicPr>
              <a:picLocks noChangeAspect="1"/>
            </p:cNvPicPr>
            <p:nvPr/>
          </p:nvPicPr>
          <p:blipFill>
            <a:blip r:embed="rId9"/>
            <a:stretch>
              <a:fillRect/>
            </a:stretch>
          </p:blipFill>
          <p:spPr>
            <a:xfrm>
              <a:off x="4084312" y="1315305"/>
              <a:ext cx="1337543" cy="897899"/>
            </a:xfrm>
            <a:prstGeom prst="rect">
              <a:avLst/>
            </a:prstGeom>
          </p:spPr>
        </p:pic>
      </p:grpSp>
      <p:grpSp>
        <p:nvGrpSpPr>
          <p:cNvPr id="20" name="Group 19">
            <a:extLst>
              <a:ext uri="{FF2B5EF4-FFF2-40B4-BE49-F238E27FC236}">
                <a16:creationId xmlns:a16="http://schemas.microsoft.com/office/drawing/2014/main" id="{7914422B-F4A8-1C31-82BE-580C7285AFE7}"/>
              </a:ext>
            </a:extLst>
          </p:cNvPr>
          <p:cNvGrpSpPr/>
          <p:nvPr/>
        </p:nvGrpSpPr>
        <p:grpSpPr>
          <a:xfrm>
            <a:off x="12328033" y="2552231"/>
            <a:ext cx="4927118" cy="5442534"/>
            <a:chOff x="6246517" y="1075731"/>
            <a:chExt cx="2460807" cy="2718227"/>
          </a:xfrm>
        </p:grpSpPr>
        <p:grpSp>
          <p:nvGrpSpPr>
            <p:cNvPr id="21" name="Group 20">
              <a:extLst>
                <a:ext uri="{FF2B5EF4-FFF2-40B4-BE49-F238E27FC236}">
                  <a16:creationId xmlns:a16="http://schemas.microsoft.com/office/drawing/2014/main" id="{A18A92AB-DC61-6B6A-F7F1-67640CFA16A0}"/>
                </a:ext>
              </a:extLst>
            </p:cNvPr>
            <p:cNvGrpSpPr/>
            <p:nvPr/>
          </p:nvGrpSpPr>
          <p:grpSpPr>
            <a:xfrm>
              <a:off x="6246517" y="1764255"/>
              <a:ext cx="2460807" cy="2029703"/>
              <a:chOff x="6246517" y="1764255"/>
              <a:chExt cx="2460807" cy="2029703"/>
            </a:xfrm>
          </p:grpSpPr>
          <p:sp>
            <p:nvSpPr>
              <p:cNvPr id="23" name="Rounded Rectangle 16">
                <a:extLst>
                  <a:ext uri="{FF2B5EF4-FFF2-40B4-BE49-F238E27FC236}">
                    <a16:creationId xmlns:a16="http://schemas.microsoft.com/office/drawing/2014/main" id="{C421F1C2-66F6-D737-1932-D5E06E247284}"/>
                  </a:ext>
                </a:extLst>
              </p:cNvPr>
              <p:cNvSpPr/>
              <p:nvPr/>
            </p:nvSpPr>
            <p:spPr>
              <a:xfrm>
                <a:off x="6246517" y="1764255"/>
                <a:ext cx="2421234" cy="2029703"/>
              </a:xfrm>
              <a:prstGeom prst="roundRect">
                <a:avLst>
                  <a:gd name="adj" fmla="val 140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A9EC644-486F-4BED-9B40-9CC7E4407C31}"/>
                  </a:ext>
                </a:extLst>
              </p:cNvPr>
              <p:cNvSpPr txBox="1"/>
              <p:nvPr/>
            </p:nvSpPr>
            <p:spPr>
              <a:xfrm>
                <a:off x="6286090" y="2348925"/>
                <a:ext cx="2421234" cy="1372592"/>
              </a:xfrm>
              <a:prstGeom prst="rect">
                <a:avLst/>
              </a:prstGeom>
              <a:noFill/>
            </p:spPr>
            <p:txBody>
              <a:bodyPr wrap="square" rtlCol="0">
                <a:spAutoFit/>
              </a:bodyPr>
              <a:lstStyle/>
              <a:p>
                <a:pPr algn="ctr">
                  <a:lnSpc>
                    <a:spcPct val="150000"/>
                  </a:lnSpc>
                </a:pPr>
                <a:r>
                  <a:rPr lang="nl-NL" sz="4000" dirty="0">
                    <a:latin typeface="Arial" panose="020B0604020202020204" pitchFamily="34" charset="0"/>
                    <a:cs typeface="Arial" panose="020B0604020202020204" pitchFamily="34" charset="0"/>
                  </a:rPr>
                  <a:t>Chuẩn bị </a:t>
                </a:r>
                <a:r>
                  <a:rPr lang="nl-NL" sz="4000">
                    <a:latin typeface="Arial" panose="020B0604020202020204" pitchFamily="34" charset="0"/>
                    <a:cs typeface="Arial" panose="020B0604020202020204" pitchFamily="34" charset="0"/>
                  </a:rPr>
                  <a:t>trước </a:t>
                </a:r>
              </a:p>
              <a:p>
                <a:pPr algn="ctr">
                  <a:lnSpc>
                    <a:spcPct val="150000"/>
                  </a:lnSpc>
                </a:pPr>
                <a:r>
                  <a:rPr lang="nl-NL" sz="4000" b="1" i="1">
                    <a:latin typeface="Arial" panose="020B0604020202020204" pitchFamily="34" charset="0"/>
                    <a:cs typeface="Arial" panose="020B0604020202020204" pitchFamily="34" charset="0"/>
                  </a:rPr>
                  <a:t>Bài 2: Sự chuyển thể của nước.</a:t>
                </a:r>
                <a:endParaRPr lang="en-US" sz="4000" i="1" dirty="0">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3E152831-C09D-8427-BB02-BF30D9C610FC}"/>
                </a:ext>
              </a:extLst>
            </p:cNvPr>
            <p:cNvPicPr>
              <a:picLocks noChangeAspect="1"/>
            </p:cNvPicPr>
            <p:nvPr/>
          </p:nvPicPr>
          <p:blipFill>
            <a:blip r:embed="rId10"/>
            <a:stretch>
              <a:fillRect/>
            </a:stretch>
          </p:blipFill>
          <p:spPr>
            <a:xfrm>
              <a:off x="6809493" y="1075731"/>
              <a:ext cx="1374428" cy="1377046"/>
            </a:xfrm>
            <a:prstGeom prst="rect">
              <a:avLst/>
            </a:prstGeom>
          </p:spPr>
        </p:pic>
      </p:grpSp>
      <p:sp>
        <p:nvSpPr>
          <p:cNvPr id="25" name="TextBox 24">
            <a:extLst>
              <a:ext uri="{FF2B5EF4-FFF2-40B4-BE49-F238E27FC236}">
                <a16:creationId xmlns:a16="http://schemas.microsoft.com/office/drawing/2014/main" id="{77820045-E887-EEF7-9439-A80C53CF882B}"/>
              </a:ext>
            </a:extLst>
          </p:cNvPr>
          <p:cNvSpPr txBox="1"/>
          <p:nvPr/>
        </p:nvSpPr>
        <p:spPr>
          <a:xfrm>
            <a:off x="5181600" y="579544"/>
            <a:ext cx="8915400" cy="1427570"/>
          </a:xfrm>
          <a:prstGeom prst="rect">
            <a:avLst/>
          </a:prstGeom>
          <a:noFill/>
        </p:spPr>
        <p:txBody>
          <a:bodyPr wrap="square" rtlCol="0">
            <a:spAutoFit/>
          </a:bodyPr>
          <a:lstStyle/>
          <a:p>
            <a:pPr algn="ctr">
              <a:lnSpc>
                <a:spcPct val="150000"/>
              </a:lnSpc>
            </a:pPr>
            <a:r>
              <a:rPr lang="en-US" sz="6600" b="1">
                <a:latin typeface="Arial" panose="020B0604020202020204" pitchFamily="34" charset="0"/>
                <a:cs typeface="Arial" panose="020B0604020202020204" pitchFamily="34" charset="0"/>
              </a:rPr>
              <a:t>HƯỚNG DẪN VỀ NHÀ</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3" name="Freeform 3"/>
          <p:cNvSpPr/>
          <p:nvPr/>
        </p:nvSpPr>
        <p:spPr>
          <a:xfrm>
            <a:off x="-233254" y="6706339"/>
            <a:ext cx="1996082" cy="3757331"/>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667960" y="7670235"/>
            <a:ext cx="2620040" cy="2616765"/>
          </a:xfrm>
          <a:custGeom>
            <a:avLst/>
            <a:gdLst/>
            <a:ahLst/>
            <a:cxnLst/>
            <a:rect l="l" t="t" r="r" b="b"/>
            <a:pathLst>
              <a:path w="2620040" h="2616765">
                <a:moveTo>
                  <a:pt x="0" y="0"/>
                </a:moveTo>
                <a:lnTo>
                  <a:pt x="2620040" y="0"/>
                </a:lnTo>
                <a:lnTo>
                  <a:pt x="2620040" y="2616765"/>
                </a:lnTo>
                <a:lnTo>
                  <a:pt x="0" y="2616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733331" y="982270"/>
            <a:ext cx="14448760" cy="8322460"/>
          </a:xfrm>
          <a:custGeom>
            <a:avLst/>
            <a:gdLst/>
            <a:ahLst/>
            <a:cxnLst/>
            <a:rect l="l" t="t" r="r" b="b"/>
            <a:pathLst>
              <a:path w="8839381" h="6419600">
                <a:moveTo>
                  <a:pt x="0" y="0"/>
                </a:moveTo>
                <a:lnTo>
                  <a:pt x="8839381" y="0"/>
                </a:lnTo>
                <a:lnTo>
                  <a:pt x="8839381" y="6419600"/>
                </a:lnTo>
                <a:lnTo>
                  <a:pt x="0" y="6419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2514600" y="3086100"/>
            <a:ext cx="12649200"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CẢM ƠN CÁC EM ĐÃ LẮNG NGHE BÀI GIẢNG!</a:t>
            </a:r>
          </a:p>
        </p:txBody>
      </p:sp>
    </p:spTree>
    <p:extLst>
      <p:ext uri="{BB962C8B-B14F-4D97-AF65-F5344CB8AC3E}">
        <p14:creationId xmlns:p14="http://schemas.microsoft.com/office/powerpoint/2010/main" val="2219102653"/>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6916400" y="-1141497"/>
            <a:ext cx="3014898" cy="2952088"/>
          </a:xfrm>
          <a:custGeom>
            <a:avLst/>
            <a:gdLst/>
            <a:ahLst/>
            <a:cxnLst/>
            <a:rect l="l" t="t" r="r" b="b"/>
            <a:pathLst>
              <a:path w="3014898" h="2952088">
                <a:moveTo>
                  <a:pt x="0" y="0"/>
                </a:moveTo>
                <a:lnTo>
                  <a:pt x="3014898" y="0"/>
                </a:lnTo>
                <a:lnTo>
                  <a:pt x="3014898" y="2952088"/>
                </a:lnTo>
                <a:lnTo>
                  <a:pt x="0" y="2952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51199">
            <a:off x="-1862921" y="-1360439"/>
            <a:ext cx="3050975" cy="3389972"/>
          </a:xfrm>
          <a:custGeom>
            <a:avLst/>
            <a:gdLst/>
            <a:ahLst/>
            <a:cxnLst/>
            <a:rect l="l" t="t" r="r" b="b"/>
            <a:pathLst>
              <a:path w="3050975" h="3389972">
                <a:moveTo>
                  <a:pt x="0" y="0"/>
                </a:moveTo>
                <a:lnTo>
                  <a:pt x="3050975" y="0"/>
                </a:lnTo>
                <a:lnTo>
                  <a:pt x="3050975" y="3389972"/>
                </a:lnTo>
                <a:lnTo>
                  <a:pt x="0" y="3389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863680" y="7427979"/>
            <a:ext cx="3041186" cy="3988440"/>
          </a:xfrm>
          <a:custGeom>
            <a:avLst/>
            <a:gdLst/>
            <a:ahLst/>
            <a:cxnLst/>
            <a:rect l="l" t="t" r="r" b="b"/>
            <a:pathLst>
              <a:path w="3041186" h="3988440">
                <a:moveTo>
                  <a:pt x="0" y="0"/>
                </a:moveTo>
                <a:lnTo>
                  <a:pt x="3041186" y="0"/>
                </a:lnTo>
                <a:lnTo>
                  <a:pt x="3041186" y="3988440"/>
                </a:lnTo>
                <a:lnTo>
                  <a:pt x="0" y="398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157444" y="879604"/>
            <a:ext cx="15973112" cy="3465179"/>
          </a:xfrm>
          <a:prstGeom prst="rect">
            <a:avLst/>
          </a:prstGeom>
        </p:spPr>
        <p:txBody>
          <a:bodyPr wrap="square" lIns="0" tIns="0" rIns="0" bIns="0" rtlCol="0" anchor="t">
            <a:spAutoFit/>
          </a:bodyPr>
          <a:lstStyle/>
          <a:p>
            <a:pPr algn="ctr">
              <a:lnSpc>
                <a:spcPct val="150000"/>
              </a:lnSpc>
            </a:pPr>
            <a:r>
              <a:rPr lang="en-US" sz="8000" b="1">
                <a:solidFill>
                  <a:srgbClr val="DF5745"/>
                </a:solidFill>
                <a:latin typeface="Arial" panose="020B0604020202020204" pitchFamily="34" charset="0"/>
                <a:cs typeface="Arial" panose="020B0604020202020204" pitchFamily="34" charset="0"/>
              </a:rPr>
              <a:t>TIẾT 1. </a:t>
            </a:r>
          </a:p>
          <a:p>
            <a:pPr algn="ctr">
              <a:lnSpc>
                <a:spcPct val="150000"/>
              </a:lnSpc>
            </a:pPr>
            <a:r>
              <a:rPr lang="en-US" sz="8000" b="1">
                <a:solidFill>
                  <a:srgbClr val="DF5745"/>
                </a:solidFill>
                <a:latin typeface="Arial" panose="020B0604020202020204" pitchFamily="34" charset="0"/>
                <a:cs typeface="Arial" panose="020B0604020202020204" pitchFamily="34" charset="0"/>
              </a:rPr>
              <a:t>MỘT SỐ TÍNH CHẤT CỦA NƯỚC</a:t>
            </a:r>
          </a:p>
        </p:txBody>
      </p:sp>
      <p:sp>
        <p:nvSpPr>
          <p:cNvPr id="13" name="Freeform 9">
            <a:extLst>
              <a:ext uri="{FF2B5EF4-FFF2-40B4-BE49-F238E27FC236}">
                <a16:creationId xmlns:a16="http://schemas.microsoft.com/office/drawing/2014/main" id="{58C2FC6A-4689-FA5F-0138-970E10EE8F8C}"/>
              </a:ext>
            </a:extLst>
          </p:cNvPr>
          <p:cNvSpPr/>
          <p:nvPr/>
        </p:nvSpPr>
        <p:spPr>
          <a:xfrm>
            <a:off x="6686550" y="4522016"/>
            <a:ext cx="4914900" cy="5665397"/>
          </a:xfrm>
          <a:custGeom>
            <a:avLst/>
            <a:gdLst/>
            <a:ahLst/>
            <a:cxnLst/>
            <a:rect l="l" t="t" r="r" b="b"/>
            <a:pathLst>
              <a:path w="3711892" h="4114800">
                <a:moveTo>
                  <a:pt x="0" y="0"/>
                </a:moveTo>
                <a:lnTo>
                  <a:pt x="3711893" y="0"/>
                </a:lnTo>
                <a:lnTo>
                  <a:pt x="37118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1164122">
            <a:off x="16748805" y="8216576"/>
            <a:ext cx="3991877" cy="3682506"/>
          </a:xfrm>
          <a:custGeom>
            <a:avLst/>
            <a:gdLst/>
            <a:ahLst/>
            <a:cxnLst/>
            <a:rect l="l" t="t" r="r" b="b"/>
            <a:pathLst>
              <a:path w="3991877" h="3682506">
                <a:moveTo>
                  <a:pt x="0" y="0"/>
                </a:moveTo>
                <a:lnTo>
                  <a:pt x="3991877" y="0"/>
                </a:lnTo>
                <a:lnTo>
                  <a:pt x="3991877" y="3682507"/>
                </a:lnTo>
                <a:lnTo>
                  <a:pt x="0" y="3682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582862" y="-1298095"/>
            <a:ext cx="3402083" cy="4056134"/>
          </a:xfrm>
          <a:custGeom>
            <a:avLst/>
            <a:gdLst/>
            <a:ahLst/>
            <a:cxnLst/>
            <a:rect l="l" t="t" r="r" b="b"/>
            <a:pathLst>
              <a:path w="3402083" h="4056134">
                <a:moveTo>
                  <a:pt x="0" y="0"/>
                </a:moveTo>
                <a:lnTo>
                  <a:pt x="3402082" y="0"/>
                </a:lnTo>
                <a:lnTo>
                  <a:pt x="3402082" y="4056135"/>
                </a:lnTo>
                <a:lnTo>
                  <a:pt x="0" y="4056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864472" y="396656"/>
            <a:ext cx="14004844" cy="1092543"/>
          </a:xfrm>
          <a:prstGeom prst="rect">
            <a:avLst/>
          </a:prstGeom>
        </p:spPr>
        <p:txBody>
          <a:bodyPr wrap="square" lIns="0" tIns="0" rIns="0" bIns="0" rtlCol="0" anchor="t">
            <a:spAutoFit/>
          </a:bodyPr>
          <a:lstStyle/>
          <a:p>
            <a:pPr algn="ctr">
              <a:lnSpc>
                <a:spcPct val="150000"/>
              </a:lnSpc>
            </a:pPr>
            <a:r>
              <a:rPr lang="en-US" sz="5400" b="1">
                <a:solidFill>
                  <a:srgbClr val="DF5745"/>
                </a:solidFill>
                <a:latin typeface="Arial" panose="020B0604020202020204" pitchFamily="34" charset="0"/>
                <a:cs typeface="Arial" panose="020B0604020202020204" pitchFamily="34" charset="0"/>
              </a:rPr>
              <a:t>Hoạt động 1: </a:t>
            </a:r>
            <a:r>
              <a:rPr lang="vi-VN" sz="5400" b="1">
                <a:solidFill>
                  <a:srgbClr val="DF5745"/>
                </a:solidFill>
                <a:cs typeface="Arial" panose="020B0604020202020204" pitchFamily="34" charset="0"/>
              </a:rPr>
              <a:t>Nước là chất không có màu</a:t>
            </a:r>
            <a:endParaRPr lang="en-US" sz="5400" b="1">
              <a:solidFill>
                <a:srgbClr val="DF5745"/>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2DC2E78B-11B5-FB7A-B334-3A2BFE659621}"/>
              </a:ext>
            </a:extLst>
          </p:cNvPr>
          <p:cNvGrpSpPr/>
          <p:nvPr/>
        </p:nvGrpSpPr>
        <p:grpSpPr>
          <a:xfrm>
            <a:off x="381000" y="1094204"/>
            <a:ext cx="7414468" cy="1911540"/>
            <a:chOff x="349149" y="1126397"/>
            <a:chExt cx="4857804" cy="1252401"/>
          </a:xfrm>
        </p:grpSpPr>
        <p:sp>
          <p:nvSpPr>
            <p:cNvPr id="18" name="Cloud 17">
              <a:extLst>
                <a:ext uri="{FF2B5EF4-FFF2-40B4-BE49-F238E27FC236}">
                  <a16:creationId xmlns:a16="http://schemas.microsoft.com/office/drawing/2014/main" id="{DDC210DE-4C5C-B84E-BE86-556609CE2A2B}"/>
                </a:ext>
              </a:extLst>
            </p:cNvPr>
            <p:cNvSpPr/>
            <p:nvPr/>
          </p:nvSpPr>
          <p:spPr>
            <a:xfrm>
              <a:off x="1130690" y="1192326"/>
              <a:ext cx="4076263" cy="1186472"/>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9" name="Picture 18">
              <a:extLst>
                <a:ext uri="{FF2B5EF4-FFF2-40B4-BE49-F238E27FC236}">
                  <a16:creationId xmlns:a16="http://schemas.microsoft.com/office/drawing/2014/main" id="{BB6C647B-E41F-8101-A2B0-AF1E7890861E}"/>
                </a:ext>
              </a:extLst>
            </p:cNvPr>
            <p:cNvPicPr>
              <a:picLocks noChangeAspect="1"/>
            </p:cNvPicPr>
            <p:nvPr/>
          </p:nvPicPr>
          <p:blipFill>
            <a:blip r:embed="rId6"/>
            <a:stretch>
              <a:fillRect/>
            </a:stretch>
          </p:blipFill>
          <p:spPr>
            <a:xfrm>
              <a:off x="349149" y="1126397"/>
              <a:ext cx="1235191" cy="1250254"/>
            </a:xfrm>
            <a:prstGeom prst="rect">
              <a:avLst/>
            </a:prstGeom>
          </p:spPr>
        </p:pic>
        <p:sp>
          <p:nvSpPr>
            <p:cNvPr id="20" name="TextBox 19">
              <a:extLst>
                <a:ext uri="{FF2B5EF4-FFF2-40B4-BE49-F238E27FC236}">
                  <a16:creationId xmlns:a16="http://schemas.microsoft.com/office/drawing/2014/main" id="{DE753F44-4C55-78EA-3164-A187DACE8551}"/>
                </a:ext>
              </a:extLst>
            </p:cNvPr>
            <p:cNvSpPr txBox="1"/>
            <p:nvPr/>
          </p:nvSpPr>
          <p:spPr>
            <a:xfrm>
              <a:off x="1519469" y="1402268"/>
              <a:ext cx="3090204" cy="656955"/>
            </a:xfrm>
            <a:prstGeom prst="rect">
              <a:avLst/>
            </a:prstGeom>
            <a:noFill/>
          </p:spPr>
          <p:txBody>
            <a:bodyPr wrap="square" rtlCol="0">
              <a:spAutoFit/>
            </a:bodyPr>
            <a:lstStyle/>
            <a:p>
              <a:pPr algn="just">
                <a:lnSpc>
                  <a:spcPct val="150000"/>
                </a:lnSpc>
              </a:pPr>
              <a:r>
                <a:rPr lang="en-US" sz="4500" b="1" dirty="0" err="1">
                  <a:solidFill>
                    <a:srgbClr val="C00000"/>
                  </a:solidFill>
                  <a:latin typeface="Arial" panose="020B0604020202020204" pitchFamily="34" charset="0"/>
                  <a:cs typeface="Arial" panose="020B0604020202020204" pitchFamily="34" charset="0"/>
                </a:rPr>
                <a:t>Thảo</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luận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nhóm</a:t>
              </a:r>
              <a:endParaRPr lang="en-US" sz="4500" b="1" dirty="0">
                <a:solidFill>
                  <a:srgbClr val="C00000"/>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8EC032E1-FAC4-7C65-F244-8DBCC6C2EB5B}"/>
              </a:ext>
            </a:extLst>
          </p:cNvPr>
          <p:cNvSpPr txBox="1"/>
          <p:nvPr/>
        </p:nvSpPr>
        <p:spPr>
          <a:xfrm>
            <a:off x="707719" y="3945900"/>
            <a:ext cx="9758374" cy="2947410"/>
          </a:xfrm>
          <a:prstGeom prst="rect">
            <a:avLst/>
          </a:prstGeom>
          <a:noFill/>
        </p:spPr>
        <p:txBody>
          <a:bodyPr wrap="square">
            <a:spAutoFit/>
          </a:bodyPr>
          <a:lstStyle/>
          <a:p>
            <a:pPr marL="0" marR="0" algn="just">
              <a:lnSpc>
                <a:spcPct val="150000"/>
              </a:lnSpc>
              <a:spcBef>
                <a:spcPts val="0"/>
              </a:spcBef>
              <a:spcAft>
                <a:spcPts val="0"/>
              </a:spcAft>
            </a:pPr>
            <a:r>
              <a:rPr lang="en-US" sz="4300">
                <a:effectLst/>
                <a:latin typeface="Arial" panose="020B0604020202020204" pitchFamily="34" charset="0"/>
                <a:ea typeface="Calibri" panose="020F0502020204030204" pitchFamily="34" charset="0"/>
                <a:cs typeface="Arial" panose="020B0604020202020204" pitchFamily="34" charset="0"/>
              </a:rPr>
              <a:t>Em nhìn thấy rõ trái cây trong cốc nước (hình 1a) hay cốc sữa (hình 1b)? Vì sao?</a:t>
            </a:r>
          </a:p>
        </p:txBody>
      </p:sp>
      <p:pic>
        <p:nvPicPr>
          <p:cNvPr id="25" name="Picture 24">
            <a:extLst>
              <a:ext uri="{FF2B5EF4-FFF2-40B4-BE49-F238E27FC236}">
                <a16:creationId xmlns:a16="http://schemas.microsoft.com/office/drawing/2014/main" id="{D18FF61D-B5D8-6127-355E-C53BA10C1476}"/>
              </a:ext>
            </a:extLst>
          </p:cNvPr>
          <p:cNvPicPr>
            <a:picLocks noChangeAspect="1"/>
          </p:cNvPicPr>
          <p:nvPr/>
        </p:nvPicPr>
        <p:blipFill>
          <a:blip r:embed="rId7"/>
          <a:stretch>
            <a:fillRect/>
          </a:stretch>
        </p:blipFill>
        <p:spPr>
          <a:xfrm>
            <a:off x="11361018" y="4305300"/>
            <a:ext cx="6396038" cy="3947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3" name="Group 32">
            <a:extLst>
              <a:ext uri="{FF2B5EF4-FFF2-40B4-BE49-F238E27FC236}">
                <a16:creationId xmlns:a16="http://schemas.microsoft.com/office/drawing/2014/main" id="{5F970092-ADE4-3F9E-76E0-9E2FCDF98A04}"/>
              </a:ext>
            </a:extLst>
          </p:cNvPr>
          <p:cNvGrpSpPr/>
          <p:nvPr/>
        </p:nvGrpSpPr>
        <p:grpSpPr>
          <a:xfrm>
            <a:off x="10908660" y="857363"/>
            <a:ext cx="5960050" cy="3191459"/>
            <a:chOff x="4927815" y="6134100"/>
            <a:chExt cx="5960050" cy="3191459"/>
          </a:xfrm>
        </p:grpSpPr>
        <p:grpSp>
          <p:nvGrpSpPr>
            <p:cNvPr id="27" name="Group 26">
              <a:extLst>
                <a:ext uri="{FF2B5EF4-FFF2-40B4-BE49-F238E27FC236}">
                  <a16:creationId xmlns:a16="http://schemas.microsoft.com/office/drawing/2014/main" id="{D9271D94-03A3-294F-A4E5-6343B18550CD}"/>
                </a:ext>
              </a:extLst>
            </p:cNvPr>
            <p:cNvGrpSpPr/>
            <p:nvPr/>
          </p:nvGrpSpPr>
          <p:grpSpPr>
            <a:xfrm>
              <a:off x="4927815" y="6134100"/>
              <a:ext cx="5960050" cy="3191459"/>
              <a:chOff x="4146021" y="3516772"/>
              <a:chExt cx="7163321" cy="1698257"/>
            </a:xfrm>
          </p:grpSpPr>
          <p:sp>
            <p:nvSpPr>
              <p:cNvPr id="28" name="Rounded Rectangular Callout 19">
                <a:extLst>
                  <a:ext uri="{FF2B5EF4-FFF2-40B4-BE49-F238E27FC236}">
                    <a16:creationId xmlns:a16="http://schemas.microsoft.com/office/drawing/2014/main" id="{D2E47F08-8D38-0045-4271-5CC6FE5A0A90}"/>
                  </a:ext>
                </a:extLst>
              </p:cNvPr>
              <p:cNvSpPr/>
              <p:nvPr/>
            </p:nvSpPr>
            <p:spPr>
              <a:xfrm>
                <a:off x="4146021" y="3911573"/>
                <a:ext cx="7163321" cy="1303456"/>
              </a:xfrm>
              <a:prstGeom prst="wedgeRoundRectCallout">
                <a:avLst>
                  <a:gd name="adj1" fmla="val -13355"/>
                  <a:gd name="adj2" fmla="val 71493"/>
                  <a:gd name="adj3" fmla="val 16667"/>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AE43B01-6EE5-A426-7DE6-A46F2889BBF7}"/>
                  </a:ext>
                </a:extLst>
              </p:cNvPr>
              <p:cNvSpPr/>
              <p:nvPr/>
            </p:nvSpPr>
            <p:spPr>
              <a:xfrm>
                <a:off x="4146021" y="3516772"/>
                <a:ext cx="6486117" cy="968091"/>
              </a:xfrm>
              <a:prstGeom prst="rect">
                <a:avLst/>
              </a:prstGeom>
            </p:spPr>
            <p:txBody>
              <a:bodyPr wrap="square">
                <a:spAutoFit/>
              </a:bodyPr>
              <a:lstStyle/>
              <a:p>
                <a:pPr marL="571500" indent="-571500" algn="just">
                  <a:lnSpc>
                    <a:spcPct val="150000"/>
                  </a:lnSpc>
                  <a:buFontTx/>
                  <a:buChar char="-"/>
                </a:pP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32" name="TextBox 31">
              <a:extLst>
                <a:ext uri="{FF2B5EF4-FFF2-40B4-BE49-F238E27FC236}">
                  <a16:creationId xmlns:a16="http://schemas.microsoft.com/office/drawing/2014/main" id="{A8F2BE11-010D-6813-3D00-D9A5A85F483D}"/>
                </a:ext>
              </a:extLst>
            </p:cNvPr>
            <p:cNvSpPr txBox="1"/>
            <p:nvPr/>
          </p:nvSpPr>
          <p:spPr>
            <a:xfrm>
              <a:off x="5178734" y="6876032"/>
              <a:ext cx="5427406" cy="2416239"/>
            </a:xfrm>
            <a:prstGeom prst="rect">
              <a:avLst/>
            </a:prstGeom>
            <a:noFill/>
          </p:spPr>
          <p:txBody>
            <a:bodyPr wrap="square">
              <a:spAutoFit/>
            </a:bodyPr>
            <a:lstStyle/>
            <a:p>
              <a:pPr marL="0" marR="0" algn="just">
                <a:lnSpc>
                  <a:spcPct val="150000"/>
                </a:lnSpc>
                <a:spcBef>
                  <a:spcPts val="0"/>
                </a:spcBef>
                <a:spcAft>
                  <a:spcPts val="0"/>
                </a:spcAft>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Ta thấy rõ trái cây trong cốc nước Hình 1a vì nước trong suốt, không màu.</a:t>
              </a:r>
            </a:p>
          </p:txBody>
        </p:sp>
      </p:grpSp>
      <p:sp>
        <p:nvSpPr>
          <p:cNvPr id="34" name="Arrow: Pentagon 33">
            <a:extLst>
              <a:ext uri="{FF2B5EF4-FFF2-40B4-BE49-F238E27FC236}">
                <a16:creationId xmlns:a16="http://schemas.microsoft.com/office/drawing/2014/main" id="{3A260B83-0F53-16BB-C9E9-EAB10FE7C0FE}"/>
              </a:ext>
            </a:extLst>
          </p:cNvPr>
          <p:cNvSpPr/>
          <p:nvPr/>
        </p:nvSpPr>
        <p:spPr>
          <a:xfrm flipH="1">
            <a:off x="3197944" y="7691485"/>
            <a:ext cx="6798909" cy="1732302"/>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latin typeface="Arial" panose="020B0604020202020204" pitchFamily="34" charset="0"/>
                <a:cs typeface="Arial" panose="020B0604020202020204" pitchFamily="34" charset="0"/>
              </a:rPr>
              <a:t>Nước là chất không màu</a:t>
            </a:r>
          </a:p>
        </p:txBody>
      </p:sp>
      <p:sp>
        <p:nvSpPr>
          <p:cNvPr id="35" name="Oval 34">
            <a:extLst>
              <a:ext uri="{FF2B5EF4-FFF2-40B4-BE49-F238E27FC236}">
                <a16:creationId xmlns:a16="http://schemas.microsoft.com/office/drawing/2014/main" id="{1A3AF384-E8D0-0222-4636-916E32A20F75}"/>
              </a:ext>
            </a:extLst>
          </p:cNvPr>
          <p:cNvSpPr/>
          <p:nvPr/>
        </p:nvSpPr>
        <p:spPr>
          <a:xfrm>
            <a:off x="530944" y="7430017"/>
            <a:ext cx="2667000" cy="2209799"/>
          </a:xfrm>
          <a:prstGeom prst="ellipse">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chemeClr val="tx1"/>
                </a:solidFill>
                <a:latin typeface="Arial" panose="020B0604020202020204" pitchFamily="34" charset="0"/>
                <a:cs typeface="Arial" panose="020B0604020202020204" pitchFamily="34" charset="0"/>
              </a:rPr>
              <a:t>KẾT LUẬN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0-#ppt_w/2"/>
                                          </p:val>
                                        </p:tav>
                                        <p:tav tm="100000">
                                          <p:val>
                                            <p:strVal val="#ppt_x"/>
                                          </p:val>
                                        </p:tav>
                                      </p:tavLst>
                                    </p:anim>
                                    <p:anim calcmode="lin" valueType="num">
                                      <p:cBhvr additive="base">
                                        <p:cTn id="29" dur="500" fill="hold"/>
                                        <p:tgtEl>
                                          <p:spTgt spid="35"/>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3254" y="6706339"/>
            <a:ext cx="1996082" cy="3757331"/>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31617">
            <a:off x="16420069" y="7811900"/>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4066092" y="199103"/>
            <a:ext cx="10155815" cy="2339038"/>
          </a:xfrm>
          <a:prstGeom prst="rect">
            <a:avLst/>
          </a:prstGeom>
        </p:spPr>
        <p:txBody>
          <a:bodyPr wrap="square" lIns="0" tIns="0" rIns="0" bIns="0" rtlCol="0" anchor="t">
            <a:spAutoFit/>
          </a:bodyPr>
          <a:lstStyle/>
          <a:p>
            <a:pPr algn="ctr">
              <a:lnSpc>
                <a:spcPct val="150000"/>
              </a:lnSpc>
            </a:pPr>
            <a:r>
              <a:rPr lang="en-US" sz="5400" b="1">
                <a:solidFill>
                  <a:srgbClr val="DF5745"/>
                </a:solidFill>
                <a:latin typeface="Arial" panose="020B0604020202020204" pitchFamily="34" charset="0"/>
                <a:cs typeface="Arial" panose="020B0604020202020204" pitchFamily="34" charset="0"/>
              </a:rPr>
              <a:t>Hoạt động 2: </a:t>
            </a:r>
            <a:r>
              <a:rPr lang="vi-VN" sz="5400" b="1">
                <a:solidFill>
                  <a:srgbClr val="DF5745"/>
                </a:solidFill>
                <a:cs typeface="Arial" panose="020B0604020202020204" pitchFamily="34" charset="0"/>
              </a:rPr>
              <a:t>Nước là chất không có mùi, không có vị</a:t>
            </a:r>
            <a:endParaRPr lang="en-US" sz="5400" b="1">
              <a:solidFill>
                <a:srgbClr val="DF5745"/>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A21F7301-CC70-93F9-05A0-357B006DF817}"/>
              </a:ext>
            </a:extLst>
          </p:cNvPr>
          <p:cNvGrpSpPr/>
          <p:nvPr/>
        </p:nvGrpSpPr>
        <p:grpSpPr>
          <a:xfrm>
            <a:off x="530127" y="2742319"/>
            <a:ext cx="7287708" cy="5181600"/>
            <a:chOff x="560892" y="1790700"/>
            <a:chExt cx="7287708" cy="5181600"/>
          </a:xfrm>
        </p:grpSpPr>
        <p:sp>
          <p:nvSpPr>
            <p:cNvPr id="16" name="Speech Bubble: Oval 15">
              <a:extLst>
                <a:ext uri="{FF2B5EF4-FFF2-40B4-BE49-F238E27FC236}">
                  <a16:creationId xmlns:a16="http://schemas.microsoft.com/office/drawing/2014/main" id="{D71476AC-1EE4-1884-AA86-30E2BFF4C397}"/>
                </a:ext>
              </a:extLst>
            </p:cNvPr>
            <p:cNvSpPr/>
            <p:nvPr/>
          </p:nvSpPr>
          <p:spPr>
            <a:xfrm>
              <a:off x="560892" y="1790700"/>
              <a:ext cx="7287708" cy="5181600"/>
            </a:xfrm>
            <a:prstGeom prst="wedgeEllipseCallout">
              <a:avLst>
                <a:gd name="adj1" fmla="val 23767"/>
                <a:gd name="adj2" fmla="val 5873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D3E79DA-7139-4EDD-1D17-7F261C514DE8}"/>
                </a:ext>
              </a:extLst>
            </p:cNvPr>
            <p:cNvSpPr txBox="1"/>
            <p:nvPr/>
          </p:nvSpPr>
          <p:spPr>
            <a:xfrm>
              <a:off x="1600200" y="2574887"/>
              <a:ext cx="5638800" cy="3671583"/>
            </a:xfrm>
            <a:prstGeom prst="rect">
              <a:avLst/>
            </a:prstGeom>
            <a:noFill/>
          </p:spPr>
          <p:txBody>
            <a:bodyPr wrap="square" rtlCol="0">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Làm thế nào em nhận biết được cốc chứa nước, cốc chứa sữa và cốc chứa giấm?</a:t>
              </a:r>
            </a:p>
          </p:txBody>
        </p:sp>
      </p:grpSp>
      <p:grpSp>
        <p:nvGrpSpPr>
          <p:cNvPr id="8" name="Group 7">
            <a:extLst>
              <a:ext uri="{FF2B5EF4-FFF2-40B4-BE49-F238E27FC236}">
                <a16:creationId xmlns:a16="http://schemas.microsoft.com/office/drawing/2014/main" id="{71B3CC73-2B86-B7BC-61F3-787806FADEA8}"/>
              </a:ext>
            </a:extLst>
          </p:cNvPr>
          <p:cNvGrpSpPr/>
          <p:nvPr/>
        </p:nvGrpSpPr>
        <p:grpSpPr>
          <a:xfrm>
            <a:off x="10470167" y="2777968"/>
            <a:ext cx="7287708" cy="5181600"/>
            <a:chOff x="10444318" y="1819878"/>
            <a:chExt cx="7287708" cy="5181600"/>
          </a:xfrm>
        </p:grpSpPr>
        <p:sp>
          <p:nvSpPr>
            <p:cNvPr id="20" name="Speech Bubble: Oval 19">
              <a:extLst>
                <a:ext uri="{FF2B5EF4-FFF2-40B4-BE49-F238E27FC236}">
                  <a16:creationId xmlns:a16="http://schemas.microsoft.com/office/drawing/2014/main" id="{7A52815E-C248-A30E-7705-595A87442393}"/>
                </a:ext>
              </a:extLst>
            </p:cNvPr>
            <p:cNvSpPr/>
            <p:nvPr/>
          </p:nvSpPr>
          <p:spPr>
            <a:xfrm>
              <a:off x="10444318" y="1819878"/>
              <a:ext cx="7287708" cy="5181600"/>
            </a:xfrm>
            <a:prstGeom prst="wedgeEllipseCallout">
              <a:avLst>
                <a:gd name="adj1" fmla="val -46861"/>
                <a:gd name="adj2" fmla="val 53039"/>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908C253-B1F6-ADD0-BF3F-D62B3D5976CD}"/>
                </a:ext>
              </a:extLst>
            </p:cNvPr>
            <p:cNvSpPr txBox="1"/>
            <p:nvPr/>
          </p:nvSpPr>
          <p:spPr>
            <a:xfrm>
              <a:off x="11173982" y="3007373"/>
              <a:ext cx="6095849" cy="2748253"/>
            </a:xfrm>
            <a:prstGeom prst="rect">
              <a:avLst/>
            </a:prstGeom>
            <a:noFill/>
          </p:spPr>
          <p:txBody>
            <a:bodyPr wrap="square" rtlCol="0">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So với giấm hoặc sữa, nước không có mùi và cũng không có vị.</a:t>
              </a:r>
            </a:p>
          </p:txBody>
        </p:sp>
      </p:grpSp>
      <p:grpSp>
        <p:nvGrpSpPr>
          <p:cNvPr id="9" name="Group 8">
            <a:extLst>
              <a:ext uri="{FF2B5EF4-FFF2-40B4-BE49-F238E27FC236}">
                <a16:creationId xmlns:a16="http://schemas.microsoft.com/office/drawing/2014/main" id="{FA9DABCF-7A53-342D-440A-9DED8EFA8685}"/>
              </a:ext>
            </a:extLst>
          </p:cNvPr>
          <p:cNvGrpSpPr/>
          <p:nvPr/>
        </p:nvGrpSpPr>
        <p:grpSpPr>
          <a:xfrm>
            <a:off x="3435369" y="2606200"/>
            <a:ext cx="10869107" cy="4975187"/>
            <a:chOff x="3480846" y="1239969"/>
            <a:chExt cx="10869107" cy="4975187"/>
          </a:xfrm>
        </p:grpSpPr>
        <p:sp>
          <p:nvSpPr>
            <p:cNvPr id="22" name="Scroll: Horizontal 21">
              <a:extLst>
                <a:ext uri="{FF2B5EF4-FFF2-40B4-BE49-F238E27FC236}">
                  <a16:creationId xmlns:a16="http://schemas.microsoft.com/office/drawing/2014/main" id="{76FF89B8-6295-032D-E26E-A5511642F855}"/>
                </a:ext>
              </a:extLst>
            </p:cNvPr>
            <p:cNvSpPr/>
            <p:nvPr/>
          </p:nvSpPr>
          <p:spPr>
            <a:xfrm>
              <a:off x="3480846" y="1239969"/>
              <a:ext cx="10869107" cy="4975187"/>
            </a:xfrm>
            <a:prstGeom prst="horizontalScroll">
              <a:avLst/>
            </a:prstGeom>
            <a:solidFill>
              <a:srgbClr val="FFFF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93C93B1-87BB-9792-7E2D-98B0DE00CA67}"/>
                </a:ext>
              </a:extLst>
            </p:cNvPr>
            <p:cNvSpPr txBox="1"/>
            <p:nvPr/>
          </p:nvSpPr>
          <p:spPr>
            <a:xfrm>
              <a:off x="4623846" y="2444663"/>
              <a:ext cx="8991600" cy="2474652"/>
            </a:xfrm>
            <a:prstGeom prst="rect">
              <a:avLst/>
            </a:prstGeom>
            <a:noFill/>
          </p:spPr>
          <p:txBody>
            <a:bodyPr wrap="square" rtlCol="0">
              <a:spAutoFit/>
            </a:bodyPr>
            <a:lstStyle/>
            <a:p>
              <a:pPr algn="ctr">
                <a:lnSpc>
                  <a:spcPct val="150000"/>
                </a:lnSpc>
              </a:pPr>
              <a:r>
                <a:rPr lang="en-US" sz="5500" b="1" i="1">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 </a:t>
              </a:r>
              <a:r>
                <a:rPr lang="en-US" sz="5500">
                  <a:effectLst/>
                  <a:latin typeface="Arial" panose="020B0604020202020204" pitchFamily="34" charset="0"/>
                  <a:ea typeface="Calibri" panose="020F0502020204030204" pitchFamily="34" charset="0"/>
                  <a:cs typeface="Arial" panose="020B0604020202020204" pitchFamily="34" charset="0"/>
                </a:rPr>
                <a:t>Nước là chất không có mùi, không có vị</a:t>
              </a:r>
            </a:p>
          </p:txBody>
        </p:sp>
      </p:grpSp>
      <p:sp>
        <p:nvSpPr>
          <p:cNvPr id="19" name="Freeform 7">
            <a:extLst>
              <a:ext uri="{FF2B5EF4-FFF2-40B4-BE49-F238E27FC236}">
                <a16:creationId xmlns:a16="http://schemas.microsoft.com/office/drawing/2014/main" id="{977B5A37-54E0-513A-1210-1471FD9B240F}"/>
              </a:ext>
            </a:extLst>
          </p:cNvPr>
          <p:cNvSpPr/>
          <p:nvPr/>
        </p:nvSpPr>
        <p:spPr>
          <a:xfrm>
            <a:off x="6518102" y="5926391"/>
            <a:ext cx="4126227" cy="4336584"/>
          </a:xfrm>
          <a:custGeom>
            <a:avLst/>
            <a:gdLst/>
            <a:ahLst/>
            <a:cxnLst/>
            <a:rect l="l" t="t" r="r" b="b"/>
            <a:pathLst>
              <a:path w="4292088" h="4586381">
                <a:moveTo>
                  <a:pt x="0" y="0"/>
                </a:moveTo>
                <a:lnTo>
                  <a:pt x="4292088" y="0"/>
                </a:lnTo>
                <a:lnTo>
                  <a:pt x="4292088" y="4586382"/>
                </a:lnTo>
                <a:lnTo>
                  <a:pt x="0" y="4586382"/>
                </a:lnTo>
                <a:lnTo>
                  <a:pt x="0" y="0"/>
                </a:lnTo>
                <a:close/>
              </a:path>
            </a:pathLst>
          </a:custGeom>
          <a:blipFill>
            <a:blip r:embed="rId10"/>
            <a:stretch>
              <a:fillRect/>
            </a:stretch>
          </a:blipFill>
        </p:spPr>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3254" y="6706339"/>
            <a:ext cx="1996082" cy="3757331"/>
          </a:xfrm>
          <a:custGeom>
            <a:avLst/>
            <a:gdLst/>
            <a:ahLst/>
            <a:cxnLst/>
            <a:rect l="l" t="t" r="r" b="b"/>
            <a:pathLst>
              <a:path w="1996082" h="3757331">
                <a:moveTo>
                  <a:pt x="0" y="0"/>
                </a:moveTo>
                <a:lnTo>
                  <a:pt x="1996082" y="0"/>
                </a:lnTo>
                <a:lnTo>
                  <a:pt x="1996082" y="3757332"/>
                </a:lnTo>
                <a:lnTo>
                  <a:pt x="0" y="3757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31617">
            <a:off x="16420069" y="7811900"/>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785646" y="280383"/>
            <a:ext cx="10716708" cy="233903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Hoạt động 3: </a:t>
            </a:r>
            <a:r>
              <a:rPr kumimoji="0" lang="vi-VN"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rPr>
              <a:t>Nước là chất không có hình dạng nhất định</a:t>
            </a:r>
            <a:endParaRPr kumimoji="0" lang="en-US" sz="5400" b="1" i="0" u="none" strike="noStrike" kern="1200" cap="none" spc="0" normalizeH="0" baseline="0" noProof="0">
              <a:ln>
                <a:noFill/>
              </a:ln>
              <a:solidFill>
                <a:srgbClr val="DF5745"/>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E5719736-8316-3120-D678-2502181886F7}"/>
              </a:ext>
            </a:extLst>
          </p:cNvPr>
          <p:cNvPicPr>
            <a:picLocks noChangeAspect="1"/>
          </p:cNvPicPr>
          <p:nvPr/>
        </p:nvPicPr>
        <p:blipFill>
          <a:blip r:embed="rId10"/>
          <a:stretch>
            <a:fillRect/>
          </a:stretch>
        </p:blipFill>
        <p:spPr>
          <a:xfrm>
            <a:off x="10895728" y="3510702"/>
            <a:ext cx="6620274" cy="42326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B48FD320-4FC4-D4D6-9DF4-78445D6D166E}"/>
              </a:ext>
            </a:extLst>
          </p:cNvPr>
          <p:cNvSpPr txBox="1"/>
          <p:nvPr/>
        </p:nvSpPr>
        <p:spPr>
          <a:xfrm>
            <a:off x="1524000" y="3314700"/>
            <a:ext cx="8464868" cy="6441572"/>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Rót cùng một lượng nước (hoặc sữa, hoặc giấm) vào mỗi vật dụng hình 2a, 2b và 2c.</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Nêu nhận xét về hình dạng của nước, sữa và giấm.</a:t>
            </a: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Em rút ra kết luận gì về hình dạng của nước, sữa và giấm?</a:t>
            </a:r>
          </a:p>
        </p:txBody>
      </p:sp>
      <p:sp>
        <p:nvSpPr>
          <p:cNvPr id="16" name="Rectangle: Rounded Corners 25">
            <a:extLst>
              <a:ext uri="{FF2B5EF4-FFF2-40B4-BE49-F238E27FC236}">
                <a16:creationId xmlns:a16="http://schemas.microsoft.com/office/drawing/2014/main" id="{1E67C0A6-5CE7-31F5-1627-22A474C88B37}"/>
              </a:ext>
            </a:extLst>
          </p:cNvPr>
          <p:cNvSpPr/>
          <p:nvPr/>
        </p:nvSpPr>
        <p:spPr>
          <a:xfrm>
            <a:off x="1943000" y="1914404"/>
            <a:ext cx="15620999" cy="1169330"/>
          </a:xfrm>
          <a:prstGeom prst="roundRect">
            <a:avLst/>
          </a:prstGeom>
          <a:solidFill>
            <a:schemeClr val="tx2">
              <a:lumMod val="20000"/>
              <a:lumOff val="80000"/>
            </a:schemeClr>
          </a:solidFill>
          <a:ln w="25400" cap="flat" cmpd="sng" algn="ctr">
            <a:solidFill>
              <a:srgbClr val="4F81BD">
                <a:lumMod val="75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Quan sát các hình 2.a; 2.b; 2.c và thực hiện các yêu cầu sau</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80BDA9A-BE1A-3388-EBC1-579F21C0128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01080" y="1522635"/>
            <a:ext cx="1523496" cy="1707401"/>
          </a:xfrm>
          <a:prstGeom prst="rect">
            <a:avLst/>
          </a:prstGeom>
        </p:spPr>
      </p:pic>
      <p:sp>
        <p:nvSpPr>
          <p:cNvPr id="7" name="Rectangle: Rounded Corners 6">
            <a:extLst>
              <a:ext uri="{FF2B5EF4-FFF2-40B4-BE49-F238E27FC236}">
                <a16:creationId xmlns:a16="http://schemas.microsoft.com/office/drawing/2014/main" id="{0585712C-2D25-DE94-4C09-86CAD7860837}"/>
              </a:ext>
            </a:extLst>
          </p:cNvPr>
          <p:cNvSpPr/>
          <p:nvPr/>
        </p:nvSpPr>
        <p:spPr>
          <a:xfrm>
            <a:off x="10911770" y="8170306"/>
            <a:ext cx="6324600" cy="1772615"/>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Nước có hình dạng giống các chai chứa nó.</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395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1381139" y="-1737059"/>
            <a:ext cx="4547501" cy="3882429"/>
          </a:xfrm>
          <a:custGeom>
            <a:avLst/>
            <a:gdLst/>
            <a:ahLst/>
            <a:cxnLst/>
            <a:rect l="l" t="t" r="r" b="b"/>
            <a:pathLst>
              <a:path w="4547501" h="3882429">
                <a:moveTo>
                  <a:pt x="0" y="0"/>
                </a:moveTo>
                <a:lnTo>
                  <a:pt x="4547501" y="0"/>
                </a:lnTo>
                <a:lnTo>
                  <a:pt x="4547501" y="3882429"/>
                </a:lnTo>
                <a:lnTo>
                  <a:pt x="0" y="3882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31617">
            <a:off x="17410616" y="8509966"/>
            <a:ext cx="2059870" cy="3309028"/>
          </a:xfrm>
          <a:custGeom>
            <a:avLst/>
            <a:gdLst/>
            <a:ahLst/>
            <a:cxnLst/>
            <a:rect l="l" t="t" r="r" b="b"/>
            <a:pathLst>
              <a:path w="2059870" h="3309028">
                <a:moveTo>
                  <a:pt x="0" y="0"/>
                </a:moveTo>
                <a:lnTo>
                  <a:pt x="2059870" y="0"/>
                </a:lnTo>
                <a:lnTo>
                  <a:pt x="2059870" y="3309028"/>
                </a:lnTo>
                <a:lnTo>
                  <a:pt x="0" y="3309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459457" y="122519"/>
            <a:ext cx="1981094" cy="1433817"/>
          </a:xfrm>
          <a:custGeom>
            <a:avLst/>
            <a:gdLst/>
            <a:ahLst/>
            <a:cxnLst/>
            <a:rect l="l" t="t" r="r" b="b"/>
            <a:pathLst>
              <a:path w="1981094" h="1433817">
                <a:moveTo>
                  <a:pt x="0" y="0"/>
                </a:moveTo>
                <a:lnTo>
                  <a:pt x="1981094" y="0"/>
                </a:lnTo>
                <a:lnTo>
                  <a:pt x="1981094" y="1433817"/>
                </a:lnTo>
                <a:lnTo>
                  <a:pt x="0" y="1433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7">
            <a:extLst>
              <a:ext uri="{FF2B5EF4-FFF2-40B4-BE49-F238E27FC236}">
                <a16:creationId xmlns:a16="http://schemas.microsoft.com/office/drawing/2014/main" id="{C6E2D0BD-CBCB-98F5-0819-F56C7A91DC75}"/>
              </a:ext>
            </a:extLst>
          </p:cNvPr>
          <p:cNvGrpSpPr/>
          <p:nvPr/>
        </p:nvGrpSpPr>
        <p:grpSpPr>
          <a:xfrm>
            <a:off x="835496" y="839427"/>
            <a:ext cx="9753600" cy="7315200"/>
            <a:chOff x="2407231" y="1830389"/>
            <a:chExt cx="4040532" cy="3311554"/>
          </a:xfrm>
        </p:grpSpPr>
        <p:pic>
          <p:nvPicPr>
            <p:cNvPr id="9" name="Picture 5">
              <a:extLst>
                <a:ext uri="{FF2B5EF4-FFF2-40B4-BE49-F238E27FC236}">
                  <a16:creationId xmlns:a16="http://schemas.microsoft.com/office/drawing/2014/main" id="{E1B734CE-A9EA-C444-7631-7432F2CD8A5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7231" y="1830389"/>
              <a:ext cx="4040532" cy="3311554"/>
            </a:xfrm>
            <a:prstGeom prst="rect">
              <a:avLst/>
            </a:prstGeom>
          </p:spPr>
        </p:pic>
        <p:sp>
          <p:nvSpPr>
            <p:cNvPr id="14" name="Rectangle 13">
              <a:extLst>
                <a:ext uri="{FF2B5EF4-FFF2-40B4-BE49-F238E27FC236}">
                  <a16:creationId xmlns:a16="http://schemas.microsoft.com/office/drawing/2014/main" id="{1F523281-B011-B9DC-CEE8-CE7F947A8A53}"/>
                </a:ext>
              </a:extLst>
            </p:cNvPr>
            <p:cNvSpPr/>
            <p:nvPr/>
          </p:nvSpPr>
          <p:spPr>
            <a:xfrm>
              <a:off x="3562859" y="1899325"/>
              <a:ext cx="2572962" cy="1660780"/>
            </a:xfrm>
            <a:prstGeom prst="rect">
              <a:avLst/>
            </a:prstGeom>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Nếu ta rót nước vào những vật chứa khác nhau thì nước sẽ có hình dạng như thế nào?</a:t>
              </a:r>
            </a:p>
          </p:txBody>
        </p:sp>
      </p:grpSp>
      <p:grpSp>
        <p:nvGrpSpPr>
          <p:cNvPr id="7" name="Group 6">
            <a:extLst>
              <a:ext uri="{FF2B5EF4-FFF2-40B4-BE49-F238E27FC236}">
                <a16:creationId xmlns:a16="http://schemas.microsoft.com/office/drawing/2014/main" id="{43A5BF25-D3C8-D934-4D11-D62312E524B9}"/>
              </a:ext>
            </a:extLst>
          </p:cNvPr>
          <p:cNvGrpSpPr/>
          <p:nvPr/>
        </p:nvGrpSpPr>
        <p:grpSpPr>
          <a:xfrm>
            <a:off x="10604239" y="1714500"/>
            <a:ext cx="6848265" cy="8267510"/>
            <a:chOff x="11658600" y="1867090"/>
            <a:chExt cx="6848265" cy="8267510"/>
          </a:xfrm>
        </p:grpSpPr>
        <p:grpSp>
          <p:nvGrpSpPr>
            <p:cNvPr id="3" name="Group 2">
              <a:extLst>
                <a:ext uri="{FF2B5EF4-FFF2-40B4-BE49-F238E27FC236}">
                  <a16:creationId xmlns:a16="http://schemas.microsoft.com/office/drawing/2014/main" id="{88A3B95D-E073-47AC-B21E-29C2AB073373}"/>
                </a:ext>
              </a:extLst>
            </p:cNvPr>
            <p:cNvGrpSpPr/>
            <p:nvPr/>
          </p:nvGrpSpPr>
          <p:grpSpPr>
            <a:xfrm>
              <a:off x="11658600" y="1867090"/>
              <a:ext cx="6848265" cy="8267510"/>
              <a:chOff x="11658600" y="1867090"/>
              <a:chExt cx="6848265" cy="8267510"/>
            </a:xfrm>
          </p:grpSpPr>
          <p:sp>
            <p:nvSpPr>
              <p:cNvPr id="24" name="Thought Bubble: Cloud 23">
                <a:extLst>
                  <a:ext uri="{FF2B5EF4-FFF2-40B4-BE49-F238E27FC236}">
                    <a16:creationId xmlns:a16="http://schemas.microsoft.com/office/drawing/2014/main" id="{E79B0617-46C0-B95C-767C-49039C54A066}"/>
                  </a:ext>
                </a:extLst>
              </p:cNvPr>
              <p:cNvSpPr/>
              <p:nvPr/>
            </p:nvSpPr>
            <p:spPr>
              <a:xfrm>
                <a:off x="12171207" y="1867090"/>
                <a:ext cx="6335658" cy="3876048"/>
              </a:xfrm>
              <a:prstGeom prst="cloudCallout">
                <a:avLst>
                  <a:gd name="adj1" fmla="val -17759"/>
                  <a:gd name="adj2" fmla="val 8772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0">
                <a:extLst>
                  <a:ext uri="{FF2B5EF4-FFF2-40B4-BE49-F238E27FC236}">
                    <a16:creationId xmlns:a16="http://schemas.microsoft.com/office/drawing/2014/main" id="{7079FFBB-A949-39A6-C082-0314880A734F}"/>
                  </a:ext>
                </a:extLst>
              </p:cNvPr>
              <p:cNvSpPr/>
              <p:nvPr/>
            </p:nvSpPr>
            <p:spPr>
              <a:xfrm>
                <a:off x="11658600" y="7200900"/>
                <a:ext cx="2945972" cy="2933700"/>
              </a:xfrm>
              <a:custGeom>
                <a:avLst/>
                <a:gdLst/>
                <a:ahLst/>
                <a:cxnLst/>
                <a:rect l="l" t="t" r="r" b="b"/>
                <a:pathLst>
                  <a:path w="3943350" h="4114800">
                    <a:moveTo>
                      <a:pt x="0" y="0"/>
                    </a:moveTo>
                    <a:lnTo>
                      <a:pt x="3943350" y="0"/>
                    </a:lnTo>
                    <a:lnTo>
                      <a:pt x="39433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8" name="TextBox 27">
              <a:extLst>
                <a:ext uri="{FF2B5EF4-FFF2-40B4-BE49-F238E27FC236}">
                  <a16:creationId xmlns:a16="http://schemas.microsoft.com/office/drawing/2014/main" id="{BDC948F1-EF59-25FE-F55B-4BAFB01632AB}"/>
                </a:ext>
              </a:extLst>
            </p:cNvPr>
            <p:cNvSpPr txBox="1"/>
            <p:nvPr/>
          </p:nvSpPr>
          <p:spPr>
            <a:xfrm>
              <a:off x="13457302" y="2298195"/>
              <a:ext cx="3763467" cy="3013838"/>
            </a:xfrm>
            <a:prstGeom prst="rect">
              <a:avLst/>
            </a:prstGeom>
            <a:noFill/>
          </p:spPr>
          <p:txBody>
            <a:bodyPr wrap="square">
              <a:spAutoFit/>
            </a:bodyPr>
            <a:lstStyle/>
            <a:p>
              <a:pPr marL="0" marR="0" algn="just">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Nước có hình dạng của vật chứa nó.</a:t>
              </a:r>
            </a:p>
          </p:txBody>
        </p:sp>
      </p:grpSp>
    </p:spTree>
    <p:extLst>
      <p:ext uri="{BB962C8B-B14F-4D97-AF65-F5344CB8AC3E}">
        <p14:creationId xmlns:p14="http://schemas.microsoft.com/office/powerpoint/2010/main" val="1319047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TotalTime>
  <Words>1579</Words>
  <Application>Microsoft Office PowerPoint</Application>
  <PresentationFormat>Custom</PresentationFormat>
  <Paragraphs>171</Paragraphs>
  <Slides>43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Creative Portfolio Kids Presentation</dc:title>
  <dc:creator>Admin</dc:creator>
  <cp:lastModifiedBy>Hương Giang</cp:lastModifiedBy>
  <cp:revision>10</cp:revision>
  <dcterms:created xsi:type="dcterms:W3CDTF">2006-08-16T00:00:00Z</dcterms:created>
  <dcterms:modified xsi:type="dcterms:W3CDTF">2023-07-04T08:20:38Z</dcterms:modified>
  <dc:identifier>DAFmQL9fSMI</dc:identifier>
</cp:coreProperties>
</file>