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403" r:id="rId2"/>
    <p:sldId id="404" r:id="rId3"/>
    <p:sldId id="406" r:id="rId4"/>
    <p:sldId id="408" r:id="rId5"/>
    <p:sldId id="410" r:id="rId6"/>
    <p:sldId id="412" r:id="rId7"/>
    <p:sldId id="414" r:id="rId8"/>
  </p:sldIdLst>
  <p:sldSz cx="12192000" cy="6858000"/>
  <p:notesSz cx="6858000" cy="9144000"/>
  <p:embeddedFontLst>
    <p:embeddedFont>
      <p:font typeface="Calibri" pitchFamily="34" charset="0"/>
      <p:regular r:id="rId10"/>
      <p:bold r:id="rId11"/>
      <p:italic r:id="rId12"/>
      <p:boldItalic r:id="rId13"/>
    </p:embeddedFont>
    <p:embeddedFont>
      <p:font typeface="Calibri Light"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3A9"/>
    <a:srgbClr val="FFE2A6"/>
    <a:srgbClr val="FF0066"/>
    <a:srgbClr val="FF6600"/>
    <a:srgbClr val="CC00FF"/>
    <a:srgbClr val="00FF00"/>
    <a:srgbClr val="FF00FF"/>
    <a:srgbClr val="CC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15" autoAdjust="0"/>
    <p:restoredTop sz="94364" autoAdjust="0"/>
  </p:normalViewPr>
  <p:slideViewPr>
    <p:cSldViewPr snapToGrid="0">
      <p:cViewPr varScale="1">
        <p:scale>
          <a:sx n="74" d="100"/>
          <a:sy n="74"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6126D-36CC-4394-977F-4F104E5B41AE}"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D57C5-88EB-45E5-BBFC-39302A9853B2}" type="slidenum">
              <a:rPr lang="en-US" smtClean="0"/>
              <a:t>‹#›</a:t>
            </a:fld>
            <a:endParaRPr lang="en-US"/>
          </a:p>
        </p:txBody>
      </p:sp>
    </p:spTree>
    <p:extLst>
      <p:ext uri="{BB962C8B-B14F-4D97-AF65-F5344CB8AC3E}">
        <p14:creationId xmlns:p14="http://schemas.microsoft.com/office/powerpoint/2010/main" val="128939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62038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73481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16690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15698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t>5/13/2024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36333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8780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t>5/13/2024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300468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t>5/13/2024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62998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t>5/13/2024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57866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38317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t>5/13/2024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674BA-2DE0-4D90-8561-25BA31F62F13}" type="slidenum">
              <a:rPr lang="en-US" smtClean="0"/>
              <a:t>‹#›</a:t>
            </a:fld>
            <a:endParaRPr lang="en-US"/>
          </a:p>
        </p:txBody>
      </p:sp>
    </p:spTree>
    <p:extLst>
      <p:ext uri="{BB962C8B-B14F-4D97-AF65-F5344CB8AC3E}">
        <p14:creationId xmlns:p14="http://schemas.microsoft.com/office/powerpoint/2010/main" val="2287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BD190-56AD-4C55-BBCA-1554B872117B}" type="datetimeFigureOut">
              <a:rPr lang="en-US" smtClean="0"/>
              <a:t>5/13/2024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674BA-2DE0-4D90-8561-25BA31F62F13}" type="slidenum">
              <a:rPr lang="en-US" smtClean="0"/>
              <a:t>‹#›</a:t>
            </a:fld>
            <a:endParaRPr lang="en-US"/>
          </a:p>
        </p:txBody>
      </p:sp>
    </p:spTree>
    <p:extLst>
      <p:ext uri="{BB962C8B-B14F-4D97-AF65-F5344CB8AC3E}">
        <p14:creationId xmlns:p14="http://schemas.microsoft.com/office/powerpoint/2010/main" val="1935911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8192" y="27709"/>
            <a:ext cx="9144000" cy="707886"/>
          </a:xfrm>
          <a:prstGeom prst="rect">
            <a:avLst/>
          </a:prstGeom>
          <a:noFill/>
        </p:spPr>
        <p:txBody>
          <a:bodyPr wrap="square" rtlCol="0">
            <a:spAutoFit/>
          </a:bodyPr>
          <a:lstStyle/>
          <a:p>
            <a:pPr algn="ctr"/>
            <a:r>
              <a:rPr lang="en-US" sz="4000" b="1" dirty="0" smtClean="0">
                <a:solidFill>
                  <a:srgbClr val="0000FF"/>
                </a:solidFill>
                <a:latin typeface="Times New Roman" pitchFamily="18" charset="0"/>
                <a:cs typeface="Times New Roman" pitchFamily="18" charset="0"/>
              </a:rPr>
              <a:t>Thứ năm, ngày 21tháng 4   năm </a:t>
            </a:r>
            <a:r>
              <a:rPr lang="en-US" sz="4000" b="1" dirty="0" smtClean="0">
                <a:solidFill>
                  <a:srgbClr val="0000FF"/>
                </a:solidFill>
                <a:latin typeface="Times New Roman" pitchFamily="18" charset="0"/>
                <a:cs typeface="Times New Roman" pitchFamily="18" charset="0"/>
              </a:rPr>
              <a:t>2024</a:t>
            </a:r>
            <a:endParaRPr lang="en-US" sz="4000" b="1" dirty="0" smtClean="0">
              <a:solidFill>
                <a:srgbClr val="0000FF"/>
              </a:solidFill>
              <a:latin typeface="Times New Roman" pitchFamily="18" charset="0"/>
              <a:cs typeface="Times New Roman" pitchFamily="18" charset="0"/>
            </a:endParaRPr>
          </a:p>
        </p:txBody>
      </p:sp>
      <p:sp>
        <p:nvSpPr>
          <p:cNvPr id="5" name="TextBox 4"/>
          <p:cNvSpPr txBox="1"/>
          <p:nvPr/>
        </p:nvSpPr>
        <p:spPr>
          <a:xfrm>
            <a:off x="4564845" y="601804"/>
            <a:ext cx="3556000" cy="707886"/>
          </a:xfrm>
          <a:prstGeom prst="rect">
            <a:avLst/>
          </a:prstGeom>
          <a:noFill/>
        </p:spPr>
        <p:txBody>
          <a:bodyPr wrap="square" rtlCol="0">
            <a:spAutoFit/>
          </a:bodyPr>
          <a:lstStyle/>
          <a:p>
            <a:r>
              <a:rPr lang="en-US" sz="4000" b="1" u="sng" dirty="0" smtClean="0">
                <a:latin typeface="Times New Roman" pitchFamily="18" charset="0"/>
                <a:cs typeface="Times New Roman" pitchFamily="18" charset="0"/>
              </a:rPr>
              <a:t>Tiếng Việt</a:t>
            </a:r>
            <a:endParaRPr lang="en-US" sz="4000" b="1" u="sng" dirty="0">
              <a:latin typeface="Times New Roman" pitchFamily="18" charset="0"/>
              <a:cs typeface="Times New Roman" pitchFamily="18" charset="0"/>
            </a:endParaRPr>
          </a:p>
        </p:txBody>
      </p:sp>
      <p:sp>
        <p:nvSpPr>
          <p:cNvPr id="6" name="TextBox 5"/>
          <p:cNvSpPr txBox="1"/>
          <p:nvPr/>
        </p:nvSpPr>
        <p:spPr>
          <a:xfrm>
            <a:off x="4634117" y="1234675"/>
            <a:ext cx="3417455"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Hồ Gươm </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343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0945" y="0"/>
            <a:ext cx="3417455"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Hồ Gươm </a:t>
            </a:r>
            <a:endParaRPr lang="en-US" sz="4000" b="1" dirty="0">
              <a:solidFill>
                <a:srgbClr val="C00000"/>
              </a:solidFill>
              <a:latin typeface="Times New Roman" pitchFamily="18" charset="0"/>
              <a:cs typeface="Times New Roman" pitchFamily="18" charset="0"/>
            </a:endParaRPr>
          </a:p>
        </p:txBody>
      </p:sp>
      <p:sp>
        <p:nvSpPr>
          <p:cNvPr id="13" name="Rectangle 12"/>
          <p:cNvSpPr/>
          <p:nvPr/>
        </p:nvSpPr>
        <p:spPr>
          <a:xfrm>
            <a:off x="-41499" y="584775"/>
            <a:ext cx="11887200" cy="5632311"/>
          </a:xfrm>
          <a:prstGeom prst="rect">
            <a:avLst/>
          </a:prstGeom>
        </p:spPr>
        <p:txBody>
          <a:bodyPr wrap="square">
            <a:spAutoFit/>
          </a:bodyPr>
          <a:lstStyle/>
          <a:p>
            <a:pPr algn="just"/>
            <a:r>
              <a:rPr lang="en-US" sz="3200" b="1" dirty="0" smtClean="0">
                <a:latin typeface="+mj-lt"/>
              </a:rPr>
              <a:t>	</a:t>
            </a:r>
            <a:r>
              <a:rPr lang="vi-VN" sz="4000" b="1" dirty="0" smtClean="0">
                <a:solidFill>
                  <a:srgbClr val="0000FF"/>
                </a:solidFill>
                <a:latin typeface="+mj-lt"/>
              </a:rPr>
              <a:t>Hồ </a:t>
            </a:r>
            <a:r>
              <a:rPr lang="vi-VN" sz="4000" b="1" dirty="0">
                <a:solidFill>
                  <a:srgbClr val="0000FF"/>
                </a:solidFill>
                <a:latin typeface="+mj-lt"/>
              </a:rPr>
              <a:t>Gươm còn gọi là hồ Hoàn </a:t>
            </a:r>
            <a:r>
              <a:rPr lang="vi-VN" sz="4000" b="1" dirty="0" smtClean="0">
                <a:solidFill>
                  <a:srgbClr val="0000FF"/>
                </a:solidFill>
                <a:latin typeface="+mj-lt"/>
              </a:rPr>
              <a:t>Kiếm</a:t>
            </a:r>
            <a:r>
              <a:rPr lang="en-US" sz="4000" b="1" dirty="0" smtClean="0">
                <a:solidFill>
                  <a:srgbClr val="0000FF"/>
                </a:solidFill>
                <a:latin typeface="+mj-lt"/>
              </a:rPr>
              <a:t>.</a:t>
            </a:r>
            <a:r>
              <a:rPr lang="vi-VN" sz="4000" b="1" dirty="0" smtClean="0">
                <a:solidFill>
                  <a:srgbClr val="0000FF"/>
                </a:solidFill>
                <a:latin typeface="+mj-lt"/>
              </a:rPr>
              <a:t> </a:t>
            </a:r>
            <a:r>
              <a:rPr lang="en-US" sz="4000" b="1" dirty="0">
                <a:solidFill>
                  <a:srgbClr val="0000FF"/>
                </a:solidFill>
                <a:latin typeface="Times New Roman" pitchFamily="18" charset="0"/>
                <a:cs typeface="Times New Roman" pitchFamily="18" charset="0"/>
              </a:rPr>
              <a:t>T</a:t>
            </a:r>
            <a:r>
              <a:rPr lang="vi-VN" sz="4000" b="1" dirty="0" smtClean="0">
                <a:solidFill>
                  <a:srgbClr val="0000FF"/>
                </a:solidFill>
                <a:latin typeface="+mj-lt"/>
              </a:rPr>
              <a:t>ên </a:t>
            </a:r>
            <a:r>
              <a:rPr lang="vi-VN" sz="4000" b="1" dirty="0">
                <a:solidFill>
                  <a:srgbClr val="0000FF"/>
                </a:solidFill>
                <a:latin typeface="+mj-lt"/>
              </a:rPr>
              <a:t>gọi này gắn với truyền thuyết Lê Lợi trả gươm thần sau khi đánh đuổi giặc Minh </a:t>
            </a:r>
            <a:endParaRPr lang="en-US" sz="4000" b="1" dirty="0" smtClean="0">
              <a:solidFill>
                <a:srgbClr val="0000FF"/>
              </a:solidFill>
              <a:latin typeface="+mj-lt"/>
            </a:endParaRPr>
          </a:p>
          <a:p>
            <a:pPr algn="just"/>
            <a:r>
              <a:rPr lang="en-US" sz="4000" b="1" dirty="0">
                <a:solidFill>
                  <a:srgbClr val="0000FF"/>
                </a:solidFill>
                <a:latin typeface="+mj-lt"/>
              </a:rPr>
              <a:t>	</a:t>
            </a:r>
            <a:r>
              <a:rPr lang="vi-VN" sz="4000" b="1" dirty="0" smtClean="0">
                <a:solidFill>
                  <a:srgbClr val="0000FF"/>
                </a:solidFill>
                <a:latin typeface="+mj-lt"/>
              </a:rPr>
              <a:t>Hồ </a:t>
            </a:r>
            <a:r>
              <a:rPr lang="vi-VN" sz="4000" b="1" dirty="0">
                <a:solidFill>
                  <a:srgbClr val="0000FF"/>
                </a:solidFill>
                <a:latin typeface="+mj-lt"/>
              </a:rPr>
              <a:t>Gươm nằm ở trung tâm thủ đô Hà </a:t>
            </a:r>
            <a:r>
              <a:rPr lang="vi-VN" sz="4000" b="1" dirty="0" smtClean="0">
                <a:solidFill>
                  <a:srgbClr val="0000FF"/>
                </a:solidFill>
                <a:latin typeface="+mj-lt"/>
              </a:rPr>
              <a:t>Nội</a:t>
            </a:r>
            <a:r>
              <a:rPr lang="en-US" sz="4000" b="1" dirty="0" smtClean="0">
                <a:solidFill>
                  <a:srgbClr val="0000FF"/>
                </a:solidFill>
                <a:latin typeface="+mj-lt"/>
              </a:rPr>
              <a:t>.</a:t>
            </a:r>
            <a:r>
              <a:rPr lang="vi-VN" sz="4000" b="1" dirty="0" smtClean="0">
                <a:solidFill>
                  <a:srgbClr val="0000FF"/>
                </a:solidFill>
                <a:latin typeface="+mj-lt"/>
              </a:rPr>
              <a:t> </a:t>
            </a:r>
            <a:r>
              <a:rPr lang="en-US" sz="4000" b="1" dirty="0" smtClean="0">
                <a:solidFill>
                  <a:srgbClr val="0000FF"/>
                </a:solidFill>
                <a:latin typeface="Times New Roman" pitchFamily="18" charset="0"/>
                <a:cs typeface="Times New Roman" pitchFamily="18" charset="0"/>
              </a:rPr>
              <a:t>N</a:t>
            </a:r>
            <a:r>
              <a:rPr lang="vi-VN" sz="4000" b="1" dirty="0" smtClean="0">
                <a:solidFill>
                  <a:srgbClr val="0000FF"/>
                </a:solidFill>
                <a:latin typeface="+mj-lt"/>
              </a:rPr>
              <a:t>ước </a:t>
            </a:r>
            <a:r>
              <a:rPr lang="vi-VN" sz="4000" b="1" dirty="0">
                <a:solidFill>
                  <a:srgbClr val="0000FF"/>
                </a:solidFill>
                <a:latin typeface="+mj-lt"/>
              </a:rPr>
              <a:t>hồ </a:t>
            </a:r>
            <a:r>
              <a:rPr lang="vi-VN" sz="4000" b="1" dirty="0" smtClean="0">
                <a:solidFill>
                  <a:srgbClr val="0000FF"/>
                </a:solidFill>
                <a:latin typeface="+mj-lt"/>
              </a:rPr>
              <a:t>quanh </a:t>
            </a:r>
            <a:r>
              <a:rPr lang="vi-VN" sz="4000" b="1" dirty="0">
                <a:solidFill>
                  <a:srgbClr val="0000FF"/>
                </a:solidFill>
                <a:latin typeface="+mj-lt"/>
              </a:rPr>
              <a:t>năm có màu xanh </a:t>
            </a:r>
            <a:r>
              <a:rPr lang="vi-VN" sz="4000" b="1" dirty="0" smtClean="0">
                <a:solidFill>
                  <a:srgbClr val="0000FF"/>
                </a:solidFill>
                <a:latin typeface="+mj-lt"/>
              </a:rPr>
              <a:t>lục</a:t>
            </a:r>
            <a:r>
              <a:rPr lang="en-US" sz="4000" b="1" dirty="0" smtClean="0">
                <a:solidFill>
                  <a:srgbClr val="0000FF"/>
                </a:solidFill>
                <a:latin typeface="+mj-lt"/>
              </a:rPr>
              <a:t>.</a:t>
            </a:r>
            <a:r>
              <a:rPr lang="vi-VN" sz="4000" b="1" dirty="0" smtClean="0">
                <a:solidFill>
                  <a:srgbClr val="0000FF"/>
                </a:solidFill>
                <a:latin typeface="+mj-lt"/>
              </a:rPr>
              <a:t> </a:t>
            </a:r>
            <a:r>
              <a:rPr lang="vi-VN" sz="4000" b="1" dirty="0">
                <a:solidFill>
                  <a:srgbClr val="0000FF"/>
                </a:solidFill>
                <a:latin typeface="+mj-lt"/>
              </a:rPr>
              <a:t>Hồ Gươm có Tháp </a:t>
            </a:r>
            <a:r>
              <a:rPr lang="vi-VN" sz="4000" b="1" dirty="0" smtClean="0">
                <a:solidFill>
                  <a:srgbClr val="0000FF"/>
                </a:solidFill>
                <a:latin typeface="+mj-lt"/>
              </a:rPr>
              <a:t>Rùa</a:t>
            </a:r>
            <a:r>
              <a:rPr lang="en-US" sz="4000" b="1" dirty="0" smtClean="0">
                <a:solidFill>
                  <a:srgbClr val="0000FF"/>
                </a:solidFill>
                <a:latin typeface="+mj-lt"/>
              </a:rPr>
              <a:t>,</a:t>
            </a:r>
            <a:r>
              <a:rPr lang="vi-VN" sz="4000" b="1" dirty="0" smtClean="0">
                <a:solidFill>
                  <a:srgbClr val="0000FF"/>
                </a:solidFill>
                <a:latin typeface="+mj-lt"/>
              </a:rPr>
              <a:t> </a:t>
            </a:r>
            <a:r>
              <a:rPr lang="vi-VN" sz="4000" b="1" dirty="0">
                <a:solidFill>
                  <a:srgbClr val="0000FF"/>
                </a:solidFill>
                <a:latin typeface="+mj-lt"/>
              </a:rPr>
              <a:t>có cầu Thê </a:t>
            </a:r>
            <a:r>
              <a:rPr lang="vi-VN" sz="4000" b="1" dirty="0" smtClean="0">
                <a:solidFill>
                  <a:srgbClr val="0000FF"/>
                </a:solidFill>
                <a:latin typeface="+mj-lt"/>
              </a:rPr>
              <a:t>Húc</a:t>
            </a:r>
            <a:r>
              <a:rPr lang="en-US" sz="4000" b="1" dirty="0" smtClean="0">
                <a:solidFill>
                  <a:srgbClr val="0000FF"/>
                </a:solidFill>
                <a:latin typeface="+mj-lt"/>
              </a:rPr>
              <a:t>,</a:t>
            </a:r>
            <a:r>
              <a:rPr lang="vi-VN" sz="4000" b="1" dirty="0" smtClean="0">
                <a:solidFill>
                  <a:srgbClr val="0000FF"/>
                </a:solidFill>
                <a:latin typeface="+mj-lt"/>
              </a:rPr>
              <a:t>có </a:t>
            </a:r>
            <a:r>
              <a:rPr lang="vi-VN" sz="4000" b="1" dirty="0">
                <a:solidFill>
                  <a:srgbClr val="0000FF"/>
                </a:solidFill>
                <a:latin typeface="+mj-lt"/>
              </a:rPr>
              <a:t>đền Ngọc </a:t>
            </a:r>
            <a:r>
              <a:rPr lang="vi-VN" sz="4000" b="1" dirty="0" smtClean="0">
                <a:solidFill>
                  <a:srgbClr val="0000FF"/>
                </a:solidFill>
                <a:latin typeface="+mj-lt"/>
              </a:rPr>
              <a:t>Sơn</a:t>
            </a:r>
            <a:r>
              <a:rPr lang="en-US" sz="4000" b="1" dirty="0" smtClean="0">
                <a:solidFill>
                  <a:srgbClr val="0000FF"/>
                </a:solidFill>
                <a:latin typeface="+mj-lt"/>
              </a:rPr>
              <a:t>.</a:t>
            </a:r>
            <a:r>
              <a:rPr lang="vi-VN" sz="4000" b="1" dirty="0" smtClean="0">
                <a:solidFill>
                  <a:srgbClr val="0000FF"/>
                </a:solidFill>
                <a:latin typeface="+mj-lt"/>
              </a:rPr>
              <a:t> </a:t>
            </a:r>
            <a:r>
              <a:rPr lang="en-US" sz="4000" b="1" dirty="0" smtClean="0">
                <a:solidFill>
                  <a:srgbClr val="0000FF"/>
                </a:solidFill>
                <a:latin typeface="Times New Roman" pitchFamily="18" charset="0"/>
                <a:cs typeface="Times New Roman" pitchFamily="18" charset="0"/>
              </a:rPr>
              <a:t>Q</a:t>
            </a:r>
            <a:r>
              <a:rPr lang="vi-VN" sz="4000" b="1" dirty="0" smtClean="0">
                <a:solidFill>
                  <a:srgbClr val="0000FF"/>
                </a:solidFill>
                <a:latin typeface="+mj-lt"/>
              </a:rPr>
              <a:t>uanh hồ</a:t>
            </a:r>
            <a:r>
              <a:rPr lang="en-US" sz="4000" b="1" dirty="0" smtClean="0">
                <a:solidFill>
                  <a:srgbClr val="0000FF"/>
                </a:solidFill>
                <a:latin typeface="+mj-lt"/>
              </a:rPr>
              <a:t>,</a:t>
            </a:r>
            <a:r>
              <a:rPr lang="vi-VN" sz="4000" b="1" dirty="0" smtClean="0">
                <a:solidFill>
                  <a:srgbClr val="0000FF"/>
                </a:solidFill>
                <a:latin typeface="+mj-lt"/>
              </a:rPr>
              <a:t> </a:t>
            </a:r>
            <a:r>
              <a:rPr lang="vi-VN" sz="4000" b="1" dirty="0">
                <a:solidFill>
                  <a:srgbClr val="0000FF"/>
                </a:solidFill>
                <a:latin typeface="+mj-lt"/>
              </a:rPr>
              <a:t>những hàng cây hàng trăm năm tuổi bốn mùa tỏa </a:t>
            </a:r>
            <a:r>
              <a:rPr lang="vi-VN" sz="4000" b="1" dirty="0" smtClean="0">
                <a:solidFill>
                  <a:srgbClr val="0000FF"/>
                </a:solidFill>
                <a:latin typeface="+mj-lt"/>
              </a:rPr>
              <a:t>bóng</a:t>
            </a:r>
            <a:r>
              <a:rPr lang="en-US" sz="4000" b="1" dirty="0" smtClean="0">
                <a:solidFill>
                  <a:srgbClr val="0000FF"/>
                </a:solidFill>
                <a:latin typeface="+mj-lt"/>
              </a:rPr>
              <a:t>.</a:t>
            </a:r>
            <a:r>
              <a:rPr lang="vi-VN" sz="4000" b="1" dirty="0" smtClean="0">
                <a:solidFill>
                  <a:srgbClr val="0000FF"/>
                </a:solidFill>
                <a:latin typeface="+mj-lt"/>
              </a:rPr>
              <a:t> </a:t>
            </a:r>
            <a:endParaRPr lang="en-US" sz="4000" b="1" dirty="0" smtClean="0">
              <a:solidFill>
                <a:srgbClr val="0000FF"/>
              </a:solidFill>
              <a:latin typeface="+mj-lt"/>
            </a:endParaRPr>
          </a:p>
          <a:p>
            <a:pPr algn="just"/>
            <a:r>
              <a:rPr lang="en-US" sz="4000" b="1" dirty="0">
                <a:solidFill>
                  <a:srgbClr val="0000FF"/>
                </a:solidFill>
                <a:latin typeface="+mj-lt"/>
              </a:rPr>
              <a:t>	</a:t>
            </a:r>
            <a:r>
              <a:rPr lang="vi-VN" sz="4000" b="1" dirty="0" smtClean="0">
                <a:solidFill>
                  <a:srgbClr val="0000FF"/>
                </a:solidFill>
                <a:latin typeface="+mj-lt"/>
              </a:rPr>
              <a:t>Hồ </a:t>
            </a:r>
            <a:r>
              <a:rPr lang="vi-VN" sz="4000" b="1" dirty="0">
                <a:solidFill>
                  <a:srgbClr val="0000FF"/>
                </a:solidFill>
                <a:latin typeface="+mj-lt"/>
              </a:rPr>
              <a:t>Gươm là hòn ngọc xanh của thủ đô Hà </a:t>
            </a:r>
            <a:r>
              <a:rPr lang="vi-VN" sz="4000" b="1" dirty="0" smtClean="0">
                <a:solidFill>
                  <a:srgbClr val="0000FF"/>
                </a:solidFill>
                <a:latin typeface="+mj-lt"/>
              </a:rPr>
              <a:t>Nội</a:t>
            </a:r>
            <a:r>
              <a:rPr lang="en-US" sz="4000" b="1" dirty="0" smtClean="0">
                <a:solidFill>
                  <a:srgbClr val="0000FF"/>
                </a:solidFill>
                <a:latin typeface="+mj-lt"/>
              </a:rPr>
              <a:t>.</a:t>
            </a:r>
            <a:endParaRPr lang="en-US" sz="4000" b="1" dirty="0">
              <a:solidFill>
                <a:srgbClr val="0000FF"/>
              </a:solidFill>
              <a:latin typeface="+mj-lt"/>
            </a:endParaRPr>
          </a:p>
        </p:txBody>
      </p:sp>
    </p:spTree>
    <p:extLst>
      <p:ext uri="{BB962C8B-B14F-4D97-AF65-F5344CB8AC3E}">
        <p14:creationId xmlns:p14="http://schemas.microsoft.com/office/powerpoint/2010/main" val="196237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10"/>
            <a:ext cx="12192000" cy="707886"/>
          </a:xfrm>
          <a:prstGeom prst="rect">
            <a:avLst/>
          </a:prstGeom>
          <a:noFill/>
        </p:spPr>
        <p:txBody>
          <a:bodyPr wrap="square" rtlCol="0">
            <a:spAutoFit/>
          </a:bodyPr>
          <a:lstStyle/>
          <a:p>
            <a:pPr algn="ctr"/>
            <a:r>
              <a:rPr lang="en-US" sz="4000" b="1" dirty="0" smtClean="0">
                <a:solidFill>
                  <a:srgbClr val="0000FF"/>
                </a:solidFill>
                <a:latin typeface="Times New Roman" pitchFamily="18" charset="0"/>
                <a:cs typeface="Times New Roman" pitchFamily="18" charset="0"/>
              </a:rPr>
              <a:t>Thứ năm, ngày 19 tháng 4   năm </a:t>
            </a:r>
            <a:r>
              <a:rPr lang="en-US" sz="4000" b="1" dirty="0" smtClean="0">
                <a:solidFill>
                  <a:srgbClr val="0000FF"/>
                </a:solidFill>
                <a:latin typeface="Times New Roman" pitchFamily="18" charset="0"/>
                <a:cs typeface="Times New Roman" pitchFamily="18" charset="0"/>
              </a:rPr>
              <a:t>2024</a:t>
            </a:r>
            <a:endParaRPr lang="en-US" sz="4000" b="1" dirty="0" smtClean="0">
              <a:solidFill>
                <a:srgbClr val="0000FF"/>
              </a:solidFill>
              <a:latin typeface="Times New Roman" pitchFamily="18" charset="0"/>
              <a:cs typeface="Times New Roman" pitchFamily="18" charset="0"/>
            </a:endParaRPr>
          </a:p>
        </p:txBody>
      </p:sp>
      <p:sp>
        <p:nvSpPr>
          <p:cNvPr id="3" name="TextBox 2"/>
          <p:cNvSpPr txBox="1"/>
          <p:nvPr/>
        </p:nvSpPr>
        <p:spPr>
          <a:xfrm>
            <a:off x="4100945" y="1037841"/>
            <a:ext cx="3417455" cy="707886"/>
          </a:xfrm>
          <a:prstGeom prst="rect">
            <a:avLst/>
          </a:prstGeom>
          <a:noFill/>
        </p:spPr>
        <p:txBody>
          <a:bodyPr wrap="square" rtlCol="0">
            <a:spAutoFit/>
          </a:bodyPr>
          <a:lstStyle/>
          <a:p>
            <a:r>
              <a:rPr lang="en-US" sz="4000" b="1" dirty="0" smtClean="0">
                <a:solidFill>
                  <a:srgbClr val="C00000"/>
                </a:solidFill>
                <a:latin typeface="Times New Roman" pitchFamily="18" charset="0"/>
                <a:cs typeface="Times New Roman" pitchFamily="18" charset="0"/>
              </a:rPr>
              <a:t>Hồ Gươm </a:t>
            </a:r>
            <a:endParaRPr lang="en-US" sz="4000" b="1" dirty="0">
              <a:solidFill>
                <a:srgbClr val="C00000"/>
              </a:solidFill>
              <a:latin typeface="Times New Roman" pitchFamily="18" charset="0"/>
              <a:cs typeface="Times New Roman" pitchFamily="18" charset="0"/>
            </a:endParaRPr>
          </a:p>
        </p:txBody>
      </p:sp>
      <p:sp>
        <p:nvSpPr>
          <p:cNvPr id="4" name="Rectangle 3"/>
          <p:cNvSpPr/>
          <p:nvPr/>
        </p:nvSpPr>
        <p:spPr>
          <a:xfrm>
            <a:off x="3511576" y="543955"/>
            <a:ext cx="3543248" cy="707886"/>
          </a:xfrm>
          <a:prstGeom prst="rect">
            <a:avLst/>
          </a:prstGeom>
        </p:spPr>
        <p:txBody>
          <a:bodyPr wrap="square">
            <a:spAutoFit/>
          </a:bodyPr>
          <a:lstStyle/>
          <a:p>
            <a:pPr algn="ctr"/>
            <a:r>
              <a:rPr lang="en-US" sz="4000" b="1" u="sng" dirty="0">
                <a:solidFill>
                  <a:srgbClr val="0000FF"/>
                </a:solidFill>
                <a:latin typeface="Times New Roman" pitchFamily="18" charset="0"/>
                <a:cs typeface="Times New Roman" pitchFamily="18" charset="0"/>
              </a:rPr>
              <a:t>Tiếng Việt</a:t>
            </a:r>
          </a:p>
        </p:txBody>
      </p:sp>
      <p:sp>
        <p:nvSpPr>
          <p:cNvPr id="13" name="Rectangle 12"/>
          <p:cNvSpPr/>
          <p:nvPr/>
        </p:nvSpPr>
        <p:spPr>
          <a:xfrm>
            <a:off x="203200" y="1636624"/>
            <a:ext cx="11887200" cy="3785652"/>
          </a:xfrm>
          <a:prstGeom prst="rect">
            <a:avLst/>
          </a:prstGeom>
        </p:spPr>
        <p:txBody>
          <a:bodyPr wrap="square">
            <a:spAutoFit/>
          </a:bodyPr>
          <a:lstStyle/>
          <a:p>
            <a:pPr algn="just"/>
            <a:r>
              <a:rPr lang="en-US" sz="3200" b="1" dirty="0">
                <a:latin typeface="+mj-lt"/>
              </a:rPr>
              <a:t>	</a:t>
            </a:r>
            <a:r>
              <a:rPr lang="vi-VN" sz="4800" b="1" dirty="0" smtClean="0">
                <a:solidFill>
                  <a:srgbClr val="0000FF"/>
                </a:solidFill>
                <a:latin typeface="+mj-lt"/>
              </a:rPr>
              <a:t>Hồ </a:t>
            </a:r>
            <a:r>
              <a:rPr lang="vi-VN" sz="4800" b="1" dirty="0">
                <a:solidFill>
                  <a:srgbClr val="0000FF"/>
                </a:solidFill>
                <a:latin typeface="+mj-lt"/>
              </a:rPr>
              <a:t>Gươm </a:t>
            </a:r>
            <a:r>
              <a:rPr lang="vi-VN" sz="4800" b="1" dirty="0" smtClean="0">
                <a:solidFill>
                  <a:srgbClr val="0000FF"/>
                </a:solidFill>
                <a:latin typeface="+mj-lt"/>
              </a:rPr>
              <a:t>ở </a:t>
            </a:r>
            <a:r>
              <a:rPr lang="vi-VN" sz="4800" b="1" dirty="0">
                <a:solidFill>
                  <a:srgbClr val="0000FF"/>
                </a:solidFill>
                <a:latin typeface="+mj-lt"/>
              </a:rPr>
              <a:t>trung tâm </a:t>
            </a:r>
            <a:r>
              <a:rPr lang="en-US" sz="4800" b="1" dirty="0" smtClean="0">
                <a:solidFill>
                  <a:srgbClr val="0000FF"/>
                </a:solidFill>
                <a:latin typeface="Times New Roman" pitchFamily="18" charset="0"/>
                <a:cs typeface="Times New Roman" pitchFamily="18" charset="0"/>
              </a:rPr>
              <a:t>của</a:t>
            </a:r>
            <a:r>
              <a:rPr lang="en-US" sz="4800" b="1" dirty="0" smtClean="0">
                <a:solidFill>
                  <a:srgbClr val="0000FF"/>
                </a:solidFill>
                <a:latin typeface="+mj-lt"/>
              </a:rPr>
              <a:t> </a:t>
            </a:r>
            <a:r>
              <a:rPr lang="en-US" sz="4800" b="1" dirty="0" smtClean="0">
                <a:solidFill>
                  <a:srgbClr val="0000FF"/>
                </a:solidFill>
                <a:latin typeface="Times New Roman" pitchFamily="18" charset="0"/>
                <a:cs typeface="Times New Roman" pitchFamily="18" charset="0"/>
              </a:rPr>
              <a:t>thành phố</a:t>
            </a:r>
            <a:r>
              <a:rPr lang="en-US" sz="4800" b="1" dirty="0" smtClean="0">
                <a:solidFill>
                  <a:srgbClr val="0000FF"/>
                </a:solidFill>
                <a:latin typeface="+mj-lt"/>
              </a:rPr>
              <a:t>.</a:t>
            </a:r>
            <a:r>
              <a:rPr lang="vi-VN" sz="4800" b="1" dirty="0" smtClean="0">
                <a:solidFill>
                  <a:srgbClr val="0000FF"/>
                </a:solidFill>
                <a:latin typeface="+mj-lt"/>
              </a:rPr>
              <a:t> </a:t>
            </a:r>
            <a:r>
              <a:rPr lang="en-US" sz="4800" b="1" dirty="0" smtClean="0">
                <a:solidFill>
                  <a:srgbClr val="0000FF"/>
                </a:solidFill>
                <a:latin typeface="Times New Roman" pitchFamily="18" charset="0"/>
                <a:cs typeface="Times New Roman" pitchFamily="18" charset="0"/>
              </a:rPr>
              <a:t>N</a:t>
            </a:r>
            <a:r>
              <a:rPr lang="vi-VN" sz="4800" b="1" dirty="0" smtClean="0">
                <a:solidFill>
                  <a:srgbClr val="0000FF"/>
                </a:solidFill>
                <a:latin typeface="+mj-lt"/>
              </a:rPr>
              <a:t>ước </a:t>
            </a:r>
            <a:r>
              <a:rPr lang="vi-VN" sz="4800" b="1" dirty="0">
                <a:solidFill>
                  <a:srgbClr val="0000FF"/>
                </a:solidFill>
                <a:latin typeface="+mj-lt"/>
              </a:rPr>
              <a:t>hồ </a:t>
            </a:r>
            <a:r>
              <a:rPr lang="vi-VN" sz="4800" b="1" dirty="0" smtClean="0">
                <a:solidFill>
                  <a:srgbClr val="0000FF"/>
                </a:solidFill>
                <a:latin typeface="+mj-lt"/>
              </a:rPr>
              <a:t>quanh </a:t>
            </a:r>
            <a:r>
              <a:rPr lang="vi-VN" sz="4800" b="1" dirty="0">
                <a:solidFill>
                  <a:srgbClr val="0000FF"/>
                </a:solidFill>
                <a:latin typeface="+mj-lt"/>
              </a:rPr>
              <a:t>năm có màu xanh </a:t>
            </a:r>
            <a:r>
              <a:rPr lang="vi-VN" sz="4800" b="1" dirty="0" smtClean="0">
                <a:solidFill>
                  <a:srgbClr val="0000FF"/>
                </a:solidFill>
                <a:latin typeface="+mj-lt"/>
              </a:rPr>
              <a:t>lục</a:t>
            </a:r>
            <a:r>
              <a:rPr lang="en-US" sz="4800" b="1" dirty="0" smtClean="0">
                <a:solidFill>
                  <a:srgbClr val="0000FF"/>
                </a:solidFill>
                <a:latin typeface="+mj-lt"/>
              </a:rPr>
              <a:t>.</a:t>
            </a:r>
            <a:r>
              <a:rPr lang="vi-VN" sz="4800" b="1" dirty="0" smtClean="0">
                <a:solidFill>
                  <a:srgbClr val="0000FF"/>
                </a:solidFill>
                <a:latin typeface="+mj-lt"/>
              </a:rPr>
              <a:t> </a:t>
            </a:r>
            <a:r>
              <a:rPr lang="en-US" sz="4800" b="1" dirty="0" smtClean="0">
                <a:solidFill>
                  <a:srgbClr val="0000FF"/>
                </a:solidFill>
                <a:latin typeface="Times New Roman" pitchFamily="18" charset="0"/>
                <a:cs typeface="Times New Roman" pitchFamily="18" charset="0"/>
              </a:rPr>
              <a:t>Q</a:t>
            </a:r>
            <a:r>
              <a:rPr lang="vi-VN" sz="4800" b="1" dirty="0" smtClean="0">
                <a:solidFill>
                  <a:srgbClr val="0000FF"/>
                </a:solidFill>
                <a:latin typeface="+mj-lt"/>
              </a:rPr>
              <a:t>uanh hồ</a:t>
            </a:r>
            <a:r>
              <a:rPr lang="en-US" sz="4800" b="1" dirty="0" smtClean="0">
                <a:solidFill>
                  <a:srgbClr val="0000FF"/>
                </a:solidFill>
                <a:latin typeface="+mj-lt"/>
              </a:rPr>
              <a:t>,</a:t>
            </a:r>
            <a:r>
              <a:rPr lang="vi-VN" sz="4800" b="1" dirty="0" smtClean="0">
                <a:solidFill>
                  <a:srgbClr val="0000FF"/>
                </a:solidFill>
                <a:latin typeface="+mj-lt"/>
              </a:rPr>
              <a:t> </a:t>
            </a:r>
            <a:r>
              <a:rPr lang="vi-VN" sz="4800" b="1" dirty="0">
                <a:solidFill>
                  <a:srgbClr val="0000FF"/>
                </a:solidFill>
                <a:latin typeface="+mj-lt"/>
              </a:rPr>
              <a:t>những hàng cây hàng trăm năm tuổi bốn mùa tỏa </a:t>
            </a:r>
            <a:r>
              <a:rPr lang="vi-VN" sz="4800" b="1" dirty="0" smtClean="0">
                <a:solidFill>
                  <a:srgbClr val="0000FF"/>
                </a:solidFill>
                <a:latin typeface="+mj-lt"/>
              </a:rPr>
              <a:t>bóng</a:t>
            </a:r>
            <a:r>
              <a:rPr lang="en-US" sz="4800" b="1" dirty="0" smtClean="0">
                <a:solidFill>
                  <a:srgbClr val="0000FF"/>
                </a:solidFill>
                <a:latin typeface="+mj-lt"/>
              </a:rPr>
              <a:t>.</a:t>
            </a:r>
            <a:r>
              <a:rPr lang="vi-VN" sz="4800" b="1" dirty="0" smtClean="0">
                <a:solidFill>
                  <a:srgbClr val="0000FF"/>
                </a:solidFill>
                <a:latin typeface="+mj-lt"/>
              </a:rPr>
              <a:t> </a:t>
            </a:r>
            <a:endParaRPr lang="en-US" sz="4800" b="1" dirty="0" smtClean="0">
              <a:solidFill>
                <a:srgbClr val="0000FF"/>
              </a:solidFill>
              <a:latin typeface="+mj-lt"/>
            </a:endParaRPr>
          </a:p>
          <a:p>
            <a:pPr algn="just"/>
            <a:r>
              <a:rPr lang="en-US" sz="4800" b="1" dirty="0">
                <a:solidFill>
                  <a:srgbClr val="0000FF"/>
                </a:solidFill>
                <a:latin typeface="+mj-lt"/>
              </a:rPr>
              <a:t>	</a:t>
            </a:r>
          </a:p>
        </p:txBody>
      </p:sp>
    </p:spTree>
    <p:extLst>
      <p:ext uri="{BB962C8B-B14F-4D97-AF65-F5344CB8AC3E}">
        <p14:creationId xmlns:p14="http://schemas.microsoft.com/office/powerpoint/2010/main" val="4893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44" y="0"/>
            <a:ext cx="12090400" cy="664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8000" y="3429001"/>
            <a:ext cx="35560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phố núi mùa </a:t>
            </a:r>
            <a:r>
              <a:rPr lang="en-US" sz="3200" b="1" dirty="0" smtClean="0">
                <a:solidFill>
                  <a:srgbClr val="C00000"/>
                </a:solidFill>
                <a:latin typeface="Times New Roman" pitchFamily="18" charset="0"/>
                <a:cs typeface="Times New Roman" pitchFamily="18" charset="0"/>
              </a:rPr>
              <a:t>x</a:t>
            </a:r>
            <a:r>
              <a:rPr lang="en-US" sz="3200" b="1" dirty="0" smtClean="0">
                <a:latin typeface="Times New Roman" pitchFamily="18" charset="0"/>
                <a:cs typeface="Times New Roman" pitchFamily="18" charset="0"/>
              </a:rPr>
              <a:t>uân</a:t>
            </a:r>
            <a:endParaRPr lang="en-US" sz="3200" b="1" dirty="0">
              <a:latin typeface="Times New Roman" pitchFamily="18" charset="0"/>
              <a:cs typeface="Times New Roman" pitchFamily="18" charset="0"/>
            </a:endParaRPr>
          </a:p>
        </p:txBody>
      </p:sp>
      <p:sp>
        <p:nvSpPr>
          <p:cNvPr id="6" name="TextBox 5"/>
          <p:cNvSpPr txBox="1"/>
          <p:nvPr/>
        </p:nvSpPr>
        <p:spPr>
          <a:xfrm>
            <a:off x="4211782" y="3429000"/>
            <a:ext cx="366683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latin typeface="Times New Roman" pitchFamily="18" charset="0"/>
                <a:cs typeface="Times New Roman" pitchFamily="18" charset="0"/>
              </a:rPr>
              <a:t>phố biển  buổi </a:t>
            </a:r>
            <a:r>
              <a:rPr lang="en-US" sz="3200" b="1" dirty="0" smtClean="0">
                <a:solidFill>
                  <a:srgbClr val="C00000"/>
                </a:solidFill>
                <a:latin typeface="Times New Roman" pitchFamily="18" charset="0"/>
                <a:cs typeface="Times New Roman" pitchFamily="18" charset="0"/>
              </a:rPr>
              <a:t>s</a:t>
            </a:r>
            <a:r>
              <a:rPr lang="en-US" sz="3200" b="1" dirty="0" smtClean="0">
                <a:latin typeface="Times New Roman" pitchFamily="18" charset="0"/>
                <a:cs typeface="Times New Roman" pitchFamily="18" charset="0"/>
              </a:rPr>
              <a:t>áng</a:t>
            </a:r>
            <a:endParaRPr lang="en-US" sz="3200" b="1" dirty="0">
              <a:latin typeface="Times New Roman" pitchFamily="18" charset="0"/>
              <a:cs typeface="Times New Roman" pitchFamily="18" charset="0"/>
            </a:endParaRPr>
          </a:p>
        </p:txBody>
      </p:sp>
      <p:sp>
        <p:nvSpPr>
          <p:cNvPr id="8" name="TextBox 7"/>
          <p:cNvSpPr txBox="1"/>
          <p:nvPr/>
        </p:nvSpPr>
        <p:spPr>
          <a:xfrm>
            <a:off x="8128000" y="3438022"/>
            <a:ext cx="37592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smtClean="0">
                <a:solidFill>
                  <a:srgbClr val="C00000"/>
                </a:solidFill>
                <a:latin typeface="Times New Roman" pitchFamily="18" charset="0"/>
                <a:cs typeface="Times New Roman" pitchFamily="18" charset="0"/>
              </a:rPr>
              <a:t>s</a:t>
            </a:r>
            <a:r>
              <a:rPr lang="en-US" sz="3200" b="1" dirty="0" smtClean="0">
                <a:latin typeface="Times New Roman" pitchFamily="18" charset="0"/>
                <a:cs typeface="Times New Roman" pitchFamily="18" charset="0"/>
              </a:rPr>
              <a:t>ân khấu thành phố</a:t>
            </a:r>
            <a:endParaRPr lang="en-US" sz="3200" b="1" dirty="0">
              <a:latin typeface="Times New Roman" pitchFamily="18" charset="0"/>
              <a:cs typeface="Times New Roman" pitchFamily="18" charset="0"/>
            </a:endParaRPr>
          </a:p>
        </p:txBody>
      </p:sp>
      <p:sp>
        <p:nvSpPr>
          <p:cNvPr id="7" name="Rectangle 6"/>
          <p:cNvSpPr/>
          <p:nvPr/>
        </p:nvSpPr>
        <p:spPr>
          <a:xfrm>
            <a:off x="1048121" y="156950"/>
            <a:ext cx="9249598" cy="750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smtClean="0">
                <a:solidFill>
                  <a:schemeClr val="tx1"/>
                </a:solidFill>
                <a:latin typeface="Times New Roman" pitchFamily="18" charset="0"/>
                <a:cs typeface="Times New Roman" pitchFamily="18" charset="0"/>
              </a:rPr>
              <a:t>Điền chữ </a:t>
            </a:r>
            <a:r>
              <a:rPr lang="en-US" sz="3200" b="1" dirty="0" smtClean="0">
                <a:solidFill>
                  <a:srgbClr val="C00000"/>
                </a:solidFill>
                <a:latin typeface="Times New Roman" pitchFamily="18" charset="0"/>
                <a:cs typeface="Times New Roman" pitchFamily="18" charset="0"/>
              </a:rPr>
              <a:t>s</a:t>
            </a:r>
            <a:r>
              <a:rPr lang="en-US" sz="3200" b="1" dirty="0" smtClean="0">
                <a:solidFill>
                  <a:schemeClr val="tx1"/>
                </a:solidFill>
                <a:latin typeface="Times New Roman" pitchFamily="18" charset="0"/>
                <a:cs typeface="Times New Roman" pitchFamily="18" charset="0"/>
              </a:rPr>
              <a:t> hoặc chữ </a:t>
            </a:r>
            <a:r>
              <a:rPr lang="en-US" sz="3200" b="1" dirty="0" smtClean="0">
                <a:solidFill>
                  <a:srgbClr val="C00000"/>
                </a:solidFill>
                <a:latin typeface="Times New Roman" pitchFamily="18" charset="0"/>
                <a:cs typeface="Times New Roman" pitchFamily="18" charset="0"/>
              </a:rPr>
              <a:t>x</a:t>
            </a:r>
            <a:r>
              <a:rPr lang="en-US" sz="3200" b="1" dirty="0" smtClean="0">
                <a:solidFill>
                  <a:schemeClr val="tx1"/>
                </a:solidFill>
                <a:latin typeface="Times New Roman" pitchFamily="18" charset="0"/>
                <a:cs typeface="Times New Roman" pitchFamily="18" charset="0"/>
              </a:rPr>
              <a:t>?</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565748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2"/>
            <a:ext cx="12192000" cy="592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2800" y="3962400"/>
            <a:ext cx="23368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latin typeface="Times New Roman" pitchFamily="18" charset="0"/>
                <a:cs typeface="Times New Roman" pitchFamily="18" charset="0"/>
              </a:rPr>
              <a:t>hoa t</a:t>
            </a:r>
            <a:r>
              <a:rPr lang="en-US" sz="3600" b="1" dirty="0" smtClean="0">
                <a:solidFill>
                  <a:srgbClr val="C00000"/>
                </a:solidFill>
                <a:latin typeface="Times New Roman" pitchFamily="18" charset="0"/>
                <a:cs typeface="Times New Roman" pitchFamily="18" charset="0"/>
              </a:rPr>
              <a:t>ươi</a:t>
            </a:r>
            <a:r>
              <a:rPr lang="en-US" sz="3600" b="1" dirty="0"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6" name="TextBox 5"/>
          <p:cNvSpPr txBox="1"/>
          <p:nvPr/>
        </p:nvSpPr>
        <p:spPr>
          <a:xfrm>
            <a:off x="4470400" y="3962400"/>
            <a:ext cx="2895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latin typeface="Times New Roman" pitchFamily="18" charset="0"/>
                <a:cs typeface="Times New Roman" pitchFamily="18" charset="0"/>
              </a:rPr>
              <a:t>l</a:t>
            </a:r>
            <a:r>
              <a:rPr lang="en-US" sz="3200" b="1" dirty="0" smtClean="0">
                <a:solidFill>
                  <a:srgbClr val="C00000"/>
                </a:solidFill>
                <a:latin typeface="Times New Roman" pitchFamily="18" charset="0"/>
                <a:cs typeface="Times New Roman" pitchFamily="18" charset="0"/>
              </a:rPr>
              <a:t>ưới </a:t>
            </a:r>
            <a:r>
              <a:rPr lang="en-US" sz="3200" b="1" dirty="0" smtClean="0">
                <a:solidFill>
                  <a:schemeClr val="tx1"/>
                </a:solidFill>
                <a:latin typeface="Times New Roman" pitchFamily="18" charset="0"/>
                <a:cs typeface="Times New Roman" pitchFamily="18" charset="0"/>
              </a:rPr>
              <a:t>bóng đá </a:t>
            </a:r>
            <a:endParaRPr lang="en-US" sz="3200" b="1" dirty="0">
              <a:solidFill>
                <a:schemeClr val="tx1"/>
              </a:solidFill>
              <a:latin typeface="Times New Roman" pitchFamily="18" charset="0"/>
              <a:cs typeface="Times New Roman" pitchFamily="18" charset="0"/>
            </a:endParaRPr>
          </a:p>
        </p:txBody>
      </p:sp>
      <p:sp>
        <p:nvSpPr>
          <p:cNvPr id="7" name="TextBox 6"/>
          <p:cNvSpPr txBox="1"/>
          <p:nvPr/>
        </p:nvSpPr>
        <p:spPr>
          <a:xfrm>
            <a:off x="7945354" y="3962400"/>
            <a:ext cx="41656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smtClean="0">
                <a:latin typeface="Times New Roman" pitchFamily="18" charset="0"/>
                <a:cs typeface="Times New Roman" pitchFamily="18" charset="0"/>
              </a:rPr>
              <a:t>khung </a:t>
            </a:r>
            <a:r>
              <a:rPr lang="en-US" sz="3200" b="1" dirty="0" smtClean="0">
                <a:solidFill>
                  <a:schemeClr val="tx1"/>
                </a:solidFill>
                <a:latin typeface="Times New Roman" pitchFamily="18" charset="0"/>
                <a:cs typeface="Times New Roman" pitchFamily="18" charset="0"/>
              </a:rPr>
              <a:t>c</a:t>
            </a:r>
            <a:r>
              <a:rPr lang="en-US" sz="3200" b="1" dirty="0" smtClean="0">
                <a:solidFill>
                  <a:srgbClr val="C00000"/>
                </a:solidFill>
                <a:latin typeface="Times New Roman" pitchFamily="18" charset="0"/>
                <a:cs typeface="Times New Roman" pitchFamily="18" charset="0"/>
              </a:rPr>
              <a:t>ửi </a:t>
            </a:r>
            <a:r>
              <a:rPr lang="en-US" sz="3200" b="1" dirty="0" smtClean="0">
                <a:solidFill>
                  <a:schemeClr val="tx1"/>
                </a:solidFill>
                <a:latin typeface="Times New Roman" pitchFamily="18" charset="0"/>
                <a:cs typeface="Times New Roman" pitchFamily="18" charset="0"/>
              </a:rPr>
              <a:t>dệt lụa </a:t>
            </a:r>
            <a:endParaRPr lang="en-US" sz="3200" b="1" dirty="0">
              <a:solidFill>
                <a:schemeClr val="tx1"/>
              </a:solidFill>
              <a:latin typeface="Times New Roman" pitchFamily="18" charset="0"/>
              <a:cs typeface="Times New Roman" pitchFamily="18" charset="0"/>
            </a:endParaRPr>
          </a:p>
        </p:txBody>
      </p:sp>
      <p:sp>
        <p:nvSpPr>
          <p:cNvPr id="5" name="Rectangle 4"/>
          <p:cNvSpPr/>
          <p:nvPr/>
        </p:nvSpPr>
        <p:spPr>
          <a:xfrm>
            <a:off x="0" y="5791200"/>
            <a:ext cx="12192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8556" y="484496"/>
            <a:ext cx="9249598" cy="7506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dirty="0" smtClean="0">
                <a:solidFill>
                  <a:schemeClr val="tx1"/>
                </a:solidFill>
                <a:latin typeface="Times New Roman" pitchFamily="18" charset="0"/>
                <a:cs typeface="Times New Roman" pitchFamily="18" charset="0"/>
              </a:rPr>
              <a:t>Điền vần  </a:t>
            </a:r>
            <a:r>
              <a:rPr lang="en-US" sz="3200" b="1" dirty="0" smtClean="0">
                <a:solidFill>
                  <a:srgbClr val="C00000"/>
                </a:solidFill>
                <a:latin typeface="Times New Roman" pitchFamily="18" charset="0"/>
                <a:cs typeface="Times New Roman" pitchFamily="18" charset="0"/>
              </a:rPr>
              <a:t>ươi </a:t>
            </a:r>
            <a:r>
              <a:rPr lang="en-US" sz="3200" b="1" dirty="0" smtClean="0">
                <a:solidFill>
                  <a:schemeClr val="tx1"/>
                </a:solidFill>
                <a:latin typeface="Times New Roman" pitchFamily="18" charset="0"/>
                <a:cs typeface="Times New Roman" pitchFamily="18" charset="0"/>
              </a:rPr>
              <a:t> hoặc vần </a:t>
            </a:r>
            <a:r>
              <a:rPr lang="en-US" sz="3200" b="1" dirty="0" smtClean="0">
                <a:solidFill>
                  <a:srgbClr val="C00000"/>
                </a:solidFill>
                <a:latin typeface="Times New Roman" pitchFamily="18" charset="0"/>
                <a:cs typeface="Times New Roman" pitchFamily="18" charset="0"/>
              </a:rPr>
              <a:t>ưi</a:t>
            </a:r>
            <a:r>
              <a:rPr lang="en-US" sz="3200" b="1" dirty="0" smtClean="0">
                <a:solidFill>
                  <a:schemeClr val="tx1"/>
                </a:solidFill>
                <a:latin typeface="Times New Roman" pitchFamily="18" charset="0"/>
                <a:cs typeface="Times New Roman" pitchFamily="18" charset="0"/>
              </a:rPr>
              <a:t> ?</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2940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12192000" cy="684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2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7"/>
            <a:ext cx="12191999"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34118" y="3323549"/>
            <a:ext cx="7830355"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3600" b="1" dirty="0" smtClean="0">
                <a:latin typeface="Times New Roman" pitchFamily="18" charset="0"/>
                <a:cs typeface="Times New Roman" pitchFamily="18" charset="0"/>
              </a:rPr>
              <a:t>Cuối tuần, ba mẹ em dẫn em đi siêu thị Hoàng Đức. Em và ba mẹ mua trái cây, bánh, kẹo, sữa và đồ chơi. Em rất vui khi đi siêu thị cùng ba mẹ.</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125297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104</Words>
  <Application>Microsoft Office PowerPoint</Application>
  <PresentationFormat>Custom</PresentationFormat>
  <Paragraphs>21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Admin</cp:lastModifiedBy>
  <cp:revision>217</cp:revision>
  <dcterms:created xsi:type="dcterms:W3CDTF">2018-10-29T09:59:25Z</dcterms:created>
  <dcterms:modified xsi:type="dcterms:W3CDTF">2024-05-13T15:10:10Z</dcterms:modified>
</cp:coreProperties>
</file>