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389" r:id="rId2"/>
    <p:sldId id="390" r:id="rId3"/>
    <p:sldId id="392" r:id="rId4"/>
    <p:sldId id="394" r:id="rId5"/>
    <p:sldId id="396" r:id="rId6"/>
    <p:sldId id="398" r:id="rId7"/>
    <p:sldId id="400" r:id="rId8"/>
  </p:sldIdLst>
  <p:sldSz cx="12192000" cy="6858000"/>
  <p:notesSz cx="6858000" cy="9144000"/>
  <p:embeddedFontLst>
    <p:embeddedFont>
      <p:font typeface="Calibri" pitchFamily="34" charset="0"/>
      <p:regular r:id="rId10"/>
      <p:bold r:id="rId11"/>
      <p:italic r:id="rId12"/>
      <p:boldItalic r:id="rId13"/>
    </p:embeddedFont>
    <p:embeddedFont>
      <p:font typeface="Calibri Light"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E3A9"/>
    <a:srgbClr val="FFE2A6"/>
    <a:srgbClr val="FF0066"/>
    <a:srgbClr val="FF6600"/>
    <a:srgbClr val="CC00FF"/>
    <a:srgbClr val="00FF00"/>
    <a:srgbClr val="FF00FF"/>
    <a:srgbClr val="CC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364" autoAdjust="0"/>
  </p:normalViewPr>
  <p:slideViewPr>
    <p:cSldViewPr snapToGrid="0">
      <p:cViewPr varScale="1">
        <p:scale>
          <a:sx n="74" d="100"/>
          <a:sy n="74" d="100"/>
        </p:scale>
        <p:origin x="-372"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6126D-36CC-4394-977F-4F104E5B41AE}"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D57C5-88EB-45E5-BBFC-39302A9853B2}" type="slidenum">
              <a:rPr lang="en-US" smtClean="0"/>
              <a:t>‹#›</a:t>
            </a:fld>
            <a:endParaRPr lang="en-US"/>
          </a:p>
        </p:txBody>
      </p:sp>
    </p:spTree>
    <p:extLst>
      <p:ext uri="{BB962C8B-B14F-4D97-AF65-F5344CB8AC3E}">
        <p14:creationId xmlns:p14="http://schemas.microsoft.com/office/powerpoint/2010/main" val="128939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62038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73481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16690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56985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36333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87806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00468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62998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5786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3831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287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5/13/2024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extLst>
      <p:ext uri="{BB962C8B-B14F-4D97-AF65-F5344CB8AC3E}">
        <p14:creationId xmlns:p14="http://schemas.microsoft.com/office/powerpoint/2010/main" val="193591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892" y="-75962"/>
            <a:ext cx="121920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Thứ ba ngày </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18  tháng 4  năm </a:t>
            </a:r>
            <a:r>
              <a:rPr lang="en-US" sz="3200" b="1" dirty="0" smtClean="0">
                <a:latin typeface="Times New Roman" pitchFamily="18" charset="0"/>
                <a:cs typeface="Times New Roman" pitchFamily="18" charset="0"/>
              </a:rPr>
              <a:t>2024</a:t>
            </a:r>
            <a:endParaRPr lang="en-US" sz="3200" b="1" dirty="0" smtClean="0">
              <a:latin typeface="Times New Roman" pitchFamily="18" charset="0"/>
              <a:cs typeface="Times New Roman" pitchFamily="18" charset="0"/>
            </a:endParaRPr>
          </a:p>
        </p:txBody>
      </p:sp>
      <p:sp>
        <p:nvSpPr>
          <p:cNvPr id="5" name="TextBox 4"/>
          <p:cNvSpPr txBox="1"/>
          <p:nvPr/>
        </p:nvSpPr>
        <p:spPr>
          <a:xfrm>
            <a:off x="4758029" y="422030"/>
            <a:ext cx="3556000" cy="523220"/>
          </a:xfrm>
          <a:prstGeom prst="rect">
            <a:avLst/>
          </a:prstGeom>
          <a:noFill/>
        </p:spPr>
        <p:txBody>
          <a:bodyPr wrap="square" rtlCol="0">
            <a:spAutoFit/>
          </a:bodyPr>
          <a:lstStyle/>
          <a:p>
            <a:r>
              <a:rPr lang="en-US" sz="2800" b="1" u="sng" dirty="0" smtClean="0">
                <a:latin typeface="Times New Roman" pitchFamily="18" charset="0"/>
                <a:cs typeface="Times New Roman" pitchFamily="18" charset="0"/>
              </a:rPr>
              <a:t>Tiếng Việt</a:t>
            </a:r>
            <a:endParaRPr lang="en-US" sz="2800" b="1" u="sng" dirty="0">
              <a:latin typeface="Times New Roman" pitchFamily="18" charset="0"/>
              <a:cs typeface="Times New Roman" pitchFamily="18" charset="0"/>
            </a:endParaRPr>
          </a:p>
        </p:txBody>
      </p:sp>
      <p:sp>
        <p:nvSpPr>
          <p:cNvPr id="3" name="TextBox 2"/>
          <p:cNvSpPr txBox="1"/>
          <p:nvPr/>
        </p:nvSpPr>
        <p:spPr>
          <a:xfrm>
            <a:off x="2946400" y="798661"/>
            <a:ext cx="5678055" cy="523220"/>
          </a:xfrm>
          <a:prstGeom prst="rect">
            <a:avLst/>
          </a:prstGeom>
          <a:noFill/>
        </p:spPr>
        <p:txBody>
          <a:bodyPr wrap="square" rtlCol="0">
            <a:spAutoFit/>
          </a:bodyPr>
          <a:lstStyle/>
          <a:p>
            <a:r>
              <a:rPr lang="en-US" sz="2800" b="1" dirty="0" smtClean="0">
                <a:solidFill>
                  <a:srgbClr val="C00000"/>
                </a:solidFill>
                <a:latin typeface="Times New Roman" pitchFamily="18" charset="0"/>
                <a:cs typeface="Times New Roman" pitchFamily="18" charset="0"/>
              </a:rPr>
              <a:t>Bưu điện thành phố Hồ Chí Minh</a:t>
            </a: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3808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3220"/>
            <a:ext cx="11961091" cy="6247864"/>
          </a:xfrm>
          <a:prstGeom prst="rect">
            <a:avLst/>
          </a:prstGeom>
        </p:spPr>
        <p:txBody>
          <a:bodyPr wrap="square">
            <a:spAutoFit/>
          </a:bodyPr>
          <a:lstStyle/>
          <a:p>
            <a:pPr algn="just"/>
            <a:r>
              <a:rPr lang="en-US" sz="2800" b="1" dirty="0" smtClean="0">
                <a:solidFill>
                  <a:srgbClr val="C00000"/>
                </a:solidFill>
                <a:latin typeface="Times New Roman" pitchFamily="18" charset="0"/>
                <a:cs typeface="Times New Roman" pitchFamily="18" charset="0"/>
              </a:rPr>
              <a:t>	</a:t>
            </a:r>
            <a:r>
              <a:rPr lang="en-US" sz="4000" b="1" dirty="0" smtClean="0">
                <a:solidFill>
                  <a:srgbClr val="0000FF"/>
                </a:solidFill>
                <a:latin typeface="Times New Roman" pitchFamily="18" charset="0"/>
                <a:cs typeface="Times New Roman" pitchFamily="18" charset="0"/>
              </a:rPr>
              <a:t>Bưu </a:t>
            </a:r>
            <a:r>
              <a:rPr lang="en-US" sz="4000" b="1" dirty="0">
                <a:solidFill>
                  <a:srgbClr val="0000FF"/>
                </a:solidFill>
                <a:latin typeface="Times New Roman" pitchFamily="18" charset="0"/>
                <a:cs typeface="Times New Roman" pitchFamily="18" charset="0"/>
              </a:rPr>
              <a:t>điện thành phố Hồ Chí </a:t>
            </a:r>
            <a:r>
              <a:rPr lang="en-US" sz="4000" b="1" dirty="0" smtClean="0">
                <a:solidFill>
                  <a:srgbClr val="0000FF"/>
                </a:solidFill>
                <a:latin typeface="Times New Roman" pitchFamily="18" charset="0"/>
                <a:cs typeface="Times New Roman" pitchFamily="18" charset="0"/>
              </a:rPr>
              <a:t>Minh còn có tên là Bưu điện Trung tâm Sài Gòn. Đây là bưu điện lớn nhất, lâu đời nhất của Việt Nam. Mỗi ngày, nơi đây còn đón hàng lượt khách trong và ngoài nước. Họ đến đây để nhận và gửi thư từ, bưu phẩm hoặc mua đồ lưu niệm . Có người đến chỉ để nhìn ngắm vẻ đẹp của tòa nhà . Sáng chủ nhật hàng tuần, học sinh, sinh viên thường vào đây tham quan chụp ảnh.</a:t>
            </a:r>
          </a:p>
          <a:p>
            <a:pPr algn="just"/>
            <a:r>
              <a:rPr lang="en-US" sz="4000" b="1" dirty="0">
                <a:solidFill>
                  <a:srgbClr val="0000FF"/>
                </a:solidFill>
                <a:latin typeface="Times New Roman" pitchFamily="18" charset="0"/>
                <a:cs typeface="Times New Roman" pitchFamily="18" charset="0"/>
              </a:rPr>
              <a:t>	</a:t>
            </a:r>
            <a:r>
              <a:rPr lang="en-US" sz="4000" b="1" dirty="0" smtClean="0">
                <a:solidFill>
                  <a:srgbClr val="0000FF"/>
                </a:solidFill>
                <a:latin typeface="Times New Roman" pitchFamily="18" charset="0"/>
                <a:cs typeface="Times New Roman" pitchFamily="18" charset="0"/>
              </a:rPr>
              <a:t>Bưu điện </a:t>
            </a:r>
            <a:r>
              <a:rPr lang="en-US" sz="4000" b="1" dirty="0">
                <a:solidFill>
                  <a:srgbClr val="0000FF"/>
                </a:solidFill>
                <a:latin typeface="Times New Roman" pitchFamily="18" charset="0"/>
                <a:cs typeface="Times New Roman" pitchFamily="18" charset="0"/>
              </a:rPr>
              <a:t>Trung tâm Sài </a:t>
            </a:r>
            <a:r>
              <a:rPr lang="en-US" sz="4000" b="1" dirty="0" smtClean="0">
                <a:solidFill>
                  <a:srgbClr val="0000FF"/>
                </a:solidFill>
                <a:latin typeface="Times New Roman" pitchFamily="18" charset="0"/>
                <a:cs typeface="Times New Roman" pitchFamily="18" charset="0"/>
              </a:rPr>
              <a:t>Gòn là niềm tự hào của người dân </a:t>
            </a:r>
            <a:r>
              <a:rPr lang="en-US" sz="4000" b="1" dirty="0">
                <a:solidFill>
                  <a:srgbClr val="0000FF"/>
                </a:solidFill>
                <a:latin typeface="Times New Roman" pitchFamily="18" charset="0"/>
                <a:cs typeface="Times New Roman" pitchFamily="18" charset="0"/>
              </a:rPr>
              <a:t>thành phố Hồ Chí </a:t>
            </a:r>
            <a:r>
              <a:rPr lang="en-US" sz="4000" b="1" dirty="0" smtClean="0">
                <a:solidFill>
                  <a:srgbClr val="0000FF"/>
                </a:solidFill>
                <a:latin typeface="Times New Roman" pitchFamily="18" charset="0"/>
                <a:cs typeface="Times New Roman" pitchFamily="18" charset="0"/>
              </a:rPr>
              <a:t>Minh.</a:t>
            </a:r>
            <a:endParaRPr lang="en-US" sz="4000" b="1" dirty="0">
              <a:solidFill>
                <a:srgbClr val="0000FF"/>
              </a:solidFill>
              <a:latin typeface="Times New Roman" pitchFamily="18" charset="0"/>
              <a:cs typeface="Times New Roman" pitchFamily="18" charset="0"/>
            </a:endParaRPr>
          </a:p>
        </p:txBody>
      </p:sp>
      <p:sp>
        <p:nvSpPr>
          <p:cNvPr id="5" name="TextBox 4"/>
          <p:cNvSpPr txBox="1"/>
          <p:nvPr/>
        </p:nvSpPr>
        <p:spPr>
          <a:xfrm>
            <a:off x="2946400" y="0"/>
            <a:ext cx="6983211" cy="584775"/>
          </a:xfrm>
          <a:prstGeom prst="rect">
            <a:avLst/>
          </a:prstGeom>
          <a:noFill/>
        </p:spPr>
        <p:txBody>
          <a:bodyPr wrap="square" rtlCol="0">
            <a:spAutoFit/>
          </a:bodyPr>
          <a:lstStyle/>
          <a:p>
            <a:r>
              <a:rPr lang="en-US" sz="3200" b="1" dirty="0" smtClean="0">
                <a:solidFill>
                  <a:srgbClr val="C00000"/>
                </a:solidFill>
                <a:latin typeface="Times New Roman" pitchFamily="18" charset="0"/>
                <a:cs typeface="Times New Roman" pitchFamily="18" charset="0"/>
              </a:rPr>
              <a:t>Bưu điện thành phố Hồ Chí Minh</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524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892" y="-75962"/>
            <a:ext cx="12192000" cy="707886"/>
          </a:xfrm>
          <a:prstGeom prst="rect">
            <a:avLst/>
          </a:prstGeom>
          <a:noFill/>
        </p:spPr>
        <p:txBody>
          <a:bodyPr wrap="square" rtlCol="0">
            <a:spAutoFit/>
          </a:bodyPr>
          <a:lstStyle/>
          <a:p>
            <a:pPr algn="ctr"/>
            <a:r>
              <a:rPr lang="en-US" sz="4000" b="1" dirty="0" smtClean="0">
                <a:latin typeface="Times New Roman" pitchFamily="18" charset="0"/>
                <a:cs typeface="Times New Roman" pitchFamily="18" charset="0"/>
              </a:rPr>
              <a:t>Thứ tư, ngày </a:t>
            </a: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 19  tháng 4  năm 2023</a:t>
            </a:r>
          </a:p>
        </p:txBody>
      </p:sp>
      <p:sp>
        <p:nvSpPr>
          <p:cNvPr id="5" name="TextBox 4"/>
          <p:cNvSpPr txBox="1"/>
          <p:nvPr/>
        </p:nvSpPr>
        <p:spPr>
          <a:xfrm>
            <a:off x="4165600" y="447258"/>
            <a:ext cx="3556000" cy="707886"/>
          </a:xfrm>
          <a:prstGeom prst="rect">
            <a:avLst/>
          </a:prstGeom>
          <a:noFill/>
        </p:spPr>
        <p:txBody>
          <a:bodyPr wrap="square" rtlCol="0">
            <a:spAutoFit/>
          </a:bodyPr>
          <a:lstStyle/>
          <a:p>
            <a:r>
              <a:rPr lang="en-US" sz="4000" b="1" u="sng" dirty="0" smtClean="0">
                <a:latin typeface="Times New Roman" pitchFamily="18" charset="0"/>
                <a:cs typeface="Times New Roman" pitchFamily="18" charset="0"/>
              </a:rPr>
              <a:t>Tiếng Việt</a:t>
            </a:r>
            <a:endParaRPr lang="en-US" sz="4000" b="1" u="sng" dirty="0">
              <a:latin typeface="Times New Roman" pitchFamily="18" charset="0"/>
              <a:cs typeface="Times New Roman" pitchFamily="18" charset="0"/>
            </a:endParaRPr>
          </a:p>
        </p:txBody>
      </p:sp>
      <p:sp>
        <p:nvSpPr>
          <p:cNvPr id="3" name="TextBox 2"/>
          <p:cNvSpPr txBox="1"/>
          <p:nvPr/>
        </p:nvSpPr>
        <p:spPr>
          <a:xfrm>
            <a:off x="2155521" y="1155144"/>
            <a:ext cx="8128000"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Bưu điện thành phố Hồ Chí Minh</a:t>
            </a:r>
            <a:endParaRPr lang="en-US" sz="4000" b="1" dirty="0">
              <a:solidFill>
                <a:srgbClr val="C00000"/>
              </a:solidFill>
              <a:latin typeface="Times New Roman" pitchFamily="18" charset="0"/>
              <a:cs typeface="Times New Roman" pitchFamily="18" charset="0"/>
            </a:endParaRPr>
          </a:p>
        </p:txBody>
      </p:sp>
      <p:sp>
        <p:nvSpPr>
          <p:cNvPr id="2" name="Rectangle 1"/>
          <p:cNvSpPr/>
          <p:nvPr/>
        </p:nvSpPr>
        <p:spPr>
          <a:xfrm>
            <a:off x="211268" y="2193644"/>
            <a:ext cx="12016507" cy="3908762"/>
          </a:xfrm>
          <a:prstGeom prst="rect">
            <a:avLst/>
          </a:prstGeom>
        </p:spPr>
        <p:txBody>
          <a:bodyPr wrap="square">
            <a:spAutoFit/>
          </a:bodyPr>
          <a:lstStyle/>
          <a:p>
            <a:pPr algn="just"/>
            <a:r>
              <a:rPr lang="en-US" sz="3200" b="1" dirty="0" smtClean="0">
                <a:solidFill>
                  <a:srgbClr val="0000FF"/>
                </a:solidFill>
                <a:latin typeface="Times New Roman" pitchFamily="18" charset="0"/>
                <a:cs typeface="Times New Roman" pitchFamily="18" charset="0"/>
              </a:rPr>
              <a:t>	</a:t>
            </a:r>
            <a:r>
              <a:rPr lang="en-US" sz="5400" b="1" dirty="0" smtClean="0">
                <a:solidFill>
                  <a:srgbClr val="0000FF"/>
                </a:solidFill>
                <a:latin typeface="Times New Roman" pitchFamily="18" charset="0"/>
                <a:cs typeface="Times New Roman" pitchFamily="18" charset="0"/>
              </a:rPr>
              <a:t>Mỗi </a:t>
            </a:r>
            <a:r>
              <a:rPr lang="en-US" sz="5400" b="1" dirty="0">
                <a:solidFill>
                  <a:srgbClr val="0000FF"/>
                </a:solidFill>
                <a:latin typeface="Times New Roman" pitchFamily="18" charset="0"/>
                <a:cs typeface="Times New Roman" pitchFamily="18" charset="0"/>
              </a:rPr>
              <a:t>ngày, nơi đây còn đón hàng </a:t>
            </a:r>
            <a:r>
              <a:rPr lang="en-US" sz="5400" b="1" dirty="0" smtClean="0">
                <a:solidFill>
                  <a:srgbClr val="0000FF"/>
                </a:solidFill>
                <a:latin typeface="Times New Roman" pitchFamily="18" charset="0"/>
                <a:cs typeface="Times New Roman" pitchFamily="18" charset="0"/>
              </a:rPr>
              <a:t>ngàn lượt khách.</a:t>
            </a:r>
            <a:r>
              <a:rPr lang="en-US" sz="5400" b="1" dirty="0">
                <a:solidFill>
                  <a:srgbClr val="0000FF"/>
                </a:solidFill>
                <a:latin typeface="Times New Roman" pitchFamily="18" charset="0"/>
                <a:cs typeface="Times New Roman" pitchFamily="18" charset="0"/>
              </a:rPr>
              <a:t> Họ đến đây để nhận </a:t>
            </a:r>
            <a:r>
              <a:rPr lang="en-US" sz="5400" b="1" dirty="0" smtClean="0">
                <a:solidFill>
                  <a:srgbClr val="0000FF"/>
                </a:solidFill>
                <a:latin typeface="Times New Roman" pitchFamily="18" charset="0"/>
                <a:cs typeface="Times New Roman" pitchFamily="18" charset="0"/>
              </a:rPr>
              <a:t>quà và </a:t>
            </a:r>
            <a:r>
              <a:rPr lang="en-US" sz="5400" b="1" dirty="0">
                <a:solidFill>
                  <a:srgbClr val="0000FF"/>
                </a:solidFill>
                <a:latin typeface="Times New Roman" pitchFamily="18" charset="0"/>
                <a:cs typeface="Times New Roman" pitchFamily="18" charset="0"/>
              </a:rPr>
              <a:t>gửi thư </a:t>
            </a:r>
            <a:r>
              <a:rPr lang="en-US" sz="5400" b="1" dirty="0" smtClean="0">
                <a:solidFill>
                  <a:srgbClr val="0000FF"/>
                </a:solidFill>
                <a:latin typeface="Times New Roman" pitchFamily="18" charset="0"/>
                <a:cs typeface="Times New Roman" pitchFamily="18" charset="0"/>
              </a:rPr>
              <a:t>từ, </a:t>
            </a:r>
            <a:r>
              <a:rPr lang="en-US" sz="5400" b="1" dirty="0">
                <a:solidFill>
                  <a:srgbClr val="0000FF"/>
                </a:solidFill>
                <a:latin typeface="Times New Roman" pitchFamily="18" charset="0"/>
                <a:cs typeface="Times New Roman" pitchFamily="18" charset="0"/>
              </a:rPr>
              <a:t>bưu </a:t>
            </a:r>
            <a:r>
              <a:rPr lang="en-US" sz="5400" b="1" dirty="0" smtClean="0">
                <a:solidFill>
                  <a:srgbClr val="0000FF"/>
                </a:solidFill>
                <a:latin typeface="Times New Roman" pitchFamily="18" charset="0"/>
                <a:cs typeface="Times New Roman" pitchFamily="18" charset="0"/>
              </a:rPr>
              <a:t>phẩm. </a:t>
            </a:r>
            <a:r>
              <a:rPr lang="en-US" sz="5400" b="1" dirty="0">
                <a:solidFill>
                  <a:srgbClr val="0000FF"/>
                </a:solidFill>
                <a:latin typeface="Times New Roman" pitchFamily="18" charset="0"/>
                <a:cs typeface="Times New Roman" pitchFamily="18" charset="0"/>
              </a:rPr>
              <a:t>Có người đến </a:t>
            </a:r>
            <a:r>
              <a:rPr lang="en-US" sz="5400" b="1" dirty="0" smtClean="0">
                <a:solidFill>
                  <a:srgbClr val="0000FF"/>
                </a:solidFill>
                <a:latin typeface="Times New Roman" pitchFamily="18" charset="0"/>
                <a:cs typeface="Times New Roman" pitchFamily="18" charset="0"/>
              </a:rPr>
              <a:t>để </a:t>
            </a:r>
            <a:r>
              <a:rPr lang="en-US" sz="5400" b="1" dirty="0">
                <a:solidFill>
                  <a:srgbClr val="0000FF"/>
                </a:solidFill>
                <a:latin typeface="Times New Roman" pitchFamily="18" charset="0"/>
                <a:cs typeface="Times New Roman" pitchFamily="18" charset="0"/>
              </a:rPr>
              <a:t>nhìn ngắm vẻ đẹp của tòa </a:t>
            </a:r>
            <a:r>
              <a:rPr lang="en-US" sz="5400" b="1" dirty="0" smtClean="0">
                <a:solidFill>
                  <a:srgbClr val="0000FF"/>
                </a:solidFill>
                <a:latin typeface="Times New Roman" pitchFamily="18" charset="0"/>
                <a:cs typeface="Times New Roman" pitchFamily="18" charset="0"/>
              </a:rPr>
              <a:t>nhà. </a:t>
            </a:r>
            <a:endParaRPr lang="en-US" sz="5400" dirty="0"/>
          </a:p>
          <a:p>
            <a:pPr algn="just"/>
            <a:r>
              <a:rPr lang="en-US" sz="3200" b="1" dirty="0" smtClean="0">
                <a:solidFill>
                  <a:srgbClr val="0000FF"/>
                </a:solidFill>
                <a:latin typeface="Times New Roman" pitchFamily="18" charset="0"/>
                <a:cs typeface="Times New Roman" pitchFamily="18" charset="0"/>
              </a:rPr>
              <a:t> </a:t>
            </a:r>
            <a:endParaRPr lang="en-US" sz="3200" dirty="0"/>
          </a:p>
        </p:txBody>
      </p:sp>
    </p:spTree>
    <p:extLst>
      <p:ext uri="{BB962C8B-B14F-4D97-AF65-F5344CB8AC3E}">
        <p14:creationId xmlns:p14="http://schemas.microsoft.com/office/powerpoint/2010/main" val="332522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2"/>
            <a:ext cx="12192000" cy="630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6400" y="3886200"/>
            <a:ext cx="36576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smtClean="0">
                <a:solidFill>
                  <a:srgbClr val="C00000"/>
                </a:solidFill>
                <a:latin typeface="Times New Roman" pitchFamily="18" charset="0"/>
                <a:cs typeface="Times New Roman" pitchFamily="18" charset="0"/>
              </a:rPr>
              <a:t>c</a:t>
            </a:r>
            <a:r>
              <a:rPr lang="en-US" sz="2800" b="1" dirty="0" smtClean="0">
                <a:latin typeface="Times New Roman" pitchFamily="18" charset="0"/>
                <a:cs typeface="Times New Roman" pitchFamily="18" charset="0"/>
              </a:rPr>
              <a:t>ảng  Hải Phòng </a:t>
            </a:r>
            <a:endParaRPr lang="en-US" sz="2800" b="1" dirty="0">
              <a:latin typeface="Times New Roman" pitchFamily="18" charset="0"/>
              <a:cs typeface="Times New Roman" pitchFamily="18" charset="0"/>
            </a:endParaRPr>
          </a:p>
        </p:txBody>
      </p:sp>
      <p:sp>
        <p:nvSpPr>
          <p:cNvPr id="7" name="TextBox 6"/>
          <p:cNvSpPr txBox="1"/>
          <p:nvPr/>
        </p:nvSpPr>
        <p:spPr>
          <a:xfrm>
            <a:off x="4368800" y="3886200"/>
            <a:ext cx="3454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smtClean="0">
                <a:solidFill>
                  <a:srgbClr val="C00000"/>
                </a:solidFill>
                <a:latin typeface="Times New Roman" pitchFamily="18" charset="0"/>
                <a:cs typeface="Times New Roman" pitchFamily="18" charset="0"/>
              </a:rPr>
              <a:t>c</a:t>
            </a:r>
            <a:r>
              <a:rPr lang="en-US" sz="2800" b="1" dirty="0" smtClean="0">
                <a:latin typeface="Times New Roman" pitchFamily="18" charset="0"/>
                <a:cs typeface="Times New Roman" pitchFamily="18" charset="0"/>
              </a:rPr>
              <a:t>ầu Tràng Tiền </a:t>
            </a:r>
            <a:endParaRPr lang="en-US" sz="2800" b="1" dirty="0">
              <a:latin typeface="Times New Roman" pitchFamily="18" charset="0"/>
              <a:cs typeface="Times New Roman" pitchFamily="18" charset="0"/>
            </a:endParaRPr>
          </a:p>
        </p:txBody>
      </p:sp>
      <p:sp>
        <p:nvSpPr>
          <p:cNvPr id="8" name="TextBox 7"/>
          <p:cNvSpPr txBox="1"/>
          <p:nvPr/>
        </p:nvSpPr>
        <p:spPr>
          <a:xfrm>
            <a:off x="8128000" y="3886200"/>
            <a:ext cx="36576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smtClean="0">
                <a:solidFill>
                  <a:schemeClr val="tx1"/>
                </a:solidFill>
                <a:latin typeface="Times New Roman" pitchFamily="18" charset="0"/>
                <a:cs typeface="Times New Roman" pitchFamily="18" charset="0"/>
              </a:rPr>
              <a:t>bờ</a:t>
            </a:r>
            <a:r>
              <a:rPr lang="en-US" sz="2800" b="1" dirty="0" smtClean="0">
                <a:solidFill>
                  <a:srgbClr val="C00000"/>
                </a:solidFill>
                <a:latin typeface="Times New Roman" pitchFamily="18" charset="0"/>
                <a:cs typeface="Times New Roman" pitchFamily="18" charset="0"/>
              </a:rPr>
              <a:t> k</a:t>
            </a:r>
            <a:r>
              <a:rPr lang="en-US" sz="2800" b="1" dirty="0" smtClean="0">
                <a:solidFill>
                  <a:schemeClr val="tx1"/>
                </a:solidFill>
                <a:latin typeface="Times New Roman" pitchFamily="18" charset="0"/>
                <a:cs typeface="Times New Roman" pitchFamily="18" charset="0"/>
              </a:rPr>
              <a:t>è Nhiêu Lộc</a:t>
            </a:r>
            <a:endParaRPr lang="en-US" sz="2800" b="1" dirty="0">
              <a:solidFill>
                <a:schemeClr val="tx1"/>
              </a:solidFill>
              <a:latin typeface="Times New Roman" pitchFamily="18" charset="0"/>
              <a:cs typeface="Times New Roman" pitchFamily="18" charset="0"/>
            </a:endParaRPr>
          </a:p>
        </p:txBody>
      </p:sp>
      <p:sp>
        <p:nvSpPr>
          <p:cNvPr id="6" name="Rectangle 5"/>
          <p:cNvSpPr/>
          <p:nvPr/>
        </p:nvSpPr>
        <p:spPr>
          <a:xfrm>
            <a:off x="101600" y="6172200"/>
            <a:ext cx="12090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7202" y="675564"/>
            <a:ext cx="9249598" cy="750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latin typeface="Times New Roman" pitchFamily="18" charset="0"/>
                <a:cs typeface="Times New Roman" pitchFamily="18" charset="0"/>
              </a:rPr>
              <a:t>Điền chữ c hay chữ k  ?</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2603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7" y="0"/>
            <a:ext cx="12192000" cy="683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0284" y="4213538"/>
            <a:ext cx="3454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smtClean="0">
                <a:solidFill>
                  <a:srgbClr val="C00000"/>
                </a:solidFill>
                <a:latin typeface="Times New Roman" pitchFamily="18" charset="0"/>
                <a:cs typeface="Times New Roman" pitchFamily="18" charset="0"/>
              </a:rPr>
              <a:t>bảo </a:t>
            </a:r>
            <a:r>
              <a:rPr lang="en-US" sz="2800" b="1" dirty="0" smtClean="0">
                <a:solidFill>
                  <a:schemeClr val="tx1"/>
                </a:solidFill>
                <a:latin typeface="Times New Roman" pitchFamily="18" charset="0"/>
                <a:cs typeface="Times New Roman" pitchFamily="18" charset="0"/>
              </a:rPr>
              <a:t>tàng mĩ thuật </a:t>
            </a:r>
            <a:endParaRPr lang="en-US" sz="2800" b="1" dirty="0">
              <a:solidFill>
                <a:schemeClr val="tx1"/>
              </a:solidFill>
              <a:latin typeface="Times New Roman" pitchFamily="18" charset="0"/>
              <a:cs typeface="Times New Roman" pitchFamily="18" charset="0"/>
            </a:endParaRPr>
          </a:p>
        </p:txBody>
      </p:sp>
      <p:sp>
        <p:nvSpPr>
          <p:cNvPr id="7" name="TextBox 6"/>
          <p:cNvSpPr txBox="1"/>
          <p:nvPr/>
        </p:nvSpPr>
        <p:spPr>
          <a:xfrm>
            <a:off x="4405745" y="4188939"/>
            <a:ext cx="38608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a:solidFill>
                  <a:schemeClr val="tx1"/>
                </a:solidFill>
                <a:latin typeface="Times New Roman" pitchFamily="18" charset="0"/>
                <a:cs typeface="Times New Roman" pitchFamily="18" charset="0"/>
              </a:rPr>
              <a:t>l</a:t>
            </a:r>
            <a:r>
              <a:rPr lang="en-US" sz="2800" b="1" dirty="0" smtClean="0">
                <a:solidFill>
                  <a:srgbClr val="C00000"/>
                </a:solidFill>
                <a:latin typeface="Times New Roman" pitchFamily="18" charset="0"/>
                <a:cs typeface="Times New Roman" pitchFamily="18" charset="0"/>
              </a:rPr>
              <a:t>ễ </a:t>
            </a:r>
            <a:r>
              <a:rPr lang="en-US" sz="2800" b="1" dirty="0" smtClean="0">
                <a:solidFill>
                  <a:schemeClr val="tx1"/>
                </a:solidFill>
                <a:latin typeface="Times New Roman" pitchFamily="18" charset="0"/>
                <a:cs typeface="Times New Roman" pitchFamily="18" charset="0"/>
              </a:rPr>
              <a:t>hội bánh dân gian</a:t>
            </a:r>
            <a:endParaRPr lang="en-US" sz="2800" b="1" dirty="0">
              <a:solidFill>
                <a:schemeClr val="tx1"/>
              </a:solidFill>
              <a:latin typeface="Times New Roman" pitchFamily="18" charset="0"/>
              <a:cs typeface="Times New Roman" pitchFamily="18" charset="0"/>
            </a:endParaRPr>
          </a:p>
        </p:txBody>
      </p:sp>
      <p:sp>
        <p:nvSpPr>
          <p:cNvPr id="8" name="TextBox 7"/>
          <p:cNvSpPr txBox="1"/>
          <p:nvPr/>
        </p:nvSpPr>
        <p:spPr>
          <a:xfrm>
            <a:off x="8534400" y="4188938"/>
            <a:ext cx="3288145"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smtClean="0">
                <a:solidFill>
                  <a:schemeClr val="tx1"/>
                </a:solidFill>
                <a:latin typeface="Times New Roman" pitchFamily="18" charset="0"/>
                <a:cs typeface="Times New Roman" pitchFamily="18" charset="0"/>
              </a:rPr>
              <a:t>phòng </a:t>
            </a:r>
            <a:r>
              <a:rPr lang="en-US" sz="2800" b="1" dirty="0" smtClean="0">
                <a:solidFill>
                  <a:srgbClr val="C00000"/>
                </a:solidFill>
                <a:latin typeface="Times New Roman" pitchFamily="18" charset="0"/>
                <a:cs typeface="Times New Roman" pitchFamily="18" charset="0"/>
              </a:rPr>
              <a:t>triển </a:t>
            </a:r>
            <a:r>
              <a:rPr lang="en-US" sz="2800" b="1" dirty="0" smtClean="0">
                <a:solidFill>
                  <a:schemeClr val="tx1"/>
                </a:solidFill>
                <a:latin typeface="Times New Roman" pitchFamily="18" charset="0"/>
                <a:cs typeface="Times New Roman" pitchFamily="18" charset="0"/>
              </a:rPr>
              <a:t>lãm </a:t>
            </a:r>
            <a:endParaRPr lang="en-US" sz="2800" b="1" dirty="0">
              <a:solidFill>
                <a:schemeClr val="tx1"/>
              </a:solidFill>
              <a:latin typeface="Times New Roman" pitchFamily="18" charset="0"/>
              <a:cs typeface="Times New Roman" pitchFamily="18" charset="0"/>
            </a:endParaRPr>
          </a:p>
        </p:txBody>
      </p:sp>
      <p:sp>
        <p:nvSpPr>
          <p:cNvPr id="2" name="Rectangle 1"/>
          <p:cNvSpPr/>
          <p:nvPr/>
        </p:nvSpPr>
        <p:spPr>
          <a:xfrm>
            <a:off x="740563" y="457200"/>
            <a:ext cx="9249598" cy="750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latin typeface="Times New Roman" pitchFamily="18" charset="0"/>
                <a:cs typeface="Times New Roman" pitchFamily="18" charset="0"/>
              </a:rPr>
              <a:t>Viết dấu hỏi hoặc  dấu ngã?</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895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80">
                                          <p:stCondLst>
                                            <p:cond delay="0"/>
                                          </p:stCondLst>
                                        </p:cTn>
                                        <p:tgtEl>
                                          <p:spTgt spid="8"/>
                                        </p:tgtEl>
                                      </p:cBhvr>
                                    </p:animEffect>
                                    <p:anim calcmode="lin" valueType="num">
                                      <p:cBhvr>
                                        <p:cTn id="4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1" dur="26">
                                          <p:stCondLst>
                                            <p:cond delay="650"/>
                                          </p:stCondLst>
                                        </p:cTn>
                                        <p:tgtEl>
                                          <p:spTgt spid="8"/>
                                        </p:tgtEl>
                                      </p:cBhvr>
                                      <p:to x="100000" y="60000"/>
                                    </p:animScale>
                                    <p:animScale>
                                      <p:cBhvr>
                                        <p:cTn id="52" dur="166" decel="50000">
                                          <p:stCondLst>
                                            <p:cond delay="676"/>
                                          </p:stCondLst>
                                        </p:cTn>
                                        <p:tgtEl>
                                          <p:spTgt spid="8"/>
                                        </p:tgtEl>
                                      </p:cBhvr>
                                      <p:to x="100000" y="100000"/>
                                    </p:animScale>
                                    <p:animScale>
                                      <p:cBhvr>
                                        <p:cTn id="53" dur="26">
                                          <p:stCondLst>
                                            <p:cond delay="1312"/>
                                          </p:stCondLst>
                                        </p:cTn>
                                        <p:tgtEl>
                                          <p:spTgt spid="8"/>
                                        </p:tgtEl>
                                      </p:cBhvr>
                                      <p:to x="100000" y="80000"/>
                                    </p:animScale>
                                    <p:animScale>
                                      <p:cBhvr>
                                        <p:cTn id="54" dur="166" decel="50000">
                                          <p:stCondLst>
                                            <p:cond delay="1338"/>
                                          </p:stCondLst>
                                        </p:cTn>
                                        <p:tgtEl>
                                          <p:spTgt spid="8"/>
                                        </p:tgtEl>
                                      </p:cBhvr>
                                      <p:to x="100000" y="100000"/>
                                    </p:animScale>
                                    <p:animScale>
                                      <p:cBhvr>
                                        <p:cTn id="55" dur="26">
                                          <p:stCondLst>
                                            <p:cond delay="1642"/>
                                          </p:stCondLst>
                                        </p:cTn>
                                        <p:tgtEl>
                                          <p:spTgt spid="8"/>
                                        </p:tgtEl>
                                      </p:cBhvr>
                                      <p:to x="100000" y="90000"/>
                                    </p:animScale>
                                    <p:animScale>
                                      <p:cBhvr>
                                        <p:cTn id="56" dur="166" decel="50000">
                                          <p:stCondLst>
                                            <p:cond delay="1668"/>
                                          </p:stCondLst>
                                        </p:cTn>
                                        <p:tgtEl>
                                          <p:spTgt spid="8"/>
                                        </p:tgtEl>
                                      </p:cBhvr>
                                      <p:to x="100000" y="100000"/>
                                    </p:animScale>
                                    <p:animScale>
                                      <p:cBhvr>
                                        <p:cTn id="57" dur="26">
                                          <p:stCondLst>
                                            <p:cond delay="1808"/>
                                          </p:stCondLst>
                                        </p:cTn>
                                        <p:tgtEl>
                                          <p:spTgt spid="8"/>
                                        </p:tgtEl>
                                      </p:cBhvr>
                                      <p:to x="100000" y="95000"/>
                                    </p:animScale>
                                    <p:animScale>
                                      <p:cBhvr>
                                        <p:cTn id="5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9" y="27709"/>
            <a:ext cx="12090400" cy="683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353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20782"/>
            <a:ext cx="12164291" cy="584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551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78</Words>
  <Application>Microsoft Office PowerPoint</Application>
  <PresentationFormat>Custom</PresentationFormat>
  <Paragraphs>19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Admin</cp:lastModifiedBy>
  <cp:revision>215</cp:revision>
  <dcterms:created xsi:type="dcterms:W3CDTF">2018-10-29T09:59:25Z</dcterms:created>
  <dcterms:modified xsi:type="dcterms:W3CDTF">2024-05-13T15:07:38Z</dcterms:modified>
</cp:coreProperties>
</file>