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8"/>
  </p:notesMasterIdLst>
  <p:sldIdLst>
    <p:sldId id="256" r:id="rId3"/>
    <p:sldId id="257" r:id="rId4"/>
    <p:sldId id="259" r:id="rId5"/>
    <p:sldId id="260" r:id="rId6"/>
    <p:sldId id="262" r:id="rId7"/>
    <p:sldId id="270" r:id="rId8"/>
    <p:sldId id="261" r:id="rId9"/>
    <p:sldId id="264" r:id="rId10"/>
    <p:sldId id="265" r:id="rId11"/>
    <p:sldId id="311" r:id="rId12"/>
    <p:sldId id="379" r:id="rId13"/>
    <p:sldId id="271" r:id="rId14"/>
    <p:sldId id="272" r:id="rId15"/>
    <p:sldId id="380" r:id="rId16"/>
    <p:sldId id="381" r:id="rId17"/>
    <p:sldId id="382" r:id="rId18"/>
    <p:sldId id="384" r:id="rId19"/>
    <p:sldId id="300" r:id="rId20"/>
    <p:sldId id="309" r:id="rId21"/>
    <p:sldId id="310" r:id="rId22"/>
    <p:sldId id="386" r:id="rId23"/>
    <p:sldId id="387" r:id="rId24"/>
    <p:sldId id="388" r:id="rId25"/>
    <p:sldId id="301" r:id="rId26"/>
    <p:sldId id="2630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1F4FD"/>
    <a:srgbClr val="FF5050"/>
    <a:srgbClr val="FF0066"/>
    <a:srgbClr val="FFFF99"/>
    <a:srgbClr val="FFD13F"/>
    <a:srgbClr val="FFFFCC"/>
    <a:srgbClr val="E1FFE1"/>
    <a:srgbClr val="FF9999"/>
    <a:srgbClr val="FFEFFF"/>
    <a:srgbClr val="FFE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8968" autoAdjust="0"/>
  </p:normalViewPr>
  <p:slideViewPr>
    <p:cSldViewPr snapToGrid="0">
      <p:cViewPr varScale="1">
        <p:scale>
          <a:sx n="64" d="100"/>
          <a:sy n="64" d="100"/>
        </p:scale>
        <p:origin x="9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AACE2-FD90-4099-8045-5CD0394D5DD3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9D5AD-7419-4158-950D-52AD28A72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68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A47A-9C21-F0D7-2A9D-8E00D7D36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B9C33A-16BF-34DF-8AB8-6D59C0F40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C841E-139E-DE38-2896-0F345FA86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E1374-34CF-304B-D887-E2029A0E7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15519-AA5D-74D9-1043-E5D5B587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1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C2DAF-761B-B0FF-6407-B440FC39D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8D97AC-12A0-9520-EA70-86554E7ED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3C5B7-9367-4E23-6B70-3A2C2F2F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0084B-2FFA-4D58-D420-1774980B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0D4D7-CDA7-3A82-22FB-595B10C0A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1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3BB23B-23B0-33BE-37F2-BFBE438EFB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5BAD4-9615-CEF2-0449-2E2FB28E0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A9B4F-E0B2-9BFD-C868-FC63A44EE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B3732-0FB2-7BF9-05A1-237041086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38BA0-9152-4A8C-AE35-4FF34BD4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80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70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8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93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09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25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79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18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04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893C-21ED-0E6A-F30D-097A3AF8B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0B38B-BD95-1416-5B35-9477ACE90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175B9-1FFF-A0D8-C3A6-8BF1D59AB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2F5BE-C82A-8F3C-BE79-3855EAA3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0D7C2-F0D2-FBC3-F462-13887A5F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05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40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75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24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17354-C3FD-0783-5930-FEC947D58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516C7-B685-E6E9-0AA3-02C9B7F86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367FB-8E2B-8EA2-352E-7A1E98137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A9120-2BF2-775B-1DB3-01A46F101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0EB73-A7E5-4606-8F73-C34980B0D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75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0DA56-A5A1-B8AF-F1D0-3C0744F8E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E3055-7E4C-A0A4-9AD9-28DF3059C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136921-8596-7513-4880-F84CCBFB4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9C617-7A05-32A4-A53B-89E21CC53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AF40A-7621-021B-19BE-037E51548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D83FC-E862-7FBB-5528-15A0989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76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2CD6F-D87D-1AFC-D943-B7A74A6D6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06A2B-A6E2-3C41-E221-0AE9F18A5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F1D75-C45E-5857-CC03-DA34EF18E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8563D9-507E-A821-E2D6-A11D8CC34C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D53C2A-B616-311A-7508-FB20737DF9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773F8A-B7A3-5FC5-63DA-35E0AB4C5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C01ABB-2854-D7CB-2405-FCA721744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8BD00C-6C26-5BD8-1196-D64D61A19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58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0918A-93A0-D0A2-4C00-CA1097FF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1AE93-9D02-914C-8FD2-DE117AC52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25BD5-CE80-2948-1B5D-E46CCBD8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61015-69FD-35D2-F593-BB3A6516B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6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DCE551-3A8A-5DC9-2200-DB4158B4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1C9E4D-BB2A-AEB2-6F99-2CBF3B45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92DF3-96F6-329A-3413-A6389527A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90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4962-1228-E973-A00A-29398D17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53866-35C7-B034-EAE6-C9B1678D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B2298-F5F5-2567-3AAC-4166E84FE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AF828-767A-7D14-031E-E29D0D9A1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822E8-01E5-8CBB-F8C6-52FA09B6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E214D-D8AA-30C2-2F1A-B263E279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86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24E6B-D0AE-E321-D9C6-0C90291A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B31D55-4807-8A83-19CE-E6871F9E42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2AC774-41E7-5C40-2040-280CD708B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1449B-F4CC-0E48-060B-A8DD381CF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96E0A-0DE8-DC44-2970-194ED7E98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53116-C498-8C00-59F1-9FE6DB2E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E26A18-8A0E-CE59-9F9E-EF533F5AA0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55400" y="102790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2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CB6DB79C-5C1F-6754-4AAD-80B0BB93AC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C08A24-EEFD-DEA9-534D-2E45433FF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8E3DC-8880-FC3D-2325-DFC3CE18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C7097-9AF7-C902-1144-B6E02818C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4F58D-BF81-441D-AD43-B6BF7BA37840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09E70-6171-1A47-8F7C-0FEB289A11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9C342-3AF4-234C-2B53-899A10404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73B81-BEB4-E7BC-94A5-F7F96F5CE6C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55400" y="102790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9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D7D1A0A-254B-0063-787F-A78E57C68F9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8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6.wdp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19ADF70-077F-D10F-EF3C-803194358A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4" r="4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841A46-8938-3BD2-FCF6-FAF06422A7F0}"/>
              </a:ext>
            </a:extLst>
          </p:cNvPr>
          <p:cNvSpPr/>
          <p:nvPr/>
        </p:nvSpPr>
        <p:spPr>
          <a:xfrm>
            <a:off x="1697621" y="4313190"/>
            <a:ext cx="8796759" cy="2069322"/>
          </a:xfrm>
          <a:prstGeom prst="roundRect">
            <a:avLst>
              <a:gd name="adj" fmla="val 43252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BA97E4-D869-A992-E72F-AC1A3AD9F8A8}"/>
              </a:ext>
            </a:extLst>
          </p:cNvPr>
          <p:cNvGrpSpPr/>
          <p:nvPr/>
        </p:nvGrpSpPr>
        <p:grpSpPr>
          <a:xfrm>
            <a:off x="2056660" y="4541225"/>
            <a:ext cx="8078680" cy="1613252"/>
            <a:chOff x="5558928" y="1471847"/>
            <a:chExt cx="6929120" cy="16132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F30375-D785-B3EF-A295-9B9FBBD59321}"/>
                </a:ext>
              </a:extLst>
            </p:cNvPr>
            <p:cNvSpPr txBox="1"/>
            <p:nvPr/>
          </p:nvSpPr>
          <p:spPr>
            <a:xfrm>
              <a:off x="5558928" y="1471847"/>
              <a:ext cx="6929120" cy="1596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>
                  <a:ln w="1619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dist="76200" dir="2700000" algn="tl" rotWithShape="0">
                      <a:schemeClr val="tx2">
                        <a:lumMod val="40000"/>
                        <a:lumOff val="60000"/>
                      </a:schemeClr>
                    </a:outerShdw>
                  </a:effectLst>
                  <a:latin typeface="SVN-Gretoon" panose="02040603050506020204" pitchFamily="18" charset="0"/>
                </a:rPr>
                <a:t>PHÂN SỐ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B71A1D-A8B6-1A51-FD31-6612F941E211}"/>
                </a:ext>
              </a:extLst>
            </p:cNvPr>
            <p:cNvSpPr txBox="1"/>
            <p:nvPr/>
          </p:nvSpPr>
          <p:spPr>
            <a:xfrm>
              <a:off x="5558928" y="1488636"/>
              <a:ext cx="6929120" cy="1596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>
                  <a:ln w="12700">
                    <a:solidFill>
                      <a:srgbClr val="002060"/>
                    </a:solidFill>
                  </a:ln>
                  <a:solidFill>
                    <a:srgbClr val="FFFF00"/>
                  </a:solidFill>
                  <a:latin typeface="SVN-Gretoon" panose="02040603050506020204" pitchFamily="18" charset="0"/>
                </a:rPr>
                <a:t>PHÂN SỐ</a:t>
              </a:r>
              <a:endParaRPr lang="vi-VN" sz="7200" dirty="0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E6B01-17DA-3ACE-BFA0-E4FF4DAC9FB7}"/>
              </a:ext>
            </a:extLst>
          </p:cNvPr>
          <p:cNvGrpSpPr/>
          <p:nvPr/>
        </p:nvGrpSpPr>
        <p:grpSpPr>
          <a:xfrm>
            <a:off x="4950239" y="3851525"/>
            <a:ext cx="3124897" cy="923330"/>
            <a:chOff x="6060283" y="2988546"/>
            <a:chExt cx="2201662" cy="16676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2E4064-12F0-A76D-590C-BFBF96AFF601}"/>
                </a:ext>
              </a:extLst>
            </p:cNvPr>
            <p:cNvSpPr txBox="1"/>
            <p:nvPr/>
          </p:nvSpPr>
          <p:spPr>
            <a:xfrm>
              <a:off x="6060283" y="2988546"/>
              <a:ext cx="2201662" cy="1667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err="1">
                  <a:ln w="984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MTD Summer Show" pitchFamily="50" charset="0"/>
                </a:rPr>
                <a:t>Chủ</a:t>
              </a:r>
              <a:r>
                <a:rPr lang="en-US" sz="5400">
                  <a:ln w="984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MTD Summer Show" pitchFamily="50" charset="0"/>
                </a:rPr>
                <a:t> đề:</a:t>
              </a:r>
              <a:endParaRPr lang="vi-VN" sz="5400" dirty="0">
                <a:ln w="98425"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553CBD-9C63-554D-D3FB-67CD0F280521}"/>
                </a:ext>
              </a:extLst>
            </p:cNvPr>
            <p:cNvSpPr txBox="1"/>
            <p:nvPr/>
          </p:nvSpPr>
          <p:spPr>
            <a:xfrm>
              <a:off x="6060285" y="2988546"/>
              <a:ext cx="2201660" cy="16676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err="1">
                  <a:ln>
                    <a:solidFill>
                      <a:srgbClr val="F99932"/>
                    </a:solidFill>
                  </a:ln>
                  <a:solidFill>
                    <a:srgbClr val="F99932"/>
                  </a:solidFill>
                  <a:latin typeface="MTD Summer Show" pitchFamily="50" charset="0"/>
                </a:rPr>
                <a:t>Chủ</a:t>
              </a:r>
              <a:r>
                <a:rPr lang="en-US" sz="5400">
                  <a:ln>
                    <a:solidFill>
                      <a:srgbClr val="F99932"/>
                    </a:solidFill>
                  </a:ln>
                  <a:solidFill>
                    <a:srgbClr val="F99932"/>
                  </a:solidFill>
                  <a:latin typeface="MTD Summer Show" pitchFamily="50" charset="0"/>
                </a:rPr>
                <a:t> đề:</a:t>
              </a:r>
              <a:endParaRPr lang="vi-VN" sz="5400" dirty="0">
                <a:ln>
                  <a:solidFill>
                    <a:srgbClr val="F99932"/>
                  </a:solidFill>
                </a:ln>
                <a:solidFill>
                  <a:srgbClr val="F9993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58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080FDB-61A1-911F-ABD9-C1C39550B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5E4AC7-B873-34F2-AAB3-9492D83EA33E}"/>
              </a:ext>
            </a:extLst>
          </p:cNvPr>
          <p:cNvSpPr/>
          <p:nvPr/>
        </p:nvSpPr>
        <p:spPr>
          <a:xfrm>
            <a:off x="337470" y="380911"/>
            <a:ext cx="11561922" cy="62027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760FF-5BFE-142C-397C-66421F03C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46" y="311451"/>
            <a:ext cx="3301623" cy="1206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3FC3E1-A834-953F-A1D7-C8F4E0742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83" y="1587547"/>
            <a:ext cx="5220248" cy="432491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E8F5B5D-DDED-C401-E483-6E38B5D5B904}"/>
              </a:ext>
            </a:extLst>
          </p:cNvPr>
          <p:cNvGrpSpPr/>
          <p:nvPr/>
        </p:nvGrpSpPr>
        <p:grpSpPr>
          <a:xfrm>
            <a:off x="6174105" y="923496"/>
            <a:ext cx="5119712" cy="3148005"/>
            <a:chOff x="6174105" y="923496"/>
            <a:chExt cx="5119712" cy="31480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06CF9F-C24B-5971-A115-5FF45208A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5901" y="923496"/>
              <a:ext cx="4837916" cy="3148005"/>
            </a:xfrm>
            <a:prstGeom prst="rect">
              <a:avLst/>
            </a:prstGeom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A1FF3D9-8451-F771-1FE6-F74E732C4E21}"/>
                </a:ext>
              </a:extLst>
            </p:cNvPr>
            <p:cNvSpPr/>
            <p:nvPr/>
          </p:nvSpPr>
          <p:spPr>
            <a:xfrm>
              <a:off x="6174105" y="923496"/>
              <a:ext cx="4837916" cy="1878070"/>
            </a:xfrm>
            <a:prstGeom prst="wedgeEllipseCallout">
              <a:avLst>
                <a:gd name="adj1" fmla="val 28228"/>
                <a:gd name="adj2" fmla="val 64698"/>
              </a:avLst>
            </a:prstGeom>
            <a:solidFill>
              <a:srgbClr val="E1F4FD"/>
            </a:solidFill>
            <a:ln>
              <a:solidFill>
                <a:srgbClr val="E1F4F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12 và 18 cùng chia hết cho số nào lớn hơn 2 và 3?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FCAFBB6-D2BF-DAC5-84D0-478BED405F29}"/>
              </a:ext>
            </a:extLst>
          </p:cNvPr>
          <p:cNvSpPr/>
          <p:nvPr/>
        </p:nvSpPr>
        <p:spPr>
          <a:xfrm>
            <a:off x="1932426" y="2159138"/>
            <a:ext cx="2503387" cy="1284856"/>
          </a:xfrm>
          <a:prstGeom prst="rect">
            <a:avLst/>
          </a:prstGeom>
          <a:solidFill>
            <a:srgbClr val="E1F4FD"/>
          </a:solidFill>
          <a:ln>
            <a:solidFill>
              <a:srgbClr val="E1F4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8120F8-9972-7890-C4FF-CA37CBB21DA2}"/>
              </a:ext>
            </a:extLst>
          </p:cNvPr>
          <p:cNvSpPr/>
          <p:nvPr/>
        </p:nvSpPr>
        <p:spPr>
          <a:xfrm>
            <a:off x="4491487" y="2119690"/>
            <a:ext cx="1604513" cy="1324304"/>
          </a:xfrm>
          <a:prstGeom prst="rect">
            <a:avLst/>
          </a:prstGeom>
          <a:solidFill>
            <a:srgbClr val="E1F4FD"/>
          </a:solidFill>
          <a:ln>
            <a:solidFill>
              <a:srgbClr val="E1F4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4DC977-78DF-0944-18B4-5F9DB1F27F3F}"/>
              </a:ext>
            </a:extLst>
          </p:cNvPr>
          <p:cNvSpPr/>
          <p:nvPr/>
        </p:nvSpPr>
        <p:spPr>
          <a:xfrm>
            <a:off x="1130169" y="4015585"/>
            <a:ext cx="3753116" cy="1626458"/>
          </a:xfrm>
          <a:prstGeom prst="rect">
            <a:avLst/>
          </a:prstGeom>
          <a:solidFill>
            <a:srgbClr val="E1F4FD"/>
          </a:solidFill>
          <a:ln>
            <a:solidFill>
              <a:srgbClr val="E1F4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A2A5C1-10FF-8261-519C-8064D0AB0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84289D-FFE1-6B83-9759-B7702F429BF1}"/>
              </a:ext>
            </a:extLst>
          </p:cNvPr>
          <p:cNvSpPr/>
          <p:nvPr/>
        </p:nvSpPr>
        <p:spPr>
          <a:xfrm>
            <a:off x="337470" y="380911"/>
            <a:ext cx="11561922" cy="62027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: Shape 107">
            <a:extLst>
              <a:ext uri="{FF2B5EF4-FFF2-40B4-BE49-F238E27FC236}">
                <a16:creationId xmlns:a16="http://schemas.microsoft.com/office/drawing/2014/main" id="{65DC16AA-5C9B-8309-106A-7BEF23E23FE9}"/>
              </a:ext>
            </a:extLst>
          </p:cNvPr>
          <p:cNvSpPr/>
          <p:nvPr/>
        </p:nvSpPr>
        <p:spPr>
          <a:xfrm>
            <a:off x="1844416" y="570269"/>
            <a:ext cx="8691425" cy="882759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en-US">
              <a:solidFill>
                <a:prstClr val="white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4366E-0FED-3DC5-509D-91915B5E3868}"/>
              </a:ext>
            </a:extLst>
          </p:cNvPr>
          <p:cNvSpPr txBox="1"/>
          <p:nvPr/>
        </p:nvSpPr>
        <p:spPr>
          <a:xfrm>
            <a:off x="1844415" y="665912"/>
            <a:ext cx="8035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3200" dirty="0">
                <a:solidFill>
                  <a:prstClr val="white"/>
                </a:solidFill>
                <a:latin typeface="#9Slide03 AmpleSoft Bold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Khi rút gọn phân số có thể làm như sau:</a:t>
            </a:r>
            <a:endParaRPr lang="en-US" sz="3200" dirty="0">
              <a:solidFill>
                <a:prstClr val="white"/>
              </a:solidFill>
              <a:latin typeface="#9Slide03 AmpleSoft Bold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19">
            <a:extLst>
              <a:ext uri="{FF2B5EF4-FFF2-40B4-BE49-F238E27FC236}">
                <a16:creationId xmlns:a16="http://schemas.microsoft.com/office/drawing/2014/main" id="{0EF22DB4-9BA6-82A4-5594-15A2906CC84F}"/>
              </a:ext>
            </a:extLst>
          </p:cNvPr>
          <p:cNvSpPr/>
          <p:nvPr/>
        </p:nvSpPr>
        <p:spPr>
          <a:xfrm>
            <a:off x="487850" y="1776098"/>
            <a:ext cx="11216300" cy="1490733"/>
          </a:xfrm>
          <a:prstGeom prst="roundRect">
            <a:avLst>
              <a:gd name="adj" fmla="val 47635"/>
            </a:avLst>
          </a:prstGeom>
          <a:ln>
            <a:solidFill>
              <a:srgbClr val="57BDC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1067">
              <a:solidFill>
                <a:prstClr val="black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8" name="!!TextBox 12">
            <a:extLst>
              <a:ext uri="{FF2B5EF4-FFF2-40B4-BE49-F238E27FC236}">
                <a16:creationId xmlns:a16="http://schemas.microsoft.com/office/drawing/2014/main" id="{3B813D96-83EC-ED93-D5C4-347C7C4B475F}"/>
              </a:ext>
            </a:extLst>
          </p:cNvPr>
          <p:cNvSpPr txBox="1"/>
          <p:nvPr/>
        </p:nvSpPr>
        <p:spPr>
          <a:xfrm>
            <a:off x="1017231" y="1984496"/>
            <a:ext cx="10342861" cy="11489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vi-VN" sz="3733" b="1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Xét xem tử số và mẫu số cùng chia hết cho số tự nhiên nào lớn hơn 1.</a:t>
            </a:r>
            <a:endParaRPr lang="en-US" sz="3733" b="1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9" name="Rectangle: Rounded Corners 19">
            <a:extLst>
              <a:ext uri="{FF2B5EF4-FFF2-40B4-BE49-F238E27FC236}">
                <a16:creationId xmlns:a16="http://schemas.microsoft.com/office/drawing/2014/main" id="{18E7D7FC-00AE-9695-7E8A-E73B2B2771AE}"/>
              </a:ext>
            </a:extLst>
          </p:cNvPr>
          <p:cNvSpPr/>
          <p:nvPr/>
        </p:nvSpPr>
        <p:spPr>
          <a:xfrm>
            <a:off x="925319" y="3576072"/>
            <a:ext cx="10526685" cy="1398077"/>
          </a:xfrm>
          <a:prstGeom prst="roundRect">
            <a:avLst>
              <a:gd name="adj" fmla="val 47635"/>
            </a:avLst>
          </a:prstGeom>
          <a:ln>
            <a:solidFill>
              <a:srgbClr val="57BDC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1067">
              <a:solidFill>
                <a:prstClr val="black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0" name="!!TextBox 12">
            <a:extLst>
              <a:ext uri="{FF2B5EF4-FFF2-40B4-BE49-F238E27FC236}">
                <a16:creationId xmlns:a16="http://schemas.microsoft.com/office/drawing/2014/main" id="{CD6892C4-BCAE-B661-51B0-568D77117B9C}"/>
              </a:ext>
            </a:extLst>
          </p:cNvPr>
          <p:cNvSpPr txBox="1"/>
          <p:nvPr/>
        </p:nvSpPr>
        <p:spPr>
          <a:xfrm>
            <a:off x="1614743" y="3987853"/>
            <a:ext cx="9651939" cy="574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vi-VN" sz="3733" b="1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Chia tử số và mẫu số cho số đó.</a:t>
            </a:r>
            <a:endParaRPr lang="en-US" sz="3733" b="1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1" name="!!TextBox 12">
            <a:extLst>
              <a:ext uri="{FF2B5EF4-FFF2-40B4-BE49-F238E27FC236}">
                <a16:creationId xmlns:a16="http://schemas.microsoft.com/office/drawing/2014/main" id="{9C6E09FA-280B-21D5-EF0E-FE3A379BFA0D}"/>
              </a:ext>
            </a:extLst>
          </p:cNvPr>
          <p:cNvSpPr txBox="1"/>
          <p:nvPr/>
        </p:nvSpPr>
        <p:spPr>
          <a:xfrm>
            <a:off x="445062" y="5385929"/>
            <a:ext cx="11387431" cy="574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vi-VN" sz="3733" b="1" dirty="0">
                <a:solidFill>
                  <a:prstClr val="black"/>
                </a:solidFill>
                <a:latin typeface="#9Slide03 AmpleSoft Bold" panose="02000000000000000000" pitchFamily="2" charset="0"/>
              </a:rPr>
              <a:t>Cứ làm như thế cho đến khi nhận được </a:t>
            </a:r>
            <a:r>
              <a:rPr lang="vi-VN" sz="3733" b="1" dirty="0">
                <a:solidFill>
                  <a:srgbClr val="0070C0"/>
                </a:solidFill>
                <a:latin typeface="#9Slide03 AmpleSoft Bold" panose="02000000000000000000" pitchFamily="2" charset="0"/>
              </a:rPr>
              <a:t>phân số tối giản.</a:t>
            </a:r>
            <a:endParaRPr lang="en-US" sz="3733" b="1" dirty="0">
              <a:solidFill>
                <a:srgbClr val="0070C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184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E1DD0F-0699-BDF2-41E7-A4C0BBE4A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5" b="2605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53D16D8-7546-0EF5-4DBE-A7B78D0E7434}"/>
              </a:ext>
            </a:extLst>
          </p:cNvPr>
          <p:cNvGrpSpPr/>
          <p:nvPr/>
        </p:nvGrpSpPr>
        <p:grpSpPr>
          <a:xfrm>
            <a:off x="-1518976" y="1342508"/>
            <a:ext cx="15229951" cy="1446550"/>
            <a:chOff x="-1302637" y="7782318"/>
            <a:chExt cx="19899670" cy="20890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9A83AB7-718B-C812-8DD4-1A9F95A5AA2C}"/>
                </a:ext>
              </a:extLst>
            </p:cNvPr>
            <p:cNvSpPr txBox="1"/>
            <p:nvPr/>
          </p:nvSpPr>
          <p:spPr>
            <a:xfrm>
              <a:off x="-1302637" y="7782318"/>
              <a:ext cx="19899670" cy="208903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800" b="1">
                  <a:ln w="2762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Thực hành, luyện tập</a:t>
              </a:r>
              <a:endParaRPr lang="en-US" sz="8800" b="1" dirty="0">
                <a:ln w="2762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F6BD5E-8B30-D31B-D1C7-BA91E81E63A4}"/>
                </a:ext>
              </a:extLst>
            </p:cNvPr>
            <p:cNvSpPr txBox="1"/>
            <p:nvPr/>
          </p:nvSpPr>
          <p:spPr>
            <a:xfrm>
              <a:off x="-1302637" y="7782318"/>
              <a:ext cx="19899669" cy="208903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T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h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ự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c 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h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à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n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h,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 l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u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y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ệ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n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 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t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ậ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p</a:t>
              </a:r>
              <a:endParaRPr lang="en-US" sz="88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20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ABE3C-A297-00E4-4C2E-78AD53B9E2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-1520" r="6178" b="190"/>
          <a:stretch/>
        </p:blipFill>
        <p:spPr>
          <a:xfrm>
            <a:off x="-78378" y="-117566"/>
            <a:ext cx="12292149" cy="696250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104D30B-DE31-B3DA-1B79-0CFACC27A0F6}"/>
              </a:ext>
            </a:extLst>
          </p:cNvPr>
          <p:cNvSpPr/>
          <p:nvPr/>
        </p:nvSpPr>
        <p:spPr>
          <a:xfrm>
            <a:off x="337470" y="292168"/>
            <a:ext cx="11561922" cy="64096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95D8F4-9E86-3C8A-E4D9-DB45836C4958}"/>
              </a:ext>
            </a:extLst>
          </p:cNvPr>
          <p:cNvGrpSpPr/>
          <p:nvPr/>
        </p:nvGrpSpPr>
        <p:grpSpPr>
          <a:xfrm>
            <a:off x="731229" y="377112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26" name="Isosceles Triangle 8">
              <a:extLst>
                <a:ext uri="{FF2B5EF4-FFF2-40B4-BE49-F238E27FC236}">
                  <a16:creationId xmlns:a16="http://schemas.microsoft.com/office/drawing/2014/main" id="{812B9CD3-505F-310C-B592-E071346C53EF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D1244651-F2FD-3AEB-2CA0-BBECAB388784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975BC3F-44E7-C787-7BBB-97D60B7447E0}"/>
              </a:ext>
            </a:extLst>
          </p:cNvPr>
          <p:cNvSpPr txBox="1"/>
          <p:nvPr/>
        </p:nvSpPr>
        <p:spPr>
          <a:xfrm>
            <a:off x="1516537" y="313622"/>
            <a:ext cx="11113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Rút gọn các phân số.</a:t>
            </a:r>
            <a:endParaRPr lang="vi-VN" sz="540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CC57A-D37F-0BB1-4E1E-60D556BEF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53" y="1668140"/>
            <a:ext cx="7945656" cy="1633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8DB527-1BE8-9DCF-F54C-DBBF324CD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53" y="4323785"/>
            <a:ext cx="7696900" cy="16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ABE3C-A297-00E4-4C2E-78AD53B9E2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-1520" r="6178" b="190"/>
          <a:stretch/>
        </p:blipFill>
        <p:spPr>
          <a:xfrm>
            <a:off x="-78378" y="-117566"/>
            <a:ext cx="12292149" cy="696250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104D30B-DE31-B3DA-1B79-0CFACC27A0F6}"/>
              </a:ext>
            </a:extLst>
          </p:cNvPr>
          <p:cNvSpPr/>
          <p:nvPr/>
        </p:nvSpPr>
        <p:spPr>
          <a:xfrm>
            <a:off x="337470" y="292168"/>
            <a:ext cx="11561922" cy="64096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95D8F4-9E86-3C8A-E4D9-DB45836C4958}"/>
              </a:ext>
            </a:extLst>
          </p:cNvPr>
          <p:cNvGrpSpPr/>
          <p:nvPr/>
        </p:nvGrpSpPr>
        <p:grpSpPr>
          <a:xfrm>
            <a:off x="714267" y="604123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26" name="Isosceles Triangle 8">
              <a:extLst>
                <a:ext uri="{FF2B5EF4-FFF2-40B4-BE49-F238E27FC236}">
                  <a16:creationId xmlns:a16="http://schemas.microsoft.com/office/drawing/2014/main" id="{812B9CD3-505F-310C-B592-E071346C53EF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D1244651-F2FD-3AEB-2CA0-BBECAB388784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975BC3F-44E7-C787-7BBB-97D60B7447E0}"/>
              </a:ext>
            </a:extLst>
          </p:cNvPr>
          <p:cNvSpPr txBox="1"/>
          <p:nvPr/>
        </p:nvSpPr>
        <p:spPr>
          <a:xfrm>
            <a:off x="1516195" y="562988"/>
            <a:ext cx="11113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 gọn các phân số.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CC57A-D37F-0BB1-4E1E-60D556BEF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82"/>
          <a:stretch/>
        </p:blipFill>
        <p:spPr>
          <a:xfrm>
            <a:off x="876827" y="1582213"/>
            <a:ext cx="772160" cy="16330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9642F7-940D-0069-9323-8F51591CA481}"/>
              </a:ext>
            </a:extLst>
          </p:cNvPr>
          <p:cNvSpPr txBox="1"/>
          <p:nvPr/>
        </p:nvSpPr>
        <p:spPr>
          <a:xfrm>
            <a:off x="2699832" y="1924393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1F5BD3-B568-4A23-1C30-A70D114155CD}"/>
                  </a:ext>
                </a:extLst>
              </p:cNvPr>
              <p:cNvSpPr txBox="1"/>
              <p:nvPr/>
            </p:nvSpPr>
            <p:spPr>
              <a:xfrm>
                <a:off x="1591886" y="1562678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60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1F5BD3-B568-4A23-1C30-A70D11415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86" y="1562678"/>
                <a:ext cx="1318875" cy="18269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AB164E-8827-C5EE-AA53-E8AED210EE71}"/>
                  </a:ext>
                </a:extLst>
              </p:cNvPr>
              <p:cNvSpPr txBox="1"/>
              <p:nvPr/>
            </p:nvSpPr>
            <p:spPr>
              <a:xfrm>
                <a:off x="3436070" y="1512105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 :2</m:t>
                          </m:r>
                        </m:num>
                        <m:den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6 :2</m:t>
                          </m:r>
                        </m:den>
                      </m:f>
                      <m:r>
                        <a:rPr lang="en-US" sz="60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AB164E-8827-C5EE-AA53-E8AED210E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70" y="1512105"/>
                <a:ext cx="1318875" cy="1826975"/>
              </a:xfrm>
              <a:prstGeom prst="rect">
                <a:avLst/>
              </a:prstGeom>
              <a:blipFill>
                <a:blip r:embed="rId5"/>
                <a:stretch>
                  <a:fillRect r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17E8A87-40E3-2027-8903-51FABC3166E6}"/>
              </a:ext>
            </a:extLst>
          </p:cNvPr>
          <p:cNvSpPr txBox="1"/>
          <p:nvPr/>
        </p:nvSpPr>
        <p:spPr>
          <a:xfrm>
            <a:off x="5170793" y="1933279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BA450-19B9-C746-50B5-EAF9703334C2}"/>
                  </a:ext>
                </a:extLst>
              </p:cNvPr>
              <p:cNvSpPr txBox="1"/>
              <p:nvPr/>
            </p:nvSpPr>
            <p:spPr>
              <a:xfrm>
                <a:off x="5663441" y="1562678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BA450-19B9-C746-50B5-EAF970333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441" y="1562678"/>
                <a:ext cx="1318875" cy="18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C97E17A-6A7A-24BA-D1AD-931CE0F21146}"/>
              </a:ext>
            </a:extLst>
          </p:cNvPr>
          <p:cNvSpPr txBox="1"/>
          <p:nvPr/>
        </p:nvSpPr>
        <p:spPr>
          <a:xfrm>
            <a:off x="6592948" y="4243492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9D5C25-A4F6-9FC5-8DB6-72A97EF57C36}"/>
                  </a:ext>
                </a:extLst>
              </p:cNvPr>
              <p:cNvSpPr txBox="1"/>
              <p:nvPr/>
            </p:nvSpPr>
            <p:spPr>
              <a:xfrm>
                <a:off x="5485002" y="3881777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60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9D5C25-A4F6-9FC5-8DB6-72A97EF57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002" y="3881777"/>
                <a:ext cx="1318875" cy="1826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2459B6-AB15-CBEB-B02B-DFFD441D3EC5}"/>
                  </a:ext>
                </a:extLst>
              </p:cNvPr>
              <p:cNvSpPr txBox="1"/>
              <p:nvPr/>
            </p:nvSpPr>
            <p:spPr>
              <a:xfrm>
                <a:off x="7329186" y="3831204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3 :3</m:t>
                          </m:r>
                        </m:num>
                        <m:den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6 :3</m:t>
                          </m:r>
                        </m:den>
                      </m:f>
                      <m:r>
                        <a:rPr lang="en-US" sz="60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2459B6-AB15-CBEB-B02B-DFFD441D3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186" y="3831204"/>
                <a:ext cx="1318875" cy="1826975"/>
              </a:xfrm>
              <a:prstGeom prst="rect">
                <a:avLst/>
              </a:prstGeom>
              <a:blipFill>
                <a:blip r:embed="rId8"/>
                <a:stretch>
                  <a:fillRect r="-20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3D118CB-0FCA-6D9A-72F8-DEFC1E2572E3}"/>
              </a:ext>
            </a:extLst>
          </p:cNvPr>
          <p:cNvSpPr txBox="1"/>
          <p:nvPr/>
        </p:nvSpPr>
        <p:spPr>
          <a:xfrm>
            <a:off x="9063909" y="4252378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7840AD-E37E-3365-7DFB-93272F25B603}"/>
                  </a:ext>
                </a:extLst>
              </p:cNvPr>
              <p:cNvSpPr txBox="1"/>
              <p:nvPr/>
            </p:nvSpPr>
            <p:spPr>
              <a:xfrm>
                <a:off x="9556557" y="3881777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7840AD-E37E-3365-7DFB-93272F25B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6557" y="3881777"/>
                <a:ext cx="1318875" cy="18269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ABE3C-A297-00E4-4C2E-78AD53B9E2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-1520" r="6178" b="190"/>
          <a:stretch/>
        </p:blipFill>
        <p:spPr>
          <a:xfrm>
            <a:off x="-78378" y="-117566"/>
            <a:ext cx="12292149" cy="696250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104D30B-DE31-B3DA-1B79-0CFACC27A0F6}"/>
              </a:ext>
            </a:extLst>
          </p:cNvPr>
          <p:cNvSpPr/>
          <p:nvPr/>
        </p:nvSpPr>
        <p:spPr>
          <a:xfrm>
            <a:off x="337470" y="292168"/>
            <a:ext cx="11561922" cy="64096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95D8F4-9E86-3C8A-E4D9-DB45836C4958}"/>
              </a:ext>
            </a:extLst>
          </p:cNvPr>
          <p:cNvGrpSpPr/>
          <p:nvPr/>
        </p:nvGrpSpPr>
        <p:grpSpPr>
          <a:xfrm>
            <a:off x="714267" y="604123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26" name="Isosceles Triangle 8">
              <a:extLst>
                <a:ext uri="{FF2B5EF4-FFF2-40B4-BE49-F238E27FC236}">
                  <a16:creationId xmlns:a16="http://schemas.microsoft.com/office/drawing/2014/main" id="{812B9CD3-505F-310C-B592-E071346C53EF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D1244651-F2FD-3AEB-2CA0-BBECAB388784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975BC3F-44E7-C787-7BBB-97D60B7447E0}"/>
              </a:ext>
            </a:extLst>
          </p:cNvPr>
          <p:cNvSpPr txBox="1"/>
          <p:nvPr/>
        </p:nvSpPr>
        <p:spPr>
          <a:xfrm>
            <a:off x="1516195" y="562988"/>
            <a:ext cx="11113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 gọn các phân số.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CC57A-D37F-0BB1-4E1E-60D556BEF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82"/>
          <a:stretch/>
        </p:blipFill>
        <p:spPr>
          <a:xfrm>
            <a:off x="876827" y="1582213"/>
            <a:ext cx="772160" cy="16330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9642F7-940D-0069-9323-8F51591CA481}"/>
              </a:ext>
            </a:extLst>
          </p:cNvPr>
          <p:cNvSpPr txBox="1"/>
          <p:nvPr/>
        </p:nvSpPr>
        <p:spPr>
          <a:xfrm>
            <a:off x="2699832" y="1924393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1F5BD3-B568-4A23-1C30-A70D114155CD}"/>
                  </a:ext>
                </a:extLst>
              </p:cNvPr>
              <p:cNvSpPr txBox="1"/>
              <p:nvPr/>
            </p:nvSpPr>
            <p:spPr>
              <a:xfrm>
                <a:off x="1591886" y="1562678"/>
                <a:ext cx="1318875" cy="1906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1F5BD3-B568-4A23-1C30-A70D11415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86" y="1562678"/>
                <a:ext cx="1318875" cy="19066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AB164E-8827-C5EE-AA53-E8AED210EE71}"/>
                  </a:ext>
                </a:extLst>
              </p:cNvPr>
              <p:cNvSpPr txBox="1"/>
              <p:nvPr/>
            </p:nvSpPr>
            <p:spPr>
              <a:xfrm>
                <a:off x="3436070" y="1512105"/>
                <a:ext cx="1318875" cy="1845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 :5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 :5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AB164E-8827-C5EE-AA53-E8AED210E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70" y="1512105"/>
                <a:ext cx="1318875" cy="1845762"/>
              </a:xfrm>
              <a:prstGeom prst="rect">
                <a:avLst/>
              </a:prstGeom>
              <a:blipFill>
                <a:blip r:embed="rId5"/>
                <a:stretch>
                  <a:fillRect r="-5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17E8A87-40E3-2027-8903-51FABC3166E6}"/>
              </a:ext>
            </a:extLst>
          </p:cNvPr>
          <p:cNvSpPr txBox="1"/>
          <p:nvPr/>
        </p:nvSpPr>
        <p:spPr>
          <a:xfrm>
            <a:off x="5538912" y="1986316"/>
            <a:ext cx="7840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BA450-19B9-C746-50B5-EAF9703334C2}"/>
                  </a:ext>
                </a:extLst>
              </p:cNvPr>
              <p:cNvSpPr txBox="1"/>
              <p:nvPr/>
            </p:nvSpPr>
            <p:spPr>
              <a:xfrm>
                <a:off x="6045908" y="1506512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BA450-19B9-C746-50B5-EAF970333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908" y="1506512"/>
                <a:ext cx="1318875" cy="18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C97E17A-6A7A-24BA-D1AD-931CE0F21146}"/>
              </a:ext>
            </a:extLst>
          </p:cNvPr>
          <p:cNvSpPr txBox="1"/>
          <p:nvPr/>
        </p:nvSpPr>
        <p:spPr>
          <a:xfrm>
            <a:off x="6592948" y="4243492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9D5C25-A4F6-9FC5-8DB6-72A97EF57C36}"/>
                  </a:ext>
                </a:extLst>
              </p:cNvPr>
              <p:cNvSpPr txBox="1"/>
              <p:nvPr/>
            </p:nvSpPr>
            <p:spPr>
              <a:xfrm>
                <a:off x="5485002" y="3881777"/>
                <a:ext cx="1318875" cy="1820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14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9D5C25-A4F6-9FC5-8DB6-72A97EF57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002" y="3881777"/>
                <a:ext cx="1318875" cy="18209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2459B6-AB15-CBEB-B02B-DFFD441D3EC5}"/>
                  </a:ext>
                </a:extLst>
              </p:cNvPr>
              <p:cNvSpPr txBox="1"/>
              <p:nvPr/>
            </p:nvSpPr>
            <p:spPr>
              <a:xfrm>
                <a:off x="7329186" y="3831204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 :7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14 :7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2459B6-AB15-CBEB-B02B-DFFD441D3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186" y="3831204"/>
                <a:ext cx="1318875" cy="1826975"/>
              </a:xfrm>
              <a:prstGeom prst="rect">
                <a:avLst/>
              </a:prstGeom>
              <a:blipFill>
                <a:blip r:embed="rId8"/>
                <a:stretch>
                  <a:fillRect r="-52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3D118CB-0FCA-6D9A-72F8-DEFC1E2572E3}"/>
              </a:ext>
            </a:extLst>
          </p:cNvPr>
          <p:cNvSpPr txBox="1"/>
          <p:nvPr/>
        </p:nvSpPr>
        <p:spPr>
          <a:xfrm>
            <a:off x="9479756" y="4243492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7840AD-E37E-3365-7DFB-93272F25B603}"/>
                  </a:ext>
                </a:extLst>
              </p:cNvPr>
              <p:cNvSpPr txBox="1"/>
              <p:nvPr/>
            </p:nvSpPr>
            <p:spPr>
              <a:xfrm>
                <a:off x="9996300" y="3831203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7840AD-E37E-3365-7DFB-93272F25B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6300" y="3831203"/>
                <a:ext cx="1318875" cy="18269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074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ABE3C-A297-00E4-4C2E-78AD53B9E2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-1520" r="6178" b="190"/>
          <a:stretch/>
        </p:blipFill>
        <p:spPr>
          <a:xfrm>
            <a:off x="-78378" y="-117566"/>
            <a:ext cx="12292149" cy="696250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104D30B-DE31-B3DA-1B79-0CFACC27A0F6}"/>
              </a:ext>
            </a:extLst>
          </p:cNvPr>
          <p:cNvSpPr/>
          <p:nvPr/>
        </p:nvSpPr>
        <p:spPr>
          <a:xfrm>
            <a:off x="337470" y="292168"/>
            <a:ext cx="11561922" cy="64096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95D8F4-9E86-3C8A-E4D9-DB45836C4958}"/>
              </a:ext>
            </a:extLst>
          </p:cNvPr>
          <p:cNvGrpSpPr/>
          <p:nvPr/>
        </p:nvGrpSpPr>
        <p:grpSpPr>
          <a:xfrm>
            <a:off x="714267" y="604123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26" name="Isosceles Triangle 8">
              <a:extLst>
                <a:ext uri="{FF2B5EF4-FFF2-40B4-BE49-F238E27FC236}">
                  <a16:creationId xmlns:a16="http://schemas.microsoft.com/office/drawing/2014/main" id="{812B9CD3-505F-310C-B592-E071346C53EF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D1244651-F2FD-3AEB-2CA0-BBECAB388784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975BC3F-44E7-C787-7BBB-97D60B7447E0}"/>
              </a:ext>
            </a:extLst>
          </p:cNvPr>
          <p:cNvSpPr txBox="1"/>
          <p:nvPr/>
        </p:nvSpPr>
        <p:spPr>
          <a:xfrm>
            <a:off x="1516195" y="562988"/>
            <a:ext cx="11113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 gọn các phân số.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642F7-940D-0069-9323-8F51591CA481}"/>
              </a:ext>
            </a:extLst>
          </p:cNvPr>
          <p:cNvSpPr txBox="1"/>
          <p:nvPr/>
        </p:nvSpPr>
        <p:spPr>
          <a:xfrm>
            <a:off x="2699832" y="1924393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1F5BD3-B568-4A23-1C30-A70D114155CD}"/>
                  </a:ext>
                </a:extLst>
              </p:cNvPr>
              <p:cNvSpPr txBox="1"/>
              <p:nvPr/>
            </p:nvSpPr>
            <p:spPr>
              <a:xfrm>
                <a:off x="1591886" y="1562678"/>
                <a:ext cx="1318875" cy="18235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1F5BD3-B568-4A23-1C30-A70D11415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86" y="1562678"/>
                <a:ext cx="1318875" cy="1823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AB164E-8827-C5EE-AA53-E8AED210EE71}"/>
                  </a:ext>
                </a:extLst>
              </p:cNvPr>
              <p:cNvSpPr txBox="1"/>
              <p:nvPr/>
            </p:nvSpPr>
            <p:spPr>
              <a:xfrm>
                <a:off x="3436070" y="1512105"/>
                <a:ext cx="1318875" cy="1845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 :4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 :4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AB164E-8827-C5EE-AA53-E8AED210E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70" y="1512105"/>
                <a:ext cx="1318875" cy="1845762"/>
              </a:xfrm>
              <a:prstGeom prst="rect">
                <a:avLst/>
              </a:prstGeom>
              <a:blipFill>
                <a:blip r:embed="rId4"/>
                <a:stretch>
                  <a:fillRect r="-5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17E8A87-40E3-2027-8903-51FABC3166E6}"/>
              </a:ext>
            </a:extLst>
          </p:cNvPr>
          <p:cNvSpPr txBox="1"/>
          <p:nvPr/>
        </p:nvSpPr>
        <p:spPr>
          <a:xfrm>
            <a:off x="5503246" y="1924393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BA450-19B9-C746-50B5-EAF9703334C2}"/>
                  </a:ext>
                </a:extLst>
              </p:cNvPr>
              <p:cNvSpPr txBox="1"/>
              <p:nvPr/>
            </p:nvSpPr>
            <p:spPr>
              <a:xfrm>
                <a:off x="5777250" y="1562678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BA450-19B9-C746-50B5-EAF970333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7250" y="1562678"/>
                <a:ext cx="1318875" cy="1826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C97E17A-6A7A-24BA-D1AD-931CE0F21146}"/>
              </a:ext>
            </a:extLst>
          </p:cNvPr>
          <p:cNvSpPr txBox="1"/>
          <p:nvPr/>
        </p:nvSpPr>
        <p:spPr>
          <a:xfrm>
            <a:off x="6592948" y="4243492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9D5C25-A4F6-9FC5-8DB6-72A97EF57C36}"/>
                  </a:ext>
                </a:extLst>
              </p:cNvPr>
              <p:cNvSpPr txBox="1"/>
              <p:nvPr/>
            </p:nvSpPr>
            <p:spPr>
              <a:xfrm>
                <a:off x="5485002" y="3881777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36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9D5C25-A4F6-9FC5-8DB6-72A97EF57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002" y="3881777"/>
                <a:ext cx="1318875" cy="18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2459B6-AB15-CBEB-B02B-DFFD441D3EC5}"/>
                  </a:ext>
                </a:extLst>
              </p:cNvPr>
              <p:cNvSpPr txBox="1"/>
              <p:nvPr/>
            </p:nvSpPr>
            <p:spPr>
              <a:xfrm>
                <a:off x="7329186" y="3831204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 :9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36 :9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2459B6-AB15-CBEB-B02B-DFFD441D3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186" y="3831204"/>
                <a:ext cx="1318875" cy="1826975"/>
              </a:xfrm>
              <a:prstGeom prst="rect">
                <a:avLst/>
              </a:prstGeom>
              <a:blipFill>
                <a:blip r:embed="rId7"/>
                <a:stretch>
                  <a:fillRect r="-52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3D118CB-0FCA-6D9A-72F8-DEFC1E2572E3}"/>
              </a:ext>
            </a:extLst>
          </p:cNvPr>
          <p:cNvSpPr txBox="1"/>
          <p:nvPr/>
        </p:nvSpPr>
        <p:spPr>
          <a:xfrm>
            <a:off x="9479756" y="4241266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7840AD-E37E-3365-7DFB-93272F25B603}"/>
                  </a:ext>
                </a:extLst>
              </p:cNvPr>
              <p:cNvSpPr txBox="1"/>
              <p:nvPr/>
            </p:nvSpPr>
            <p:spPr>
              <a:xfrm>
                <a:off x="10009562" y="3821917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7840AD-E37E-3365-7DFB-93272F25B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9562" y="3821917"/>
                <a:ext cx="1318875" cy="18269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929F7AD-E370-8160-26CE-402960ADB910}"/>
              </a:ext>
            </a:extLst>
          </p:cNvPr>
          <p:cNvSpPr txBox="1"/>
          <p:nvPr/>
        </p:nvSpPr>
        <p:spPr>
          <a:xfrm>
            <a:off x="834046" y="2076208"/>
            <a:ext cx="825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4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ABE3C-A297-00E4-4C2E-78AD53B9E2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-1520" r="6178" b="190"/>
          <a:stretch/>
        </p:blipFill>
        <p:spPr>
          <a:xfrm>
            <a:off x="-78378" y="-117566"/>
            <a:ext cx="12292149" cy="696250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104D30B-DE31-B3DA-1B79-0CFACC27A0F6}"/>
              </a:ext>
            </a:extLst>
          </p:cNvPr>
          <p:cNvSpPr/>
          <p:nvPr/>
        </p:nvSpPr>
        <p:spPr>
          <a:xfrm>
            <a:off x="337470" y="292168"/>
            <a:ext cx="11561922" cy="64096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95D8F4-9E86-3C8A-E4D9-DB45836C4958}"/>
              </a:ext>
            </a:extLst>
          </p:cNvPr>
          <p:cNvGrpSpPr/>
          <p:nvPr/>
        </p:nvGrpSpPr>
        <p:grpSpPr>
          <a:xfrm>
            <a:off x="714267" y="604123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26" name="Isosceles Triangle 8">
              <a:extLst>
                <a:ext uri="{FF2B5EF4-FFF2-40B4-BE49-F238E27FC236}">
                  <a16:creationId xmlns:a16="http://schemas.microsoft.com/office/drawing/2014/main" id="{812B9CD3-505F-310C-B592-E071346C53EF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D1244651-F2FD-3AEB-2CA0-BBECAB388784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975BC3F-44E7-C787-7BBB-97D60B7447E0}"/>
              </a:ext>
            </a:extLst>
          </p:cNvPr>
          <p:cNvSpPr txBox="1"/>
          <p:nvPr/>
        </p:nvSpPr>
        <p:spPr>
          <a:xfrm>
            <a:off x="1516195" y="562988"/>
            <a:ext cx="11113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 gọn các phân số.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642F7-940D-0069-9323-8F51591CA481}"/>
              </a:ext>
            </a:extLst>
          </p:cNvPr>
          <p:cNvSpPr txBox="1"/>
          <p:nvPr/>
        </p:nvSpPr>
        <p:spPr>
          <a:xfrm>
            <a:off x="2699832" y="1924393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1F5BD3-B568-4A23-1C30-A70D114155CD}"/>
                  </a:ext>
                </a:extLst>
              </p:cNvPr>
              <p:cNvSpPr txBox="1"/>
              <p:nvPr/>
            </p:nvSpPr>
            <p:spPr>
              <a:xfrm>
                <a:off x="1591886" y="1562678"/>
                <a:ext cx="1318875" cy="1820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16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24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1F5BD3-B568-4A23-1C30-A70D11415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86" y="1562678"/>
                <a:ext cx="1318875" cy="18209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AB164E-8827-C5EE-AA53-E8AED210EE71}"/>
                  </a:ext>
                </a:extLst>
              </p:cNvPr>
              <p:cNvSpPr txBox="1"/>
              <p:nvPr/>
            </p:nvSpPr>
            <p:spPr>
              <a:xfrm>
                <a:off x="3436070" y="1512105"/>
                <a:ext cx="1318875" cy="1845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16 :8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24 :8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AB164E-8827-C5EE-AA53-E8AED210E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70" y="1512105"/>
                <a:ext cx="1318875" cy="1845762"/>
              </a:xfrm>
              <a:prstGeom prst="rect">
                <a:avLst/>
              </a:prstGeom>
              <a:blipFill>
                <a:blip r:embed="rId4"/>
                <a:stretch>
                  <a:fillRect r="-5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17E8A87-40E3-2027-8903-51FABC3166E6}"/>
              </a:ext>
            </a:extLst>
          </p:cNvPr>
          <p:cNvSpPr txBox="1"/>
          <p:nvPr/>
        </p:nvSpPr>
        <p:spPr>
          <a:xfrm>
            <a:off x="5503246" y="1924393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BA450-19B9-C746-50B5-EAF9703334C2}"/>
                  </a:ext>
                </a:extLst>
              </p:cNvPr>
              <p:cNvSpPr txBox="1"/>
              <p:nvPr/>
            </p:nvSpPr>
            <p:spPr>
              <a:xfrm>
                <a:off x="5875232" y="1506512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BA450-19B9-C746-50B5-EAF970333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232" y="1506512"/>
                <a:ext cx="1318875" cy="1826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C97E17A-6A7A-24BA-D1AD-931CE0F21146}"/>
              </a:ext>
            </a:extLst>
          </p:cNvPr>
          <p:cNvSpPr txBox="1"/>
          <p:nvPr/>
        </p:nvSpPr>
        <p:spPr>
          <a:xfrm>
            <a:off x="6592948" y="4243492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9D5C25-A4F6-9FC5-8DB6-72A97EF57C36}"/>
                  </a:ext>
                </a:extLst>
              </p:cNvPr>
              <p:cNvSpPr txBox="1"/>
              <p:nvPr/>
            </p:nvSpPr>
            <p:spPr>
              <a:xfrm>
                <a:off x="5485002" y="3881777"/>
                <a:ext cx="1318875" cy="1845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15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30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9D5C25-A4F6-9FC5-8DB6-72A97EF57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002" y="3881777"/>
                <a:ext cx="1318875" cy="18457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2459B6-AB15-CBEB-B02B-DFFD441D3EC5}"/>
                  </a:ext>
                </a:extLst>
              </p:cNvPr>
              <p:cNvSpPr txBox="1"/>
              <p:nvPr/>
            </p:nvSpPr>
            <p:spPr>
              <a:xfrm>
                <a:off x="7329186" y="3831204"/>
                <a:ext cx="1318875" cy="1845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15 :15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30 :15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2459B6-AB15-CBEB-B02B-DFFD441D3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186" y="3831204"/>
                <a:ext cx="1318875" cy="1845762"/>
              </a:xfrm>
              <a:prstGeom prst="rect">
                <a:avLst/>
              </a:prstGeom>
              <a:blipFill>
                <a:blip r:embed="rId7"/>
                <a:stretch>
                  <a:fillRect r="-84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3D118CB-0FCA-6D9A-72F8-DEFC1E2572E3}"/>
              </a:ext>
            </a:extLst>
          </p:cNvPr>
          <p:cNvSpPr txBox="1"/>
          <p:nvPr/>
        </p:nvSpPr>
        <p:spPr>
          <a:xfrm>
            <a:off x="9932761" y="4243492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7840AD-E37E-3365-7DFB-93272F25B603}"/>
                  </a:ext>
                </a:extLst>
              </p:cNvPr>
              <p:cNvSpPr txBox="1"/>
              <p:nvPr/>
            </p:nvSpPr>
            <p:spPr>
              <a:xfrm>
                <a:off x="10300880" y="3829710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7840AD-E37E-3365-7DFB-93272F25B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0880" y="3829710"/>
                <a:ext cx="1318875" cy="18269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929F7AD-E370-8160-26CE-402960ADB910}"/>
              </a:ext>
            </a:extLst>
          </p:cNvPr>
          <p:cNvSpPr txBox="1"/>
          <p:nvPr/>
        </p:nvSpPr>
        <p:spPr>
          <a:xfrm>
            <a:off x="834046" y="2076208"/>
            <a:ext cx="825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9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5BBBBE-2F4C-B3AD-50E2-1278DC57E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5" b="2605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6450852-FBD9-0A8B-6369-CFB16A16FFD5}"/>
              </a:ext>
            </a:extLst>
          </p:cNvPr>
          <p:cNvGrpSpPr/>
          <p:nvPr/>
        </p:nvGrpSpPr>
        <p:grpSpPr>
          <a:xfrm>
            <a:off x="1071823" y="1225050"/>
            <a:ext cx="10048354" cy="3037736"/>
            <a:chOff x="5250000" y="6570550"/>
            <a:chExt cx="13208093" cy="438693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5415C1-390C-C1F5-6130-89C2EB91FBC6}"/>
                </a:ext>
              </a:extLst>
            </p:cNvPr>
            <p:cNvSpPr txBox="1"/>
            <p:nvPr/>
          </p:nvSpPr>
          <p:spPr>
            <a:xfrm>
              <a:off x="5250005" y="6585061"/>
              <a:ext cx="13208088" cy="437242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3800" b="1">
                  <a:ln w="2762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Củng cố</a:t>
              </a:r>
              <a:endParaRPr lang="en-US" sz="13800" b="1" dirty="0">
                <a:ln w="2762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DD75A0-D779-AAFF-84B2-97FA17C6BE26}"/>
                </a:ext>
              </a:extLst>
            </p:cNvPr>
            <p:cNvSpPr txBox="1"/>
            <p:nvPr/>
          </p:nvSpPr>
          <p:spPr>
            <a:xfrm>
              <a:off x="5250000" y="6570550"/>
              <a:ext cx="13208090" cy="437242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38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C</a:t>
              </a:r>
              <a:r>
                <a:rPr lang="en-US" sz="138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ủ</a:t>
              </a:r>
              <a:r>
                <a:rPr lang="en-US" sz="138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n</a:t>
              </a:r>
              <a:r>
                <a:rPr lang="en-US" sz="138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g</a:t>
              </a:r>
              <a:r>
                <a:rPr lang="en-US" sz="138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 </a:t>
              </a:r>
              <a:r>
                <a:rPr lang="en-US" sz="138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c</a:t>
              </a:r>
              <a:r>
                <a:rPr lang="en-US" sz="138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ố</a:t>
              </a:r>
              <a:endParaRPr lang="en-US" sz="138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927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VioEdu TV] Bố dạy Pi rút gọn phân số tại quán Pizza _ Toán lớp 4 _ Rút gọn phân số">
            <a:hlinkClick r:id="" action="ppaction://media"/>
            <a:extLst>
              <a:ext uri="{FF2B5EF4-FFF2-40B4-BE49-F238E27FC236}">
                <a16:creationId xmlns:a16="http://schemas.microsoft.com/office/drawing/2014/main" id="{9CDDA160-B72D-5075-0AA9-DFA928703D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4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4" y="410736"/>
            <a:ext cx="10837333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85103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42F76C-5347-3B32-FF74-1830081E77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74"/>
          <a:stretch/>
        </p:blipFill>
        <p:spPr>
          <a:xfrm>
            <a:off x="0" y="0"/>
            <a:ext cx="12192000" cy="6910251"/>
          </a:xfrm>
          <a:prstGeom prst="rect">
            <a:avLst/>
          </a:prstGeom>
        </p:spPr>
      </p:pic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CD367054-1060-384F-FA12-E7DE778425F5}"/>
              </a:ext>
            </a:extLst>
          </p:cNvPr>
          <p:cNvSpPr/>
          <p:nvPr/>
        </p:nvSpPr>
        <p:spPr>
          <a:xfrm>
            <a:off x="3136929" y="320610"/>
            <a:ext cx="8801138" cy="5557326"/>
          </a:xfrm>
          <a:custGeom>
            <a:avLst/>
            <a:gdLst>
              <a:gd name="connsiteX0" fmla="*/ 0 w 8801138"/>
              <a:gd name="connsiteY0" fmla="*/ 926238 h 5557326"/>
              <a:gd name="connsiteX1" fmla="*/ 838180 w 8801138"/>
              <a:gd name="connsiteY1" fmla="*/ 0 h 5557326"/>
              <a:gd name="connsiteX2" fmla="*/ 7962957 w 8801138"/>
              <a:gd name="connsiteY2" fmla="*/ 0 h 5557326"/>
              <a:gd name="connsiteX3" fmla="*/ 8801138 w 8801138"/>
              <a:gd name="connsiteY3" fmla="*/ 926238 h 5557326"/>
              <a:gd name="connsiteX4" fmla="*/ 8801138 w 8801138"/>
              <a:gd name="connsiteY4" fmla="*/ 4631087 h 5557326"/>
              <a:gd name="connsiteX5" fmla="*/ 7962957 w 8801138"/>
              <a:gd name="connsiteY5" fmla="*/ 5557326 h 5557326"/>
              <a:gd name="connsiteX6" fmla="*/ 838180 w 8801138"/>
              <a:gd name="connsiteY6" fmla="*/ 5557326 h 5557326"/>
              <a:gd name="connsiteX7" fmla="*/ 0 w 8801138"/>
              <a:gd name="connsiteY7" fmla="*/ 4631087 h 5557326"/>
              <a:gd name="connsiteX8" fmla="*/ 0 w 8801138"/>
              <a:gd name="connsiteY8" fmla="*/ 926238 h 5557326"/>
              <a:gd name="connsiteX0" fmla="*/ 0 w 8801138"/>
              <a:gd name="connsiteY0" fmla="*/ 926238 h 5557326"/>
              <a:gd name="connsiteX1" fmla="*/ 838180 w 8801138"/>
              <a:gd name="connsiteY1" fmla="*/ 0 h 5557326"/>
              <a:gd name="connsiteX2" fmla="*/ 7962957 w 8801138"/>
              <a:gd name="connsiteY2" fmla="*/ 0 h 5557326"/>
              <a:gd name="connsiteX3" fmla="*/ 8801138 w 8801138"/>
              <a:gd name="connsiteY3" fmla="*/ 926238 h 5557326"/>
              <a:gd name="connsiteX4" fmla="*/ 8801138 w 8801138"/>
              <a:gd name="connsiteY4" fmla="*/ 4631087 h 5557326"/>
              <a:gd name="connsiteX5" fmla="*/ 7962957 w 8801138"/>
              <a:gd name="connsiteY5" fmla="*/ 5557326 h 5557326"/>
              <a:gd name="connsiteX6" fmla="*/ 838180 w 8801138"/>
              <a:gd name="connsiteY6" fmla="*/ 5557326 h 5557326"/>
              <a:gd name="connsiteX7" fmla="*/ 0 w 8801138"/>
              <a:gd name="connsiteY7" fmla="*/ 4631087 h 5557326"/>
              <a:gd name="connsiteX8" fmla="*/ 0 w 8801138"/>
              <a:gd name="connsiteY8" fmla="*/ 926238 h 5557326"/>
              <a:gd name="connsiteX0" fmla="*/ 0 w 8801138"/>
              <a:gd name="connsiteY0" fmla="*/ 926238 h 5557326"/>
              <a:gd name="connsiteX1" fmla="*/ 838180 w 8801138"/>
              <a:gd name="connsiteY1" fmla="*/ 0 h 5557326"/>
              <a:gd name="connsiteX2" fmla="*/ 7962957 w 8801138"/>
              <a:gd name="connsiteY2" fmla="*/ 0 h 5557326"/>
              <a:gd name="connsiteX3" fmla="*/ 8801138 w 8801138"/>
              <a:gd name="connsiteY3" fmla="*/ 926238 h 5557326"/>
              <a:gd name="connsiteX4" fmla="*/ 8801138 w 8801138"/>
              <a:gd name="connsiteY4" fmla="*/ 4631087 h 5557326"/>
              <a:gd name="connsiteX5" fmla="*/ 7962957 w 8801138"/>
              <a:gd name="connsiteY5" fmla="*/ 5557326 h 5557326"/>
              <a:gd name="connsiteX6" fmla="*/ 838180 w 8801138"/>
              <a:gd name="connsiteY6" fmla="*/ 5557326 h 5557326"/>
              <a:gd name="connsiteX7" fmla="*/ 0 w 8801138"/>
              <a:gd name="connsiteY7" fmla="*/ 4631087 h 5557326"/>
              <a:gd name="connsiteX8" fmla="*/ 0 w 8801138"/>
              <a:gd name="connsiteY8" fmla="*/ 926238 h 555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1138" h="5557326" fill="none" extrusionOk="0">
                <a:moveTo>
                  <a:pt x="0" y="926238"/>
                </a:moveTo>
                <a:cubicBezTo>
                  <a:pt x="-187319" y="383659"/>
                  <a:pt x="435325" y="50441"/>
                  <a:pt x="838180" y="0"/>
                </a:cubicBezTo>
                <a:cubicBezTo>
                  <a:pt x="3988320" y="266875"/>
                  <a:pt x="4638620" y="255129"/>
                  <a:pt x="7962957" y="0"/>
                </a:cubicBezTo>
                <a:cubicBezTo>
                  <a:pt x="8462382" y="57357"/>
                  <a:pt x="8933176" y="583600"/>
                  <a:pt x="8801138" y="926238"/>
                </a:cubicBezTo>
                <a:cubicBezTo>
                  <a:pt x="8731223" y="2139359"/>
                  <a:pt x="8941354" y="3021283"/>
                  <a:pt x="8801138" y="4631087"/>
                </a:cubicBezTo>
                <a:cubicBezTo>
                  <a:pt x="8683141" y="5162546"/>
                  <a:pt x="8295364" y="5464866"/>
                  <a:pt x="7962957" y="5557326"/>
                </a:cubicBezTo>
                <a:cubicBezTo>
                  <a:pt x="5372831" y="5726393"/>
                  <a:pt x="1932013" y="5474703"/>
                  <a:pt x="838180" y="5557326"/>
                </a:cubicBezTo>
                <a:cubicBezTo>
                  <a:pt x="388876" y="5369226"/>
                  <a:pt x="-176978" y="5248542"/>
                  <a:pt x="0" y="4631087"/>
                </a:cubicBezTo>
                <a:cubicBezTo>
                  <a:pt x="-55137" y="4383591"/>
                  <a:pt x="240274" y="1971339"/>
                  <a:pt x="0" y="926238"/>
                </a:cubicBezTo>
                <a:close/>
              </a:path>
              <a:path w="8801138" h="5557326" stroke="0" extrusionOk="0">
                <a:moveTo>
                  <a:pt x="0" y="926238"/>
                </a:moveTo>
                <a:cubicBezTo>
                  <a:pt x="-31512" y="496337"/>
                  <a:pt x="371592" y="-12886"/>
                  <a:pt x="838180" y="0"/>
                </a:cubicBezTo>
                <a:cubicBezTo>
                  <a:pt x="4001956" y="316852"/>
                  <a:pt x="6040940" y="-78666"/>
                  <a:pt x="7962957" y="0"/>
                </a:cubicBezTo>
                <a:cubicBezTo>
                  <a:pt x="8418828" y="163714"/>
                  <a:pt x="8711297" y="477787"/>
                  <a:pt x="8801138" y="926238"/>
                </a:cubicBezTo>
                <a:cubicBezTo>
                  <a:pt x="8879351" y="1020668"/>
                  <a:pt x="8837704" y="3411619"/>
                  <a:pt x="8801138" y="4631087"/>
                </a:cubicBezTo>
                <a:cubicBezTo>
                  <a:pt x="8857427" y="5173763"/>
                  <a:pt x="8422350" y="5575254"/>
                  <a:pt x="7962957" y="5557326"/>
                </a:cubicBezTo>
                <a:cubicBezTo>
                  <a:pt x="6168978" y="5717300"/>
                  <a:pt x="1570913" y="5301341"/>
                  <a:pt x="838180" y="5557326"/>
                </a:cubicBezTo>
                <a:cubicBezTo>
                  <a:pt x="468986" y="5560416"/>
                  <a:pt x="-50457" y="5113821"/>
                  <a:pt x="0" y="4631087"/>
                </a:cubicBezTo>
                <a:cubicBezTo>
                  <a:pt x="419664" y="4121003"/>
                  <a:pt x="-143348" y="2332885"/>
                  <a:pt x="0" y="926238"/>
                </a:cubicBezTo>
                <a:close/>
              </a:path>
              <a:path w="8801138" h="5557326" fill="none" stroke="0" extrusionOk="0">
                <a:moveTo>
                  <a:pt x="0" y="926238"/>
                </a:moveTo>
                <a:cubicBezTo>
                  <a:pt x="-106923" y="432660"/>
                  <a:pt x="339385" y="-16459"/>
                  <a:pt x="838180" y="0"/>
                </a:cubicBezTo>
                <a:cubicBezTo>
                  <a:pt x="4064625" y="167843"/>
                  <a:pt x="4598018" y="34710"/>
                  <a:pt x="7962957" y="0"/>
                </a:cubicBezTo>
                <a:cubicBezTo>
                  <a:pt x="8383678" y="45345"/>
                  <a:pt x="8866219" y="520835"/>
                  <a:pt x="8801138" y="926238"/>
                </a:cubicBezTo>
                <a:cubicBezTo>
                  <a:pt x="8303660" y="2222925"/>
                  <a:pt x="9006169" y="3484446"/>
                  <a:pt x="8801138" y="4631087"/>
                </a:cubicBezTo>
                <a:cubicBezTo>
                  <a:pt x="8876400" y="5135032"/>
                  <a:pt x="8424032" y="5473976"/>
                  <a:pt x="7962957" y="5557326"/>
                </a:cubicBezTo>
                <a:cubicBezTo>
                  <a:pt x="5363076" y="5721182"/>
                  <a:pt x="1897861" y="5734751"/>
                  <a:pt x="838180" y="5557326"/>
                </a:cubicBezTo>
                <a:cubicBezTo>
                  <a:pt x="431256" y="5450625"/>
                  <a:pt x="12545" y="5239593"/>
                  <a:pt x="0" y="4631087"/>
                </a:cubicBezTo>
                <a:cubicBezTo>
                  <a:pt x="141846" y="4232105"/>
                  <a:pt x="151251" y="1838553"/>
                  <a:pt x="0" y="926238"/>
                </a:cubicBezTo>
                <a:close/>
              </a:path>
              <a:path w="8801138" h="5557326" fill="none" stroke="0" extrusionOk="0">
                <a:moveTo>
                  <a:pt x="0" y="926238"/>
                </a:moveTo>
                <a:cubicBezTo>
                  <a:pt x="-121865" y="386221"/>
                  <a:pt x="339633" y="62241"/>
                  <a:pt x="838180" y="0"/>
                </a:cubicBezTo>
                <a:cubicBezTo>
                  <a:pt x="4055934" y="214923"/>
                  <a:pt x="4524738" y="184502"/>
                  <a:pt x="7962957" y="0"/>
                </a:cubicBezTo>
                <a:cubicBezTo>
                  <a:pt x="8423064" y="49593"/>
                  <a:pt x="8885605" y="612268"/>
                  <a:pt x="8801138" y="926238"/>
                </a:cubicBezTo>
                <a:cubicBezTo>
                  <a:pt x="8595278" y="2127264"/>
                  <a:pt x="8936440" y="3186001"/>
                  <a:pt x="8801138" y="4631087"/>
                </a:cubicBezTo>
                <a:cubicBezTo>
                  <a:pt x="8749934" y="5154866"/>
                  <a:pt x="8379280" y="5465000"/>
                  <a:pt x="7962957" y="5557326"/>
                </a:cubicBezTo>
                <a:cubicBezTo>
                  <a:pt x="5265147" y="5701783"/>
                  <a:pt x="1966359" y="5628956"/>
                  <a:pt x="838180" y="5557326"/>
                </a:cubicBezTo>
                <a:cubicBezTo>
                  <a:pt x="376131" y="5402395"/>
                  <a:pt x="-122460" y="5234486"/>
                  <a:pt x="0" y="4631087"/>
                </a:cubicBezTo>
                <a:cubicBezTo>
                  <a:pt x="24162" y="4283301"/>
                  <a:pt x="120681" y="1876282"/>
                  <a:pt x="0" y="92623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95000"/>
            </a:schemeClr>
          </a:solidFill>
          <a:ln w="38100">
            <a:solidFill>
              <a:srgbClr val="E36724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801138"/>
                      <a:gd name="connsiteY0" fmla="*/ 926238 h 5557326"/>
                      <a:gd name="connsiteX1" fmla="*/ 838180 w 8801138"/>
                      <a:gd name="connsiteY1" fmla="*/ 0 h 5557326"/>
                      <a:gd name="connsiteX2" fmla="*/ 7962957 w 8801138"/>
                      <a:gd name="connsiteY2" fmla="*/ 0 h 5557326"/>
                      <a:gd name="connsiteX3" fmla="*/ 8801138 w 8801138"/>
                      <a:gd name="connsiteY3" fmla="*/ 926238 h 5557326"/>
                      <a:gd name="connsiteX4" fmla="*/ 8801138 w 8801138"/>
                      <a:gd name="connsiteY4" fmla="*/ 4631087 h 5557326"/>
                      <a:gd name="connsiteX5" fmla="*/ 7962957 w 8801138"/>
                      <a:gd name="connsiteY5" fmla="*/ 5557326 h 5557326"/>
                      <a:gd name="connsiteX6" fmla="*/ 838180 w 8801138"/>
                      <a:gd name="connsiteY6" fmla="*/ 5557326 h 5557326"/>
                      <a:gd name="connsiteX7" fmla="*/ 0 w 8801138"/>
                      <a:gd name="connsiteY7" fmla="*/ 4631087 h 5557326"/>
                      <a:gd name="connsiteX8" fmla="*/ 0 w 8801138"/>
                      <a:gd name="connsiteY8" fmla="*/ 926238 h 5557326"/>
                      <a:gd name="connsiteX0" fmla="*/ 0 w 8801138"/>
                      <a:gd name="connsiteY0" fmla="*/ 926238 h 5557326"/>
                      <a:gd name="connsiteX1" fmla="*/ 838180 w 8801138"/>
                      <a:gd name="connsiteY1" fmla="*/ 0 h 5557326"/>
                      <a:gd name="connsiteX2" fmla="*/ 7962957 w 8801138"/>
                      <a:gd name="connsiteY2" fmla="*/ 0 h 5557326"/>
                      <a:gd name="connsiteX3" fmla="*/ 8801138 w 8801138"/>
                      <a:gd name="connsiteY3" fmla="*/ 926238 h 5557326"/>
                      <a:gd name="connsiteX4" fmla="*/ 8801138 w 8801138"/>
                      <a:gd name="connsiteY4" fmla="*/ 4631087 h 5557326"/>
                      <a:gd name="connsiteX5" fmla="*/ 7962957 w 8801138"/>
                      <a:gd name="connsiteY5" fmla="*/ 5557326 h 5557326"/>
                      <a:gd name="connsiteX6" fmla="*/ 838180 w 8801138"/>
                      <a:gd name="connsiteY6" fmla="*/ 5557326 h 5557326"/>
                      <a:gd name="connsiteX7" fmla="*/ 0 w 8801138"/>
                      <a:gd name="connsiteY7" fmla="*/ 4631087 h 5557326"/>
                      <a:gd name="connsiteX8" fmla="*/ 0 w 8801138"/>
                      <a:gd name="connsiteY8" fmla="*/ 926238 h 5557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01138" h="5557326" fill="none" extrusionOk="0">
                        <a:moveTo>
                          <a:pt x="0" y="926238"/>
                        </a:moveTo>
                        <a:cubicBezTo>
                          <a:pt x="-104232" y="397098"/>
                          <a:pt x="415114" y="33912"/>
                          <a:pt x="838180" y="0"/>
                        </a:cubicBezTo>
                        <a:cubicBezTo>
                          <a:pt x="3936535" y="189787"/>
                          <a:pt x="4631473" y="181108"/>
                          <a:pt x="7962957" y="0"/>
                        </a:cubicBezTo>
                        <a:cubicBezTo>
                          <a:pt x="8444042" y="29107"/>
                          <a:pt x="8898481" y="541101"/>
                          <a:pt x="8801138" y="926238"/>
                        </a:cubicBezTo>
                        <a:cubicBezTo>
                          <a:pt x="8687444" y="2177690"/>
                          <a:pt x="8909111" y="3172943"/>
                          <a:pt x="8801138" y="4631087"/>
                        </a:cubicBezTo>
                        <a:cubicBezTo>
                          <a:pt x="8738305" y="5153487"/>
                          <a:pt x="8358259" y="5508262"/>
                          <a:pt x="7962957" y="5557326"/>
                        </a:cubicBezTo>
                        <a:cubicBezTo>
                          <a:pt x="5471677" y="5733410"/>
                          <a:pt x="1994628" y="5602341"/>
                          <a:pt x="838180" y="5557326"/>
                        </a:cubicBezTo>
                        <a:cubicBezTo>
                          <a:pt x="382168" y="5459968"/>
                          <a:pt x="-100400" y="5203828"/>
                          <a:pt x="0" y="4631087"/>
                        </a:cubicBezTo>
                        <a:cubicBezTo>
                          <a:pt x="6487" y="4273406"/>
                          <a:pt x="108364" y="1873320"/>
                          <a:pt x="0" y="926238"/>
                        </a:cubicBezTo>
                        <a:close/>
                      </a:path>
                      <a:path w="8801138" h="5557326" stroke="0" extrusionOk="0">
                        <a:moveTo>
                          <a:pt x="0" y="926238"/>
                        </a:moveTo>
                        <a:cubicBezTo>
                          <a:pt x="-30588" y="474380"/>
                          <a:pt x="320160" y="17622"/>
                          <a:pt x="838180" y="0"/>
                        </a:cubicBezTo>
                        <a:cubicBezTo>
                          <a:pt x="4070995" y="207249"/>
                          <a:pt x="6331690" y="-94169"/>
                          <a:pt x="7962957" y="0"/>
                        </a:cubicBezTo>
                        <a:cubicBezTo>
                          <a:pt x="8408419" y="143104"/>
                          <a:pt x="8745961" y="459507"/>
                          <a:pt x="8801138" y="926238"/>
                        </a:cubicBezTo>
                        <a:cubicBezTo>
                          <a:pt x="8852880" y="1172044"/>
                          <a:pt x="8886489" y="3414380"/>
                          <a:pt x="8801138" y="4631087"/>
                        </a:cubicBezTo>
                        <a:cubicBezTo>
                          <a:pt x="8840724" y="5159382"/>
                          <a:pt x="8429315" y="5554224"/>
                          <a:pt x="7962957" y="5557326"/>
                        </a:cubicBezTo>
                        <a:cubicBezTo>
                          <a:pt x="6191180" y="5672730"/>
                          <a:pt x="1639444" y="5392270"/>
                          <a:pt x="838180" y="5557326"/>
                        </a:cubicBezTo>
                        <a:cubicBezTo>
                          <a:pt x="428686" y="5547789"/>
                          <a:pt x="-48087" y="5163002"/>
                          <a:pt x="0" y="4631087"/>
                        </a:cubicBezTo>
                        <a:cubicBezTo>
                          <a:pt x="188605" y="3975437"/>
                          <a:pt x="9612" y="2299319"/>
                          <a:pt x="0" y="926238"/>
                        </a:cubicBezTo>
                        <a:close/>
                      </a:path>
                      <a:path w="8801138" h="5557326" fill="none" stroke="0" extrusionOk="0">
                        <a:moveTo>
                          <a:pt x="0" y="926238"/>
                        </a:moveTo>
                        <a:cubicBezTo>
                          <a:pt x="-89522" y="378412"/>
                          <a:pt x="353467" y="27887"/>
                          <a:pt x="838180" y="0"/>
                        </a:cubicBezTo>
                        <a:cubicBezTo>
                          <a:pt x="4048884" y="179667"/>
                          <a:pt x="4588623" y="51022"/>
                          <a:pt x="7962957" y="0"/>
                        </a:cubicBezTo>
                        <a:cubicBezTo>
                          <a:pt x="8394223" y="49388"/>
                          <a:pt x="8848063" y="538689"/>
                          <a:pt x="8801138" y="926238"/>
                        </a:cubicBezTo>
                        <a:cubicBezTo>
                          <a:pt x="8479176" y="2124509"/>
                          <a:pt x="8930757" y="3280118"/>
                          <a:pt x="8801138" y="4631087"/>
                        </a:cubicBezTo>
                        <a:cubicBezTo>
                          <a:pt x="8794907" y="5151204"/>
                          <a:pt x="8428035" y="5458996"/>
                          <a:pt x="7962957" y="5557326"/>
                        </a:cubicBezTo>
                        <a:cubicBezTo>
                          <a:pt x="5310927" y="5706224"/>
                          <a:pt x="1937532" y="5864088"/>
                          <a:pt x="838180" y="5557326"/>
                        </a:cubicBezTo>
                        <a:cubicBezTo>
                          <a:pt x="371106" y="5448713"/>
                          <a:pt x="-47466" y="5177411"/>
                          <a:pt x="0" y="4631087"/>
                        </a:cubicBezTo>
                        <a:cubicBezTo>
                          <a:pt x="77697" y="4170679"/>
                          <a:pt x="142768" y="1817818"/>
                          <a:pt x="0" y="92623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90B9BD-3762-5FEB-2B24-6F20A809E5D4}"/>
              </a:ext>
            </a:extLst>
          </p:cNvPr>
          <p:cNvGrpSpPr/>
          <p:nvPr/>
        </p:nvGrpSpPr>
        <p:grpSpPr>
          <a:xfrm>
            <a:off x="5146952" y="4561103"/>
            <a:ext cx="4383025" cy="1754326"/>
            <a:chOff x="3505156" y="3233027"/>
            <a:chExt cx="2503136" cy="175432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7C000A-7D93-42AD-E528-89D0A702650E}"/>
                </a:ext>
              </a:extLst>
            </p:cNvPr>
            <p:cNvSpPr txBox="1"/>
            <p:nvPr/>
          </p:nvSpPr>
          <p:spPr>
            <a:xfrm>
              <a:off x="3505156" y="3233027"/>
              <a:ext cx="250313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>
                  <a:ln w="146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dist="50800" dir="5400000" algn="ctr" rotWithShape="0">
                      <a:srgbClr val="E25937"/>
                    </a:outerShdw>
                  </a:effectLst>
                  <a:uLnTx/>
                  <a:uFillTx/>
                  <a:latin typeface="MTD Summer Show" pitchFamily="50" charset="0"/>
                  <a:sym typeface="Arial"/>
                </a:rPr>
                <a:t>2 Tiết – Tiết 1</a:t>
              </a:r>
              <a:endParaRPr kumimoji="0" lang="en-US" sz="5400" b="0" i="0" u="none" strike="noStrike" kern="0" cap="none" spc="0" normalizeH="0" baseline="0" noProof="0" dirty="0">
                <a:ln w="146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dist="50800" dir="5400000" algn="ctr" rotWithShape="0">
                    <a:srgbClr val="E25937"/>
                  </a:outerShdw>
                </a:effectLst>
                <a:uLnTx/>
                <a:uFillTx/>
                <a:latin typeface="MTD Summer Show" pitchFamily="50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704001-F103-5A05-6404-B2AB58B7881E}"/>
                </a:ext>
              </a:extLst>
            </p:cNvPr>
            <p:cNvSpPr txBox="1"/>
            <p:nvPr/>
          </p:nvSpPr>
          <p:spPr>
            <a:xfrm>
              <a:off x="3505156" y="3233027"/>
              <a:ext cx="250313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>
                  <a:ln>
                    <a:noFill/>
                  </a:ln>
                  <a:solidFill>
                    <a:srgbClr val="FA8328"/>
                  </a:solidFill>
                  <a:effectLst/>
                  <a:uLnTx/>
                  <a:uFillTx/>
                  <a:latin typeface="MTD Summer Show" pitchFamily="50" charset="0"/>
                  <a:sym typeface="Arial"/>
                </a:rPr>
                <a:t>2 Tiết – Tiết 1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A8328"/>
                </a:solidFill>
                <a:effectLst/>
                <a:uLnTx/>
                <a:uFillTx/>
                <a:latin typeface="MTD Summer Show" pitchFamily="50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D3B0B1-1DAB-689A-CD21-DE8BB5A5E01D}"/>
              </a:ext>
            </a:extLst>
          </p:cNvPr>
          <p:cNvGrpSpPr/>
          <p:nvPr/>
        </p:nvGrpSpPr>
        <p:grpSpPr>
          <a:xfrm>
            <a:off x="6023313" y="1327774"/>
            <a:ext cx="3028374" cy="2244269"/>
            <a:chOff x="4190999" y="571626"/>
            <a:chExt cx="8785094" cy="224426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78B24E-354A-6B49-1A24-8865AF81DDA6}"/>
                </a:ext>
              </a:extLst>
            </p:cNvPr>
            <p:cNvSpPr txBox="1"/>
            <p:nvPr/>
          </p:nvSpPr>
          <p:spPr>
            <a:xfrm>
              <a:off x="4191002" y="575490"/>
              <a:ext cx="8785091" cy="1124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000">
                  <a:ln w="212725">
                    <a:solidFill>
                      <a:schemeClr val="bg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dist="76200" dir="6000000" algn="ctr" rotWithShape="0">
                      <a:srgbClr val="FFFF66"/>
                    </a:outerShdw>
                  </a:effectLst>
                  <a:latin typeface="UTM Mother" panose="02040603050506020204" pitchFamily="18" charset="0"/>
                </a:rPr>
                <a:t>Toán</a:t>
              </a:r>
              <a:endParaRPr lang="vi-VN" sz="6000" dirty="0">
                <a:ln w="2127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76200" dir="6000000" algn="ctr" rotWithShape="0">
                    <a:srgbClr val="FFFF66"/>
                  </a:outerShdw>
                </a:effectLst>
                <a:latin typeface="iCiel Pony" panose="02000000000000000000" pitchFamily="2" charset="-93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318862-AF7F-4245-666E-66794AF50B2B}"/>
                </a:ext>
              </a:extLst>
            </p:cNvPr>
            <p:cNvSpPr txBox="1"/>
            <p:nvPr/>
          </p:nvSpPr>
          <p:spPr>
            <a:xfrm>
              <a:off x="4190999" y="571626"/>
              <a:ext cx="8785091" cy="2244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000">
                  <a:ln w="6600">
                    <a:solidFill>
                      <a:srgbClr val="660033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dist="25400" dir="5400000" algn="ctr" rotWithShape="0">
                      <a:srgbClr val="FFFF00"/>
                    </a:outerShdw>
                  </a:effectLst>
                  <a:latin typeface="UTM Mother" panose="02040603050506020204" pitchFamily="18" charset="0"/>
                </a:rPr>
                <a:t>Toán</a:t>
              </a:r>
            </a:p>
            <a:p>
              <a:pPr algn="ctr">
                <a:lnSpc>
                  <a:spcPct val="120000"/>
                </a:lnSpc>
              </a:pPr>
              <a:endParaRPr lang="vi-VN" sz="6000" dirty="0">
                <a:ln w="6600">
                  <a:solidFill>
                    <a:srgbClr val="660033"/>
                  </a:solidFill>
                  <a:prstDash val="solid"/>
                </a:ln>
                <a:solidFill>
                  <a:srgbClr val="FFFF66"/>
                </a:solidFill>
                <a:effectLst>
                  <a:outerShdw dist="25400" dir="5400000" algn="ctr" rotWithShape="0">
                    <a:srgbClr val="FFFF00"/>
                  </a:outerShdw>
                </a:effectLst>
                <a:latin typeface="iCiel Pony" panose="02000000000000000000" pitchFamily="2" charset="-93"/>
              </a:endParaRPr>
            </a:p>
          </p:txBody>
        </p:sp>
      </p:grpSp>
      <p:sp>
        <p:nvSpPr>
          <p:cNvPr id="15" name="Hộp Văn bản 22">
            <a:extLst>
              <a:ext uri="{FF2B5EF4-FFF2-40B4-BE49-F238E27FC236}">
                <a16:creationId xmlns:a16="http://schemas.microsoft.com/office/drawing/2014/main" id="{5B1CE132-7A88-DE19-91AB-8D4AADB39E9C}"/>
              </a:ext>
            </a:extLst>
          </p:cNvPr>
          <p:cNvSpPr txBox="1"/>
          <p:nvPr/>
        </p:nvSpPr>
        <p:spPr>
          <a:xfrm>
            <a:off x="3136931" y="320610"/>
            <a:ext cx="8801138" cy="971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Mother" panose="02040603050506020204" pitchFamily="18" charset="0"/>
                <a:ea typeface="微软雅黑" panose="020B0503020204020204" pitchFamily="34" charset="-122"/>
              </a:rPr>
              <a:t>Thứ … ngày … tháng … năm …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D09C034-967A-FA6F-EADA-CC0BB44BD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0" y="745263"/>
            <a:ext cx="4110847" cy="57921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D1A9B6A-8AB4-92BA-04B8-3A1468A6A7FC}"/>
              </a:ext>
            </a:extLst>
          </p:cNvPr>
          <p:cNvGrpSpPr/>
          <p:nvPr/>
        </p:nvGrpSpPr>
        <p:grpSpPr>
          <a:xfrm>
            <a:off x="4034724" y="3047533"/>
            <a:ext cx="7005548" cy="2265721"/>
            <a:chOff x="4191002" y="575490"/>
            <a:chExt cx="20322589" cy="226572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AA58BD-601C-E025-B01F-BE58EDEA9BC8}"/>
                </a:ext>
              </a:extLst>
            </p:cNvPr>
            <p:cNvSpPr txBox="1"/>
            <p:nvPr/>
          </p:nvSpPr>
          <p:spPr>
            <a:xfrm>
              <a:off x="4191002" y="575490"/>
              <a:ext cx="20322589" cy="2192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000">
                  <a:ln w="212725">
                    <a:solidFill>
                      <a:schemeClr val="bg1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dist="76200" dir="6000000" algn="ctr" rotWithShape="0">
                      <a:srgbClr val="FFFF66"/>
                    </a:outerShdw>
                  </a:effectLst>
                  <a:latin typeface="UTM Mother" panose="02040603050506020204" pitchFamily="18" charset="0"/>
                </a:rPr>
                <a:t>Rút gọn phân số</a:t>
              </a:r>
            </a:p>
            <a:p>
              <a:pPr algn="ctr">
                <a:lnSpc>
                  <a:spcPct val="120000"/>
                </a:lnSpc>
              </a:pPr>
              <a:endParaRPr lang="en-US" sz="6000">
                <a:ln w="2127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76200" dir="6000000" algn="ctr" rotWithShape="0">
                    <a:srgbClr val="FFFF66"/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53F933-21D8-FC0F-0100-0CC173B8AC55}"/>
                </a:ext>
              </a:extLst>
            </p:cNvPr>
            <p:cNvSpPr txBox="1"/>
            <p:nvPr/>
          </p:nvSpPr>
          <p:spPr>
            <a:xfrm>
              <a:off x="4959385" y="596942"/>
              <a:ext cx="18817564" cy="2244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000">
                  <a:ln w="6600">
                    <a:solidFill>
                      <a:srgbClr val="660033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dist="25400" dir="5400000" algn="ctr" rotWithShape="0">
                      <a:srgbClr val="FFFF00"/>
                    </a:outerShdw>
                  </a:effectLst>
                  <a:latin typeface="UTM Mother" panose="02040603050506020204" pitchFamily="18" charset="0"/>
                </a:rPr>
                <a:t>Rút gọn phân số</a:t>
              </a:r>
            </a:p>
            <a:p>
              <a:pPr algn="ctr">
                <a:lnSpc>
                  <a:spcPct val="120000"/>
                </a:lnSpc>
              </a:pPr>
              <a:endParaRPr lang="vi-VN" sz="6000" dirty="0">
                <a:ln w="6600">
                  <a:solidFill>
                    <a:srgbClr val="660033"/>
                  </a:solidFill>
                  <a:prstDash val="solid"/>
                </a:ln>
                <a:solidFill>
                  <a:srgbClr val="92D050"/>
                </a:solidFill>
                <a:effectLst>
                  <a:outerShdw dist="25400" dir="5400000" algn="ctr" rotWithShape="0">
                    <a:srgbClr val="FFFF00"/>
                  </a:outerShdw>
                </a:effectLst>
                <a:latin typeface="iCiel Pony" panose="02000000000000000000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4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93442A-BEF6-14EF-5CCB-6258B1F41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0CB3B2AF-E7A5-165C-4CC4-6FD5EB049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05" y="2149697"/>
            <a:ext cx="2725148" cy="4407790"/>
          </a:xfrm>
          <a:prstGeom prst="rect">
            <a:avLst/>
          </a:prstGeom>
        </p:spPr>
      </p:pic>
      <p:sp>
        <p:nvSpPr>
          <p:cNvPr id="1040" name="TextBox 1039">
            <a:extLst>
              <a:ext uri="{FF2B5EF4-FFF2-40B4-BE49-F238E27FC236}">
                <a16:creationId xmlns:a16="http://schemas.microsoft.com/office/drawing/2014/main" id="{DF8387D0-6ED6-4B63-78D8-0E8E0A710769}"/>
              </a:ext>
            </a:extLst>
          </p:cNvPr>
          <p:cNvSpPr txBox="1"/>
          <p:nvPr/>
        </p:nvSpPr>
        <p:spPr>
          <a:xfrm>
            <a:off x="3941539" y="572888"/>
            <a:ext cx="6992349" cy="2145268"/>
          </a:xfrm>
          <a:prstGeom prst="wedgeRoundRectCallout">
            <a:avLst>
              <a:gd name="adj1" fmla="val -56610"/>
              <a:gd name="adj2" fmla="val 68164"/>
              <a:gd name="adj3" fmla="val 16667"/>
            </a:avLst>
          </a:prstGeom>
          <a:solidFill>
            <a:srgbClr val="FFFFCC"/>
          </a:solidFill>
          <a:ln w="38100">
            <a:solidFill>
              <a:srgbClr val="ED444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Vậy tại sao bố mình lại nói đúng nhỉ? Các bạn giúp mình với nhé!</a:t>
            </a:r>
          </a:p>
        </p:txBody>
      </p:sp>
    </p:spTree>
    <p:extLst>
      <p:ext uri="{BB962C8B-B14F-4D97-AF65-F5344CB8AC3E}">
        <p14:creationId xmlns:p14="http://schemas.microsoft.com/office/powerpoint/2010/main" val="361245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0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0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40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8DA503-BCA3-B28A-DDBA-D7694C59B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3682310-7638-6283-50B9-E6B502109CC5}"/>
              </a:ext>
            </a:extLst>
          </p:cNvPr>
          <p:cNvSpPr/>
          <p:nvPr/>
        </p:nvSpPr>
        <p:spPr>
          <a:xfrm>
            <a:off x="337470" y="292168"/>
            <a:ext cx="11561922" cy="64096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56B4F-0963-38B1-6733-3D563779CA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9039" r="84985">
                        <a14:backgroundMark x1="63213" y1="69867" x2="63213" y2="69867"/>
                        <a14:backgroundMark x1="64114" y1="67200" x2="64114" y2="67200"/>
                        <a14:backgroundMark x1="68769" y1="66933" x2="68769" y2="66933"/>
                        <a14:backgroundMark x1="77477" y1="5600" x2="77477" y2="5600"/>
                        <a14:backgroundMark x1="66817" y1="73067" x2="66817" y2="73067"/>
                        <a14:backgroundMark x1="75826" y1="2667" x2="75826" y2="2667"/>
                        <a14:backgroundMark x1="73123" y1="4267" x2="73123" y2="4267"/>
                        <a14:backgroundMark x1="75826" y1="7200" x2="75826" y2="7200"/>
                        <a14:backgroundMark x1="81081" y1="10933" x2="81081" y2="10933"/>
                        <a14:backgroundMark x1="83333" y1="19200" x2="83333" y2="19200"/>
                        <a14:backgroundMark x1="66817" y1="68000" x2="66817" y2="68000"/>
                        <a14:backgroundMark x1="65165" y1="70933" x2="65165" y2="70933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36" r="15312"/>
          <a:stretch/>
        </p:blipFill>
        <p:spPr>
          <a:xfrm flipH="1">
            <a:off x="735069" y="1986101"/>
            <a:ext cx="3868225" cy="45527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1BB3FC-BB78-9CDC-7643-8FFA4AA6DA5F}"/>
              </a:ext>
            </a:extLst>
          </p:cNvPr>
          <p:cNvSpPr/>
          <p:nvPr/>
        </p:nvSpPr>
        <p:spPr>
          <a:xfrm rot="463890">
            <a:off x="2740966" y="741415"/>
            <a:ext cx="7522348" cy="307776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914377"/>
            <a:r>
              <a:rPr lang="vi-VN" sz="6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CB6BD">
                      <a:lumMod val="60000"/>
                      <a:lumOff val="40000"/>
                    </a:srgbClr>
                  </a:outerShdw>
                </a:effectLst>
                <a:latin typeface="UTM Mother" panose="02040603050506020204" pitchFamily="18" charset="0"/>
              </a:rPr>
              <a:t>Các bạn đã tìm được đáp án chưa?</a:t>
            </a:r>
            <a:endParaRPr lang="en-US" sz="6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CB6BD">
                    <a:lumMod val="60000"/>
                    <a:lumOff val="40000"/>
                  </a:srgbClr>
                </a:outerShdw>
              </a:effectLst>
              <a:latin typeface="UTM Mother" panose="02040603050506020204" pitchFamily="18" charset="0"/>
            </a:endParaRPr>
          </a:p>
        </p:txBody>
      </p:sp>
      <p:pic>
        <p:nvPicPr>
          <p:cNvPr id="6" name="Picture 2" descr="Pizza Clipart PNG Images | Vector and PSD Files | Free Download on Pngtree">
            <a:extLst>
              <a:ext uri="{FF2B5EF4-FFF2-40B4-BE49-F238E27FC236}">
                <a16:creationId xmlns:a16="http://schemas.microsoft.com/office/drawing/2014/main" id="{38D47B1C-D701-8335-29D9-B1B628369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1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92" y="4557154"/>
            <a:ext cx="1944545" cy="194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E6269B-BE4E-3FA2-793E-37DEEB40BA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654" y="3241431"/>
            <a:ext cx="4929956" cy="382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58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8DA503-BCA3-B28A-DDBA-D7694C59B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3682310-7638-6283-50B9-E6B502109CC5}"/>
              </a:ext>
            </a:extLst>
          </p:cNvPr>
          <p:cNvSpPr/>
          <p:nvPr/>
        </p:nvSpPr>
        <p:spPr>
          <a:xfrm>
            <a:off x="337470" y="292168"/>
            <a:ext cx="11561922" cy="64096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C920CD-15AA-81D5-A539-085B5B717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9" y="2125456"/>
            <a:ext cx="5951575" cy="4618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846025-0F81-7436-D13C-6F48AB08FF4A}"/>
                  </a:ext>
                </a:extLst>
              </p:cNvPr>
              <p:cNvSpPr txBox="1"/>
              <p:nvPr/>
            </p:nvSpPr>
            <p:spPr>
              <a:xfrm>
                <a:off x="5997379" y="855505"/>
                <a:ext cx="695703" cy="18439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846025-0F81-7436-D13C-6F48AB08F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379" y="855505"/>
                <a:ext cx="695703" cy="18439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5FC79E-A8C8-2039-C0F2-A0B589743A38}"/>
                  </a:ext>
                </a:extLst>
              </p:cNvPr>
              <p:cNvSpPr txBox="1"/>
              <p:nvPr/>
            </p:nvSpPr>
            <p:spPr>
              <a:xfrm>
                <a:off x="6615813" y="855505"/>
                <a:ext cx="4657044" cy="18439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vi-VN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6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5FC79E-A8C8-2039-C0F2-A0B589743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813" y="855505"/>
                <a:ext cx="4657044" cy="18439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22">
            <a:extLst>
              <a:ext uri="{FF2B5EF4-FFF2-40B4-BE49-F238E27FC236}">
                <a16:creationId xmlns:a16="http://schemas.microsoft.com/office/drawing/2014/main" id="{F1C76378-693E-2BAB-0359-B71EDA2D2EF0}"/>
              </a:ext>
            </a:extLst>
          </p:cNvPr>
          <p:cNvGrpSpPr>
            <a:grpSpLocks/>
          </p:cNvGrpSpPr>
          <p:nvPr/>
        </p:nvGrpSpPr>
        <p:grpSpPr bwMode="auto">
          <a:xfrm>
            <a:off x="7773337" y="3475857"/>
            <a:ext cx="1521884" cy="1953686"/>
            <a:chOff x="3865" y="1363"/>
            <a:chExt cx="719" cy="923"/>
          </a:xfrm>
        </p:grpSpPr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7C312F35-C091-F39B-8A99-CD9BD16867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5" y="1363"/>
              <a:ext cx="691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377" eaLnBrk="0" hangingPunct="0"/>
              <a:r>
                <a:rPr lang="en-US" sz="5333" b="1" dirty="0">
                  <a:solidFill>
                    <a:srgbClr val="FF4C6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5867" b="1" dirty="0">
                  <a:solidFill>
                    <a:srgbClr val="FF4C6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5867" b="1" dirty="0">
                <a:solidFill>
                  <a:srgbClr val="FF4C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 Box 4">
              <a:extLst>
                <a:ext uri="{FF2B5EF4-FFF2-40B4-BE49-F238E27FC236}">
                  <a16:creationId xmlns:a16="http://schemas.microsoft.com/office/drawing/2014/main" id="{AC86BC21-80F7-0F3A-F703-190F15FB06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0" y="1816"/>
              <a:ext cx="664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377" eaLnBrk="0" hangingPunct="0"/>
              <a:r>
                <a:rPr lang="en-US" sz="5333" b="1" dirty="0">
                  <a:solidFill>
                    <a:srgbClr val="FF4C6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5867" b="1" dirty="0">
                  <a:solidFill>
                    <a:srgbClr val="FF4C6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14" name="Text Box 4">
            <a:extLst>
              <a:ext uri="{FF2B5EF4-FFF2-40B4-BE49-F238E27FC236}">
                <a16:creationId xmlns:a16="http://schemas.microsoft.com/office/drawing/2014/main" id="{437893AF-12F4-5FBA-050F-B192EFC04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273" y="3989314"/>
            <a:ext cx="609600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377" eaLnBrk="0" hangingPunct="0"/>
            <a:r>
              <a:rPr lang="en-US" sz="5333" dirty="0">
                <a:solidFill>
                  <a:srgbClr val="FF4C6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grpSp>
        <p:nvGrpSpPr>
          <p:cNvPr id="15" name="Group 86">
            <a:extLst>
              <a:ext uri="{FF2B5EF4-FFF2-40B4-BE49-F238E27FC236}">
                <a16:creationId xmlns:a16="http://schemas.microsoft.com/office/drawing/2014/main" id="{E1440051-5478-696D-4A35-768B0B3759E2}"/>
              </a:ext>
            </a:extLst>
          </p:cNvPr>
          <p:cNvGrpSpPr>
            <a:grpSpLocks/>
          </p:cNvGrpSpPr>
          <p:nvPr/>
        </p:nvGrpSpPr>
        <p:grpSpPr bwMode="auto">
          <a:xfrm>
            <a:off x="9693933" y="3475858"/>
            <a:ext cx="1249081" cy="1921937"/>
            <a:chOff x="3784" y="1604"/>
            <a:chExt cx="655" cy="908"/>
          </a:xfrm>
        </p:grpSpPr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5DA2E332-FC7A-313F-CF87-9B5018AB00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4" y="1604"/>
              <a:ext cx="575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377" eaLnBrk="0" hangingPunct="0"/>
              <a:r>
                <a:rPr lang="en-US" sz="5333" b="1" dirty="0">
                  <a:solidFill>
                    <a:srgbClr val="FF4C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867" b="1" dirty="0">
                  <a:solidFill>
                    <a:srgbClr val="FF4C6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29CB25E6-4930-2F35-8FC0-1EEC50EA0B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7" y="1693"/>
              <a:ext cx="642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377" eaLnBrk="0" hangingPunct="0"/>
              <a:r>
                <a:rPr lang="en-US" sz="4800" b="1" dirty="0">
                  <a:solidFill>
                    <a:srgbClr val="FF4C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7200" b="1" dirty="0">
                <a:solidFill>
                  <a:srgbClr val="FF4C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914377" eaLnBrk="0" hangingPunct="0"/>
              <a:r>
                <a:rPr lang="en-US" sz="5867" b="1" dirty="0">
                  <a:solidFill>
                    <a:srgbClr val="FF4C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5867" b="1" dirty="0">
                  <a:solidFill>
                    <a:srgbClr val="FF4C6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5867" b="1" dirty="0">
                <a:solidFill>
                  <a:srgbClr val="FF4C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E6D6B1E-915C-70EC-4609-62F70F95F597}"/>
              </a:ext>
            </a:extLst>
          </p:cNvPr>
          <p:cNvCxnSpPr/>
          <p:nvPr/>
        </p:nvCxnSpPr>
        <p:spPr>
          <a:xfrm>
            <a:off x="8127334" y="4471222"/>
            <a:ext cx="818605" cy="211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E07C6F-0835-1827-215C-F3087F7EFEE0}"/>
              </a:ext>
            </a:extLst>
          </p:cNvPr>
          <p:cNvCxnSpPr/>
          <p:nvPr/>
        </p:nvCxnSpPr>
        <p:spPr>
          <a:xfrm>
            <a:off x="9803936" y="4471222"/>
            <a:ext cx="818605" cy="211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265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EE125A-9BDD-ED86-EAA4-6026FE92C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5AA56AE-82AA-EA75-74F0-A1E54FE15730}"/>
              </a:ext>
            </a:extLst>
          </p:cNvPr>
          <p:cNvSpPr/>
          <p:nvPr/>
        </p:nvSpPr>
        <p:spPr>
          <a:xfrm>
            <a:off x="337470" y="292168"/>
            <a:ext cx="11561922" cy="64096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9806A-D601-FE95-D9A0-3AF8C8209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21" y="1146051"/>
            <a:ext cx="5905380" cy="5905380"/>
          </a:xfrm>
          <a:prstGeom prst="rect">
            <a:avLst/>
          </a:prstGeom>
        </p:spPr>
      </p:pic>
      <p:sp>
        <p:nvSpPr>
          <p:cNvPr id="5" name="Cloud Callout 58">
            <a:extLst>
              <a:ext uri="{FF2B5EF4-FFF2-40B4-BE49-F238E27FC236}">
                <a16:creationId xmlns:a16="http://schemas.microsoft.com/office/drawing/2014/main" id="{5B36C916-411A-FCF3-EB02-E319C8E07A63}"/>
              </a:ext>
            </a:extLst>
          </p:cNvPr>
          <p:cNvSpPr/>
          <p:nvPr/>
        </p:nvSpPr>
        <p:spPr>
          <a:xfrm>
            <a:off x="5389882" y="375139"/>
            <a:ext cx="6114365" cy="3958980"/>
          </a:xfrm>
          <a:prstGeom prst="cloudCallout">
            <a:avLst>
              <a:gd name="adj1" fmla="val -49971"/>
              <a:gd name="adj2" fmla="val 50069"/>
            </a:avLst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800" i="1" dirty="0">
                <a:solidFill>
                  <a:srgbClr val="002060"/>
                </a:solidFill>
                <a:latin typeface="#9Slide03 AmpleSoft Bold" panose="02000000000000000000" pitchFamily="2" charset="0"/>
              </a:rPr>
              <a:t>À mình hiểu rồi! Mình cảm ơn các bạn nhiều nhé!!!</a:t>
            </a:r>
            <a:endParaRPr lang="en-US" sz="4800" i="1" dirty="0">
              <a:solidFill>
                <a:srgbClr val="00206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844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0111F0-E720-FE13-3FBC-B292985E67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4" r="4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605CE7-F75F-322E-5670-C5436B263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86" y="1246044"/>
            <a:ext cx="7204400" cy="542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5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39160" y="715424"/>
            <a:ext cx="11952840" cy="58949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G – 035.447.3852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KÍNH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MONG QUÝ THẦY/ CÔ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KHÔNG CHIA SẺ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 CÁC 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HỘI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NHÓM ZALO HAY FB, CÁC WEB.....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EM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CHỈ GIAO DỊCH BẰNG DUY NHẤT 1 NICK FB :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ƠNG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LINK FB: https://www.facebook.com/GADTLANHUONG0354473852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ZALO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ƠNG SĐT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0354473852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MỌI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GIAO DỊCH BẰNG NICK KHÁC ĐỀU LÀ MẠO DANH EM VÀ LỪA ĐẢO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Ạ!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THẦY CÔ QUAN TÂM GIÁO ÁN ĐIỆN TỬ CHƯƠNG TRÌNH LỚP 5 MỚI VUI LÒNG KẾT BẠN NHẮN TIN QUA SỐ ZALO 0354473852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1" y="207174"/>
            <a:ext cx="1108543" cy="109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48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E1DD0F-0699-BDF2-41E7-A4C0BBE4A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5" b="2605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B804F7-D1FE-8AE3-99C9-C6A81E21CBB3}"/>
              </a:ext>
            </a:extLst>
          </p:cNvPr>
          <p:cNvGrpSpPr/>
          <p:nvPr/>
        </p:nvGrpSpPr>
        <p:grpSpPr>
          <a:xfrm>
            <a:off x="302658" y="1205994"/>
            <a:ext cx="11586683" cy="2223005"/>
            <a:chOff x="5250002" y="6574932"/>
            <a:chExt cx="13208091" cy="32103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B3D375-225E-47F0-BB43-BC37CDEAB623}"/>
                </a:ext>
              </a:extLst>
            </p:cNvPr>
            <p:cNvSpPr txBox="1"/>
            <p:nvPr/>
          </p:nvSpPr>
          <p:spPr>
            <a:xfrm>
              <a:off x="5250006" y="6585061"/>
              <a:ext cx="13208087" cy="320021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3800" b="1">
                  <a:ln w="2762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Khởi động</a:t>
              </a:r>
              <a:endParaRPr lang="en-US" sz="13800" b="1" dirty="0">
                <a:ln w="2762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65C94-7067-7438-7E50-48C42F059EE0}"/>
                </a:ext>
              </a:extLst>
            </p:cNvPr>
            <p:cNvSpPr txBox="1"/>
            <p:nvPr/>
          </p:nvSpPr>
          <p:spPr>
            <a:xfrm>
              <a:off x="5250002" y="6574932"/>
              <a:ext cx="13208091" cy="320021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K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h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ở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i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 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đ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ộ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n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g</a:t>
              </a:r>
              <a:endParaRPr lang="en-US" sz="138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48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93442A-BEF6-14EF-5CCB-6258B1F41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CF30C8-6A64-3F79-33F6-B9645969049A}"/>
              </a:ext>
            </a:extLst>
          </p:cNvPr>
          <p:cNvSpPr/>
          <p:nvPr/>
        </p:nvSpPr>
        <p:spPr>
          <a:xfrm>
            <a:off x="4506581" y="1105625"/>
            <a:ext cx="5680953" cy="4202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9" name="Picture 1038">
            <a:extLst>
              <a:ext uri="{FF2B5EF4-FFF2-40B4-BE49-F238E27FC236}">
                <a16:creationId xmlns:a16="http://schemas.microsoft.com/office/drawing/2014/main" id="{0CB3B2AF-E7A5-165C-4CC4-6FD5EB049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05" y="2149697"/>
            <a:ext cx="2725148" cy="4407790"/>
          </a:xfrm>
          <a:prstGeom prst="rect">
            <a:avLst/>
          </a:prstGeom>
        </p:spPr>
      </p:pic>
      <p:sp>
        <p:nvSpPr>
          <p:cNvPr id="1040" name="TextBox 1039">
            <a:extLst>
              <a:ext uri="{FF2B5EF4-FFF2-40B4-BE49-F238E27FC236}">
                <a16:creationId xmlns:a16="http://schemas.microsoft.com/office/drawing/2014/main" id="{DF8387D0-6ED6-4B63-78D8-0E8E0A710769}"/>
              </a:ext>
            </a:extLst>
          </p:cNvPr>
          <p:cNvSpPr txBox="1"/>
          <p:nvPr/>
        </p:nvSpPr>
        <p:spPr>
          <a:xfrm>
            <a:off x="216399" y="300513"/>
            <a:ext cx="3868186" cy="1464231"/>
          </a:xfrm>
          <a:prstGeom prst="wedgeRoundRectCallout">
            <a:avLst>
              <a:gd name="adj1" fmla="val -17657"/>
              <a:gd name="adj2" fmla="val 65443"/>
              <a:gd name="adj3" fmla="val 16667"/>
            </a:avLst>
          </a:prstGeom>
          <a:solidFill>
            <a:srgbClr val="FFFFCC"/>
          </a:solidFill>
          <a:ln w="38100">
            <a:solidFill>
              <a:srgbClr val="ED444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ea typeface="Roboto" panose="02000000000000000000" pitchFamily="2" charset="0"/>
              </a:rPr>
              <a:t>Viết phân số chỉ lá cờ màu đỏ</a:t>
            </a:r>
            <a:endParaRPr lang="en-US" sz="4000" dirty="0">
              <a:ea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18BC3E-C240-0685-08FC-DF167AD4D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88" y="1635277"/>
            <a:ext cx="4399072" cy="33057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48B0EC9-8438-117A-5859-2587ECC78FED}"/>
              </a:ext>
            </a:extLst>
          </p:cNvPr>
          <p:cNvGrpSpPr/>
          <p:nvPr/>
        </p:nvGrpSpPr>
        <p:grpSpPr>
          <a:xfrm>
            <a:off x="9696789" y="2265837"/>
            <a:ext cx="2725148" cy="1881924"/>
            <a:chOff x="6395972" y="4083568"/>
            <a:chExt cx="2725148" cy="18819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B9002CF6-C021-915A-E465-B698376C99E7}"/>
                    </a:ext>
                  </a:extLst>
                </p:cNvPr>
                <p:cNvSpPr/>
                <p:nvPr/>
              </p:nvSpPr>
              <p:spPr>
                <a:xfrm>
                  <a:off x="7120647" y="4083568"/>
                  <a:ext cx="1443010" cy="1881924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a:fld id="{825F15A7-03F4-43D7-82C5-3E23DA2F108C}" type="mathplaceholder">
                          <a:rPr lang="en-US" i="1" smtClean="0">
                            <a:latin typeface="Cambria Math" panose="02040503050406030204" pitchFamily="18" charset="0"/>
                          </a:rPr>
                          <a:t>Type equation here.</a:t>
                        </a:fld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B9002CF6-C021-915A-E465-B698376C99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0647" y="4083568"/>
                  <a:ext cx="1443010" cy="1881924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6EDE1E1-BEDA-1D85-BFF3-AD84839AA1AA}"/>
                    </a:ext>
                  </a:extLst>
                </p:cNvPr>
                <p:cNvSpPr txBox="1"/>
                <p:nvPr/>
              </p:nvSpPr>
              <p:spPr>
                <a:xfrm>
                  <a:off x="6395972" y="4275679"/>
                  <a:ext cx="2725148" cy="14800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480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6EDE1E1-BEDA-1D85-BFF3-AD84839AA1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5972" y="4275679"/>
                  <a:ext cx="2725148" cy="14800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2517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0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0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40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A9A3DD58-4B56-A1E5-E529-637688F025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5" end="52398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849" y="3384091"/>
            <a:ext cx="487362" cy="487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93442A-BEF6-14EF-5CCB-6258B1F417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0CB3B2AF-E7A5-165C-4CC4-6FD5EB049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031" y="2797440"/>
            <a:ext cx="2424132" cy="39209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489B19-58ED-EC92-690D-26B93095A257}"/>
                  </a:ext>
                </a:extLst>
              </p:cNvPr>
              <p:cNvSpPr txBox="1"/>
              <p:nvPr/>
            </p:nvSpPr>
            <p:spPr>
              <a:xfrm>
                <a:off x="681211" y="243549"/>
                <a:ext cx="4797364" cy="2811975"/>
              </a:xfrm>
              <a:prstGeom prst="wedgeRoundRectCallout">
                <a:avLst>
                  <a:gd name="adj1" fmla="val -19675"/>
                  <a:gd name="adj2" fmla="val 61028"/>
                  <a:gd name="adj3" fmla="val 16667"/>
                </a:avLst>
              </a:prstGeom>
              <a:solidFill>
                <a:srgbClr val="FFFFCC"/>
              </a:solidFill>
              <a:ln w="38100">
                <a:solidFill>
                  <a:srgbClr val="ED444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>
                    <a:ea typeface="Roboto" panose="02000000000000000000" pitchFamily="2" charset="0"/>
                  </a:rPr>
                  <a:t>H</a:t>
                </a:r>
                <a:r>
                  <a:rPr lang="vi-VN" sz="3600">
                    <a:ea typeface="Roboto" panose="02000000000000000000" pitchFamily="2" charset="0"/>
                  </a:rPr>
                  <a:t>ãy tìm phân số b</a:t>
                </a:r>
                <a:r>
                  <a:rPr lang="en-US" sz="3600">
                    <a:ea typeface="Roboto" panose="02000000000000000000" pitchFamily="2" charset="0"/>
                  </a:rPr>
                  <a:t>ằ</a:t>
                </a:r>
                <a:r>
                  <a:rPr lang="vi-VN" sz="3600">
                    <a:ea typeface="Roboto" panose="02000000000000000000" pitchFamily="2" charset="0"/>
                  </a:rPr>
                  <a:t>ng phấn số</a:t>
                </a:r>
                <a:r>
                  <a:rPr lang="en-US" sz="3600">
                    <a:ea typeface="Roboto" panose="02000000000000000000" pitchFamily="2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3600"/>
              </a:p>
              <a:p>
                <a:pPr algn="just"/>
                <a:r>
                  <a:rPr lang="vi-VN" sz="3600">
                    <a:ea typeface="Roboto" panose="02000000000000000000" pitchFamily="2" charset="0"/>
                  </a:rPr>
                  <a:t>mà có tử số và mẫu số bé hơn.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489B19-58ED-EC92-690D-26B93095A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11" y="243549"/>
                <a:ext cx="4797364" cy="2811975"/>
              </a:xfrm>
              <a:prstGeom prst="wedgeRoundRectCallout">
                <a:avLst>
                  <a:gd name="adj1" fmla="val -19675"/>
                  <a:gd name="adj2" fmla="val 61028"/>
                  <a:gd name="adj3" fmla="val 16667"/>
                </a:avLst>
              </a:prstGeom>
              <a:blipFill>
                <a:blip r:embed="rId8"/>
                <a:stretch>
                  <a:fillRect l="-631" r="-631"/>
                </a:stretch>
              </a:blipFill>
              <a:ln w="38100">
                <a:solidFill>
                  <a:srgbClr val="ED444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A482CCC-FE80-18C6-6BB3-A1D7B151E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7302" y="1570114"/>
            <a:ext cx="6815518" cy="362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9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33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E1DD0F-0699-BDF2-41E7-A4C0BBE4A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5" b="2605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38EE406-07D3-929A-4C54-D0D9570FA96C}"/>
              </a:ext>
            </a:extLst>
          </p:cNvPr>
          <p:cNvGrpSpPr/>
          <p:nvPr/>
        </p:nvGrpSpPr>
        <p:grpSpPr>
          <a:xfrm>
            <a:off x="95250" y="1100827"/>
            <a:ext cx="12001500" cy="4902525"/>
            <a:chOff x="5250004" y="6572240"/>
            <a:chExt cx="15273044" cy="707996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A96316-9BE4-A837-A7E9-2CE4EB8A391E}"/>
                </a:ext>
              </a:extLst>
            </p:cNvPr>
            <p:cNvSpPr txBox="1"/>
            <p:nvPr/>
          </p:nvSpPr>
          <p:spPr>
            <a:xfrm>
              <a:off x="5250004" y="6585061"/>
              <a:ext cx="15273044" cy="706714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5600" b="1">
                  <a:ln w="2762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Khám phá</a:t>
              </a:r>
              <a:endParaRPr lang="en-US" sz="15600" b="1" dirty="0">
                <a:ln w="2762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D095C3-42D2-A5BC-68C3-B996C56490B3}"/>
                </a:ext>
              </a:extLst>
            </p:cNvPr>
            <p:cNvSpPr txBox="1"/>
            <p:nvPr/>
          </p:nvSpPr>
          <p:spPr>
            <a:xfrm>
              <a:off x="5250004" y="6572240"/>
              <a:ext cx="15273044" cy="706714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5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K</a:t>
              </a:r>
              <a:r>
                <a:rPr lang="en-US" sz="15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h</a:t>
              </a:r>
              <a:r>
                <a:rPr lang="en-US" sz="15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á</a:t>
              </a:r>
              <a:r>
                <a:rPr lang="en-US" sz="15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m</a:t>
              </a:r>
              <a:r>
                <a:rPr lang="en-US" sz="15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 p</a:t>
              </a:r>
              <a:r>
                <a:rPr lang="en-US" sz="15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h</a:t>
              </a:r>
              <a:r>
                <a:rPr lang="en-US" sz="15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á</a:t>
              </a:r>
              <a:endParaRPr lang="en-US" sz="156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33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080FDB-61A1-911F-ABD9-C1C39550B8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5E4AC7-B873-34F2-AAB3-9492D83EA33E}"/>
              </a:ext>
            </a:extLst>
          </p:cNvPr>
          <p:cNvSpPr/>
          <p:nvPr/>
        </p:nvSpPr>
        <p:spPr>
          <a:xfrm>
            <a:off x="337470" y="380911"/>
            <a:ext cx="11561922" cy="62027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AB50A21-CD09-E6A7-800F-5B6F4E5F591F}"/>
              </a:ext>
            </a:extLst>
          </p:cNvPr>
          <p:cNvGrpSpPr/>
          <p:nvPr/>
        </p:nvGrpSpPr>
        <p:grpSpPr>
          <a:xfrm>
            <a:off x="4154483" y="906387"/>
            <a:ext cx="7891213" cy="5045224"/>
            <a:chOff x="4188549" y="1586813"/>
            <a:chExt cx="7891213" cy="5045224"/>
          </a:xfrm>
        </p:grpSpPr>
        <p:pic>
          <p:nvPicPr>
            <p:cNvPr id="21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C32E54F1-6B45-589B-F72B-BAB0D5053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549" y="1586813"/>
              <a:ext cx="7891213" cy="50452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03BABD2-D8D3-754F-40D0-3A8C36E0EABE}"/>
                </a:ext>
              </a:extLst>
            </p:cNvPr>
            <p:cNvSpPr txBox="1"/>
            <p:nvPr/>
          </p:nvSpPr>
          <p:spPr>
            <a:xfrm>
              <a:off x="5021610" y="2219546"/>
              <a:ext cx="6017784" cy="3473291"/>
            </a:xfrm>
            <a:prstGeom prst="wedgeRoundRectCallout">
              <a:avLst>
                <a:gd name="adj1" fmla="val -19675"/>
                <a:gd name="adj2" fmla="val 61028"/>
                <a:gd name="adj3" fmla="val 16667"/>
              </a:avLst>
            </a:prstGeom>
            <a:noFill/>
            <a:ln w="3810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600" b="1">
                  <a:solidFill>
                    <a:schemeClr val="bg1"/>
                  </a:solidFill>
                  <a:ea typeface="Roboto" panose="02000000000000000000" pitchFamily="2" charset="0"/>
                </a:rPr>
                <a:t>Giới thiệu cách trình bày bài rút gọn phân số</a:t>
              </a:r>
              <a:endParaRPr lang="en-US" sz="6600" b="1" dirty="0">
                <a:solidFill>
                  <a:schemeClr val="bg1"/>
                </a:solidFill>
                <a:ea typeface="Roboto" panose="02000000000000000000" pitchFamily="2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C48669F-1915-E3FD-58FA-ABE0944D0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92608" y="1661706"/>
            <a:ext cx="4054191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3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080FDB-61A1-911F-ABD9-C1C39550B8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5E4AC7-B873-34F2-AAB3-9492D83EA33E}"/>
              </a:ext>
            </a:extLst>
          </p:cNvPr>
          <p:cNvSpPr/>
          <p:nvPr/>
        </p:nvSpPr>
        <p:spPr>
          <a:xfrm>
            <a:off x="337470" y="380911"/>
            <a:ext cx="11561922" cy="62027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91679C-399D-2659-ED68-760FB99F3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18" y="1731399"/>
            <a:ext cx="4845717" cy="47111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43A5C8C-5B59-2CD3-49E4-D8D7C8D9B2AA}"/>
                  </a:ext>
                </a:extLst>
              </p:cNvPr>
              <p:cNvSpPr txBox="1"/>
              <p:nvPr/>
            </p:nvSpPr>
            <p:spPr>
              <a:xfrm>
                <a:off x="5272683" y="1196860"/>
                <a:ext cx="6244377" cy="2664914"/>
              </a:xfrm>
              <a:prstGeom prst="wedgeRoundRectCallout">
                <a:avLst>
                  <a:gd name="adj1" fmla="val -65907"/>
                  <a:gd name="adj2" fmla="val 47882"/>
                  <a:gd name="adj3" fmla="val 16667"/>
                </a:avLst>
              </a:prstGeom>
              <a:solidFill>
                <a:srgbClr val="FFFFCC"/>
              </a:solidFill>
              <a:ln w="38100">
                <a:solidFill>
                  <a:srgbClr val="ED444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>
                    <a:ea typeface="Roboto" panose="02000000000000000000" pitchFamily="2" charset="0"/>
                  </a:rPr>
                  <a:t>Tì</a:t>
                </a:r>
                <a:r>
                  <a:rPr lang="vi-VN" sz="4400">
                    <a:ea typeface="Roboto" panose="02000000000000000000" pitchFamily="2" charset="0"/>
                  </a:rPr>
                  <a:t>m phân số b</a:t>
                </a:r>
                <a:r>
                  <a:rPr lang="en-US" sz="4400">
                    <a:ea typeface="Roboto" panose="02000000000000000000" pitchFamily="2" charset="0"/>
                  </a:rPr>
                  <a:t>ằ</a:t>
                </a:r>
                <a:r>
                  <a:rPr lang="vi-VN" sz="4400">
                    <a:ea typeface="Roboto" panose="02000000000000000000" pitchFamily="2" charset="0"/>
                  </a:rPr>
                  <a:t>ng phấn số</a:t>
                </a:r>
                <a:r>
                  <a:rPr lang="en-US" sz="4400">
                    <a:ea typeface="Roboto" panose="02000000000000000000" pitchFamily="2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vi-VN" sz="4400">
                    <a:ea typeface="Roboto" panose="02000000000000000000" pitchFamily="2" charset="0"/>
                  </a:rPr>
                  <a:t>mà có tử số và mẫu số bé hơn.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43A5C8C-5B59-2CD3-49E4-D8D7C8D9B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683" y="1196860"/>
                <a:ext cx="6244377" cy="2664914"/>
              </a:xfrm>
              <a:prstGeom prst="wedgeRoundRectCallout">
                <a:avLst>
                  <a:gd name="adj1" fmla="val -65907"/>
                  <a:gd name="adj2" fmla="val 47882"/>
                  <a:gd name="adj3" fmla="val 16667"/>
                </a:avLst>
              </a:prstGeom>
              <a:blipFill>
                <a:blip r:embed="rId5"/>
                <a:stretch>
                  <a:fillRect r="-1425" b="-4515"/>
                </a:stretch>
              </a:blipFill>
              <a:ln w="38100">
                <a:solidFill>
                  <a:srgbClr val="ED444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220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080FDB-61A1-911F-ABD9-C1C39550B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5E4AC7-B873-34F2-AAB3-9492D83EA33E}"/>
              </a:ext>
            </a:extLst>
          </p:cNvPr>
          <p:cNvSpPr/>
          <p:nvPr/>
        </p:nvSpPr>
        <p:spPr>
          <a:xfrm>
            <a:off x="337470" y="380911"/>
            <a:ext cx="11561922" cy="62027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EA480C-82DB-27F1-C223-E1D04775E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46" y="380911"/>
            <a:ext cx="3250328" cy="11611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AADAE-4FB0-CA12-3CB6-C1FF2F20E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26" y="651704"/>
            <a:ext cx="4284033" cy="27875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419E7C-895E-BE93-54B3-3EDBC73FB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613" y="2814745"/>
            <a:ext cx="5978876" cy="20095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36167B-4D19-7068-203D-410E8D1AD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81" y="1419639"/>
            <a:ext cx="3913497" cy="47997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1BEB07-7390-157A-447C-4299871CD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884" y="5182750"/>
            <a:ext cx="7735508" cy="177531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FBDD0D8-31D2-F75C-BFDE-8A9B1EF9F713}"/>
              </a:ext>
            </a:extLst>
          </p:cNvPr>
          <p:cNvSpPr/>
          <p:nvPr/>
        </p:nvSpPr>
        <p:spPr>
          <a:xfrm>
            <a:off x="1712068" y="1770434"/>
            <a:ext cx="1712068" cy="1161158"/>
          </a:xfrm>
          <a:prstGeom prst="rect">
            <a:avLst/>
          </a:prstGeom>
          <a:solidFill>
            <a:srgbClr val="E1F4FD"/>
          </a:solidFill>
          <a:ln>
            <a:solidFill>
              <a:srgbClr val="E1F4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8AD4EC-7D03-7DC6-9658-27CE3B6C4464}"/>
              </a:ext>
            </a:extLst>
          </p:cNvPr>
          <p:cNvSpPr/>
          <p:nvPr/>
        </p:nvSpPr>
        <p:spPr>
          <a:xfrm>
            <a:off x="3592871" y="1770434"/>
            <a:ext cx="1000272" cy="1161158"/>
          </a:xfrm>
          <a:prstGeom prst="rect">
            <a:avLst/>
          </a:prstGeom>
          <a:solidFill>
            <a:srgbClr val="E1F4FD"/>
          </a:solidFill>
          <a:ln>
            <a:solidFill>
              <a:srgbClr val="E1F4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27A46D-78E1-1105-DEF8-C3091B44ABAF}"/>
              </a:ext>
            </a:extLst>
          </p:cNvPr>
          <p:cNvSpPr/>
          <p:nvPr/>
        </p:nvSpPr>
        <p:spPr>
          <a:xfrm>
            <a:off x="1093061" y="3238920"/>
            <a:ext cx="619007" cy="1161158"/>
          </a:xfrm>
          <a:prstGeom prst="rect">
            <a:avLst/>
          </a:prstGeom>
          <a:solidFill>
            <a:srgbClr val="E1F4FD"/>
          </a:solidFill>
          <a:ln>
            <a:solidFill>
              <a:srgbClr val="E1F4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848351-5361-640C-E414-C1BED999887A}"/>
              </a:ext>
            </a:extLst>
          </p:cNvPr>
          <p:cNvSpPr/>
          <p:nvPr/>
        </p:nvSpPr>
        <p:spPr>
          <a:xfrm>
            <a:off x="1728781" y="3300135"/>
            <a:ext cx="1695355" cy="1161158"/>
          </a:xfrm>
          <a:prstGeom prst="rect">
            <a:avLst/>
          </a:prstGeom>
          <a:solidFill>
            <a:srgbClr val="E1F4FD"/>
          </a:solidFill>
          <a:ln>
            <a:solidFill>
              <a:srgbClr val="E1F4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DF8CF5-4EB4-DF1D-A11D-645018530D6F}"/>
              </a:ext>
            </a:extLst>
          </p:cNvPr>
          <p:cNvSpPr/>
          <p:nvPr/>
        </p:nvSpPr>
        <p:spPr>
          <a:xfrm>
            <a:off x="3492010" y="3300135"/>
            <a:ext cx="1000272" cy="1161158"/>
          </a:xfrm>
          <a:prstGeom prst="rect">
            <a:avLst/>
          </a:prstGeom>
          <a:solidFill>
            <a:srgbClr val="E1F4FD"/>
          </a:solidFill>
          <a:ln>
            <a:solidFill>
              <a:srgbClr val="E1F4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2EE1374-D822-0D69-DEAF-C779647C50A1}"/>
              </a:ext>
            </a:extLst>
          </p:cNvPr>
          <p:cNvSpPr/>
          <p:nvPr/>
        </p:nvSpPr>
        <p:spPr>
          <a:xfrm>
            <a:off x="1047232" y="4729139"/>
            <a:ext cx="2779182" cy="1161158"/>
          </a:xfrm>
          <a:prstGeom prst="rect">
            <a:avLst/>
          </a:prstGeom>
          <a:solidFill>
            <a:srgbClr val="E1F4FD"/>
          </a:solidFill>
          <a:ln>
            <a:solidFill>
              <a:srgbClr val="E1F4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28" grpId="0" animBg="1"/>
      <p:bldP spid="29" grpId="0" animBg="1"/>
      <p:bldP spid="31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2350</TotalTime>
  <Words>450</Words>
  <Application>Microsoft Office PowerPoint</Application>
  <PresentationFormat>Widescreen</PresentationFormat>
  <Paragraphs>105</Paragraphs>
  <Slides>25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#9Slide03 AmpleSoft Bold</vt:lpstr>
      <vt:lpstr>Arial</vt:lpstr>
      <vt:lpstr>Calibri</vt:lpstr>
      <vt:lpstr>Calibri Light</vt:lpstr>
      <vt:lpstr>Cambria Math</vt:lpstr>
      <vt:lpstr>iCiel Pony</vt:lpstr>
      <vt:lpstr>MTD Summer Show</vt:lpstr>
      <vt:lpstr>SVN-Gretoon</vt:lpstr>
      <vt:lpstr>Times New Roman</vt:lpstr>
      <vt:lpstr>UTM Cookies</vt:lpstr>
      <vt:lpstr>UTM Mother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33</cp:revision>
  <dcterms:created xsi:type="dcterms:W3CDTF">2023-08-16T15:52:23Z</dcterms:created>
  <dcterms:modified xsi:type="dcterms:W3CDTF">2023-12-23T01:55:11Z</dcterms:modified>
  <cp:category>9Slide.vn</cp:category>
</cp:coreProperties>
</file>