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sldIdLst>
    <p:sldId id="306" r:id="rId3"/>
    <p:sldId id="260" r:id="rId4"/>
    <p:sldId id="304" r:id="rId5"/>
    <p:sldId id="300" r:id="rId6"/>
    <p:sldId id="301" r:id="rId7"/>
    <p:sldId id="302" r:id="rId8"/>
    <p:sldId id="303" r:id="rId9"/>
    <p:sldId id="257" r:id="rId10"/>
    <p:sldId id="305" r:id="rId11"/>
    <p:sldId id="262" r:id="rId12"/>
    <p:sldId id="307" r:id="rId13"/>
    <p:sldId id="292" r:id="rId14"/>
    <p:sldId id="271" r:id="rId15"/>
    <p:sldId id="272" r:id="rId16"/>
    <p:sldId id="277" r:id="rId17"/>
    <p:sldId id="278" r:id="rId18"/>
    <p:sldId id="294" r:id="rId19"/>
    <p:sldId id="295" r:id="rId20"/>
    <p:sldId id="296" r:id="rId21"/>
    <p:sldId id="308" r:id="rId22"/>
    <p:sldId id="309" r:id="rId23"/>
    <p:sldId id="282" r:id="rId24"/>
    <p:sldId id="281" r:id="rId25"/>
    <p:sldId id="284" r:id="rId26"/>
    <p:sldId id="285" r:id="rId27"/>
    <p:sldId id="297" r:id="rId28"/>
    <p:sldId id="289" r:id="rId29"/>
    <p:sldId id="29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66"/>
    <a:srgbClr val="FF99FF"/>
    <a:srgbClr val="E0F09B"/>
    <a:srgbClr val="D0F3FF"/>
    <a:srgbClr val="FAC276"/>
    <a:srgbClr val="FF5050"/>
    <a:srgbClr val="FF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582" autoAdjust="0"/>
  </p:normalViewPr>
  <p:slideViewPr>
    <p:cSldViewPr snapToGrid="0">
      <p:cViewPr>
        <p:scale>
          <a:sx n="67" d="100"/>
          <a:sy n="67" d="100"/>
        </p:scale>
        <p:origin x="-145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E1CD4-806E-4E1C-88CB-E68F9A7B8E5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DF7A3-2B81-4A62-9EAB-CCD1E5175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33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A2F253-58F2-4E53-91F2-F0F89B2A0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1B2DB39-DEC9-43D0-8758-EC28BD653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5B4BDE-899E-4A28-9BFA-B9D76ABB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E45ED9-0E6F-4F7B-BD79-9FDAB85D4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67DDD6-910B-433B-8A0D-F9FFA3FA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1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6AEEA4-A7E3-4229-ACB6-D99D928EA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1D7F9E-F294-478C-857D-E921720B5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A2D7FF-3B13-449B-BB1F-ED70391C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5A0191-D738-49F4-8459-23BF713A8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791F03-764C-43D3-A409-C5AC14E2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4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B717929-DA55-4954-A17E-FA212F0D8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19C5AD9-1524-4AB6-8C0D-90EB0518D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DDADB9-F472-47AE-B113-F30C3560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1EBA1C-780A-4316-953A-10F18415A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9C8C62-0996-4E25-AEFB-04A5A898A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89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192F9-9E8D-44B3-9857-379034FFC71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192F9-9E8D-44B3-9857-379034FFC71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192F9-9E8D-44B3-9857-379034FFC71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192F9-9E8D-44B3-9857-379034FFC71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192F9-9E8D-44B3-9857-379034FFC71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192F9-9E8D-44B3-9857-379034FFC71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192F9-9E8D-44B3-9857-379034FFC71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192F9-9E8D-44B3-9857-379034FFC71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FE7FE9-ABD5-4E1E-9E69-D341847C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A4DCE5-2B3D-4EA7-9277-D42B9084E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CA1C50-8B08-40F7-8BCB-9EF8E4A63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190CD6-2035-4877-B86A-6EFD1F660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B40BBF-C61E-4D97-BD90-ABC44066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46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192F9-9E8D-44B3-9857-379034FFC71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192F9-9E8D-44B3-9857-379034FFC71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192F9-9E8D-44B3-9857-379034FFC71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409EE5-A7D0-4E2B-B040-2E35BE4FB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48E622-A75A-4FCB-9631-F7C7D2790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2305CD-FCE8-4E3A-8B7C-9B08BD589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186397-92C5-4A4D-B097-37A0587F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2BB1DD-ABC4-4CA5-99F3-97C6769D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9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49BA55-ECC1-4127-B077-83C62478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5FF8AC-367A-4168-B46F-BF9746F33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59A0B2-0850-447A-9FC4-4442138E2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E6A8389-8F20-43EF-8730-BEB2C8D9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36AA016-C7D2-4AB5-B013-61212456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11CFCA5-11FC-4C07-9E49-7C9EC653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3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C0932A-BD2C-4ED9-A406-DBC8AE94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DE4221-E711-4CB9-AAD5-1934F3B34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6A71089-A5BA-4E36-9F3F-BC898E841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274A958-1C82-48F0-81AD-FE31E69BF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CE90735-2B40-4279-9644-C2995D18F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BF13EB-CEFB-4C06-886E-3DAE70E9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8797C39-BDDC-4BEB-A123-34AA57A4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D3815E7-DF24-4341-AA12-8D53D5BA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1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C9A113-C38C-4264-BED9-38494EB6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A8016C-867E-47FC-A760-EB365F5F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8F4101F-3E5D-4A45-A9F2-AF987733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891FA42-2594-4EFA-B196-1353331D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8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5251004-69F8-488B-BF22-AA67E2D2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17C04-1DAA-450F-8DC8-E9EB78FA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4FA937E-4222-4DC2-BF67-A7883F92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3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50FE22-B310-4215-B7DD-4E05554F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EA6181-B25A-49DC-84D6-9CEFA44FE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42E08AD-48C9-4976-BF65-ECC58E308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6C87748-D7DD-481C-BDDC-5927F3D1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BA9EB97-4234-48DD-A475-F6133AE0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8A0E99-E720-4ECC-A27F-79D5FD7B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4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ED4B83-2E1A-41F5-A122-C66500E5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8486366-02DF-42C8-9F56-AD4B808B7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D16088-367F-4322-B9D9-CD19D29EF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621436-2968-450E-B502-F59F893A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03A709-F08A-47E1-8353-0A8C7056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B36731-A233-4F7A-BC46-77546615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2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="" xmlns:a16="http://schemas.microsoft.com/office/drawing/2014/main" id="{8B98D519-3321-458B-95AD-E9EF69D7F14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A64CFD7-0253-48B5-9B7E-4AA9A7F5A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F27E88B-9491-4FF2-A6D9-3AF144123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AC7580-02DE-4376-8DD6-A4AD4506A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192F9-9E8D-44B3-9857-379034FFC71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21635D-5480-4DBF-8834-B4BBC39E9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87E90C-A453-4354-A296-F4D253B7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7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79192F9-9E8D-44B3-9857-379034FFC71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9Slide.vn - 2019">
            <a:extLst>
              <a:ext uri="{FF2B5EF4-FFF2-40B4-BE49-F238E27FC236}">
                <a16:creationId xmlns="" xmlns:a16="http://schemas.microsoft.com/office/drawing/2014/main" id="{8B98D519-3321-458B-95AD-E9EF69D7F14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slide" Target="slide8.xml"/><Relationship Id="rId18" Type="http://schemas.openxmlformats.org/officeDocument/2006/relationships/slide" Target="slide4.xml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17" Type="http://schemas.openxmlformats.org/officeDocument/2006/relationships/image" Target="../media/image13.png"/><Relationship Id="rId2" Type="http://schemas.openxmlformats.org/officeDocument/2006/relationships/audio" Target="../media/media1.wma"/><Relationship Id="rId16" Type="http://schemas.openxmlformats.org/officeDocument/2006/relationships/slide" Target="slide5.xml"/><Relationship Id="rId20" Type="http://schemas.openxmlformats.org/officeDocument/2006/relationships/slide" Target="slide6.xml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image" Target="../media/image8.gif"/><Relationship Id="rId19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7.gif"/><Relationship Id="rId14" Type="http://schemas.openxmlformats.org/officeDocument/2006/relationships/image" Target="../media/image11.png"/><Relationship Id="rId22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6038" y="981670"/>
            <a:ext cx="72555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3269" y="2090678"/>
            <a:ext cx="1067186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u="sng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toán</a:t>
            </a:r>
            <a:endParaRPr lang="en-US" sz="3600" b="1" u="sng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3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Lớp</a:t>
            </a:r>
            <a:r>
              <a:rPr lang="en-US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3a3</a:t>
            </a:r>
          </a:p>
          <a:p>
            <a:pPr algn="ctr">
              <a:defRPr/>
            </a:pPr>
            <a:endParaRPr lang="en-US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vi-VN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Trườ</a:t>
            </a:r>
            <a:r>
              <a:rPr lang="en-US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NG tiểu học Long giao</a:t>
            </a:r>
          </a:p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Huyện cẩm mỹ- tỉnh đồng nai</a:t>
            </a:r>
          </a:p>
        </p:txBody>
      </p:sp>
    </p:spTree>
    <p:extLst>
      <p:ext uri="{BB962C8B-B14F-4D97-AF65-F5344CB8AC3E}">
        <p14:creationId xmlns:p14="http://schemas.microsoft.com/office/powerpoint/2010/main" val="6374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1063868">
            <a:off x="5330950" y="305067"/>
            <a:ext cx="7238883" cy="6247864"/>
            <a:chOff x="2876479" y="2773788"/>
            <a:chExt cx="6688426" cy="2945880"/>
          </a:xfrm>
        </p:grpSpPr>
        <p:sp>
          <p:nvSpPr>
            <p:cNvPr id="8" name="TextBox 12">
              <a:extLst>
                <a:ext uri="{FF2B5EF4-FFF2-40B4-BE49-F238E27FC236}">
                  <a16:creationId xmlns=""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2773788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Luyện</a:t>
              </a:r>
              <a:r>
                <a:rPr lang="en-US" sz="20000" dirty="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tập</a:t>
              </a:r>
              <a:endParaRPr lang="en-US" sz="20000" dirty="0">
                <a:ln w="1905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9" name="TextBox 12">
              <a:extLst>
                <a:ext uri="{FF2B5EF4-FFF2-40B4-BE49-F238E27FC236}">
                  <a16:creationId xmlns=""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76479" y="2773788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0"/>
                  <a:solidFill>
                    <a:srgbClr val="C0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Luyện</a:t>
              </a:r>
              <a:r>
                <a:rPr lang="en-US" sz="20000" dirty="0">
                  <a:ln w="0"/>
                  <a:solidFill>
                    <a:srgbClr val="C0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0"/>
                  <a:solidFill>
                    <a:srgbClr val="C0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tập</a:t>
              </a:r>
              <a:endParaRPr lang="en-US" sz="20000" dirty="0">
                <a:ln w="0"/>
                <a:solidFill>
                  <a:srgbClr val="C0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069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=""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289246" y="221777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Nhóm 7">
            <a:extLst>
              <a:ext uri="{FF2B5EF4-FFF2-40B4-BE49-F238E27FC236}">
                <a16:creationId xmlns=""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1014266" y="753819"/>
            <a:ext cx="10794597" cy="714732"/>
            <a:chOff x="1169225" y="236917"/>
            <a:chExt cx="10794597" cy="714732"/>
          </a:xfrm>
        </p:grpSpPr>
        <p:sp>
          <p:nvSpPr>
            <p:cNvPr id="32" name="TextBox 16">
              <a:extLst>
                <a:ext uri="{FF2B5EF4-FFF2-40B4-BE49-F238E27FC236}">
                  <a16:creationId xmlns=""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797469" y="236917"/>
              <a:ext cx="101663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 các số còn thiếu rồi đọc các số trong bảng.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=""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TextBox 23">
              <a:extLst>
                <a:ext uri="{FF2B5EF4-FFF2-40B4-BE49-F238E27FC236}">
                  <a16:creationId xmlns=""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7744652-6C35-4503-95E6-51133C32AD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" t="55346" r="7022" b="32075"/>
          <a:stretch/>
        </p:blipFill>
        <p:spPr>
          <a:xfrm>
            <a:off x="226482" y="1635077"/>
            <a:ext cx="11341307" cy="22773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364234" y="3926736"/>
            <a:ext cx="8229600" cy="1881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917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+mn-lt"/>
                <a:ea typeface="+mn-ea"/>
                <a:cs typeface="Arial"/>
                <a:sym typeface="Arial"/>
              </a:rPr>
              <a:t>T</a:t>
            </a:r>
            <a:r>
              <a:rPr lang="vi-VN" sz="7200" b="1" kern="0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+mn-lt"/>
                <a:ea typeface="+mn-ea"/>
                <a:cs typeface="Arial"/>
                <a:sym typeface="Arial"/>
              </a:rPr>
              <a:t>H</a:t>
            </a:r>
            <a:r>
              <a:rPr lang="vi-VN" sz="7200" b="1" kern="0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+mn-lt"/>
                <a:ea typeface="+mn-ea"/>
                <a:cs typeface="Arial"/>
                <a:sym typeface="Arial"/>
              </a:rPr>
              <a:t>Ả</a:t>
            </a:r>
            <a:r>
              <a:rPr lang="vi-VN" sz="7200" b="1" kern="0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+mn-lt"/>
                <a:ea typeface="+mn-ea"/>
                <a:cs typeface="Arial"/>
                <a:sym typeface="Arial"/>
              </a:rPr>
              <a:t>O </a:t>
            </a:r>
            <a:r>
              <a:rPr lang="vi-VN" sz="7200" b="1" kern="0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+mn-lt"/>
                <a:ea typeface="+mn-ea"/>
                <a:cs typeface="Arial"/>
                <a:sym typeface="Arial"/>
              </a:rPr>
              <a:t>L</a:t>
            </a:r>
            <a:r>
              <a:rPr lang="vi-VN" sz="7200" b="1" kern="0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+mn-lt"/>
                <a:ea typeface="+mn-ea"/>
                <a:cs typeface="Arial"/>
                <a:sym typeface="Arial"/>
              </a:rPr>
              <a:t>U</a:t>
            </a:r>
            <a:r>
              <a:rPr lang="vi-VN" sz="7200" b="1" kern="0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+mn-lt"/>
                <a:ea typeface="+mn-ea"/>
                <a:cs typeface="Arial"/>
                <a:sym typeface="Arial"/>
              </a:rPr>
              <a:t>Ậ</a:t>
            </a:r>
            <a:r>
              <a:rPr lang="vi-VN" sz="7200" b="1" kern="0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+mn-lt"/>
                <a:ea typeface="+mn-ea"/>
                <a:cs typeface="Arial"/>
                <a:sym typeface="Arial"/>
              </a:rPr>
              <a:t>N </a:t>
            </a:r>
            <a:r>
              <a:rPr lang="vi-VN" sz="7200" b="1" kern="0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+mn-lt"/>
                <a:ea typeface="+mn-ea"/>
                <a:cs typeface="Arial"/>
                <a:sym typeface="Arial"/>
              </a:rPr>
              <a:t>N</a:t>
            </a:r>
            <a:r>
              <a:rPr lang="vi-VN" sz="7200" b="1" kern="0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+mn-lt"/>
                <a:ea typeface="+mn-ea"/>
                <a:cs typeface="Arial"/>
                <a:sym typeface="Arial"/>
              </a:rPr>
              <a:t>H</a:t>
            </a:r>
            <a:r>
              <a:rPr lang="vi-VN" sz="7200" b="1" kern="0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+mn-lt"/>
                <a:ea typeface="+mn-ea"/>
                <a:cs typeface="Arial"/>
                <a:sym typeface="Arial"/>
              </a:rPr>
              <a:t>Ó</a:t>
            </a:r>
            <a:r>
              <a:rPr lang="vi-VN" sz="7200" b="1" kern="0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+mn-lt"/>
                <a:ea typeface="+mn-ea"/>
                <a:cs typeface="Arial"/>
                <a:sym typeface="Arial"/>
              </a:rPr>
              <a:t>M </a:t>
            </a:r>
            <a:endParaRPr lang="en-US" sz="7200" b="1" kern="0" dirty="0">
              <a:ln w="19050">
                <a:solidFill>
                  <a:srgbClr val="002060"/>
                </a:solidFill>
                <a:prstDash val="solid"/>
              </a:ln>
              <a:solidFill>
                <a:srgbClr val="66FF33"/>
              </a:solidFill>
              <a:effectLst>
                <a:outerShdw blurRad="12700" dist="38100" dir="2700000" algn="tl" rotWithShape="0">
                  <a:srgbClr val="EDD26B">
                    <a:lumMod val="60000"/>
                    <a:lumOff val="40000"/>
                  </a:srgbClr>
                </a:outerShdw>
              </a:effectLst>
              <a:latin typeface="+mn-lt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63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=""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32731" y="0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Nhóm 7">
            <a:extLst>
              <a:ext uri="{FF2B5EF4-FFF2-40B4-BE49-F238E27FC236}">
                <a16:creationId xmlns=""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1014266" y="753819"/>
            <a:ext cx="10794597" cy="714732"/>
            <a:chOff x="1169225" y="236917"/>
            <a:chExt cx="10794597" cy="714732"/>
          </a:xfrm>
        </p:grpSpPr>
        <p:sp>
          <p:nvSpPr>
            <p:cNvPr id="32" name="TextBox 16">
              <a:extLst>
                <a:ext uri="{FF2B5EF4-FFF2-40B4-BE49-F238E27FC236}">
                  <a16:creationId xmlns=""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797469" y="236917"/>
              <a:ext cx="101663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còn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thiếu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rồi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đọc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=""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TextBox 23">
              <a:extLst>
                <a:ext uri="{FF2B5EF4-FFF2-40B4-BE49-F238E27FC236}">
                  <a16:creationId xmlns=""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7744652-6C35-4503-95E6-51133C32AD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" t="55346" r="7022" b="32075"/>
          <a:stretch/>
        </p:blipFill>
        <p:spPr>
          <a:xfrm>
            <a:off x="411713" y="2649490"/>
            <a:ext cx="11341307" cy="22773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7B3DFB4-D5A2-4417-9D92-8962289CBC6C}"/>
              </a:ext>
            </a:extLst>
          </p:cNvPr>
          <p:cNvSpPr txBox="1"/>
          <p:nvPr/>
        </p:nvSpPr>
        <p:spPr>
          <a:xfrm>
            <a:off x="4071937" y="2911158"/>
            <a:ext cx="1022045" cy="461665"/>
          </a:xfrm>
          <a:prstGeom prst="rect">
            <a:avLst/>
          </a:prstGeom>
          <a:solidFill>
            <a:srgbClr val="FAC2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89 994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0182D46-B2D8-4432-8060-05366CEC3910}"/>
              </a:ext>
            </a:extLst>
          </p:cNvPr>
          <p:cNvSpPr txBox="1"/>
          <p:nvPr/>
        </p:nvSpPr>
        <p:spPr>
          <a:xfrm>
            <a:off x="5082488" y="2915818"/>
            <a:ext cx="1121080" cy="461665"/>
          </a:xfrm>
          <a:prstGeom prst="rect">
            <a:avLst/>
          </a:prstGeom>
          <a:solidFill>
            <a:srgbClr val="D0F3FF"/>
          </a:solidFill>
          <a:ln>
            <a:solidFill>
              <a:srgbClr val="D0F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89 995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C66BF1D-EDC3-4375-8484-C4971444CB9B}"/>
              </a:ext>
            </a:extLst>
          </p:cNvPr>
          <p:cNvSpPr txBox="1"/>
          <p:nvPr/>
        </p:nvSpPr>
        <p:spPr>
          <a:xfrm>
            <a:off x="7248874" y="2906586"/>
            <a:ext cx="10524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89 997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2103BE6-9874-47CF-88D3-1FFC199E34E1}"/>
              </a:ext>
            </a:extLst>
          </p:cNvPr>
          <p:cNvSpPr txBox="1"/>
          <p:nvPr/>
        </p:nvSpPr>
        <p:spPr>
          <a:xfrm>
            <a:off x="1831485" y="3460994"/>
            <a:ext cx="10524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90 002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CD4AFE5-3BD5-4122-8F99-C2FBFE95230C}"/>
              </a:ext>
            </a:extLst>
          </p:cNvPr>
          <p:cNvSpPr txBox="1"/>
          <p:nvPr/>
        </p:nvSpPr>
        <p:spPr>
          <a:xfrm>
            <a:off x="5131105" y="3443814"/>
            <a:ext cx="1085191" cy="461665"/>
          </a:xfrm>
          <a:prstGeom prst="rect">
            <a:avLst/>
          </a:prstGeom>
          <a:solidFill>
            <a:srgbClr val="D0F3FF"/>
          </a:solidFill>
          <a:ln>
            <a:solidFill>
              <a:srgbClr val="D0F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90 005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D3CF3A4-3792-4B64-97E8-8F3290E31064}"/>
              </a:ext>
            </a:extLst>
          </p:cNvPr>
          <p:cNvSpPr txBox="1"/>
          <p:nvPr/>
        </p:nvSpPr>
        <p:spPr>
          <a:xfrm>
            <a:off x="6159144" y="3471616"/>
            <a:ext cx="109275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90 006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2E0DC85-159A-4A5E-847D-091075919B82}"/>
              </a:ext>
            </a:extLst>
          </p:cNvPr>
          <p:cNvSpPr txBox="1"/>
          <p:nvPr/>
        </p:nvSpPr>
        <p:spPr>
          <a:xfrm>
            <a:off x="8301297" y="3455202"/>
            <a:ext cx="10524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90 008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07B9C33-8FAD-4D4C-B962-64FE6AD79990}"/>
              </a:ext>
            </a:extLst>
          </p:cNvPr>
          <p:cNvSpPr txBox="1"/>
          <p:nvPr/>
        </p:nvSpPr>
        <p:spPr>
          <a:xfrm>
            <a:off x="10558459" y="3461373"/>
            <a:ext cx="1000125" cy="446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90 010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EA5A98F-2A1A-486E-A2A1-F175CA86D0B6}"/>
              </a:ext>
            </a:extLst>
          </p:cNvPr>
          <p:cNvSpPr txBox="1"/>
          <p:nvPr/>
        </p:nvSpPr>
        <p:spPr>
          <a:xfrm>
            <a:off x="750486" y="4038258"/>
            <a:ext cx="1123863" cy="461665"/>
          </a:xfrm>
          <a:prstGeom prst="rect">
            <a:avLst/>
          </a:prstGeom>
          <a:solidFill>
            <a:srgbClr val="E0F09B"/>
          </a:solidFill>
          <a:ln>
            <a:solidFill>
              <a:srgbClr val="E0F0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90 011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13F6A73-FC40-4DE4-89E4-0B6699D0DDCB}"/>
              </a:ext>
            </a:extLst>
          </p:cNvPr>
          <p:cNvSpPr txBox="1"/>
          <p:nvPr/>
        </p:nvSpPr>
        <p:spPr>
          <a:xfrm>
            <a:off x="2986088" y="4023969"/>
            <a:ext cx="1085849" cy="446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90 013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EA4C3AD-319D-46A1-8213-6E858FD57C81}"/>
              </a:ext>
            </a:extLst>
          </p:cNvPr>
          <p:cNvSpPr txBox="1"/>
          <p:nvPr/>
        </p:nvSpPr>
        <p:spPr>
          <a:xfrm>
            <a:off x="3936331" y="4010983"/>
            <a:ext cx="1194774" cy="461665"/>
          </a:xfrm>
          <a:prstGeom prst="rect">
            <a:avLst/>
          </a:prstGeom>
          <a:solidFill>
            <a:srgbClr val="FAC2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90 014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4A43B84-52FA-4595-961F-DE9BBC643A5B}"/>
              </a:ext>
            </a:extLst>
          </p:cNvPr>
          <p:cNvSpPr txBox="1"/>
          <p:nvPr/>
        </p:nvSpPr>
        <p:spPr>
          <a:xfrm>
            <a:off x="6199474" y="4021367"/>
            <a:ext cx="10524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90 016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0019F4E-AE24-4DAD-B4DE-14ACBFB67F8C}"/>
              </a:ext>
            </a:extLst>
          </p:cNvPr>
          <p:cNvSpPr txBox="1"/>
          <p:nvPr/>
        </p:nvSpPr>
        <p:spPr>
          <a:xfrm>
            <a:off x="9391732" y="4008101"/>
            <a:ext cx="10524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90 019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90EF70D-F3D1-4FF3-9E20-3548C9C13666}"/>
              </a:ext>
            </a:extLst>
          </p:cNvPr>
          <p:cNvSpPr txBox="1"/>
          <p:nvPr/>
        </p:nvSpPr>
        <p:spPr>
          <a:xfrm>
            <a:off x="10486803" y="4006670"/>
            <a:ext cx="107178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90 020</a:t>
            </a:r>
          </a:p>
        </p:txBody>
      </p:sp>
    </p:spTree>
    <p:extLst>
      <p:ext uri="{BB962C8B-B14F-4D97-AF65-F5344CB8AC3E}">
        <p14:creationId xmlns:p14="http://schemas.microsoft.com/office/powerpoint/2010/main" val="148843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6" grpId="0" animBg="1"/>
      <p:bldP spid="41" grpId="0" animBg="1"/>
      <p:bldP spid="45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=""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425781" y="162918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Nhóm 7">
            <a:extLst>
              <a:ext uri="{FF2B5EF4-FFF2-40B4-BE49-F238E27FC236}">
                <a16:creationId xmlns=""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971613" y="491839"/>
            <a:ext cx="10471449" cy="772866"/>
            <a:chOff x="1169225" y="178783"/>
            <a:chExt cx="10471449" cy="772866"/>
          </a:xfrm>
        </p:grpSpPr>
        <p:sp>
          <p:nvSpPr>
            <p:cNvPr id="32" name="TextBox 16">
              <a:extLst>
                <a:ext uri="{FF2B5EF4-FFF2-40B4-BE49-F238E27FC236}">
                  <a16:creationId xmlns=""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89037" y="17878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FF5050"/>
                  </a:solidFill>
                </a:rPr>
                <a:t>Viết</a:t>
              </a:r>
              <a:r>
                <a:rPr lang="en-US" sz="4000" b="1" dirty="0">
                  <a:solidFill>
                    <a:srgbClr val="FF5050"/>
                  </a:solidFill>
                </a:rPr>
                <a:t> </a:t>
              </a:r>
              <a:r>
                <a:rPr lang="en-US" sz="4000" b="1" dirty="0" err="1">
                  <a:solidFill>
                    <a:srgbClr val="FF5050"/>
                  </a:solidFill>
                </a:rPr>
                <a:t>các</a:t>
              </a:r>
              <a:r>
                <a:rPr lang="en-US" sz="4000" b="1" dirty="0">
                  <a:solidFill>
                    <a:srgbClr val="FF5050"/>
                  </a:solidFill>
                </a:rPr>
                <a:t> số </a:t>
              </a:r>
              <a:r>
                <a:rPr lang="en-US" sz="4000" b="1" dirty="0" err="1">
                  <a:solidFill>
                    <a:srgbClr val="FF5050"/>
                  </a:solidFill>
                </a:rPr>
                <a:t>thành</a:t>
              </a:r>
              <a:r>
                <a:rPr lang="en-US" sz="4000" b="1" dirty="0">
                  <a:solidFill>
                    <a:srgbClr val="FF5050"/>
                  </a:solidFill>
                </a:rPr>
                <a:t> </a:t>
              </a:r>
              <a:r>
                <a:rPr lang="en-US" sz="4000" b="1" dirty="0" err="1">
                  <a:solidFill>
                    <a:srgbClr val="FF5050"/>
                  </a:solidFill>
                </a:rPr>
                <a:t>tổng</a:t>
              </a:r>
              <a:r>
                <a:rPr lang="en-US" sz="4000" b="1" dirty="0">
                  <a:solidFill>
                    <a:srgbClr val="FF5050"/>
                  </a:solidFill>
                </a:rPr>
                <a:t> (</a:t>
              </a:r>
              <a:r>
                <a:rPr lang="en-US" sz="4000" b="1" dirty="0" err="1">
                  <a:solidFill>
                    <a:srgbClr val="FF5050"/>
                  </a:solidFill>
                </a:rPr>
                <a:t>theo</a:t>
              </a:r>
              <a:r>
                <a:rPr lang="en-US" sz="4000" b="1" dirty="0">
                  <a:solidFill>
                    <a:srgbClr val="FF5050"/>
                  </a:solidFill>
                </a:rPr>
                <a:t> </a:t>
              </a:r>
              <a:r>
                <a:rPr lang="en-US" sz="4000" b="1" dirty="0" err="1">
                  <a:solidFill>
                    <a:srgbClr val="FF5050"/>
                  </a:solidFill>
                </a:rPr>
                <a:t>mẫu</a:t>
              </a:r>
              <a:r>
                <a:rPr lang="en-US" sz="4000" b="1" dirty="0">
                  <a:solidFill>
                    <a:srgbClr val="FF5050"/>
                  </a:solidFill>
                </a:rPr>
                <a:t>).</a:t>
              </a:r>
              <a:endParaRPr lang="vi-VN" sz="4000" b="1" dirty="0">
                <a:solidFill>
                  <a:srgbClr val="FF5050"/>
                </a:solidFill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=""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34" name="TextBox 23">
              <a:extLst>
                <a:ext uri="{FF2B5EF4-FFF2-40B4-BE49-F238E27FC236}">
                  <a16:creationId xmlns=""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3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7842" y="2789443"/>
            <a:ext cx="11244477" cy="1085182"/>
            <a:chOff x="639140" y="3503199"/>
            <a:chExt cx="11244477" cy="1085182"/>
          </a:xfrm>
        </p:grpSpPr>
        <p:sp>
          <p:nvSpPr>
            <p:cNvPr id="22" name="TextBox 16">
              <a:extLst>
                <a:ext uri="{FF2B5EF4-FFF2-40B4-BE49-F238E27FC236}">
                  <a16:creationId xmlns=""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639140" y="3503199"/>
              <a:ext cx="38172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000" b="1" dirty="0">
                  <a:solidFill>
                    <a:srgbClr val="FF5D5D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6000" b="1" dirty="0" smtClean="0">
                  <a:solidFill>
                    <a:srgbClr val="FF5D5D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6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31 </a:t>
              </a:r>
              <a:r>
                <a:rPr lang="en-US" sz="6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820</a:t>
              </a:r>
              <a:endParaRPr lang="vi-VN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16">
              <a:extLst>
                <a:ext uri="{FF2B5EF4-FFF2-40B4-BE49-F238E27FC236}">
                  <a16:creationId xmlns=""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4493810" y="3540274"/>
              <a:ext cx="47765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000" b="1" dirty="0">
                  <a:solidFill>
                    <a:srgbClr val="FF5D5D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6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10 405</a:t>
              </a:r>
              <a:endParaRPr lang="vi-VN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16">
              <a:extLst>
                <a:ext uri="{FF2B5EF4-FFF2-40B4-BE49-F238E27FC236}">
                  <a16:creationId xmlns=""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8318406" y="3572718"/>
              <a:ext cx="35652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000" b="1" dirty="0" smtClean="0">
                  <a:solidFill>
                    <a:srgbClr val="FF5D5D"/>
                  </a:solidFill>
                  <a:latin typeface="Times New Roman" pitchFamily="18" charset="0"/>
                  <a:cs typeface="Times New Roman" pitchFamily="18" charset="0"/>
                </a:rPr>
                <a:t> c</a:t>
              </a:r>
              <a:r>
                <a:rPr lang="en-US" sz="6000" b="1" dirty="0">
                  <a:solidFill>
                    <a:srgbClr val="FF5D5D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6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9 009</a:t>
              </a:r>
              <a:endParaRPr lang="vi-VN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TextBox 16">
            <a:extLst>
              <a:ext uri="{FF2B5EF4-FFF2-40B4-BE49-F238E27FC236}">
                <a16:creationId xmlns=""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827919" y="1362499"/>
            <a:ext cx="9799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FF5050"/>
                </a:solidFill>
              </a:rPr>
              <a:t>Mẫu</a:t>
            </a:r>
            <a:r>
              <a:rPr lang="en-US" sz="4000" b="1" dirty="0">
                <a:solidFill>
                  <a:srgbClr val="FF5050"/>
                </a:solidFill>
              </a:rPr>
              <a:t>: </a:t>
            </a:r>
            <a:r>
              <a:rPr lang="en-US" sz="4000" b="1" dirty="0">
                <a:solidFill>
                  <a:srgbClr val="00B0F0"/>
                </a:solidFill>
              </a:rPr>
              <a:t>24 042 = 20 000 + 4 000 + 40 + 2 </a:t>
            </a:r>
            <a:endParaRPr lang="vi-VN" sz="4000" b="1" dirty="0">
              <a:solidFill>
                <a:srgbClr val="00B0F0"/>
              </a:solidFill>
            </a:endParaRPr>
          </a:p>
        </p:txBody>
      </p:sp>
      <p:pic>
        <p:nvPicPr>
          <p:cNvPr id="46" name="Hình ảnh 26">
            <a:extLst>
              <a:ext uri="{FF2B5EF4-FFF2-40B4-BE49-F238E27FC236}">
                <a16:creationId xmlns="" xmlns:a16="http://schemas.microsoft.com/office/drawing/2014/main" id="{56E01EE8-471E-40C4-FA53-95E1A825D6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0" t="50000" r="21155"/>
          <a:stretch/>
        </p:blipFill>
        <p:spPr>
          <a:xfrm rot="958498">
            <a:off x="1551907" y="4517550"/>
            <a:ext cx="1585212" cy="1877936"/>
          </a:xfrm>
          <a:prstGeom prst="rect">
            <a:avLst/>
          </a:prstGeom>
        </p:spPr>
      </p:pic>
      <p:sp>
        <p:nvSpPr>
          <p:cNvPr id="52" name="TextBox 10">
            <a:extLst>
              <a:ext uri="{FF2B5EF4-FFF2-40B4-BE49-F238E27FC236}">
                <a16:creationId xmlns="" xmlns:a16="http://schemas.microsoft.com/office/drawing/2014/main" id="{BE89E148-2AC0-7696-E687-3EE5FC6D315E}"/>
              </a:ext>
            </a:extLst>
          </p:cNvPr>
          <p:cNvSpPr txBox="1"/>
          <p:nvPr/>
        </p:nvSpPr>
        <p:spPr>
          <a:xfrm>
            <a:off x="-434185" y="5143510"/>
            <a:ext cx="13161181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6E67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rPr>
              <a:t>CÙNG THỰC HIỆN TRÊN BẢNG CON</a:t>
            </a:r>
            <a:endParaRPr lang="en-US" sz="4000" b="1" dirty="0">
              <a:ln w="28575">
                <a:solidFill>
                  <a:srgbClr val="002060"/>
                </a:solidFill>
                <a:prstDash val="solid"/>
              </a:ln>
              <a:solidFill>
                <a:srgbClr val="FA968E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NTH-Hoa Nho LNTH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64327" y="1257859"/>
            <a:ext cx="494797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473256" y="1264705"/>
            <a:ext cx="297903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392837" y="1327102"/>
            <a:ext cx="242876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452287" y="1362499"/>
            <a:ext cx="112031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5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=""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79752" y="221777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Nhóm 7">
            <a:extLst>
              <a:ext uri="{FF2B5EF4-FFF2-40B4-BE49-F238E27FC236}">
                <a16:creationId xmlns=""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971613" y="491839"/>
            <a:ext cx="10471449" cy="772866"/>
            <a:chOff x="1169225" y="178783"/>
            <a:chExt cx="10471449" cy="772866"/>
          </a:xfrm>
        </p:grpSpPr>
        <p:sp>
          <p:nvSpPr>
            <p:cNvPr id="32" name="TextBox 16">
              <a:extLst>
                <a:ext uri="{FF2B5EF4-FFF2-40B4-BE49-F238E27FC236}">
                  <a16:creationId xmlns=""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89037" y="17878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FF5050"/>
                  </a:solidFill>
                </a:rPr>
                <a:t>Viết</a:t>
              </a:r>
              <a:r>
                <a:rPr lang="en-US" sz="4000" b="1" dirty="0">
                  <a:solidFill>
                    <a:srgbClr val="FF5050"/>
                  </a:solidFill>
                </a:rPr>
                <a:t> </a:t>
              </a:r>
              <a:r>
                <a:rPr lang="en-US" sz="4000" b="1" dirty="0" err="1">
                  <a:solidFill>
                    <a:srgbClr val="FF5050"/>
                  </a:solidFill>
                </a:rPr>
                <a:t>các</a:t>
              </a:r>
              <a:r>
                <a:rPr lang="en-US" sz="4000" b="1" dirty="0">
                  <a:solidFill>
                    <a:srgbClr val="FF5050"/>
                  </a:solidFill>
                </a:rPr>
                <a:t> số </a:t>
              </a:r>
              <a:r>
                <a:rPr lang="en-US" sz="4000" b="1" dirty="0" err="1">
                  <a:solidFill>
                    <a:srgbClr val="FF5050"/>
                  </a:solidFill>
                </a:rPr>
                <a:t>thành</a:t>
              </a:r>
              <a:r>
                <a:rPr lang="en-US" sz="4000" b="1" dirty="0">
                  <a:solidFill>
                    <a:srgbClr val="FF5050"/>
                  </a:solidFill>
                </a:rPr>
                <a:t> </a:t>
              </a:r>
              <a:r>
                <a:rPr lang="en-US" sz="4000" b="1" dirty="0" err="1">
                  <a:solidFill>
                    <a:srgbClr val="FF5050"/>
                  </a:solidFill>
                </a:rPr>
                <a:t>tổng</a:t>
              </a:r>
              <a:r>
                <a:rPr lang="en-US" sz="4000" b="1" dirty="0">
                  <a:solidFill>
                    <a:srgbClr val="FF5050"/>
                  </a:solidFill>
                </a:rPr>
                <a:t> (</a:t>
              </a:r>
              <a:r>
                <a:rPr lang="en-US" sz="4000" b="1" dirty="0" err="1">
                  <a:solidFill>
                    <a:srgbClr val="FF5050"/>
                  </a:solidFill>
                </a:rPr>
                <a:t>theo</a:t>
              </a:r>
              <a:r>
                <a:rPr lang="en-US" sz="4000" b="1" dirty="0">
                  <a:solidFill>
                    <a:srgbClr val="FF5050"/>
                  </a:solidFill>
                </a:rPr>
                <a:t> </a:t>
              </a:r>
              <a:r>
                <a:rPr lang="en-US" sz="4000" b="1" dirty="0" err="1">
                  <a:solidFill>
                    <a:srgbClr val="FF5050"/>
                  </a:solidFill>
                </a:rPr>
                <a:t>mẫu</a:t>
              </a:r>
              <a:r>
                <a:rPr lang="en-US" sz="4000" b="1" dirty="0">
                  <a:solidFill>
                    <a:srgbClr val="FF5050"/>
                  </a:solidFill>
                </a:rPr>
                <a:t>).</a:t>
              </a:r>
              <a:endParaRPr lang="vi-VN" sz="4000" b="1" dirty="0">
                <a:solidFill>
                  <a:srgbClr val="FF5050"/>
                </a:solidFill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=""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34" name="TextBox 23">
              <a:extLst>
                <a:ext uri="{FF2B5EF4-FFF2-40B4-BE49-F238E27FC236}">
                  <a16:creationId xmlns=""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3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336003" y="1703762"/>
            <a:ext cx="100944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F5050"/>
              </a:buClr>
            </a:pPr>
            <a:r>
              <a:rPr lang="en-US" sz="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31 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820 = 30 000 + 1 000 + 800 + 20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336003" y="2854772"/>
            <a:ext cx="752321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F5050"/>
              </a:buClr>
            </a:pPr>
            <a:r>
              <a:rPr lang="en-US" sz="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b.10 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405 = 10 000 + 400 + 5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64574" y="3899519"/>
            <a:ext cx="53623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F5050"/>
              </a:buClr>
            </a:pPr>
            <a:r>
              <a:rPr lang="en-US" sz="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9 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009 = 9 000 + 9</a:t>
            </a:r>
          </a:p>
        </p:txBody>
      </p:sp>
      <p:grpSp>
        <p:nvGrpSpPr>
          <p:cNvPr id="43" name="Group 10">
            <a:extLst>
              <a:ext uri="{FF2B5EF4-FFF2-40B4-BE49-F238E27FC236}">
                <a16:creationId xmlns=""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582590">
            <a:off x="9322556" y="4463374"/>
            <a:ext cx="1758787" cy="2392226"/>
            <a:chOff x="731197" y="2586538"/>
            <a:chExt cx="2384620" cy="2813564"/>
          </a:xfrm>
        </p:grpSpPr>
        <p:grpSp>
          <p:nvGrpSpPr>
            <p:cNvPr id="44" name="Group 7">
              <a:extLst>
                <a:ext uri="{FF2B5EF4-FFF2-40B4-BE49-F238E27FC236}">
                  <a16:creationId xmlns=""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516725" y="2801010"/>
              <a:ext cx="2813564" cy="2384620"/>
              <a:chOff x="5220929" y="-1553497"/>
              <a:chExt cx="5771536" cy="3293807"/>
            </a:xfrm>
          </p:grpSpPr>
          <p:sp>
            <p:nvSpPr>
              <p:cNvPr id="55" name="Rectangle 6">
                <a:extLst>
                  <a:ext uri="{FF2B5EF4-FFF2-40B4-BE49-F238E27FC236}">
                    <a16:creationId xmlns=""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29" y="-1553497"/>
                <a:ext cx="5771536" cy="3293807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22">
                <a:extLst>
                  <a:ext uri="{FF2B5EF4-FFF2-40B4-BE49-F238E27FC236}">
                    <a16:creationId xmlns=""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7" y="-1451434"/>
                <a:ext cx="5538771" cy="3093183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3" name="Straight Connector 9">
              <a:extLst>
                <a:ext uri="{FF2B5EF4-FFF2-40B4-BE49-F238E27FC236}">
                  <a16:creationId xmlns="" xmlns:a16="http://schemas.microsoft.com/office/drawing/2014/main" id="{AF16295D-20C9-524B-3AB4-CA046134933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035" y="3993301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8">
              <a:extLst>
                <a:ext uri="{FF2B5EF4-FFF2-40B4-BE49-F238E27FC236}">
                  <a16:creationId xmlns=""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5074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Hình ảnh 2" descr="Ảnh có chứa mũi tên&#10;&#10;Mô tả được tạo tự động">
            <a:extLst>
              <a:ext uri="{FF2B5EF4-FFF2-40B4-BE49-F238E27FC236}">
                <a16:creationId xmlns=""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2986193">
            <a:off x="10566906" y="5495929"/>
            <a:ext cx="1699952" cy="101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11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=""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Nhóm 7">
            <a:extLst>
              <a:ext uri="{FF2B5EF4-FFF2-40B4-BE49-F238E27FC236}">
                <a16:creationId xmlns=""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971613" y="549973"/>
            <a:ext cx="10351573" cy="714732"/>
            <a:chOff x="1169225" y="236917"/>
            <a:chExt cx="10351573" cy="714732"/>
          </a:xfrm>
        </p:grpSpPr>
        <p:sp>
          <p:nvSpPr>
            <p:cNvPr id="32" name="TextBox 16">
              <a:extLst>
                <a:ext uri="{FF2B5EF4-FFF2-40B4-BE49-F238E27FC236}">
                  <a16:creationId xmlns=""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869161" y="236917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rgbClr val="FF5050"/>
                  </a:solidFill>
                </a:rPr>
                <a:t>Số?</a:t>
              </a:r>
              <a:endParaRPr lang="vi-VN" sz="4000" b="1" dirty="0">
                <a:solidFill>
                  <a:srgbClr val="FF5050"/>
                </a:solidFill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=""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34" name="TextBox 23">
              <a:extLst>
                <a:ext uri="{FF2B5EF4-FFF2-40B4-BE49-F238E27FC236}">
                  <a16:creationId xmlns=""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5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Nhóm 28">
            <a:extLst>
              <a:ext uri="{FF2B5EF4-FFF2-40B4-BE49-F238E27FC236}">
                <a16:creationId xmlns="" xmlns:a16="http://schemas.microsoft.com/office/drawing/2014/main" id="{026CF060-679C-C2D0-6BBA-2FBE93896F18}"/>
              </a:ext>
            </a:extLst>
          </p:cNvPr>
          <p:cNvGrpSpPr/>
          <p:nvPr/>
        </p:nvGrpSpPr>
        <p:grpSpPr>
          <a:xfrm>
            <a:off x="3220607" y="4978500"/>
            <a:ext cx="6034770" cy="1475802"/>
            <a:chOff x="6123627" y="52155"/>
            <a:chExt cx="6034770" cy="1475802"/>
          </a:xfrm>
        </p:grpSpPr>
        <p:grpSp>
          <p:nvGrpSpPr>
            <p:cNvPr id="66" name="Nhóm 25">
              <a:extLst>
                <a:ext uri="{FF2B5EF4-FFF2-40B4-BE49-F238E27FC236}">
                  <a16:creationId xmlns="" xmlns:a16="http://schemas.microsoft.com/office/drawing/2014/main" id="{E3F9D58F-118D-5F7D-416E-69F92472F6EB}"/>
                </a:ext>
              </a:extLst>
            </p:cNvPr>
            <p:cNvGrpSpPr/>
            <p:nvPr/>
          </p:nvGrpSpPr>
          <p:grpSpPr>
            <a:xfrm>
              <a:off x="6447731" y="514924"/>
              <a:ext cx="5663160" cy="811568"/>
              <a:chOff x="6447731" y="425821"/>
              <a:chExt cx="5663160" cy="811568"/>
            </a:xfrm>
          </p:grpSpPr>
          <p:sp>
            <p:nvSpPr>
              <p:cNvPr id="69" name="Rectangle: Rounded Corners 1">
                <a:extLst>
                  <a:ext uri="{FF2B5EF4-FFF2-40B4-BE49-F238E27FC236}">
                    <a16:creationId xmlns="" xmlns:a16="http://schemas.microsoft.com/office/drawing/2014/main" id="{20450505-C40C-CF54-BCA3-5889965AFA39}"/>
                  </a:ext>
                </a:extLst>
              </p:cNvPr>
              <p:cNvSpPr/>
              <p:nvPr/>
            </p:nvSpPr>
            <p:spPr>
              <a:xfrm>
                <a:off x="6708261" y="425821"/>
                <a:ext cx="5142101" cy="808025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00" b="1" dirty="0">
                  <a:latin typeface="#9Slide07 IcielLa Chic Pro Shad" panose="02000506090000020004" pitchFamily="2" charset="0"/>
                </a:endParaRPr>
              </a:p>
            </p:txBody>
          </p:sp>
          <p:sp>
            <p:nvSpPr>
              <p:cNvPr id="70" name="TextBox 10">
                <a:extLst>
                  <a:ext uri="{FF2B5EF4-FFF2-40B4-BE49-F238E27FC236}">
                    <a16:creationId xmlns="" xmlns:a16="http://schemas.microsoft.com/office/drawing/2014/main" id="{9F8338B3-350B-30C0-0E38-B4BF12E28981}"/>
                  </a:ext>
                </a:extLst>
              </p:cNvPr>
              <p:cNvSpPr txBox="1"/>
              <p:nvPr/>
            </p:nvSpPr>
            <p:spPr>
              <a:xfrm>
                <a:off x="6447731" y="444864"/>
                <a:ext cx="5663160" cy="792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vi-VN" sz="35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Đề bài yêu</a:t>
                </a:r>
                <a:r>
                  <a:rPr lang="en-US" sz="35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35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cầu</a:t>
                </a:r>
                <a:r>
                  <a:rPr lang="vi-VN" sz="35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điều gì?</a:t>
                </a:r>
                <a:endParaRPr lang="en-US" sz="3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endParaRPr>
              </a:p>
            </p:txBody>
          </p:sp>
        </p:grpSp>
        <p:pic>
          <p:nvPicPr>
            <p:cNvPr id="67" name="Hình ảnh 26">
              <a:extLst>
                <a:ext uri="{FF2B5EF4-FFF2-40B4-BE49-F238E27FC236}">
                  <a16:creationId xmlns="" xmlns:a16="http://schemas.microsoft.com/office/drawing/2014/main" id="{56E01EE8-471E-40C4-FA53-95E1A825D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20" t="50000" r="21155"/>
            <a:stretch/>
          </p:blipFill>
          <p:spPr>
            <a:xfrm rot="958498">
              <a:off x="6123627" y="90452"/>
              <a:ext cx="1171718" cy="1437505"/>
            </a:xfrm>
            <a:prstGeom prst="rect">
              <a:avLst/>
            </a:prstGeom>
          </p:spPr>
        </p:pic>
        <p:pic>
          <p:nvPicPr>
            <p:cNvPr id="68" name="Hình ảnh 27">
              <a:extLst>
                <a:ext uri="{FF2B5EF4-FFF2-40B4-BE49-F238E27FC236}">
                  <a16:creationId xmlns="" xmlns:a16="http://schemas.microsoft.com/office/drawing/2014/main" id="{2DBEFB56-6E7B-604E-6C12-0104ECB18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20" t="50000" r="21155"/>
            <a:stretch/>
          </p:blipFill>
          <p:spPr>
            <a:xfrm rot="958498">
              <a:off x="10986679" y="52155"/>
              <a:ext cx="1171718" cy="1437505"/>
            </a:xfrm>
            <a:prstGeom prst="rect">
              <a:avLst/>
            </a:prstGeom>
          </p:spPr>
        </p:pic>
      </p:grpSp>
      <p:grpSp>
        <p:nvGrpSpPr>
          <p:cNvPr id="71" name="Nhóm 9">
            <a:extLst>
              <a:ext uri="{FF2B5EF4-FFF2-40B4-BE49-F238E27FC236}">
                <a16:creationId xmlns=""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3028727" y="4972900"/>
            <a:ext cx="6359176" cy="860502"/>
            <a:chOff x="4179825" y="77141"/>
            <a:chExt cx="8526521" cy="1215710"/>
          </a:xfrm>
        </p:grpSpPr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5" y="77141"/>
              <a:ext cx="8252015" cy="1169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THỰC HIỆN NHÓM ĐÔI</a:t>
              </a:r>
            </a:p>
          </p:txBody>
        </p:sp>
        <p:sp>
          <p:nvSpPr>
            <p:cNvPr id="73" name="TextBox 10">
              <a:extLst>
                <a:ext uri="{FF2B5EF4-FFF2-40B4-BE49-F238E27FC236}">
                  <a16:creationId xmlns=""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454333" y="123173"/>
              <a:ext cx="8252013" cy="1169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THỰC HIỆN NHÓM ĐÔI</a:t>
              </a:r>
              <a:endParaRPr lang="en-US" sz="4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266DD93-8874-4B3B-9546-E03D77DFE9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3" t="9636" r="9774" b="60262"/>
          <a:stretch/>
        </p:blipFill>
        <p:spPr>
          <a:xfrm>
            <a:off x="2837361" y="722558"/>
            <a:ext cx="7834810" cy="416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4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=""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2BAB51F8-8146-4D42-A7D7-736EFC6CC1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 t="9636" r="9700" b="84495"/>
          <a:stretch/>
        </p:blipFill>
        <p:spPr>
          <a:xfrm>
            <a:off x="383137" y="1869335"/>
            <a:ext cx="11695529" cy="1294584"/>
          </a:xfrm>
          <a:prstGeom prst="rect">
            <a:avLst/>
          </a:prstGeom>
        </p:spPr>
      </p:pic>
      <p:grpSp>
        <p:nvGrpSpPr>
          <p:cNvPr id="31" name="Nhóm 7">
            <a:extLst>
              <a:ext uri="{FF2B5EF4-FFF2-40B4-BE49-F238E27FC236}">
                <a16:creationId xmlns=""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971613" y="549973"/>
            <a:ext cx="10351573" cy="714732"/>
            <a:chOff x="1169225" y="236917"/>
            <a:chExt cx="10351573" cy="714732"/>
          </a:xfrm>
        </p:grpSpPr>
        <p:sp>
          <p:nvSpPr>
            <p:cNvPr id="32" name="TextBox 16">
              <a:extLst>
                <a:ext uri="{FF2B5EF4-FFF2-40B4-BE49-F238E27FC236}">
                  <a16:creationId xmlns=""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869161" y="236917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rgbClr val="FF5050"/>
                  </a:solidFill>
                </a:rPr>
                <a:t>Số?</a:t>
              </a:r>
              <a:endParaRPr lang="vi-VN" sz="4000" b="1" dirty="0">
                <a:solidFill>
                  <a:srgbClr val="FF5050"/>
                </a:solidFill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=""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34" name="TextBox 23">
              <a:extLst>
                <a:ext uri="{FF2B5EF4-FFF2-40B4-BE49-F238E27FC236}">
                  <a16:creationId xmlns=""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5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995130" y="2310159"/>
            <a:ext cx="1249060" cy="553998"/>
          </a:xfrm>
          <a:prstGeom prst="rect">
            <a:avLst/>
          </a:prstGeom>
          <a:solidFill>
            <a:srgbClr val="FFB3B3"/>
          </a:solidFill>
        </p:spPr>
        <p:txBody>
          <a:bodyPr wrap="none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</a:rPr>
              <a:t>26 870</a:t>
            </a:r>
            <a:endParaRPr lang="vi-VN" sz="3000" b="1" dirty="0">
              <a:solidFill>
                <a:srgbClr val="00206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431761" y="2310159"/>
            <a:ext cx="1249060" cy="553998"/>
          </a:xfrm>
          <a:prstGeom prst="rect">
            <a:avLst/>
          </a:prstGeom>
          <a:solidFill>
            <a:srgbClr val="FFB3B3"/>
          </a:solidFill>
        </p:spPr>
        <p:txBody>
          <a:bodyPr wrap="none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</a:rPr>
              <a:t>26 880</a:t>
            </a:r>
            <a:endParaRPr lang="vi-VN" sz="3000" b="1" dirty="0">
              <a:solidFill>
                <a:srgbClr val="00206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921658" y="2327535"/>
            <a:ext cx="1249060" cy="553998"/>
          </a:xfrm>
          <a:prstGeom prst="rect">
            <a:avLst/>
          </a:prstGeom>
          <a:solidFill>
            <a:srgbClr val="FFB3B3"/>
          </a:solidFill>
        </p:spPr>
        <p:txBody>
          <a:bodyPr wrap="none">
            <a:spAutoFit/>
          </a:bodyPr>
          <a:lstStyle/>
          <a:p>
            <a:pPr algn="just"/>
            <a:r>
              <a:rPr lang="en-US" sz="3000" b="1">
                <a:solidFill>
                  <a:srgbClr val="002060"/>
                </a:solidFill>
              </a:rPr>
              <a:t>26 890</a:t>
            </a:r>
            <a:endParaRPr lang="vi-VN" sz="3000" b="1" dirty="0">
              <a:solidFill>
                <a:srgbClr val="00206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09496" y="3768549"/>
            <a:ext cx="105136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buClr>
                <a:schemeClr val="bg2">
                  <a:lumMod val="25000"/>
                </a:schemeClr>
              </a:buClr>
              <a:buFontTx/>
              <a:buChar char="-"/>
            </a:pP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Đây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là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tia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chỉ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các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tròn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chục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685800" indent="-685800" algn="just">
              <a:buClr>
                <a:schemeClr val="bg2">
                  <a:lumMod val="25000"/>
                </a:schemeClr>
              </a:buClr>
              <a:buFontTx/>
              <a:buChar char="-"/>
            </a:pP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Để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tìm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chúng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ta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đếm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thêm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10. </a:t>
            </a:r>
          </a:p>
        </p:txBody>
      </p:sp>
    </p:spTree>
    <p:extLst>
      <p:ext uri="{BB962C8B-B14F-4D97-AF65-F5344CB8AC3E}">
        <p14:creationId xmlns:p14="http://schemas.microsoft.com/office/powerpoint/2010/main" val="2237804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7" grpId="0" animBg="1"/>
      <p:bldP spid="78" grpId="0" animBg="1"/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=""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2BAB51F8-8146-4D42-A7D7-736EFC6CC1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2" t="17144" r="10139" b="76987"/>
          <a:stretch/>
        </p:blipFill>
        <p:spPr>
          <a:xfrm>
            <a:off x="383137" y="1869335"/>
            <a:ext cx="11695529" cy="1294584"/>
          </a:xfrm>
          <a:prstGeom prst="rect">
            <a:avLst/>
          </a:prstGeom>
        </p:spPr>
      </p:pic>
      <p:grpSp>
        <p:nvGrpSpPr>
          <p:cNvPr id="31" name="Nhóm 7">
            <a:extLst>
              <a:ext uri="{FF2B5EF4-FFF2-40B4-BE49-F238E27FC236}">
                <a16:creationId xmlns=""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971613" y="549973"/>
            <a:ext cx="10351573" cy="714732"/>
            <a:chOff x="1169225" y="236917"/>
            <a:chExt cx="10351573" cy="714732"/>
          </a:xfrm>
        </p:grpSpPr>
        <p:sp>
          <p:nvSpPr>
            <p:cNvPr id="32" name="TextBox 16">
              <a:extLst>
                <a:ext uri="{FF2B5EF4-FFF2-40B4-BE49-F238E27FC236}">
                  <a16:creationId xmlns=""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869161" y="236917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Số?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=""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TextBox 23">
              <a:extLst>
                <a:ext uri="{FF2B5EF4-FFF2-40B4-BE49-F238E27FC236}">
                  <a16:creationId xmlns=""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527869" y="2431869"/>
            <a:ext cx="1249060" cy="553998"/>
          </a:xfrm>
          <a:prstGeom prst="rect">
            <a:avLst/>
          </a:prstGeom>
          <a:solidFill>
            <a:srgbClr val="FFB3B3"/>
          </a:solidFill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600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981842" y="2431869"/>
            <a:ext cx="1249060" cy="553998"/>
          </a:xfrm>
          <a:prstGeom prst="rect">
            <a:avLst/>
          </a:prstGeom>
          <a:solidFill>
            <a:srgbClr val="FFB3B3"/>
          </a:solidFill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32 700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921660" y="2430272"/>
            <a:ext cx="1249060" cy="553998"/>
          </a:xfrm>
          <a:prstGeom prst="rect">
            <a:avLst/>
          </a:prstGeom>
          <a:solidFill>
            <a:srgbClr val="FFB3B3"/>
          </a:solidFill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32 900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09496" y="3768549"/>
            <a:ext cx="105136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25000"/>
                </a:srgbClr>
              </a:buClr>
              <a:buSzTx/>
              <a:buFontTx/>
              <a:buChar char="-"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tia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số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số </a:t>
            </a:r>
            <a:r>
              <a:rPr kumimoji="0" lang="en-US" sz="5000" b="0" i="0" u="none" strike="noStrike" kern="1200" cap="none" spc="0" normalizeH="0" baseline="0" noProof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tròn</a:t>
            </a: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trăm.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25000"/>
                </a:srgbClr>
              </a:buClr>
              <a:buSzTx/>
              <a:buFontTx/>
              <a:buChar char="-"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số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đếm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thêm</a:t>
            </a: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100.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3472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7" grpId="0" animBg="1"/>
      <p:bldP spid="78" grpId="0" animBg="1"/>
      <p:bldP spid="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=""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2BAB51F8-8146-4D42-A7D7-736EFC6CC1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25435" r="11723" b="68696"/>
          <a:stretch/>
        </p:blipFill>
        <p:spPr>
          <a:xfrm>
            <a:off x="282325" y="1869335"/>
            <a:ext cx="11695529" cy="1294584"/>
          </a:xfrm>
          <a:prstGeom prst="rect">
            <a:avLst/>
          </a:prstGeom>
        </p:spPr>
      </p:pic>
      <p:grpSp>
        <p:nvGrpSpPr>
          <p:cNvPr id="31" name="Nhóm 7">
            <a:extLst>
              <a:ext uri="{FF2B5EF4-FFF2-40B4-BE49-F238E27FC236}">
                <a16:creationId xmlns=""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971613" y="549973"/>
            <a:ext cx="10351573" cy="707886"/>
            <a:chOff x="1169225" y="236917"/>
            <a:chExt cx="10351573" cy="707886"/>
          </a:xfrm>
        </p:grpSpPr>
        <p:sp>
          <p:nvSpPr>
            <p:cNvPr id="32" name="TextBox 16">
              <a:extLst>
                <a:ext uri="{FF2B5EF4-FFF2-40B4-BE49-F238E27FC236}">
                  <a16:creationId xmlns=""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869161" y="236917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Số?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=""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7" name="Rectangle 76"/>
          <p:cNvSpPr/>
          <p:nvPr/>
        </p:nvSpPr>
        <p:spPr>
          <a:xfrm>
            <a:off x="5182706" y="2430272"/>
            <a:ext cx="1249060" cy="553998"/>
          </a:xfrm>
          <a:prstGeom prst="rect">
            <a:avLst/>
          </a:prstGeom>
          <a:solidFill>
            <a:srgbClr val="FFB3B3"/>
          </a:solidFill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>
                <a:solidFill>
                  <a:srgbClr val="002060"/>
                </a:solidFill>
                <a:latin typeface="Calibri" panose="020F0502020204030204"/>
              </a:rPr>
              <a:t>57 000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600757" y="2430272"/>
            <a:ext cx="1249060" cy="553998"/>
          </a:xfrm>
          <a:prstGeom prst="rect">
            <a:avLst/>
          </a:prstGeom>
          <a:solidFill>
            <a:srgbClr val="FFB3B3"/>
          </a:solidFill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58 000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09496" y="3768549"/>
            <a:ext cx="105136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25000"/>
                </a:srgbClr>
              </a:buClr>
              <a:buSzTx/>
              <a:buFontTx/>
              <a:buChar char="-"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tia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số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số </a:t>
            </a:r>
            <a:r>
              <a:rPr kumimoji="0" lang="en-US" sz="5000" b="0" i="0" u="none" strike="noStrike" kern="1200" cap="none" spc="0" normalizeH="0" baseline="0" noProof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tròn</a:t>
            </a: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nghìn.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25000"/>
                </a:srgbClr>
              </a:buClr>
              <a:buSzTx/>
              <a:buFontTx/>
              <a:buChar char="-"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số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đếm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thêm</a:t>
            </a: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1 000.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C549B4E-9E61-433E-A0D5-44D100BA698A}"/>
              </a:ext>
            </a:extLst>
          </p:cNvPr>
          <p:cNvSpPr/>
          <p:nvPr/>
        </p:nvSpPr>
        <p:spPr>
          <a:xfrm>
            <a:off x="8063963" y="2430272"/>
            <a:ext cx="1249060" cy="553998"/>
          </a:xfrm>
          <a:prstGeom prst="rect">
            <a:avLst/>
          </a:prstGeom>
          <a:solidFill>
            <a:srgbClr val="FFB3B3"/>
          </a:solidFill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59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000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9539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=""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2BAB51F8-8146-4D42-A7D7-736EFC6CC1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8" t="33413" r="11503" b="60718"/>
          <a:stretch/>
        </p:blipFill>
        <p:spPr>
          <a:xfrm>
            <a:off x="282325" y="1869335"/>
            <a:ext cx="11695529" cy="1294584"/>
          </a:xfrm>
          <a:prstGeom prst="rect">
            <a:avLst/>
          </a:prstGeom>
        </p:spPr>
      </p:pic>
      <p:grpSp>
        <p:nvGrpSpPr>
          <p:cNvPr id="31" name="Nhóm 7">
            <a:extLst>
              <a:ext uri="{FF2B5EF4-FFF2-40B4-BE49-F238E27FC236}">
                <a16:creationId xmlns=""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971613" y="549973"/>
            <a:ext cx="10351573" cy="714732"/>
            <a:chOff x="1169225" y="236917"/>
            <a:chExt cx="10351573" cy="714732"/>
          </a:xfrm>
        </p:grpSpPr>
        <p:sp>
          <p:nvSpPr>
            <p:cNvPr id="32" name="TextBox 16">
              <a:extLst>
                <a:ext uri="{FF2B5EF4-FFF2-40B4-BE49-F238E27FC236}">
                  <a16:creationId xmlns=""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869161" y="236917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Số?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=""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TextBox 23">
              <a:extLst>
                <a:ext uri="{FF2B5EF4-FFF2-40B4-BE49-F238E27FC236}">
                  <a16:creationId xmlns=""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7" name="Rectangle 76"/>
          <p:cNvSpPr/>
          <p:nvPr/>
        </p:nvSpPr>
        <p:spPr>
          <a:xfrm>
            <a:off x="5069373" y="2516627"/>
            <a:ext cx="1249060" cy="553998"/>
          </a:xfrm>
          <a:prstGeom prst="rect">
            <a:avLst/>
          </a:prstGeom>
          <a:solidFill>
            <a:srgbClr val="FFB3B3"/>
          </a:solidFill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70 000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532578" y="2516627"/>
            <a:ext cx="1249060" cy="553998"/>
          </a:xfrm>
          <a:prstGeom prst="rect">
            <a:avLst/>
          </a:prstGeom>
          <a:solidFill>
            <a:srgbClr val="FFB3B3"/>
          </a:solidFill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80 000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83137" y="3768549"/>
            <a:ext cx="109400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25000"/>
                </a:srgbClr>
              </a:buClr>
              <a:buSzTx/>
              <a:buFontTx/>
              <a:buChar char="-"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tia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số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số </a:t>
            </a:r>
            <a:r>
              <a:rPr kumimoji="0" lang="en-US" sz="5000" b="0" i="0" u="none" strike="noStrike" kern="1200" cap="none" spc="0" normalizeH="0" baseline="0" noProof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tròn</a:t>
            </a: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chục</a:t>
            </a:r>
            <a:r>
              <a:rPr kumimoji="0" lang="en-US" sz="5000" b="0" i="0" u="none" strike="noStrike" kern="1200" cap="none" spc="0" normalizeH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nghìn.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25000"/>
                </a:srgbClr>
              </a:buClr>
              <a:buSzTx/>
              <a:buFontTx/>
              <a:buChar char="-"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số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đếm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thêm</a:t>
            </a: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10 000.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C549B4E-9E61-433E-A0D5-44D100BA698A}"/>
              </a:ext>
            </a:extLst>
          </p:cNvPr>
          <p:cNvSpPr/>
          <p:nvPr/>
        </p:nvSpPr>
        <p:spPr>
          <a:xfrm>
            <a:off x="9432670" y="2516627"/>
            <a:ext cx="1444626" cy="553998"/>
          </a:xfrm>
          <a:prstGeom prst="rect">
            <a:avLst/>
          </a:prstGeom>
          <a:solidFill>
            <a:srgbClr val="FFB3B3"/>
          </a:solidFill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100 000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967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grpSp>
        <p:nvGrpSpPr>
          <p:cNvPr id="30" name="Nhóm 5">
            <a:extLst>
              <a:ext uri="{FF2B5EF4-FFF2-40B4-BE49-F238E27FC236}">
                <a16:creationId xmlns=""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1063868">
            <a:off x="5330949" y="305068"/>
            <a:ext cx="7238883" cy="6247867"/>
            <a:chOff x="2876479" y="2773788"/>
            <a:chExt cx="6688426" cy="2945881"/>
          </a:xfrm>
        </p:grpSpPr>
        <p:sp>
          <p:nvSpPr>
            <p:cNvPr id="31" name="TextBox 12">
              <a:extLst>
                <a:ext uri="{FF2B5EF4-FFF2-40B4-BE49-F238E27FC236}">
                  <a16:creationId xmlns=""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2773788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lang="en-US" sz="20000" dirty="0">
                <a:ln w="1905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32" name="TextBox 12">
              <a:extLst>
                <a:ext uri="{FF2B5EF4-FFF2-40B4-BE49-F238E27FC236}">
                  <a16:creationId xmlns=""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76479" y="2773789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0" dirty="0">
                  <a:ln w="0"/>
                  <a:solidFill>
                    <a:srgbClr val="C0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lang="en-US" sz="20000" dirty="0">
                <a:ln w="0"/>
                <a:solidFill>
                  <a:srgbClr val="C0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965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=""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21777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Nhóm 7">
            <a:extLst>
              <a:ext uri="{FF2B5EF4-FFF2-40B4-BE49-F238E27FC236}">
                <a16:creationId xmlns=""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971613" y="491839"/>
            <a:ext cx="10471449" cy="772866"/>
            <a:chOff x="1169225" y="178783"/>
            <a:chExt cx="10471449" cy="772866"/>
          </a:xfrm>
        </p:grpSpPr>
        <p:sp>
          <p:nvSpPr>
            <p:cNvPr id="32" name="TextBox 16">
              <a:extLst>
                <a:ext uri="{FF2B5EF4-FFF2-40B4-BE49-F238E27FC236}">
                  <a16:creationId xmlns=""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89037" y="17878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tổng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).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=""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TextBox 23">
              <a:extLst>
                <a:ext uri="{FF2B5EF4-FFF2-40B4-BE49-F238E27FC236}">
                  <a16:creationId xmlns=""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TextBox 16">
            <a:extLst>
              <a:ext uri="{FF2B5EF4-FFF2-40B4-BE49-F238E27FC236}">
                <a16:creationId xmlns=""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827919" y="1362499"/>
            <a:ext cx="9799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pl-PL" sz="4000" b="1" dirty="0">
                <a:solidFill>
                  <a:srgbClr val="00B0F0"/>
                </a:solidFill>
              </a:rPr>
              <a:t>20 000 + 500 + 9 = 20 509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="" xmlns:a16="http://schemas.microsoft.com/office/drawing/2014/main" id="{11E50806-613D-4652-AC9C-D5F775120D57}"/>
              </a:ext>
            </a:extLst>
          </p:cNvPr>
          <p:cNvSpPr txBox="1"/>
          <p:nvPr/>
        </p:nvSpPr>
        <p:spPr>
          <a:xfrm>
            <a:off x="821032" y="2438146"/>
            <a:ext cx="9799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4000" b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pt-BR" sz="4000" b="1" dirty="0">
                <a:latin typeface="Times New Roman" pitchFamily="18" charset="0"/>
                <a:cs typeface="Times New Roman" pitchFamily="18" charset="0"/>
              </a:rPr>
              <a:t>80 000 + 9 000 + 1 </a:t>
            </a:r>
          </a:p>
          <a:p>
            <a:pPr lvl="0" algn="just"/>
            <a:r>
              <a:rPr lang="pt-BR" sz="4000" b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pt-BR" sz="4000" b="1" dirty="0">
                <a:latin typeface="Times New Roman" pitchFamily="18" charset="0"/>
                <a:cs typeface="Times New Roman" pitchFamily="18" charset="0"/>
              </a:rPr>
              <a:t>90 000 + 1 000 + 200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16">
            <a:extLst>
              <a:ext uri="{FF2B5EF4-FFF2-40B4-BE49-F238E27FC236}">
                <a16:creationId xmlns="" xmlns:a16="http://schemas.microsoft.com/office/drawing/2014/main" id="{D5743CD0-0C03-4A3F-A11B-54B38D238694}"/>
              </a:ext>
            </a:extLst>
          </p:cNvPr>
          <p:cNvSpPr txBox="1"/>
          <p:nvPr/>
        </p:nvSpPr>
        <p:spPr>
          <a:xfrm>
            <a:off x="6348084" y="2438146"/>
            <a:ext cx="9799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4000" b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pl-PL" sz="4000" b="1" dirty="0">
                <a:latin typeface="Times New Roman" pitchFamily="18" charset="0"/>
                <a:cs typeface="Times New Roman" pitchFamily="18" charset="0"/>
              </a:rPr>
              <a:t>60 000 + 5 000 + 50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4000" b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b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pl-PL" sz="4000" b="1" dirty="0">
                <a:latin typeface="Times New Roman" pitchFamily="18" charset="0"/>
                <a:cs typeface="Times New Roman" pitchFamily="18" charset="0"/>
              </a:rPr>
              <a:t>40 000 + 4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3738" y="1362499"/>
            <a:ext cx="234315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97301" y="5116447"/>
            <a:ext cx="4619942" cy="844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6000" b="1" kern="0" dirty="0" err="1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Cá</a:t>
            </a:r>
            <a:r>
              <a:rPr lang="en-US" sz="6000" b="1" kern="0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lang="en-US" sz="6000" b="1" kern="0" dirty="0" err="1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nhân</a:t>
            </a:r>
            <a:endParaRPr lang="en-US" sz="6000" b="1" kern="0" dirty="0">
              <a:ln w="1905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EDD26B">
                    <a:lumMod val="60000"/>
                    <a:lumOff val="40000"/>
                  </a:srgbClr>
                </a:outerShdw>
              </a:effectLst>
              <a:latin typeface="Constantia"/>
              <a:ea typeface="+mn-ea"/>
              <a:cs typeface="Arial"/>
              <a:sym typeface="Arial"/>
            </a:endParaRPr>
          </a:p>
        </p:txBody>
      </p:sp>
      <p:pic>
        <p:nvPicPr>
          <p:cNvPr id="22" name="Picture 8" descr="Book (Hinh dong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45" y="4110012"/>
            <a:ext cx="3251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AG00218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330" y="4737075"/>
            <a:ext cx="124883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43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27" grpId="0"/>
      <p:bldP spid="2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=""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21777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Nhóm 7">
            <a:extLst>
              <a:ext uri="{FF2B5EF4-FFF2-40B4-BE49-F238E27FC236}">
                <a16:creationId xmlns=""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971613" y="491839"/>
            <a:ext cx="10471449" cy="772866"/>
            <a:chOff x="1169225" y="178783"/>
            <a:chExt cx="10471449" cy="772866"/>
          </a:xfrm>
        </p:grpSpPr>
        <p:sp>
          <p:nvSpPr>
            <p:cNvPr id="32" name="TextBox 16">
              <a:extLst>
                <a:ext uri="{FF2B5EF4-FFF2-40B4-BE49-F238E27FC236}">
                  <a16:creationId xmlns=""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89037" y="17878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tổng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).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=""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TextBox 23">
              <a:extLst>
                <a:ext uri="{FF2B5EF4-FFF2-40B4-BE49-F238E27FC236}">
                  <a16:creationId xmlns=""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TextBox 16">
            <a:extLst>
              <a:ext uri="{FF2B5EF4-FFF2-40B4-BE49-F238E27FC236}">
                <a16:creationId xmlns=""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827919" y="1362499"/>
            <a:ext cx="9799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pl-PL" sz="4000" b="1" dirty="0">
                <a:solidFill>
                  <a:srgbClr val="00B0F0"/>
                </a:solidFill>
              </a:rPr>
              <a:t>20 000 + 500 + 9 = 20 509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="" xmlns:a16="http://schemas.microsoft.com/office/drawing/2014/main" id="{11E50806-613D-4652-AC9C-D5F775120D57}"/>
              </a:ext>
            </a:extLst>
          </p:cNvPr>
          <p:cNvSpPr txBox="1"/>
          <p:nvPr/>
        </p:nvSpPr>
        <p:spPr>
          <a:xfrm>
            <a:off x="1717331" y="2652465"/>
            <a:ext cx="9799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4000" b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pt-BR" sz="4000" b="1" dirty="0">
                <a:latin typeface="Times New Roman" pitchFamily="18" charset="0"/>
                <a:cs typeface="Times New Roman" pitchFamily="18" charset="0"/>
              </a:rPr>
              <a:t>80 000 + 9 000 + </a:t>
            </a:r>
            <a:r>
              <a:rPr lang="pt-BR" sz="4000" b="1" dirty="0" smtClean="0">
                <a:latin typeface="Times New Roman" pitchFamily="18" charset="0"/>
                <a:cs typeface="Times New Roman" pitchFamily="18" charset="0"/>
              </a:rPr>
              <a:t>1 =  </a:t>
            </a:r>
            <a:endParaRPr lang="pt-BR" sz="40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pt-BR" sz="4000" b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pt-BR" sz="4000" b="1" dirty="0">
                <a:latin typeface="Times New Roman" pitchFamily="18" charset="0"/>
                <a:cs typeface="Times New Roman" pitchFamily="18" charset="0"/>
              </a:rPr>
              <a:t>90 000 + 1 000 + </a:t>
            </a:r>
            <a:r>
              <a:rPr lang="pt-BR" sz="4000" b="1" dirty="0" smtClean="0">
                <a:latin typeface="Times New Roman" pitchFamily="18" charset="0"/>
                <a:cs typeface="Times New Roman" pitchFamily="18" charset="0"/>
              </a:rPr>
              <a:t>200 =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16">
            <a:extLst>
              <a:ext uri="{FF2B5EF4-FFF2-40B4-BE49-F238E27FC236}">
                <a16:creationId xmlns="" xmlns:a16="http://schemas.microsoft.com/office/drawing/2014/main" id="{D5743CD0-0C03-4A3F-A11B-54B38D238694}"/>
              </a:ext>
            </a:extLst>
          </p:cNvPr>
          <p:cNvSpPr txBox="1"/>
          <p:nvPr/>
        </p:nvSpPr>
        <p:spPr>
          <a:xfrm>
            <a:off x="1562817" y="3761584"/>
            <a:ext cx="9799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4000" b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pl-PL" sz="4000" b="1" dirty="0">
                <a:latin typeface="Times New Roman" pitchFamily="18" charset="0"/>
                <a:cs typeface="Times New Roman" pitchFamily="18" charset="0"/>
              </a:rPr>
              <a:t>60 000 + 5 000 + </a:t>
            </a:r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4000" b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b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pl-PL" sz="4000" b="1" dirty="0">
                <a:latin typeface="Times New Roman" pitchFamily="18" charset="0"/>
                <a:cs typeface="Times New Roman" pitchFamily="18" charset="0"/>
              </a:rPr>
              <a:t>40 000 + </a:t>
            </a:r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3738" y="2438145"/>
            <a:ext cx="234315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700826" y="2623889"/>
            <a:ext cx="1928813" cy="661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89 001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29482" y="3209208"/>
            <a:ext cx="1928813" cy="661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91 200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93722" y="3730772"/>
            <a:ext cx="1928813" cy="661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65 050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1999" y="4392491"/>
            <a:ext cx="1928813" cy="661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40 004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92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27" grpId="0"/>
      <p:bldP spid="3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=""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D73711A-0A16-4A9E-8620-B80B6B5583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9" t="44909" r="10148" b="6149"/>
          <a:stretch/>
        </p:blipFill>
        <p:spPr>
          <a:xfrm>
            <a:off x="1714501" y="516339"/>
            <a:ext cx="8210550" cy="6096000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="" xmlns:a16="http://schemas.microsoft.com/office/drawing/2014/main" id="{74141152-D1EF-4C79-8331-D330101E6972}"/>
              </a:ext>
            </a:extLst>
          </p:cNvPr>
          <p:cNvSpPr/>
          <p:nvPr/>
        </p:nvSpPr>
        <p:spPr>
          <a:xfrm>
            <a:off x="2571750" y="2381250"/>
            <a:ext cx="171450" cy="3810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="" xmlns:a16="http://schemas.microsoft.com/office/drawing/2014/main" id="{DFD42C90-A5B0-4B2D-B835-ABAF1CE0C8BF}"/>
              </a:ext>
            </a:extLst>
          </p:cNvPr>
          <p:cNvSpPr/>
          <p:nvPr/>
        </p:nvSpPr>
        <p:spPr>
          <a:xfrm>
            <a:off x="2571750" y="3071884"/>
            <a:ext cx="171450" cy="3810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="" xmlns:a16="http://schemas.microsoft.com/office/drawing/2014/main" id="{D5CF692A-0588-4C73-A141-E38AA1655110}"/>
              </a:ext>
            </a:extLst>
          </p:cNvPr>
          <p:cNvSpPr/>
          <p:nvPr/>
        </p:nvSpPr>
        <p:spPr>
          <a:xfrm rot="16200000">
            <a:off x="3562349" y="3385847"/>
            <a:ext cx="171450" cy="3810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="" xmlns:a16="http://schemas.microsoft.com/office/drawing/2014/main" id="{5889BDDB-9DB9-4014-AE2F-98F10FD93832}"/>
              </a:ext>
            </a:extLst>
          </p:cNvPr>
          <p:cNvSpPr/>
          <p:nvPr/>
        </p:nvSpPr>
        <p:spPr>
          <a:xfrm>
            <a:off x="4583236" y="3662072"/>
            <a:ext cx="171450" cy="3810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="" xmlns:a16="http://schemas.microsoft.com/office/drawing/2014/main" id="{AD428312-3D3E-4F4A-88CD-0FA6A0A9615E}"/>
              </a:ext>
            </a:extLst>
          </p:cNvPr>
          <p:cNvSpPr/>
          <p:nvPr/>
        </p:nvSpPr>
        <p:spPr>
          <a:xfrm rot="16200000">
            <a:off x="5610225" y="4090697"/>
            <a:ext cx="171450" cy="3810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="" xmlns:a16="http://schemas.microsoft.com/office/drawing/2014/main" id="{E728954D-1116-4474-B405-6E4FB2A4D3AA}"/>
              </a:ext>
            </a:extLst>
          </p:cNvPr>
          <p:cNvSpPr/>
          <p:nvPr/>
        </p:nvSpPr>
        <p:spPr>
          <a:xfrm>
            <a:off x="6707312" y="4366922"/>
            <a:ext cx="171450" cy="3810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="" xmlns:a16="http://schemas.microsoft.com/office/drawing/2014/main" id="{A088C592-1A74-4D3F-AC8D-AE55E50BDFDF}"/>
              </a:ext>
            </a:extLst>
          </p:cNvPr>
          <p:cNvSpPr/>
          <p:nvPr/>
        </p:nvSpPr>
        <p:spPr>
          <a:xfrm rot="5400000">
            <a:off x="7621712" y="2027469"/>
            <a:ext cx="171450" cy="381000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="" xmlns:a16="http://schemas.microsoft.com/office/drawing/2014/main" id="{89159B9B-B6ED-427B-B6D5-5701F2A3A380}"/>
              </a:ext>
            </a:extLst>
          </p:cNvPr>
          <p:cNvSpPr/>
          <p:nvPr/>
        </p:nvSpPr>
        <p:spPr>
          <a:xfrm>
            <a:off x="6621587" y="2362200"/>
            <a:ext cx="171450" cy="381000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="" xmlns:a16="http://schemas.microsoft.com/office/drawing/2014/main" id="{E42313AE-9912-4A92-A295-42D391DA217E}"/>
              </a:ext>
            </a:extLst>
          </p:cNvPr>
          <p:cNvSpPr/>
          <p:nvPr/>
        </p:nvSpPr>
        <p:spPr>
          <a:xfrm>
            <a:off x="6632824" y="3071884"/>
            <a:ext cx="171450" cy="381000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="" xmlns:a16="http://schemas.microsoft.com/office/drawing/2014/main" id="{B1199D0B-3A1A-4578-BDD7-94A02B71A925}"/>
              </a:ext>
            </a:extLst>
          </p:cNvPr>
          <p:cNvSpPr/>
          <p:nvPr/>
        </p:nvSpPr>
        <p:spPr>
          <a:xfrm rot="16200000">
            <a:off x="7669336" y="3428418"/>
            <a:ext cx="171450" cy="381000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="" xmlns:a16="http://schemas.microsoft.com/office/drawing/2014/main" id="{23893254-8C24-49BE-A9E4-9ADC1AE057AF}"/>
              </a:ext>
            </a:extLst>
          </p:cNvPr>
          <p:cNvSpPr/>
          <p:nvPr/>
        </p:nvSpPr>
        <p:spPr>
          <a:xfrm>
            <a:off x="8679842" y="3704644"/>
            <a:ext cx="171450" cy="381000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="" xmlns:a16="http://schemas.microsoft.com/office/drawing/2014/main" id="{E61863D7-7E54-4367-8E5D-FC565F6A0AEB}"/>
              </a:ext>
            </a:extLst>
          </p:cNvPr>
          <p:cNvSpPr/>
          <p:nvPr/>
        </p:nvSpPr>
        <p:spPr>
          <a:xfrm>
            <a:off x="8672884" y="4366922"/>
            <a:ext cx="171450" cy="381000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="" xmlns:a16="http://schemas.microsoft.com/office/drawing/2014/main" id="{0736C860-A492-450B-921B-FA732894A9E6}"/>
              </a:ext>
            </a:extLst>
          </p:cNvPr>
          <p:cNvSpPr/>
          <p:nvPr/>
        </p:nvSpPr>
        <p:spPr>
          <a:xfrm>
            <a:off x="8682409" y="5108630"/>
            <a:ext cx="171450" cy="381000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="" xmlns:a16="http://schemas.microsoft.com/office/drawing/2014/main" id="{F416C784-3C2D-4C5E-85AD-AAEE1A6A35D3}"/>
              </a:ext>
            </a:extLst>
          </p:cNvPr>
          <p:cNvSpPr/>
          <p:nvPr/>
        </p:nvSpPr>
        <p:spPr>
          <a:xfrm>
            <a:off x="6683873" y="5018600"/>
            <a:ext cx="171450" cy="3810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5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grpSp>
        <p:nvGrpSpPr>
          <p:cNvPr id="16" name="Nhóm 1">
            <a:extLst>
              <a:ext uri="{FF2B5EF4-FFF2-40B4-BE49-F238E27FC236}">
                <a16:creationId xmlns="" xmlns:a16="http://schemas.microsoft.com/office/drawing/2014/main" id="{B36C17C2-3F11-659C-43A1-9C6605AE8FF5}"/>
              </a:ext>
            </a:extLst>
          </p:cNvPr>
          <p:cNvGrpSpPr/>
          <p:nvPr/>
        </p:nvGrpSpPr>
        <p:grpSpPr>
          <a:xfrm rot="195269">
            <a:off x="2895942" y="4812125"/>
            <a:ext cx="14416998" cy="6369423"/>
            <a:chOff x="3431789" y="5942706"/>
            <a:chExt cx="7393978" cy="2836038"/>
          </a:xfrm>
        </p:grpSpPr>
        <p:sp>
          <p:nvSpPr>
            <p:cNvPr id="17" name="TextBox 12">
              <a:extLst>
                <a:ext uri="{FF2B5EF4-FFF2-40B4-BE49-F238E27FC236}">
                  <a16:creationId xmlns="" xmlns:a16="http://schemas.microsoft.com/office/drawing/2014/main" id="{F02B3CC3-8C47-3CCC-EAE2-C3E53BCAB78A}"/>
                </a:ext>
              </a:extLst>
            </p:cNvPr>
            <p:cNvSpPr txBox="1"/>
            <p:nvPr/>
          </p:nvSpPr>
          <p:spPr>
            <a:xfrm rot="20534056">
              <a:off x="3431790" y="5942706"/>
              <a:ext cx="7393977" cy="283603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vi-VN" sz="20000" dirty="0">
                  <a:ln w="190500">
                    <a:solidFill>
                      <a:schemeClr val="bg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Củng </a:t>
              </a:r>
            </a:p>
            <a:p>
              <a:pPr algn="ctr"/>
              <a:r>
                <a:rPr lang="vi-VN" sz="20000" dirty="0">
                  <a:ln w="190500">
                    <a:solidFill>
                      <a:schemeClr val="bg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cố</a:t>
              </a:r>
              <a:endParaRPr lang="en-US" sz="20000" dirty="0">
                <a:ln w="19050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8" name="TextBox 12">
              <a:extLst>
                <a:ext uri="{FF2B5EF4-FFF2-40B4-BE49-F238E27FC236}">
                  <a16:creationId xmlns="" xmlns:a16="http://schemas.microsoft.com/office/drawing/2014/main" id="{F39754B6-9D6B-96DD-BDA4-684DA73A093F}"/>
                </a:ext>
              </a:extLst>
            </p:cNvPr>
            <p:cNvSpPr txBox="1"/>
            <p:nvPr/>
          </p:nvSpPr>
          <p:spPr>
            <a:xfrm rot="20534056">
              <a:off x="3431789" y="5942706"/>
              <a:ext cx="7393977" cy="283603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vi-VN" sz="20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Củng </a:t>
              </a:r>
            </a:p>
            <a:p>
              <a:pPr algn="ctr"/>
              <a:r>
                <a:rPr lang="vi-VN" sz="20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cố</a:t>
              </a:r>
              <a:endParaRPr lang="en-US" sz="2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5978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=""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Nhóm 23">
            <a:extLst>
              <a:ext uri="{FF2B5EF4-FFF2-40B4-BE49-F238E27FC236}">
                <a16:creationId xmlns=""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257906" y="1014154"/>
            <a:ext cx="4280542" cy="702291"/>
            <a:chOff x="3666356" y="4573200"/>
            <a:chExt cx="4280542" cy="1393227"/>
          </a:xfrm>
        </p:grpSpPr>
        <p:sp>
          <p:nvSpPr>
            <p:cNvPr id="24" name="TextBox 67">
              <a:extLst>
                <a:ext uri="{FF2B5EF4-FFF2-40B4-BE49-F238E27FC236}">
                  <a16:creationId xmlns=""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=""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584954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140721" y="444112"/>
            <a:ext cx="8336133" cy="1092607"/>
            <a:chOff x="5577839" y="245661"/>
            <a:chExt cx="5212080" cy="1092607"/>
          </a:xfrm>
        </p:grpSpPr>
        <p:sp>
          <p:nvSpPr>
            <p:cNvPr id="22" name="Hộp Văn bản 14">
              <a:extLst>
                <a:ext uri="{FF2B5EF4-FFF2-40B4-BE49-F238E27FC236}">
                  <a16:creationId xmlns=""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5577840" y="245661"/>
              <a:ext cx="5212079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500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XẾP SAO CHO ĐÚNG?</a:t>
              </a:r>
              <a:endParaRPr lang="vi-VN" sz="6500" dirty="0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6" name="Hộp Văn bản 14">
              <a:extLst>
                <a:ext uri="{FF2B5EF4-FFF2-40B4-BE49-F238E27FC236}">
                  <a16:creationId xmlns=""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5577839" y="245661"/>
              <a:ext cx="5212079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5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XẾP SAO CHO ĐÚNG?</a:t>
              </a:r>
              <a:endParaRPr lang="vi-VN" sz="6500" dirty="0">
                <a:ln w="28575">
                  <a:solidFill>
                    <a:srgbClr val="0070C0"/>
                  </a:solidFill>
                </a:ln>
                <a:solidFill>
                  <a:srgbClr val="78F4A1"/>
                </a:solidFill>
              </a:endParaRPr>
            </a:p>
          </p:txBody>
        </p:sp>
      </p:grpSp>
      <p:sp>
        <p:nvSpPr>
          <p:cNvPr id="28" name="Hộp Văn bản 25">
            <a:extLst>
              <a:ext uri="{FF2B5EF4-FFF2-40B4-BE49-F238E27FC236}">
                <a16:creationId xmlns=""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22995" y="1839276"/>
            <a:ext cx="1124682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số:</a:t>
            </a:r>
          </a:p>
          <a:p>
            <a:pPr algn="ctr"/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6; 4; 8; 0; 5</a:t>
            </a:r>
          </a:p>
          <a:p>
            <a:pPr marL="457200" indent="-457200" algn="just">
              <a:buFontTx/>
              <a:buChar char="-"/>
            </a:pP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số </a:t>
            </a: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66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=""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47427" y="3437211"/>
            <a:ext cx="11000137" cy="2992203"/>
            <a:chOff x="-42253" y="3510107"/>
            <a:chExt cx="11000137" cy="2992203"/>
          </a:xfrm>
        </p:grpSpPr>
        <p:sp>
          <p:nvSpPr>
            <p:cNvPr id="3" name="Rectangle 2"/>
            <p:cNvSpPr/>
            <p:nvPr/>
          </p:nvSpPr>
          <p:spPr>
            <a:xfrm>
              <a:off x="-15826" y="3510107"/>
              <a:ext cx="1097371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/>
                <a:t>Sáu mươi lăm </a:t>
              </a:r>
              <a:r>
                <a:rPr lang="en-US" sz="4400" dirty="0" err="1"/>
                <a:t>nghìn</a:t>
              </a:r>
              <a:r>
                <a:rPr lang="en-US" sz="4400" dirty="0"/>
                <a:t> </a:t>
              </a:r>
              <a:r>
                <a:rPr lang="en-US" sz="4400" dirty="0" err="1"/>
                <a:t>không</a:t>
              </a:r>
              <a:r>
                <a:rPr lang="en-US" sz="4400" dirty="0"/>
                <a:t> </a:t>
              </a:r>
              <a:r>
                <a:rPr lang="en-US" sz="4400" err="1"/>
                <a:t>trăm</a:t>
              </a:r>
              <a:r>
                <a:rPr lang="en-US" sz="4400"/>
                <a:t> bốn </a:t>
              </a:r>
              <a:r>
                <a:rPr lang="en-US" sz="4400" err="1"/>
                <a:t>mươi</a:t>
              </a:r>
              <a:r>
                <a:rPr lang="en-US" sz="4400"/>
                <a:t> tám</a:t>
              </a:r>
              <a:endParaRPr lang="en-US" sz="44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42253" y="4374447"/>
              <a:ext cx="10370299" cy="2127863"/>
              <a:chOff x="-1070580" y="4327429"/>
              <a:chExt cx="10370299" cy="2127863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5" name="Rounded Rectangle 4"/>
              <p:cNvSpPr/>
              <p:nvPr/>
            </p:nvSpPr>
            <p:spPr>
              <a:xfrm>
                <a:off x="1149531" y="4330145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155814" y="4335247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5278819" y="4330145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7418667" y="4327429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4">
                <a:extLst>
                  <a:ext uri="{FF2B5EF4-FFF2-40B4-BE49-F238E27FC236}">
                    <a16:creationId xmlns="" xmlns:a16="http://schemas.microsoft.com/office/drawing/2014/main" id="{13E62C9F-EEE1-4BEF-AB60-9BB83B70E2FB}"/>
                  </a:ext>
                </a:extLst>
              </p:cNvPr>
              <p:cNvSpPr/>
              <p:nvPr/>
            </p:nvSpPr>
            <p:spPr>
              <a:xfrm>
                <a:off x="-1070580" y="4355361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Nhóm 23">
            <a:extLst>
              <a:ext uri="{FF2B5EF4-FFF2-40B4-BE49-F238E27FC236}">
                <a16:creationId xmlns=""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257906" y="1014154"/>
            <a:ext cx="4280542" cy="702291"/>
            <a:chOff x="3666356" y="4573200"/>
            <a:chExt cx="4280542" cy="1393227"/>
          </a:xfrm>
        </p:grpSpPr>
        <p:sp>
          <p:nvSpPr>
            <p:cNvPr id="24" name="TextBox 67">
              <a:extLst>
                <a:ext uri="{FF2B5EF4-FFF2-40B4-BE49-F238E27FC236}">
                  <a16:creationId xmlns=""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=""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584954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140721" y="444112"/>
            <a:ext cx="8336133" cy="1092607"/>
            <a:chOff x="5577839" y="245661"/>
            <a:chExt cx="5212080" cy="1092607"/>
          </a:xfrm>
        </p:grpSpPr>
        <p:sp>
          <p:nvSpPr>
            <p:cNvPr id="22" name="Hộp Văn bản 14">
              <a:extLst>
                <a:ext uri="{FF2B5EF4-FFF2-40B4-BE49-F238E27FC236}">
                  <a16:creationId xmlns=""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5577840" y="245661"/>
              <a:ext cx="5212079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500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XẾP SAO CHO ĐÚNG?</a:t>
              </a:r>
              <a:endParaRPr lang="vi-VN" sz="6500" dirty="0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6" name="Hộp Văn bản 14">
              <a:extLst>
                <a:ext uri="{FF2B5EF4-FFF2-40B4-BE49-F238E27FC236}">
                  <a16:creationId xmlns=""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5577839" y="245661"/>
              <a:ext cx="5212079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5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XẾP SAO CHO ĐÚNG?</a:t>
              </a:r>
              <a:endParaRPr lang="vi-VN" sz="6500" dirty="0">
                <a:ln w="28575">
                  <a:solidFill>
                    <a:srgbClr val="0070C0"/>
                  </a:solidFill>
                </a:ln>
                <a:solidFill>
                  <a:srgbClr val="78F4A1"/>
                </a:solidFill>
              </a:endParaRPr>
            </a:p>
          </p:txBody>
        </p:sp>
      </p:grpSp>
      <p:sp>
        <p:nvSpPr>
          <p:cNvPr id="28" name="Hộp Văn bản 25">
            <a:extLst>
              <a:ext uri="{FF2B5EF4-FFF2-40B4-BE49-F238E27FC236}">
                <a16:creationId xmlns=""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2631665" y="928691"/>
            <a:ext cx="9139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2" name="Hộp Văn bản 25">
            <a:extLst>
              <a:ext uri="{FF2B5EF4-FFF2-40B4-BE49-F238E27FC236}">
                <a16:creationId xmlns=""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4708584" y="852703"/>
            <a:ext cx="9139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3" name="Hộp Văn bản 25">
            <a:extLst>
              <a:ext uri="{FF2B5EF4-FFF2-40B4-BE49-F238E27FC236}">
                <a16:creationId xmlns=""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6950576" y="852704"/>
            <a:ext cx="9139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" name="Hộp Văn bản 25">
            <a:extLst>
              <a:ext uri="{FF2B5EF4-FFF2-40B4-BE49-F238E27FC236}">
                <a16:creationId xmlns=""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9862469" y="878830"/>
            <a:ext cx="9139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20" name="Tieng-yeah-tre-con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sp>
        <p:nvSpPr>
          <p:cNvPr id="27" name="Hộp Văn bản 25">
            <a:extLst>
              <a:ext uri="{FF2B5EF4-FFF2-40B4-BE49-F238E27FC236}">
                <a16:creationId xmlns="" xmlns:a16="http://schemas.microsoft.com/office/drawing/2014/main" id="{DAB54A35-8D04-4A96-A54C-B6719915BE80}"/>
              </a:ext>
            </a:extLst>
          </p:cNvPr>
          <p:cNvSpPr txBox="1"/>
          <p:nvPr/>
        </p:nvSpPr>
        <p:spPr>
          <a:xfrm>
            <a:off x="649860" y="928691"/>
            <a:ext cx="9139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sz="20000" dirty="0">
              <a:solidFill>
                <a:srgbClr val="FF5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57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0.0375 0.408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53502 0.429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-0.12656 0.4307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0.39752 0.3833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0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39739 0.4196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0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1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8" grpId="0"/>
      <p:bldP spid="12" grpId="0"/>
      <p:bldP spid="13" grpId="0"/>
      <p:bldP spid="14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=""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47427" y="3437211"/>
            <a:ext cx="11010973" cy="2992203"/>
            <a:chOff x="-42253" y="3510107"/>
            <a:chExt cx="11010973" cy="2992203"/>
          </a:xfrm>
        </p:grpSpPr>
        <p:sp>
          <p:nvSpPr>
            <p:cNvPr id="3" name="Rectangle 2"/>
            <p:cNvSpPr/>
            <p:nvPr/>
          </p:nvSpPr>
          <p:spPr>
            <a:xfrm>
              <a:off x="-15826" y="3510107"/>
              <a:ext cx="1098454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>
                  <a:solidFill>
                    <a:prstClr val="black"/>
                  </a:solidFill>
                  <a:latin typeface="Calibri" panose="020F0502020204030204"/>
                </a:rPr>
                <a:t>Tám</a:t>
              </a: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mươi sáu nghìn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không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trăm</a:t>
              </a: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bốn </a:t>
              </a:r>
              <a:r>
                <a:rPr kumimoji="0" lang="en-US" sz="44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mươi</a:t>
              </a: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4400">
                  <a:solidFill>
                    <a:prstClr val="black"/>
                  </a:solidFill>
                  <a:latin typeface="Calibri" panose="020F0502020204030204"/>
                </a:rPr>
                <a:t>lăm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42253" y="4374447"/>
              <a:ext cx="10370299" cy="2127863"/>
              <a:chOff x="-1070580" y="4327429"/>
              <a:chExt cx="10370299" cy="2127863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5" name="Rounded Rectangle 4"/>
              <p:cNvSpPr/>
              <p:nvPr/>
            </p:nvSpPr>
            <p:spPr>
              <a:xfrm>
                <a:off x="1149531" y="4330145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155814" y="4335247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5278819" y="4330145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7418667" y="4327429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ounded Rectangle 4">
                <a:extLst>
                  <a:ext uri="{FF2B5EF4-FFF2-40B4-BE49-F238E27FC236}">
                    <a16:creationId xmlns="" xmlns:a16="http://schemas.microsoft.com/office/drawing/2014/main" id="{13E62C9F-EEE1-4BEF-AB60-9BB83B70E2FB}"/>
                  </a:ext>
                </a:extLst>
              </p:cNvPr>
              <p:cNvSpPr/>
              <p:nvPr/>
            </p:nvSpPr>
            <p:spPr>
              <a:xfrm>
                <a:off x="-1070580" y="4355361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" name="Nhóm 23">
            <a:extLst>
              <a:ext uri="{FF2B5EF4-FFF2-40B4-BE49-F238E27FC236}">
                <a16:creationId xmlns=""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257906" y="1014154"/>
            <a:ext cx="4280542" cy="702291"/>
            <a:chOff x="3666356" y="4573200"/>
            <a:chExt cx="4280542" cy="1393227"/>
          </a:xfrm>
        </p:grpSpPr>
        <p:sp>
          <p:nvSpPr>
            <p:cNvPr id="24" name="TextBox 67">
              <a:extLst>
                <a:ext uri="{FF2B5EF4-FFF2-40B4-BE49-F238E27FC236}">
                  <a16:creationId xmlns=""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=""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584954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140721" y="444112"/>
            <a:ext cx="8336133" cy="1092607"/>
            <a:chOff x="5577839" y="245661"/>
            <a:chExt cx="5212080" cy="1092607"/>
          </a:xfrm>
        </p:grpSpPr>
        <p:sp>
          <p:nvSpPr>
            <p:cNvPr id="22" name="Hộp Văn bản 14">
              <a:extLst>
                <a:ext uri="{FF2B5EF4-FFF2-40B4-BE49-F238E27FC236}">
                  <a16:creationId xmlns=""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5577840" y="245661"/>
              <a:ext cx="5212079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00" b="0" i="0" u="none" strike="noStrike" kern="1200" cap="none" spc="0" normalizeH="0" baseline="0" noProof="0" dirty="0">
                  <a:ln w="317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XẾP SAO CHO ĐÚNG?</a:t>
              </a:r>
              <a:endParaRPr kumimoji="0" lang="vi-VN" sz="6500" b="0" i="0" u="none" strike="noStrike" kern="1200" cap="none" spc="0" normalizeH="0" baseline="0" noProof="0" dirty="0">
                <a:ln w="317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Hộp Văn bản 14">
              <a:extLst>
                <a:ext uri="{FF2B5EF4-FFF2-40B4-BE49-F238E27FC236}">
                  <a16:creationId xmlns=""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5577839" y="245661"/>
              <a:ext cx="5212079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00" b="0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XẾP SAO CHO ĐÚNG?</a:t>
              </a:r>
              <a:endParaRPr kumimoji="0" lang="vi-VN" sz="6500" b="0" i="0" u="none" strike="noStrike" kern="1200" cap="none" spc="0" normalizeH="0" baseline="0" noProof="0" dirty="0">
                <a:ln w="28575">
                  <a:solidFill>
                    <a:srgbClr val="0070C0"/>
                  </a:solidFill>
                </a:ln>
                <a:solidFill>
                  <a:srgbClr val="78F4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8" name="Hộp Văn bản 25">
            <a:extLst>
              <a:ext uri="{FF2B5EF4-FFF2-40B4-BE49-F238E27FC236}">
                <a16:creationId xmlns=""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2631665" y="928691"/>
            <a:ext cx="9139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2" name="Hộp Văn bản 25">
            <a:extLst>
              <a:ext uri="{FF2B5EF4-FFF2-40B4-BE49-F238E27FC236}">
                <a16:creationId xmlns=""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4708584" y="852703"/>
            <a:ext cx="9139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3" name="Hộp Văn bản 25">
            <a:extLst>
              <a:ext uri="{FF2B5EF4-FFF2-40B4-BE49-F238E27FC236}">
                <a16:creationId xmlns=""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6950576" y="852704"/>
            <a:ext cx="9139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" name="Hộp Văn bản 25">
            <a:extLst>
              <a:ext uri="{FF2B5EF4-FFF2-40B4-BE49-F238E27FC236}">
                <a16:creationId xmlns=""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9862469" y="878830"/>
            <a:ext cx="9139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20" name="Tieng-yeah-tre-con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sp>
        <p:nvSpPr>
          <p:cNvPr id="27" name="Hộp Văn bản 25">
            <a:extLst>
              <a:ext uri="{FF2B5EF4-FFF2-40B4-BE49-F238E27FC236}">
                <a16:creationId xmlns="" xmlns:a16="http://schemas.microsoft.com/office/drawing/2014/main" id="{DAB54A35-8D04-4A96-A54C-B6719915BE80}"/>
              </a:ext>
            </a:extLst>
          </p:cNvPr>
          <p:cNvSpPr txBox="1"/>
          <p:nvPr/>
        </p:nvSpPr>
        <p:spPr>
          <a:xfrm>
            <a:off x="649860" y="928691"/>
            <a:ext cx="9139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  <a:endParaRPr kumimoji="0" lang="en-US" sz="20000" b="0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49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29544 0.419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0.22187 0.4113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-0.12656 0.4307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0.39752 0.3833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0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02526 0.4324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1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8" grpId="0"/>
      <p:bldP spid="12" grpId="0"/>
      <p:bldP spid="13" grpId="0"/>
      <p:bldP spid="14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61" b="97449" l="61443" r="97377">
                        <a14:foregroundMark x1="78426" y1="57959" x2="79475" y2="67857"/>
                        <a14:foregroundMark x1="70230" y1="55000" x2="70361" y2="55408"/>
                        <a14:foregroundMark x1="76984" y1="85714" x2="76984" y2="86939"/>
                        <a14:foregroundMark x1="69180" y1="53163" x2="68918" y2="52755"/>
                        <a14:foregroundMark x1="73377" y1="40816" x2="75410" y2="41837"/>
                        <a14:foregroundMark x1="79869" y1="41633" x2="82557" y2="44082"/>
                        <a14:foregroundMark x1="75803" y1="56837" x2="78033" y2="60612"/>
                        <a14:foregroundMark x1="79344" y1="58163" x2="80262" y2="58163"/>
                        <a14:foregroundMark x1="80131" y1="56633" x2="80393" y2="5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85" t="15965" r="2231" b="2389"/>
          <a:stretch/>
        </p:blipFill>
        <p:spPr>
          <a:xfrm>
            <a:off x="8855471" y="1711110"/>
            <a:ext cx="3709851" cy="5277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6" r="34935" b="7880"/>
          <a:stretch/>
        </p:blipFill>
        <p:spPr>
          <a:xfrm>
            <a:off x="0" y="1948197"/>
            <a:ext cx="3044396" cy="5040307"/>
          </a:xfrm>
          <a:prstGeom prst="rect">
            <a:avLst/>
          </a:prstGeom>
        </p:spPr>
      </p:pic>
      <p:sp>
        <p:nvSpPr>
          <p:cNvPr id="14" name="Hình chữ nhật: Góc Tròn 3">
            <a:extLst>
              <a:ext uri="{FF2B5EF4-FFF2-40B4-BE49-F238E27FC236}">
                <a16:creationId xmlns="" xmlns:a16="http://schemas.microsoft.com/office/drawing/2014/main" id="{FD1C116F-5A53-3627-C653-3E4550C99D90}"/>
              </a:ext>
            </a:extLst>
          </p:cNvPr>
          <p:cNvSpPr/>
          <p:nvPr/>
        </p:nvSpPr>
        <p:spPr>
          <a:xfrm>
            <a:off x="2999146" y="1208943"/>
            <a:ext cx="6368692" cy="5044658"/>
          </a:xfrm>
          <a:custGeom>
            <a:avLst/>
            <a:gdLst>
              <a:gd name="connsiteX0" fmla="*/ 0 w 6368692"/>
              <a:gd name="connsiteY0" fmla="*/ 840793 h 5044658"/>
              <a:gd name="connsiteX1" fmla="*/ 840793 w 6368692"/>
              <a:gd name="connsiteY1" fmla="*/ 0 h 5044658"/>
              <a:gd name="connsiteX2" fmla="*/ 5527899 w 6368692"/>
              <a:gd name="connsiteY2" fmla="*/ 0 h 5044658"/>
              <a:gd name="connsiteX3" fmla="*/ 6368692 w 6368692"/>
              <a:gd name="connsiteY3" fmla="*/ 840793 h 5044658"/>
              <a:gd name="connsiteX4" fmla="*/ 6368692 w 6368692"/>
              <a:gd name="connsiteY4" fmla="*/ 4203865 h 5044658"/>
              <a:gd name="connsiteX5" fmla="*/ 5527899 w 6368692"/>
              <a:gd name="connsiteY5" fmla="*/ 5044658 h 5044658"/>
              <a:gd name="connsiteX6" fmla="*/ 840793 w 6368692"/>
              <a:gd name="connsiteY6" fmla="*/ 5044658 h 5044658"/>
              <a:gd name="connsiteX7" fmla="*/ 0 w 6368692"/>
              <a:gd name="connsiteY7" fmla="*/ 4203865 h 5044658"/>
              <a:gd name="connsiteX8" fmla="*/ 0 w 6368692"/>
              <a:gd name="connsiteY8" fmla="*/ 840793 h 50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8692" h="5044658" fill="none" extrusionOk="0">
                <a:moveTo>
                  <a:pt x="0" y="840793"/>
                </a:moveTo>
                <a:cubicBezTo>
                  <a:pt x="-36271" y="378691"/>
                  <a:pt x="366639" y="55631"/>
                  <a:pt x="840793" y="0"/>
                </a:cubicBezTo>
                <a:cubicBezTo>
                  <a:pt x="2414921" y="77600"/>
                  <a:pt x="4306189" y="-27269"/>
                  <a:pt x="5527899" y="0"/>
                </a:cubicBezTo>
                <a:cubicBezTo>
                  <a:pt x="6022886" y="-40406"/>
                  <a:pt x="6374138" y="378039"/>
                  <a:pt x="6368692" y="840793"/>
                </a:cubicBezTo>
                <a:cubicBezTo>
                  <a:pt x="6477692" y="1845335"/>
                  <a:pt x="6290483" y="3332090"/>
                  <a:pt x="6368692" y="4203865"/>
                </a:cubicBezTo>
                <a:cubicBezTo>
                  <a:pt x="6332851" y="4654201"/>
                  <a:pt x="5952408" y="5062232"/>
                  <a:pt x="5527899" y="5044658"/>
                </a:cubicBezTo>
                <a:cubicBezTo>
                  <a:pt x="3226689" y="5093835"/>
                  <a:pt x="1921034" y="4921956"/>
                  <a:pt x="840793" y="5044658"/>
                </a:cubicBezTo>
                <a:cubicBezTo>
                  <a:pt x="369174" y="5100434"/>
                  <a:pt x="-26969" y="4691442"/>
                  <a:pt x="0" y="4203865"/>
                </a:cubicBezTo>
                <a:cubicBezTo>
                  <a:pt x="47022" y="3374851"/>
                  <a:pt x="104569" y="1978849"/>
                  <a:pt x="0" y="840793"/>
                </a:cubicBezTo>
                <a:close/>
              </a:path>
              <a:path w="6368692" h="5044658" stroke="0" extrusionOk="0">
                <a:moveTo>
                  <a:pt x="0" y="840793"/>
                </a:moveTo>
                <a:cubicBezTo>
                  <a:pt x="48296" y="370916"/>
                  <a:pt x="387240" y="-721"/>
                  <a:pt x="840793" y="0"/>
                </a:cubicBezTo>
                <a:cubicBezTo>
                  <a:pt x="2915446" y="-129276"/>
                  <a:pt x="4696622" y="-77778"/>
                  <a:pt x="5527899" y="0"/>
                </a:cubicBezTo>
                <a:cubicBezTo>
                  <a:pt x="5974578" y="-56357"/>
                  <a:pt x="6365484" y="394931"/>
                  <a:pt x="6368692" y="840793"/>
                </a:cubicBezTo>
                <a:cubicBezTo>
                  <a:pt x="6450291" y="1491911"/>
                  <a:pt x="6522992" y="3779628"/>
                  <a:pt x="6368692" y="4203865"/>
                </a:cubicBezTo>
                <a:cubicBezTo>
                  <a:pt x="6395790" y="4725370"/>
                  <a:pt x="5969454" y="5052407"/>
                  <a:pt x="5527899" y="5044658"/>
                </a:cubicBezTo>
                <a:cubicBezTo>
                  <a:pt x="4844878" y="5088878"/>
                  <a:pt x="1698468" y="5015276"/>
                  <a:pt x="840793" y="5044658"/>
                </a:cubicBezTo>
                <a:cubicBezTo>
                  <a:pt x="355406" y="4963855"/>
                  <a:pt x="-58535" y="4654693"/>
                  <a:pt x="0" y="4203865"/>
                </a:cubicBezTo>
                <a:cubicBezTo>
                  <a:pt x="-159954" y="3220932"/>
                  <a:pt x="22140" y="2496367"/>
                  <a:pt x="0" y="8407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76143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Nhóm 44">
            <a:extLst>
              <a:ext uri="{FF2B5EF4-FFF2-40B4-BE49-F238E27FC236}">
                <a16:creationId xmlns="" xmlns:a16="http://schemas.microsoft.com/office/drawing/2014/main" id="{A45BB91E-40A6-BBCA-40D6-7EB2A43B6983}"/>
              </a:ext>
            </a:extLst>
          </p:cNvPr>
          <p:cNvGrpSpPr/>
          <p:nvPr/>
        </p:nvGrpSpPr>
        <p:grpSpPr>
          <a:xfrm>
            <a:off x="3082746" y="703937"/>
            <a:ext cx="6330342" cy="1881915"/>
            <a:chOff x="4697350" y="3782397"/>
            <a:chExt cx="6860489" cy="2674497"/>
          </a:xfrm>
        </p:grpSpPr>
        <p:sp>
          <p:nvSpPr>
            <p:cNvPr id="16" name="TextBox 10">
              <a:extLst>
                <a:ext uri="{FF2B5EF4-FFF2-40B4-BE49-F238E27FC236}">
                  <a16:creationId xmlns="" xmlns:a16="http://schemas.microsoft.com/office/drawing/2014/main" id="{8BCD7D36-0ECE-EFA5-4C90-E91A5C5BA71A}"/>
                </a:ext>
              </a:extLst>
            </p:cNvPr>
            <p:cNvSpPr txBox="1"/>
            <p:nvPr/>
          </p:nvSpPr>
          <p:spPr>
            <a:xfrm>
              <a:off x="4697350" y="3792268"/>
              <a:ext cx="6814013" cy="2657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10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DẶN DÒ</a:t>
              </a:r>
              <a:endParaRPr lang="en-US" sz="10000" b="1" dirty="0">
                <a:ln w="1905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  <p:sp>
          <p:nvSpPr>
            <p:cNvPr id="17" name="TextBox 10">
              <a:extLst>
                <a:ext uri="{FF2B5EF4-FFF2-40B4-BE49-F238E27FC236}">
                  <a16:creationId xmlns="" xmlns:a16="http://schemas.microsoft.com/office/drawing/2014/main" id="{19E55039-2A50-A986-808E-5ED93F71BA85}"/>
                </a:ext>
              </a:extLst>
            </p:cNvPr>
            <p:cNvSpPr txBox="1"/>
            <p:nvPr/>
          </p:nvSpPr>
          <p:spPr>
            <a:xfrm>
              <a:off x="4743823" y="3782397"/>
              <a:ext cx="6814016" cy="2674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5A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DẶN </a:t>
              </a:r>
              <a:r>
                <a:rPr lang="vi-VN" sz="10000" b="1" dirty="0" smtClean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5A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D</a:t>
              </a:r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5A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Ò</a:t>
              </a:r>
            </a:p>
          </p:txBody>
        </p:sp>
      </p:grpSp>
      <p:sp>
        <p:nvSpPr>
          <p:cNvPr id="30" name="TextBox 47">
            <a:extLst>
              <a:ext uri="{FF2B5EF4-FFF2-40B4-BE49-F238E27FC236}">
                <a16:creationId xmlns="" xmlns:a16="http://schemas.microsoft.com/office/drawing/2014/main" id="{B80138F7-4E41-D56C-8B11-2F19F0D81CCA}"/>
              </a:ext>
            </a:extLst>
          </p:cNvPr>
          <p:cNvSpPr txBox="1"/>
          <p:nvPr/>
        </p:nvSpPr>
        <p:spPr>
          <a:xfrm>
            <a:off x="3427034" y="3925406"/>
            <a:ext cx="54169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“So 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47">
            <a:extLst>
              <a:ext uri="{FF2B5EF4-FFF2-40B4-BE49-F238E27FC236}">
                <a16:creationId xmlns="" xmlns:a16="http://schemas.microsoft.com/office/drawing/2014/main" id="{B80138F7-4E41-D56C-8B11-2F19F0D81CCA}"/>
              </a:ext>
            </a:extLst>
          </p:cNvPr>
          <p:cNvSpPr txBox="1"/>
          <p:nvPr/>
        </p:nvSpPr>
        <p:spPr>
          <a:xfrm>
            <a:off x="3469899" y="2636259"/>
            <a:ext cx="54169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61" b="97449" l="61443" r="97377">
                        <a14:foregroundMark x1="78426" y1="57959" x2="79475" y2="67857"/>
                        <a14:foregroundMark x1="70230" y1="55000" x2="70361" y2="55408"/>
                        <a14:foregroundMark x1="76984" y1="85714" x2="76984" y2="86939"/>
                        <a14:foregroundMark x1="69180" y1="53163" x2="68918" y2="52755"/>
                        <a14:foregroundMark x1="73377" y1="40816" x2="75410" y2="41837"/>
                        <a14:foregroundMark x1="79869" y1="41633" x2="82557" y2="44082"/>
                        <a14:foregroundMark x1="75803" y1="56837" x2="78033" y2="60612"/>
                        <a14:foregroundMark x1="79344" y1="58163" x2="80262" y2="58163"/>
                        <a14:foregroundMark x1="80131" y1="56633" x2="80393" y2="5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85" t="15965" r="2231" b="2389"/>
          <a:stretch/>
        </p:blipFill>
        <p:spPr>
          <a:xfrm>
            <a:off x="8855471" y="1711110"/>
            <a:ext cx="3709851" cy="5277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6" r="34935" b="7880"/>
          <a:stretch/>
        </p:blipFill>
        <p:spPr>
          <a:xfrm>
            <a:off x="0" y="1948197"/>
            <a:ext cx="3044396" cy="5040307"/>
          </a:xfrm>
          <a:prstGeom prst="rect">
            <a:avLst/>
          </a:prstGeom>
        </p:spPr>
      </p:pic>
      <p:grpSp>
        <p:nvGrpSpPr>
          <p:cNvPr id="30" name="Group 13">
            <a:extLst>
              <a:ext uri="{FF2B5EF4-FFF2-40B4-BE49-F238E27FC236}">
                <a16:creationId xmlns="" xmlns:a16="http://schemas.microsoft.com/office/drawing/2014/main" id="{301656F5-16F9-DB65-E562-7F765D6CBCE9}"/>
              </a:ext>
            </a:extLst>
          </p:cNvPr>
          <p:cNvGrpSpPr/>
          <p:nvPr/>
        </p:nvGrpSpPr>
        <p:grpSpPr>
          <a:xfrm>
            <a:off x="1522198" y="569805"/>
            <a:ext cx="8493812" cy="3505173"/>
            <a:chOff x="4133327" y="8204395"/>
            <a:chExt cx="7210038" cy="3505173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55AA3F5-C4FB-70ED-8C94-C8E64BCDAE25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349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 BIỆT VÀ HẸN GẶP LẠI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B1286A7-6E0B-B245-E4B8-3BB61263C926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349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Ệ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Ẹ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Ặ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07815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0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820049" y="1066598"/>
            <a:ext cx="6511027" cy="46162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0" name="mau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62" y="1101452"/>
            <a:ext cx="3983088" cy="2639810"/>
          </a:xfrm>
          <a:prstGeom prst="rect">
            <a:avLst/>
          </a:prstGeom>
        </p:spPr>
      </p:pic>
      <p:pic>
        <p:nvPicPr>
          <p:cNvPr id="139" name="mau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926" y="765087"/>
            <a:ext cx="4567162" cy="2651990"/>
          </a:xfrm>
          <a:prstGeom prst="rect">
            <a:avLst/>
          </a:prstGeom>
        </p:spPr>
      </p:pic>
      <p:pic>
        <p:nvPicPr>
          <p:cNvPr id="141" name="mau3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7201" y="2719864"/>
            <a:ext cx="2639810" cy="3983088"/>
          </a:xfrm>
          <a:prstGeom prst="rect">
            <a:avLst/>
          </a:prstGeom>
        </p:spPr>
      </p:pic>
      <p:pic>
        <p:nvPicPr>
          <p:cNvPr id="142" name="mau4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1512" y="2073314"/>
            <a:ext cx="2651990" cy="4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7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32 050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772082" y="2832623"/>
            <a:ext cx="10522857" cy="2227943"/>
          </a:xfrm>
          <a:prstGeom prst="snip2Diag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Ba </a:t>
            </a:r>
            <a:r>
              <a:rPr lang="en-US" sz="6000" b="1" dirty="0" err="1" smtClean="0">
                <a:solidFill>
                  <a:schemeClr val="tx1"/>
                </a:solidFill>
              </a:rPr>
              <a:t>mươi</a:t>
            </a:r>
            <a:r>
              <a:rPr lang="en-US" sz="6000" b="1" dirty="0" smtClean="0">
                <a:solidFill>
                  <a:schemeClr val="tx1"/>
                </a:solidFill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</a:rPr>
              <a:t>hai</a:t>
            </a:r>
            <a:r>
              <a:rPr lang="en-US" sz="6000" b="1" dirty="0" smtClean="0">
                <a:solidFill>
                  <a:schemeClr val="tx1"/>
                </a:solidFill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</a:rPr>
              <a:t>nghìn</a:t>
            </a:r>
            <a:r>
              <a:rPr lang="en-US" sz="6000" b="1" dirty="0" smtClean="0">
                <a:solidFill>
                  <a:schemeClr val="tx1"/>
                </a:solidFill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</a:rPr>
              <a:t>không</a:t>
            </a:r>
            <a:r>
              <a:rPr lang="en-US" sz="6000" b="1" dirty="0" smtClean="0">
                <a:solidFill>
                  <a:schemeClr val="tx1"/>
                </a:solidFill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</a:rPr>
              <a:t>trăm</a:t>
            </a:r>
            <a:r>
              <a:rPr lang="en-US" sz="6000" b="1" dirty="0" smtClean="0">
                <a:solidFill>
                  <a:schemeClr val="tx1"/>
                </a:solidFill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</a:rPr>
              <a:t>năm</a:t>
            </a:r>
            <a:r>
              <a:rPr lang="en-US" sz="6000" b="1" dirty="0" smtClean="0">
                <a:solidFill>
                  <a:schemeClr val="tx1"/>
                </a:solidFill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</a:rPr>
              <a:t>mươi</a:t>
            </a:r>
            <a:endParaRPr lang="en-US" sz="6000" b="1" dirty="0">
              <a:solidFill>
                <a:schemeClr val="tx1"/>
              </a:solidFill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5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51 423, </a:t>
            </a:r>
            <a:r>
              <a:rPr lang="en-US" sz="6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6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6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6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6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6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6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6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772082" y="2832623"/>
            <a:ext cx="10522857" cy="2227943"/>
          </a:xfrm>
          <a:prstGeom prst="snip2Diag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</a:rPr>
              <a:t>50 000</a:t>
            </a:r>
            <a:endParaRPr lang="en-US" sz="8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6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chục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nghìn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bao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chữ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5060566"/>
            <a:ext cx="2400300" cy="1468203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2043659" y="2807748"/>
            <a:ext cx="8486218" cy="1382190"/>
          </a:xfrm>
          <a:prstGeom prst="snip2Diag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57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981191" cy="274660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115,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chữ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5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vàng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trị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bao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887526" y="3475560"/>
            <a:ext cx="10522857" cy="2227943"/>
          </a:xfrm>
          <a:prstGeom prst="snip2Diag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5 000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8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8" r="30317" b="-8258"/>
          <a:stretch/>
        </p:blipFill>
        <p:spPr>
          <a:xfrm>
            <a:off x="-40340" y="-143672"/>
            <a:ext cx="12223376" cy="75798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4F420E3-67E0-41C9-84DF-7DE2C8536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1171" y="0"/>
            <a:ext cx="14072665" cy="824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21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5">
            <a:extLst>
              <a:ext uri="{FF2B5EF4-FFF2-40B4-BE49-F238E27FC236}">
                <a16:creationId xmlns="" xmlns:a16="http://schemas.microsoft.com/office/drawing/2014/main" id="{9151A1EC-C011-44CA-896D-B2617D005FDE}"/>
              </a:ext>
            </a:extLst>
          </p:cNvPr>
          <p:cNvSpPr txBox="1"/>
          <p:nvPr/>
        </p:nvSpPr>
        <p:spPr>
          <a:xfrm>
            <a:off x="2495440" y="545431"/>
            <a:ext cx="75540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tư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27 </a:t>
            </a:r>
            <a:r>
              <a:rPr lang="en-US" sz="3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3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2024</a:t>
            </a:r>
            <a:endParaRPr lang="en-US" sz="3600" b="1" kern="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C15D0A61-50D6-4C18-957E-99FC65F29C31}"/>
              </a:ext>
            </a:extLst>
          </p:cNvPr>
          <p:cNvSpPr txBox="1"/>
          <p:nvPr/>
        </p:nvSpPr>
        <p:spPr>
          <a:xfrm>
            <a:off x="3650973" y="194233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2)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2749E95D-0832-4F12-A3DF-ABF8401A206F}"/>
              </a:ext>
            </a:extLst>
          </p:cNvPr>
          <p:cNvSpPr txBox="1"/>
          <p:nvPr/>
        </p:nvSpPr>
        <p:spPr>
          <a:xfrm>
            <a:off x="5280991" y="1237554"/>
            <a:ext cx="1417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endParaRPr kumimoji="0" lang="vi-VN" sz="3600" b="1" i="0" u="sng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41895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524</TotalTime>
  <Words>674</Words>
  <Application>Microsoft Office PowerPoint</Application>
  <PresentationFormat>Custom</PresentationFormat>
  <Paragraphs>141</Paragraphs>
  <Slides>28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Custom Design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Lan Hương 0354473852</dc:creator>
  <cp:lastModifiedBy>ADMIN</cp:lastModifiedBy>
  <cp:revision>16</cp:revision>
  <dcterms:created xsi:type="dcterms:W3CDTF">2022-11-11T13:02:07Z</dcterms:created>
  <dcterms:modified xsi:type="dcterms:W3CDTF">2024-03-27T05:15:41Z</dcterms:modified>
</cp:coreProperties>
</file>