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9" r:id="rId4"/>
    <p:sldMasterId id="2147483705" r:id="rId5"/>
  </p:sldMasterIdLst>
  <p:notesMasterIdLst>
    <p:notesMasterId r:id="rId41"/>
  </p:notesMasterIdLst>
  <p:sldIdLst>
    <p:sldId id="257" r:id="rId6"/>
    <p:sldId id="259" r:id="rId7"/>
    <p:sldId id="267" r:id="rId8"/>
    <p:sldId id="261" r:id="rId9"/>
    <p:sldId id="282" r:id="rId10"/>
    <p:sldId id="264" r:id="rId11"/>
    <p:sldId id="268" r:id="rId12"/>
    <p:sldId id="276" r:id="rId13"/>
    <p:sldId id="265" r:id="rId14"/>
    <p:sldId id="275" r:id="rId15"/>
    <p:sldId id="277" r:id="rId16"/>
    <p:sldId id="278" r:id="rId17"/>
    <p:sldId id="279" r:id="rId18"/>
    <p:sldId id="280" r:id="rId19"/>
    <p:sldId id="281" r:id="rId20"/>
    <p:sldId id="258"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1" d="100"/>
          <a:sy n="71" d="100"/>
        </p:scale>
        <p:origin x="-498"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18190-8FE3-4B45-85DE-7D94B2BDEC7D}" type="datetimeFigureOut">
              <a:rPr lang="en-US" smtClean="0"/>
              <a:t>8/28/2022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F40AF-0CA6-458D-8263-CA748D20E4CF}" type="slidenum">
              <a:rPr lang="en-US" smtClean="0"/>
              <a:t>‹#›</a:t>
            </a:fld>
            <a:endParaRPr lang="en-US"/>
          </a:p>
        </p:txBody>
      </p:sp>
    </p:spTree>
    <p:extLst>
      <p:ext uri="{BB962C8B-B14F-4D97-AF65-F5344CB8AC3E}">
        <p14:creationId xmlns:p14="http://schemas.microsoft.com/office/powerpoint/2010/main" val="31789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235969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5437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16</a:t>
            </a:fld>
            <a:endParaRPr lang="zh-CN" altLang="en-US"/>
          </a:p>
        </p:txBody>
      </p:sp>
    </p:spTree>
    <p:extLst>
      <p:ext uri="{BB962C8B-B14F-4D97-AF65-F5344CB8AC3E}">
        <p14:creationId xmlns:p14="http://schemas.microsoft.com/office/powerpoint/2010/main" val="322288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ea typeface="宋体"/>
              </a:rPr>
              <a:pPr/>
              <a:t>17</a:t>
            </a:fld>
            <a:endParaRPr lang="zh-CN" altLang="en-US">
              <a:solidFill>
                <a:prstClr val="black"/>
              </a:solidFill>
              <a:ea typeface="宋体"/>
            </a:endParaRPr>
          </a:p>
        </p:txBody>
      </p:sp>
    </p:spTree>
    <p:extLst>
      <p:ext uri="{BB962C8B-B14F-4D97-AF65-F5344CB8AC3E}">
        <p14:creationId xmlns:p14="http://schemas.microsoft.com/office/powerpoint/2010/main" val="235969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ea typeface="宋体"/>
              </a:rPr>
              <a:pPr/>
              <a:t>18</a:t>
            </a:fld>
            <a:endParaRPr lang="zh-CN" altLang="en-US">
              <a:solidFill>
                <a:prstClr val="black"/>
              </a:solidFill>
              <a:ea typeface="宋体"/>
            </a:endParaRPr>
          </a:p>
        </p:txBody>
      </p:sp>
    </p:spTree>
    <p:extLst>
      <p:ext uri="{BB962C8B-B14F-4D97-AF65-F5344CB8AC3E}">
        <p14:creationId xmlns:p14="http://schemas.microsoft.com/office/powerpoint/2010/main" val="134555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ea typeface="宋体"/>
              </a:rPr>
              <a:pPr/>
              <a:t>19</a:t>
            </a:fld>
            <a:endParaRPr lang="zh-CN" altLang="en-US">
              <a:solidFill>
                <a:prstClr val="black"/>
              </a:solidFill>
              <a:ea typeface="宋体"/>
            </a:endParaRPr>
          </a:p>
        </p:txBody>
      </p:sp>
    </p:spTree>
    <p:extLst>
      <p:ext uri="{BB962C8B-B14F-4D97-AF65-F5344CB8AC3E}">
        <p14:creationId xmlns:p14="http://schemas.microsoft.com/office/powerpoint/2010/main" val="160054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ea typeface="宋体"/>
              </a:rPr>
              <a:pPr/>
              <a:t>21</a:t>
            </a:fld>
            <a:endParaRPr lang="zh-CN" altLang="en-US">
              <a:solidFill>
                <a:prstClr val="black"/>
              </a:solidFill>
              <a:ea typeface="宋体"/>
            </a:endParaRPr>
          </a:p>
        </p:txBody>
      </p:sp>
    </p:spTree>
    <p:extLst>
      <p:ext uri="{BB962C8B-B14F-4D97-AF65-F5344CB8AC3E}">
        <p14:creationId xmlns:p14="http://schemas.microsoft.com/office/powerpoint/2010/main" val="392621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ea typeface="宋体"/>
              </a:rPr>
              <a:pPr/>
              <a:t>22</a:t>
            </a:fld>
            <a:endParaRPr lang="zh-CN" altLang="en-US">
              <a:solidFill>
                <a:prstClr val="black"/>
              </a:solidFill>
              <a:ea typeface="宋体"/>
            </a:endParaRPr>
          </a:p>
        </p:txBody>
      </p:sp>
    </p:spTree>
    <p:extLst>
      <p:ext uri="{BB962C8B-B14F-4D97-AF65-F5344CB8AC3E}">
        <p14:creationId xmlns:p14="http://schemas.microsoft.com/office/powerpoint/2010/main" val="83861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717019-9FE0-48DA-B0D8-117C5813B5F0}" type="slidenum">
              <a:rPr lang="zh-CN" altLang="en-US" smtClean="0">
                <a:solidFill>
                  <a:prstClr val="black"/>
                </a:solidFill>
                <a:latin typeface="等线" panose="020F0502020204030204"/>
                <a:ea typeface="宋体"/>
              </a:rPr>
              <a:pPr>
                <a:defRPr/>
              </a:pPr>
              <a:t>24</a:t>
            </a:fld>
            <a:endParaRPr lang="zh-CN" altLang="en-US">
              <a:solidFill>
                <a:prstClr val="black"/>
              </a:solidFill>
              <a:latin typeface="等线" panose="020F0502020204030204"/>
              <a:ea typeface="宋体"/>
            </a:endParaRPr>
          </a:p>
        </p:txBody>
      </p:sp>
    </p:spTree>
    <p:extLst>
      <p:ext uri="{BB962C8B-B14F-4D97-AF65-F5344CB8AC3E}">
        <p14:creationId xmlns:p14="http://schemas.microsoft.com/office/powerpoint/2010/main" val="326795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ea typeface="宋体"/>
              </a:rPr>
              <a:pPr/>
              <a:t>25</a:t>
            </a:fld>
            <a:endParaRPr lang="zh-CN" altLang="en-US">
              <a:solidFill>
                <a:prstClr val="black"/>
              </a:solidFill>
              <a:ea typeface="宋体"/>
            </a:endParaRPr>
          </a:p>
        </p:txBody>
      </p:sp>
    </p:spTree>
    <p:extLst>
      <p:ext uri="{BB962C8B-B14F-4D97-AF65-F5344CB8AC3E}">
        <p14:creationId xmlns:p14="http://schemas.microsoft.com/office/powerpoint/2010/main" val="2224100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717019-9FE0-48DA-B0D8-117C5813B5F0}" type="slidenum">
              <a:rPr lang="zh-CN" altLang="en-US" smtClean="0">
                <a:solidFill>
                  <a:prstClr val="black"/>
                </a:solidFill>
                <a:latin typeface="等线" panose="020F0502020204030204"/>
                <a:ea typeface="宋体"/>
              </a:rPr>
              <a:pPr>
                <a:defRPr/>
              </a:pPr>
              <a:t>27</a:t>
            </a:fld>
            <a:endParaRPr lang="zh-CN" altLang="en-US">
              <a:solidFill>
                <a:prstClr val="black"/>
              </a:solidFill>
              <a:latin typeface="等线" panose="020F0502020204030204"/>
              <a:ea typeface="宋体"/>
            </a:endParaRPr>
          </a:p>
        </p:txBody>
      </p:sp>
    </p:spTree>
    <p:extLst>
      <p:ext uri="{BB962C8B-B14F-4D97-AF65-F5344CB8AC3E}">
        <p14:creationId xmlns:p14="http://schemas.microsoft.com/office/powerpoint/2010/main" val="428938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160054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ea typeface="宋体"/>
              </a:rPr>
              <a:pPr/>
              <a:t>28</a:t>
            </a:fld>
            <a:endParaRPr lang="zh-CN" altLang="en-US">
              <a:solidFill>
                <a:prstClr val="black"/>
              </a:solidFill>
              <a:ea typeface="宋体"/>
            </a:endParaRPr>
          </a:p>
        </p:txBody>
      </p:sp>
    </p:spTree>
    <p:extLst>
      <p:ext uri="{BB962C8B-B14F-4D97-AF65-F5344CB8AC3E}">
        <p14:creationId xmlns:p14="http://schemas.microsoft.com/office/powerpoint/2010/main" val="414639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ea typeface="宋体"/>
              </a:rPr>
              <a:pPr/>
              <a:t>31</a:t>
            </a:fld>
            <a:endParaRPr lang="zh-CN" altLang="en-US">
              <a:solidFill>
                <a:prstClr val="black"/>
              </a:solidFill>
              <a:ea typeface="宋体"/>
            </a:endParaRPr>
          </a:p>
        </p:txBody>
      </p:sp>
    </p:spTree>
    <p:extLst>
      <p:ext uri="{BB962C8B-B14F-4D97-AF65-F5344CB8AC3E}">
        <p14:creationId xmlns:p14="http://schemas.microsoft.com/office/powerpoint/2010/main" val="2692827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717019-9FE0-48DA-B0D8-117C5813B5F0}" type="slidenum">
              <a:rPr lang="zh-CN" altLang="en-US" smtClean="0">
                <a:solidFill>
                  <a:prstClr val="black"/>
                </a:solidFill>
                <a:latin typeface="等线" panose="020F0502020204030204"/>
                <a:ea typeface="宋体"/>
              </a:rPr>
              <a:pPr>
                <a:defRPr/>
              </a:pPr>
              <a:t>32</a:t>
            </a:fld>
            <a:endParaRPr lang="zh-CN" altLang="en-US">
              <a:solidFill>
                <a:prstClr val="black"/>
              </a:solidFill>
              <a:latin typeface="等线" panose="020F0502020204030204"/>
              <a:ea typeface="宋体"/>
            </a:endParaRPr>
          </a:p>
        </p:txBody>
      </p:sp>
    </p:spTree>
    <p:extLst>
      <p:ext uri="{BB962C8B-B14F-4D97-AF65-F5344CB8AC3E}">
        <p14:creationId xmlns:p14="http://schemas.microsoft.com/office/powerpoint/2010/main" val="337447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ea typeface="宋体"/>
              </a:rPr>
              <a:pPr/>
              <a:t>33</a:t>
            </a:fld>
            <a:endParaRPr lang="zh-CN" altLang="en-US">
              <a:solidFill>
                <a:prstClr val="black"/>
              </a:solidFill>
              <a:ea typeface="宋体"/>
            </a:endParaRPr>
          </a:p>
        </p:txBody>
      </p:sp>
    </p:spTree>
    <p:extLst>
      <p:ext uri="{BB962C8B-B14F-4D97-AF65-F5344CB8AC3E}">
        <p14:creationId xmlns:p14="http://schemas.microsoft.com/office/powerpoint/2010/main" val="1563731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717019-9FE0-48DA-B0D8-117C5813B5F0}" type="slidenum">
              <a:rPr lang="zh-CN" altLang="en-US" smtClean="0">
                <a:solidFill>
                  <a:prstClr val="black"/>
                </a:solidFill>
                <a:latin typeface="等线" panose="020F0502020204030204"/>
                <a:ea typeface="宋体"/>
              </a:rPr>
              <a:pPr>
                <a:defRPr/>
              </a:pPr>
              <a:t>34</a:t>
            </a:fld>
            <a:endParaRPr lang="zh-CN" altLang="en-US">
              <a:solidFill>
                <a:prstClr val="black"/>
              </a:solidFill>
              <a:latin typeface="等线" panose="020F0502020204030204"/>
              <a:ea typeface="宋体"/>
            </a:endParaRPr>
          </a:p>
        </p:txBody>
      </p:sp>
    </p:spTree>
    <p:extLst>
      <p:ext uri="{BB962C8B-B14F-4D97-AF65-F5344CB8AC3E}">
        <p14:creationId xmlns:p14="http://schemas.microsoft.com/office/powerpoint/2010/main" val="2786797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ea typeface="宋体"/>
              </a:rPr>
              <a:pPr/>
              <a:t>35</a:t>
            </a:fld>
            <a:endParaRPr lang="zh-CN" altLang="en-US">
              <a:solidFill>
                <a:prstClr val="black"/>
              </a:solidFill>
              <a:ea typeface="宋体"/>
            </a:endParaRPr>
          </a:p>
        </p:txBody>
      </p:sp>
    </p:spTree>
    <p:extLst>
      <p:ext uri="{BB962C8B-B14F-4D97-AF65-F5344CB8AC3E}">
        <p14:creationId xmlns:p14="http://schemas.microsoft.com/office/powerpoint/2010/main" val="322288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val="392621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83861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79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val="222410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1013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6207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val="313578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281851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85685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364716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161079"/>
      </p:ext>
    </p:extLst>
  </p:cSld>
  <p:clrMapOvr>
    <a:masterClrMapping/>
  </p:clrMapOvr>
  <p:transition spd="slow"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01065427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6350616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76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237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027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416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25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287375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2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300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081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945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1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10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a16="http://schemas.microsoft.com/office/drawing/2014/main" xmlns=""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a16="http://schemas.microsoft.com/office/drawing/2014/main" xmlns=""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pic>
        <p:nvPicPr>
          <p:cNvPr id="7" name="图片 6" descr="图片包含 事情&#10;&#10;已生成极高可信度的说明">
            <a:extLst>
              <a:ext uri="{FF2B5EF4-FFF2-40B4-BE49-F238E27FC236}">
                <a16:creationId xmlns:a16="http://schemas.microsoft.com/office/drawing/2014/main" xmlns=""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90156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a16="http://schemas.microsoft.com/office/drawing/2014/main" xmlns=""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a16="http://schemas.microsoft.com/office/drawing/2014/main" xmlns=""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50433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a16="http://schemas.microsoft.com/office/drawing/2014/main" xmlns=""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a16="http://schemas.microsoft.com/office/drawing/2014/main" xmlns=""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29521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a:extLst>
              <a:ext uri="{FF2B5EF4-FFF2-40B4-BE49-F238E27FC236}">
                <a16:creationId xmlns:a16="http://schemas.microsoft.com/office/drawing/2014/main" xmlns=""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a:extLst>
              <a:ext uri="{FF2B5EF4-FFF2-40B4-BE49-F238E27FC236}">
                <a16:creationId xmlns:a16="http://schemas.microsoft.com/office/drawing/2014/main" xmlns=""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59228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F045A1-A0CE-4EF7-851C-A8316A328429}"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2281319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
        <p:nvSpPr>
          <p:cNvPr id="2" name="标题 1">
            <a:extLst>
              <a:ext uri="{FF2B5EF4-FFF2-40B4-BE49-F238E27FC236}">
                <a16:creationId xmlns:a16="http://schemas.microsoft.com/office/drawing/2014/main" xmlns=""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8" name="页脚占位符 7">
            <a:extLst>
              <a:ext uri="{FF2B5EF4-FFF2-40B4-BE49-F238E27FC236}">
                <a16:creationId xmlns:a16="http://schemas.microsoft.com/office/drawing/2014/main" xmlns=""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9" name="灯片编号占位符 8">
            <a:extLst>
              <a:ext uri="{FF2B5EF4-FFF2-40B4-BE49-F238E27FC236}">
                <a16:creationId xmlns:a16="http://schemas.microsoft.com/office/drawing/2014/main" xmlns=""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86862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页脚占位符 3">
            <a:extLst>
              <a:ext uri="{FF2B5EF4-FFF2-40B4-BE49-F238E27FC236}">
                <a16:creationId xmlns:a16="http://schemas.microsoft.com/office/drawing/2014/main" xmlns=""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灯片编号占位符 4">
            <a:extLst>
              <a:ext uri="{FF2B5EF4-FFF2-40B4-BE49-F238E27FC236}">
                <a16:creationId xmlns:a16="http://schemas.microsoft.com/office/drawing/2014/main" xmlns=""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85885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3" name="页脚占位符 2">
            <a:extLst>
              <a:ext uri="{FF2B5EF4-FFF2-40B4-BE49-F238E27FC236}">
                <a16:creationId xmlns:a16="http://schemas.microsoft.com/office/drawing/2014/main" xmlns=""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灯片编号占位符 3">
            <a:extLst>
              <a:ext uri="{FF2B5EF4-FFF2-40B4-BE49-F238E27FC236}">
                <a16:creationId xmlns:a16="http://schemas.microsoft.com/office/drawing/2014/main" xmlns=""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026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a:extLst>
              <a:ext uri="{FF2B5EF4-FFF2-40B4-BE49-F238E27FC236}">
                <a16:creationId xmlns:a16="http://schemas.microsoft.com/office/drawing/2014/main" xmlns=""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a:extLst>
              <a:ext uri="{FF2B5EF4-FFF2-40B4-BE49-F238E27FC236}">
                <a16:creationId xmlns:a16="http://schemas.microsoft.com/office/drawing/2014/main" xmlns=""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805937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a:extLst>
              <a:ext uri="{FF2B5EF4-FFF2-40B4-BE49-F238E27FC236}">
                <a16:creationId xmlns:a16="http://schemas.microsoft.com/office/drawing/2014/main" xmlns=""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a:extLst>
              <a:ext uri="{FF2B5EF4-FFF2-40B4-BE49-F238E27FC236}">
                <a16:creationId xmlns:a16="http://schemas.microsoft.com/office/drawing/2014/main" xmlns=""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53425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a16="http://schemas.microsoft.com/office/drawing/2014/main" xmlns=""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a16="http://schemas.microsoft.com/office/drawing/2014/main" xmlns=""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278845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a16="http://schemas.microsoft.com/office/drawing/2014/main" xmlns=""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a16="http://schemas.microsoft.com/office/drawing/2014/main" xmlns=""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519519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99082025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95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63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F045A1-A0CE-4EF7-851C-A8316A328429}" type="datetimeFigureOut">
              <a:rPr lang="en-US" smtClean="0"/>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2455867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772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245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620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629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090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857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287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337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305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18352"/>
      </p:ext>
    </p:extLst>
  </p:cSld>
  <p:clrMapOvr>
    <a:masterClrMapping/>
  </p:clrMapOvr>
  <p:transition spd="slow"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F045A1-A0CE-4EF7-851C-A8316A328429}" type="datetimeFigureOut">
              <a:rPr lang="en-US" smtClean="0"/>
              <a:t>8/28/2022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33423643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81987466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31293811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226282121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9A7B02E1-6600-4516-8212-8E38AFE89040}"/>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7F0340C5-7E3A-4D5C-B2CA-166D21090A9A}"/>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370C5C68-E650-4A3A-BC49-A01CB023D84F}"/>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图片 6" descr="图片包含 事情&#10;&#10;已生成极高可信度的说明">
            <a:extLst>
              <a:ext uri="{FF2B5EF4-FFF2-40B4-BE49-F238E27FC236}">
                <a16:creationId xmlns:a16="http://schemas.microsoft.com/office/drawing/2014/main" xmlns=""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08458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0B4E28-BD5D-4F3F-B69C-DBAEC1F2194F}"/>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C625689-122D-4A42-93C0-0286D12F7C1F}"/>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84B6780-D01C-4C9C-B42E-7A4F26B8D02C}"/>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92431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3A7D608-4FD4-4089-A182-A5B58F7492D3}"/>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202FDCD-14CB-478B-AB8C-D7E3D4A39A26}"/>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7912418-15EB-4B02-B1ED-DF9966177A36}"/>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68060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42F8245-7E0D-4F5C-BBD9-5BB4B79A74E3}"/>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405755D-B8AB-449D-BBC4-48ACBBB51376}"/>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4CEEE41F-5F54-4C73-80D9-78344F9BA7CE}"/>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16156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a:defRPr/>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a:defRPr/>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a:defRPr/>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a:defRPr/>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a:defRPr/>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a:defRPr/>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a:defRPr/>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a:defRPr/>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a:defRPr/>
            </a:pPr>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xmlns=""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32ED612-40B6-40D5-9AB6-A5756E735A04}"/>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2F0CBC1E-B6EE-4097-952D-830B41F13F50}"/>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558DC997-89AA-47B6-AC9E-9DABE64D8C93}"/>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2264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E871FBC-BFBC-4554-93E0-667EBD3B7D36}"/>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9E473339-3CF2-40AF-A7A8-247F02DFDF1C}"/>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BB04E57B-F9FF-4C6E-BAB0-34397F82D461}"/>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8547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2E0898-CC0E-4ABE-B003-4FEE96EA1445}"/>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E871EC42-DDD9-4E80-962A-12A36157D288}"/>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AD90195A-C088-4DD2-8AB6-D519D23F9AF8}"/>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14707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F045A1-A0CE-4EF7-851C-A8316A328429}" type="datetimeFigureOut">
              <a:rPr lang="en-US" smtClean="0"/>
              <a:t>8/28/2022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411145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A7E056-9362-4F22-8D6D-10BDC1AF7FDF}"/>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F66B34AC-86F1-4527-BC19-2D1D6946B1D4}"/>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0087EF4C-F50A-47A3-99CE-F21E902F3FFA}"/>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1850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F92FBC-7EA5-4037-AA89-0B55AEB591F0}"/>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27014370-AECC-4117-9CA7-767F6D74C144}"/>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BAC8CD34-3386-4ABE-83B9-CA0B7FA26A9D}"/>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9316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D4BC5E6-9192-456B-BB7A-D6FCDC667613}"/>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4B14153-CF16-46D5-8523-7C66A7EEDE34}"/>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53756B3A-E31B-44BC-A357-73F5EDCEF2F8}"/>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8833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6BD8EA-D110-4D30-A546-FFE20E67EB66}"/>
              </a:ext>
            </a:extLst>
          </p:cNvPr>
          <p:cNvSpPr>
            <a:spLocks noGrp="1"/>
          </p:cNvSpPr>
          <p:nvPr>
            <p:ph type="dt" sz="half" idx="10"/>
          </p:nvPr>
        </p:nvSpPr>
        <p:spPr/>
        <p:txBody>
          <a:bodyPr/>
          <a:lstStyle/>
          <a:p>
            <a:pPr>
              <a:defRPr/>
            </a:pPr>
            <a:fld id="{EC85BF49-3D7A-4F43-BA91-D003E0AEA55D}" type="datetimeFigureOut">
              <a:rPr lang="zh-CN" altLang="en-US" smtClean="0">
                <a:solidFill>
                  <a:prstClr val="black">
                    <a:tint val="75000"/>
                  </a:prstClr>
                </a:solidFill>
              </a:rPr>
              <a:pPr>
                <a:defRPr/>
              </a:pPr>
              <a:t>2022/8/28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6A127AD-6044-4EBB-A42A-1074843A5D3D}"/>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489A9E2-4B2F-4974-B7DA-3836DA7911FA}"/>
              </a:ext>
            </a:extLst>
          </p:cNvPr>
          <p:cNvSpPr>
            <a:spLocks noGrp="1"/>
          </p:cNvSpPr>
          <p:nvPr>
            <p:ph type="sldNum" sz="quarter" idx="12"/>
          </p:nvPr>
        </p:nvSpPr>
        <p:spPr/>
        <p:txBody>
          <a:bodyPr/>
          <a:lstStyle/>
          <a:p>
            <a:pPr>
              <a:defRPr/>
            </a:pPr>
            <a:fld id="{F23BD8DC-39EC-4016-A177-D6AECE15833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26886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045A1-A0CE-4EF7-851C-A8316A328429}" type="datetimeFigureOut">
              <a:rPr lang="en-US" smtClean="0"/>
              <a:t>8/28/2022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393910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F045A1-A0CE-4EF7-851C-A8316A328429}" type="datetimeFigureOut">
              <a:rPr lang="en-US" smtClean="0"/>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54513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F045A1-A0CE-4EF7-851C-A8316A328429}" type="datetimeFigureOut">
              <a:rPr lang="en-US" smtClean="0"/>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38654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045A1-A0CE-4EF7-851C-A8316A328429}" type="datetimeFigureOut">
              <a:rPr lang="en-US" smtClean="0"/>
              <a:t>8/28/2022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6C69A-49A1-43AB-8356-B2369CEE542C}" type="slidenum">
              <a:rPr lang="en-US" smtClean="0"/>
              <a:t>‹#›</a:t>
            </a:fld>
            <a:endParaRPr lang="en-US"/>
          </a:p>
        </p:txBody>
      </p:sp>
    </p:spTree>
    <p:extLst>
      <p:ext uri="{BB962C8B-B14F-4D97-AF65-F5344CB8AC3E}">
        <p14:creationId xmlns:p14="http://schemas.microsoft.com/office/powerpoint/2010/main" val="264124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3900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2022/8/28</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a16="http://schemas.microsoft.com/office/drawing/2014/main" xmlns=""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a16="http://schemas.microsoft.com/office/drawing/2014/main" xmlns=""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4505053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045A1-A0CE-4EF7-851C-A8316A328429}"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6C69A-49A1-43AB-8356-B2369CEE54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1562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fld id="{EC85BF49-3D7A-4F43-BA91-D003E0AEA55D}" type="datetimeFigureOut">
              <a:rPr lang="zh-CN" altLang="en-US" smtClean="0">
                <a:solidFill>
                  <a:prstClr val="black">
                    <a:tint val="75000"/>
                  </a:prstClr>
                </a:solidFill>
              </a:rPr>
              <a:pPr>
                <a:defRPr/>
              </a:pPr>
              <a:t>2022/8/28</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xmlns=""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xmlns=""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a:defRPr/>
            </a:pPr>
            <a:fld id="{F23BD8DC-39EC-4016-A177-D6AECE158338}" type="slidenum">
              <a:rPr lang="zh-CN" altLang="en-US" smtClean="0">
                <a:solidFill>
                  <a:prstClr val="black">
                    <a:tint val="75000"/>
                  </a:prstClr>
                </a:solidFill>
              </a:rPr>
              <a:pPr>
                <a:def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69704286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tags" Target="../tags/tag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ags" Target="../tags/tag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16.xml"/><Relationship Id="rId1" Type="http://schemas.openxmlformats.org/officeDocument/2006/relationships/audio" Target="file:///C:\Users\Administrator\Favorites\Downloads\412_20200510085506_22.di-toi-truong----bai-11-tap-bai-hat-lop-1.mp3" TargetMode="Externa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1.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9.gi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9.gi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9.gi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1.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4.xml"/><Relationship Id="rId1" Type="http://schemas.openxmlformats.org/officeDocument/2006/relationships/tags" Target="../tags/tag5.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50.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171"/>
            <a:ext cx="12192000" cy="6902172"/>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1047625" y="-106047"/>
            <a:ext cx="14287248" cy="7143624"/>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182191"/>
            <a:ext cx="12192000" cy="3655880"/>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5802" y="644691"/>
            <a:ext cx="1743460" cy="801863"/>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49" y="59025"/>
            <a:ext cx="2534828" cy="1049481"/>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8207" y="3814845"/>
            <a:ext cx="3053120" cy="305312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766825" y="1920595"/>
            <a:ext cx="4517251" cy="6389725"/>
          </a:xfrm>
          <a:prstGeom prst="rect">
            <a:avLst/>
          </a:prstGeom>
        </p:spPr>
      </p:pic>
      <p:sp>
        <p:nvSpPr>
          <p:cNvPr id="9" name="TextBox 8"/>
          <p:cNvSpPr txBox="1"/>
          <p:nvPr/>
        </p:nvSpPr>
        <p:spPr>
          <a:xfrm>
            <a:off x="3670770" y="929089"/>
            <a:ext cx="4743606" cy="707886"/>
          </a:xfrm>
          <a:prstGeom prst="rect">
            <a:avLst/>
          </a:prstGeom>
          <a:noFill/>
        </p:spPr>
        <p:txBody>
          <a:bodyPr wrap="none" rtlCol="0">
            <a:spAutoFit/>
          </a:bodyPr>
          <a:lstStyle/>
          <a:p>
            <a:pPr algn="ct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黑体-日本语" panose="02000500000000000000" pitchFamily="2" charset="-122"/>
                <a:cs typeface="Times New Roman" panose="02020603050405020304" pitchFamily="18" charset="0"/>
                <a:sym typeface="+mn-lt"/>
              </a:rPr>
              <a:t>TỰ NHIÊN XÃ HỘI</a:t>
            </a:r>
            <a:endPar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pic>
        <p:nvPicPr>
          <p:cNvPr id="17" name="Picture 7"/>
          <p:cNvPicPr>
            <a:picLocks noChangeAspect="1"/>
          </p:cNvPicPr>
          <p:nvPr/>
        </p:nvPicPr>
        <p:blipFill>
          <a:blip r:embed="rId10"/>
          <a:stretch>
            <a:fillRect/>
          </a:stretch>
        </p:blipFill>
        <p:spPr>
          <a:xfrm>
            <a:off x="9826075" y="1"/>
            <a:ext cx="2365925" cy="1878904"/>
          </a:xfrm>
          <a:prstGeom prst="rect">
            <a:avLst/>
          </a:prstGeom>
          <a:noFill/>
          <a:ln w="9525">
            <a:noFill/>
          </a:ln>
        </p:spPr>
      </p:pic>
      <p:sp>
        <p:nvSpPr>
          <p:cNvPr id="19" name="TextBox 18"/>
          <p:cNvSpPr txBox="1"/>
          <p:nvPr/>
        </p:nvSpPr>
        <p:spPr>
          <a:xfrm>
            <a:off x="1052187" y="1664465"/>
            <a:ext cx="10229140" cy="2308324"/>
          </a:xfrm>
          <a:prstGeom prst="rect">
            <a:avLst/>
          </a:prstGeom>
          <a:noFill/>
        </p:spPr>
        <p:txBody>
          <a:bodyPr wrap="square">
            <a:spAutoFit/>
          </a:bodyPr>
          <a:lstStyle/>
          <a:p>
            <a:pPr algn="ctr">
              <a:defRPr/>
            </a:pP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 </a:t>
            </a:r>
            <a:r>
              <a:rPr lang="en-US" sz="4800" b="1" dirty="0">
                <a:solidFill>
                  <a:srgbClr val="FF0000"/>
                </a:solidFill>
                <a:latin typeface="Times New Roman" panose="02020603050405020304" pitchFamily="18" charset="0"/>
                <a:cs typeface="Times New Roman" panose="02020603050405020304" pitchFamily="18" charset="0"/>
              </a:rPr>
              <a:t>CHỦ ĐỀ: GIA ĐÌNH</a:t>
            </a:r>
            <a:endPar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800" b="1" dirty="0">
                <a:solidFill>
                  <a:srgbClr val="FF0000"/>
                </a:solidFill>
                <a:latin typeface="Times New Roman" panose="02020603050405020304" pitchFamily="18" charset="0"/>
                <a:cs typeface="Times New Roman" panose="02020603050405020304" pitchFamily="18" charset="0"/>
              </a:rPr>
              <a:t>BÀI 3: PHÒNG TRÁNH NGỘ ĐỘC KHI Ở NHÀ </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1)</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2419"/>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23" presetClass="entr" presetSubtype="16" fill="hold" grpId="0" nodeType="withEffect">
                                  <p:stCondLst>
                                    <p:cond delay="1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childTnLst>
                                </p:cTn>
                              </p:par>
                              <p:par>
                                <p:cTn id="25" presetID="8" presetClass="emph" presetSubtype="0" fill="hold" grpId="1" nodeType="withEffect">
                                  <p:stCondLst>
                                    <p:cond delay="1250"/>
                                  </p:stCondLst>
                                  <p:childTnLst>
                                    <p:animRot by="21600000">
                                      <p:cBhvr>
                                        <p:cTn id="26" dur="1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80131"/>
          </a:xfrm>
          <a:prstGeom prst="rect">
            <a:avLst/>
          </a:prstGeom>
        </p:spPr>
      </p:pic>
      <p:sp>
        <p:nvSpPr>
          <p:cNvPr id="3" name="TextBox 2"/>
          <p:cNvSpPr txBox="1"/>
          <p:nvPr/>
        </p:nvSpPr>
        <p:spPr>
          <a:xfrm>
            <a:off x="0" y="403411"/>
            <a:ext cx="12192000" cy="2308324"/>
          </a:xfrm>
          <a:prstGeom prst="rect">
            <a:avLst/>
          </a:prstGeom>
          <a:noFill/>
        </p:spPr>
        <p:txBody>
          <a:bodyPr wrap="square" rtlCol="0">
            <a:spAutoFit/>
          </a:bodyPr>
          <a:lstStyle/>
          <a:p>
            <a:pPr algn="just"/>
            <a:r>
              <a:rPr lang="vi-VN" sz="3600" dirty="0"/>
              <a:t>- Quan sát các hình dưới đây và kể lại câu chuyện </a:t>
            </a:r>
            <a:r>
              <a:rPr lang="vi-VN" sz="3600" dirty="0" smtClean="0"/>
              <a:t>của Nam.</a:t>
            </a:r>
          </a:p>
          <a:p>
            <a:r>
              <a:rPr lang="vi-VN" sz="3600" dirty="0"/>
              <a:t>- Vì sao Nam bị ngộ </a:t>
            </a:r>
            <a:r>
              <a:rPr lang="vi-VN" sz="3600" dirty="0" smtClean="0"/>
              <a:t>độc? </a:t>
            </a:r>
            <a:r>
              <a:rPr lang="vi-VN" sz="3600" dirty="0"/>
              <a:t>Khi bị ngộ độc, Nam có biểu hiện như thế </a:t>
            </a:r>
            <a:r>
              <a:rPr lang="vi-VN" sz="3600" dirty="0" smtClean="0"/>
              <a:t>nào?</a:t>
            </a:r>
            <a:endParaRPr lang="vi-VN" sz="3600" dirty="0"/>
          </a:p>
        </p:txBody>
      </p:sp>
    </p:spTree>
    <p:extLst>
      <p:ext uri="{BB962C8B-B14F-4D97-AF65-F5344CB8AC3E}">
        <p14:creationId xmlns:p14="http://schemas.microsoft.com/office/powerpoint/2010/main" val="154734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8" descr="图片包含 矢量图形, 事情&#10;&#10;已生成高可信度的说明">
            <a:extLst>
              <a:ext uri="{FF2B5EF4-FFF2-40B4-BE49-F238E27FC236}">
                <a16:creationId xmlns:a16="http://schemas.microsoft.com/office/drawing/2014/main" xmlns="" id="{BC18687A-0DDD-4585-8A15-6ECA6E64C688}"/>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0" y="5060514"/>
            <a:ext cx="1892124" cy="2034541"/>
          </a:xfrm>
          <a:prstGeom prst="rect">
            <a:avLst/>
          </a:prstGeom>
        </p:spPr>
      </p:pic>
      <p:sp>
        <p:nvSpPr>
          <p:cNvPr id="5" name="矩形 3"/>
          <p:cNvSpPr/>
          <p:nvPr/>
        </p:nvSpPr>
        <p:spPr>
          <a:xfrm>
            <a:off x="129436" y="92153"/>
            <a:ext cx="12062564" cy="4247317"/>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r>
              <a:rPr lang="vi-VN" sz="5400" b="1" dirty="0"/>
              <a:t>Một số thức ăn, đồ uống nếu không bảo quản hoặc hết hạn sử dụng có thể gây ngộ độc khi chúng ta </a:t>
            </a:r>
            <a:r>
              <a:rPr lang="vi-VN" sz="5400" b="1" dirty="0" smtClean="0"/>
              <a:t>ăn</a:t>
            </a:r>
            <a:r>
              <a:rPr lang="vi-VN" sz="5400" b="1" dirty="0"/>
              <a:t>, uống vào cơ thể, </a:t>
            </a:r>
            <a:r>
              <a:rPr lang="vi-VN" sz="5400" b="1" dirty="0" smtClean="0"/>
              <a:t>gây </a:t>
            </a:r>
            <a:r>
              <a:rPr lang="vi-VN" sz="5400" b="1" dirty="0"/>
              <a:t>ra hiện tượng buồn nôn, hoa mắt, đau </a:t>
            </a:r>
            <a:r>
              <a:rPr lang="vi-VN" sz="5400" b="1" dirty="0" smtClean="0"/>
              <a:t>bụng, …</a:t>
            </a:r>
            <a:endParaRPr lang="en-US" sz="5400" b="1" dirty="0"/>
          </a:p>
        </p:txBody>
      </p:sp>
    </p:spTree>
    <p:extLst>
      <p:ext uri="{BB962C8B-B14F-4D97-AF65-F5344CB8AC3E}">
        <p14:creationId xmlns:p14="http://schemas.microsoft.com/office/powerpoint/2010/main" val="144797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117" y="3837357"/>
            <a:ext cx="4608512" cy="3457360"/>
          </a:xfrm>
          <a:prstGeom prst="rect">
            <a:avLst/>
          </a:prstGeom>
        </p:spPr>
      </p:pic>
      <p:grpSp>
        <p:nvGrpSpPr>
          <p:cNvPr id="8" name="组合 7"/>
          <p:cNvGrpSpPr/>
          <p:nvPr/>
        </p:nvGrpSpPr>
        <p:grpSpPr>
          <a:xfrm>
            <a:off x="1703540" y="-52445"/>
            <a:ext cx="8279704" cy="4184321"/>
            <a:chOff x="1277655" y="-39334"/>
            <a:chExt cx="6209778" cy="3138241"/>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1277655" y="1229164"/>
              <a:ext cx="6209778" cy="1869743"/>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Hoạt động 3</a:t>
              </a:r>
              <a:r>
                <a:rPr lang="en-US" altLang="zh-CN" sz="4800" kern="0" dirty="0" smtClean="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a:t>
              </a:r>
            </a:p>
            <a:p>
              <a:pPr algn="ctr">
                <a:lnSpc>
                  <a:spcPct val="130000"/>
                </a:lnSpc>
                <a:defRPr/>
              </a:pPr>
              <a:r>
                <a:rPr lang="en-US" sz="3600" b="1" dirty="0" smtClean="0"/>
                <a:t>S</a:t>
              </a:r>
              <a:r>
                <a:rPr lang="vi-VN" sz="3600" b="1" dirty="0" smtClean="0"/>
                <a:t>ư</a:t>
              </a:r>
              <a:r>
                <a:rPr lang="en-US" sz="3600" b="1" dirty="0"/>
                <a:t>u tầm thông tin về </a:t>
              </a:r>
              <a:r>
                <a:rPr lang="en-US" sz="3600" b="1" dirty="0" smtClean="0"/>
                <a:t>những </a:t>
              </a:r>
              <a:r>
                <a:rPr lang="en-US" sz="3600" b="1" dirty="0" err="1" smtClean="0"/>
                <a:t>tr</a:t>
              </a:r>
              <a:r>
                <a:rPr lang="vi-VN" sz="3600" b="1" dirty="0" err="1" smtClean="0"/>
                <a:t>ường</a:t>
              </a:r>
              <a:r>
                <a:rPr lang="en-US" sz="3600" b="1" dirty="0"/>
                <a:t> hợp bị ngộ độc</a:t>
              </a:r>
              <a:r>
                <a:rPr lang="en-US" sz="3600" b="1" i="1" dirty="0" smtClean="0"/>
                <a:t> </a:t>
              </a:r>
              <a:endParaRPr lang="en-US" sz="3600" dirty="0"/>
            </a:p>
          </p:txBody>
        </p:sp>
        <p:sp>
          <p:nvSpPr>
            <p:cNvPr id="5" name="椭圆 4"/>
            <p:cNvSpPr/>
            <p:nvPr/>
          </p:nvSpPr>
          <p:spPr>
            <a:xfrm>
              <a:off x="3419872" y="1112854"/>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cs typeface="+mn-ea"/>
                <a:sym typeface="+mn-lt"/>
              </a:endParaRPr>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12" y="3813043"/>
            <a:ext cx="4608512" cy="345736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1" y="3790583"/>
            <a:ext cx="4608512" cy="3457360"/>
          </a:xfrm>
          <a:prstGeom prst="rect">
            <a:avLst/>
          </a:prstGeom>
        </p:spPr>
      </p:pic>
    </p:spTree>
    <p:extLst>
      <p:ext uri="{BB962C8B-B14F-4D97-AF65-F5344CB8AC3E}">
        <p14:creationId xmlns:p14="http://schemas.microsoft.com/office/powerpoint/2010/main" val="236621592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imagesCA8JR80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5588"/>
            <a:ext cx="4495800" cy="2944812"/>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5" descr="C:\Users\NguyenKimBD\Desktop\2.11\bài tự nhiên xã hội\khoai-tay-1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25825"/>
            <a:ext cx="4495800" cy="319405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8" descr="imagesCASHZ7S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526" y="3425826"/>
            <a:ext cx="3851275" cy="3349625"/>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https://dantricdn.com/2017/ruoi-1-15118722300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50" y="68264"/>
            <a:ext cx="3905250" cy="3132137"/>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96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anim calcmode="lin" valueType="num">
                                      <p:cBhvr>
                                        <p:cTn id="8" dur="500" fill="hold"/>
                                        <p:tgtEl>
                                          <p:spTgt spid="2050"/>
                                        </p:tgtEl>
                                        <p:attrNameLst>
                                          <p:attrName>ppt_x</p:attrName>
                                        </p:attrNameLst>
                                      </p:cBhvr>
                                      <p:tavLst>
                                        <p:tav tm="0">
                                          <p:val>
                                            <p:strVal val="#ppt_x"/>
                                          </p:val>
                                        </p:tav>
                                        <p:tav tm="100000">
                                          <p:val>
                                            <p:strVal val="#ppt_x"/>
                                          </p:val>
                                        </p:tav>
                                      </p:tavLst>
                                    </p:anim>
                                    <p:anim calcmode="lin" valueType="num">
                                      <p:cBhvr>
                                        <p:cTn id="9" dur="500" fill="hold"/>
                                        <p:tgtEl>
                                          <p:spTgt spid="20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nodeType="afterGroup">
                            <p:stCondLst>
                              <p:cond delay="1000"/>
                            </p:stCondLst>
                            <p:childTnLst>
                              <p:par>
                                <p:cTn id="15" presetID="16" presetClass="entr" presetSubtype="2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par>
                          <p:cTn id="18" fill="hold" nodeType="afterGroup">
                            <p:stCondLst>
                              <p:cond delay="150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4038600" cy="2971800"/>
          </a:xfrm>
          <a:prstGeom prst="rect">
            <a:avLst/>
          </a:prstGeom>
          <a:noFill/>
          <a:ln w="57150" cmpd="thickThin">
            <a:solidFill>
              <a:srgbClr val="FF99FF"/>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0" descr="C:\Users\NguyenKimBD\Desktop\2.11\bài tự nhiên xã hội\thuoc-t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44876"/>
            <a:ext cx="4038600" cy="2574925"/>
          </a:xfrm>
          <a:prstGeom prst="rect">
            <a:avLst/>
          </a:prstGeom>
          <a:noFill/>
          <a:ln w="57150" cmpd="thickThin">
            <a:solidFill>
              <a:srgbClr val="FF99FF"/>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Kết quả hình ảnh cho Thuốc trừ s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44876"/>
            <a:ext cx="4267200" cy="2574925"/>
          </a:xfrm>
          <a:prstGeom prst="rect">
            <a:avLst/>
          </a:prstGeom>
          <a:noFill/>
          <a:ln w="57150" cmpd="thickThin">
            <a:solidFill>
              <a:srgbClr val="FF99FF"/>
            </a:solidFill>
            <a:miter lim="800000"/>
            <a:headEnd/>
            <a:tailEnd/>
          </a:ln>
          <a:extLst>
            <a:ext uri="{909E8E84-426E-40DD-AFC4-6F175D3DCCD1}">
              <a14:hiddenFill xmlns:a14="http://schemas.microsoft.com/office/drawing/2010/main">
                <a:solidFill>
                  <a:srgbClr val="FFFFFF"/>
                </a:solidFill>
              </a14:hiddenFill>
            </a:ext>
          </a:extLst>
        </p:spPr>
      </p:pic>
      <p:pic>
        <p:nvPicPr>
          <p:cNvPr id="1030" name="Picture 6"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
            <a:ext cx="4114800" cy="2971800"/>
          </a:xfrm>
          <a:prstGeom prst="rect">
            <a:avLst/>
          </a:prstGeom>
          <a:noFill/>
          <a:ln w="57150" cmpd="thickThin">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01000" y="2667000"/>
            <a:ext cx="2057400" cy="3698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b="1" dirty="0" err="1">
                <a:latin typeface="Times New Roman" pitchFamily="18" charset="0"/>
                <a:cs typeface="Times New Roman" pitchFamily="18" charset="0"/>
              </a:rPr>
              <a:t>Xăng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dầu</a:t>
            </a:r>
            <a:endParaRPr lang="en-US" b="1" dirty="0">
              <a:latin typeface="Times New Roman" pitchFamily="18" charset="0"/>
              <a:cs typeface="Times New Roman" pitchFamily="18" charset="0"/>
            </a:endParaRPr>
          </a:p>
        </p:txBody>
      </p:sp>
      <p:sp>
        <p:nvSpPr>
          <p:cNvPr id="7" name="TextBox 6"/>
          <p:cNvSpPr txBox="1"/>
          <p:nvPr/>
        </p:nvSpPr>
        <p:spPr>
          <a:xfrm>
            <a:off x="4114800" y="5562600"/>
            <a:ext cx="1600200" cy="3698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60077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0-#ppt_w/2"/>
                                          </p:val>
                                        </p:tav>
                                        <p:tav tm="100000">
                                          <p:val>
                                            <p:strVal val="#ppt_x"/>
                                          </p:val>
                                        </p:tav>
                                      </p:tavLst>
                                    </p:anim>
                                    <p:anim calcmode="lin" valueType="num">
                                      <p:cBhvr additive="base">
                                        <p:cTn id="16" dur="5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0-#ppt_w/2"/>
                                          </p:val>
                                        </p:tav>
                                        <p:tav tm="100000">
                                          <p:val>
                                            <p:strVal val="#ppt_x"/>
                                          </p:val>
                                        </p:tav>
                                      </p:tavLst>
                                    </p:anim>
                                    <p:anim calcmode="lin" valueType="num">
                                      <p:cBhvr additive="base">
                                        <p:cTn id="20" dur="500" fill="hold"/>
                                        <p:tgtEl>
                                          <p:spTgt spid="103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8" descr="图片包含 矢量图形, 事情&#10;&#10;已生成高可信度的说明">
            <a:extLst>
              <a:ext uri="{FF2B5EF4-FFF2-40B4-BE49-F238E27FC236}">
                <a16:creationId xmlns:a16="http://schemas.microsoft.com/office/drawing/2014/main" xmlns="" id="{BC18687A-0DDD-4585-8A15-6ECA6E64C688}"/>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0" y="5060514"/>
            <a:ext cx="1892124" cy="2034541"/>
          </a:xfrm>
          <a:prstGeom prst="rect">
            <a:avLst/>
          </a:prstGeom>
        </p:spPr>
      </p:pic>
      <p:sp>
        <p:nvSpPr>
          <p:cNvPr id="5" name="矩形 3"/>
          <p:cNvSpPr/>
          <p:nvPr/>
        </p:nvSpPr>
        <p:spPr>
          <a:xfrm>
            <a:off x="129436" y="92153"/>
            <a:ext cx="12062564" cy="378565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r>
              <a:rPr lang="vi-VN" sz="4800" b="1" dirty="0"/>
              <a:t>Một số thức ăn, đồ uống nếu không cất giữ, bảo quản cẩn thận, ăn không đúng cách hoặc không rõ nguồn gốc có thể gây ngộ độc và nguy hiểm đến sức khỏe của bản </a:t>
            </a:r>
            <a:r>
              <a:rPr lang="vi-VN" sz="4800" b="1" dirty="0" smtClean="0"/>
              <a:t>thân</a:t>
            </a:r>
            <a:r>
              <a:rPr lang="en-US" sz="4800" b="1" dirty="0" smtClean="0"/>
              <a:t>.</a:t>
            </a:r>
            <a:endParaRPr lang="en-US" sz="4800" b="1" dirty="0"/>
          </a:p>
        </p:txBody>
      </p:sp>
    </p:spTree>
    <p:extLst>
      <p:ext uri="{BB962C8B-B14F-4D97-AF65-F5344CB8AC3E}">
        <p14:creationId xmlns:p14="http://schemas.microsoft.com/office/powerpoint/2010/main" val="286855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0" y="-795468"/>
            <a:ext cx="12192000" cy="76534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181" y="740701"/>
            <a:ext cx="5017643" cy="3376892"/>
          </a:xfrm>
          <a:prstGeom prst="rect">
            <a:avLst/>
          </a:prstGeom>
        </p:spPr>
      </p:pic>
      <p:sp>
        <p:nvSpPr>
          <p:cNvPr id="4" name="TextBox 3"/>
          <p:cNvSpPr txBox="1"/>
          <p:nvPr/>
        </p:nvSpPr>
        <p:spPr>
          <a:xfrm>
            <a:off x="780807" y="2231047"/>
            <a:ext cx="5502788" cy="1200329"/>
          </a:xfrm>
          <a:prstGeom prst="rect">
            <a:avLst/>
          </a:prstGeom>
          <a:noFill/>
        </p:spPr>
        <p:txBody>
          <a:bodyPr wrap="none"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r>
              <a:rPr lang="en-US" altLang="zh-CN" sz="7200" spc="67" dirty="0">
                <a:ln w="11430"/>
                <a:solidFill>
                  <a:schemeClr val="accent6"/>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Thank you</a:t>
            </a:r>
            <a:r>
              <a:rPr lang="zh-CN" altLang="en-US" sz="7200" spc="67" dirty="0">
                <a:ln w="11430"/>
                <a:solidFill>
                  <a:schemeClr val="accent6"/>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a:t>
            </a:r>
          </a:p>
        </p:txBody>
      </p:sp>
    </p:spTree>
    <p:extLst>
      <p:ext uri="{BB962C8B-B14F-4D97-AF65-F5344CB8AC3E}">
        <p14:creationId xmlns:p14="http://schemas.microsoft.com/office/powerpoint/2010/main" val="279663333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171"/>
            <a:ext cx="12192000" cy="6902172"/>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1047625" y="-106047"/>
            <a:ext cx="14287248" cy="7143624"/>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182191"/>
            <a:ext cx="12192000" cy="3655880"/>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5802" y="644691"/>
            <a:ext cx="1743460" cy="801863"/>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49" y="59025"/>
            <a:ext cx="2534828" cy="1049481"/>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8207" y="3814845"/>
            <a:ext cx="3053120" cy="305312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766825" y="1920595"/>
            <a:ext cx="4517251" cy="6389725"/>
          </a:xfrm>
          <a:prstGeom prst="rect">
            <a:avLst/>
          </a:prstGeom>
        </p:spPr>
      </p:pic>
      <p:sp>
        <p:nvSpPr>
          <p:cNvPr id="9" name="TextBox 8"/>
          <p:cNvSpPr txBox="1"/>
          <p:nvPr/>
        </p:nvSpPr>
        <p:spPr>
          <a:xfrm>
            <a:off x="2951022" y="929089"/>
            <a:ext cx="6183103" cy="707886"/>
          </a:xfrm>
          <a:prstGeom prst="rect">
            <a:avLst/>
          </a:prstGeom>
          <a:noFill/>
        </p:spPr>
        <p:txBody>
          <a:bodyPr wrap="none" rtlCol="0">
            <a:spAutoFit/>
          </a:bodyPr>
          <a:lstStyle/>
          <a:p>
            <a:pPr algn="ctr"/>
            <a:r>
              <a:rPr lang="en-US" altLang="zh-CN" sz="40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《TỰ NHIÊN XÃ HỘI》</a:t>
            </a:r>
            <a:endParaRPr lang="en-US" altLang="zh-CN" sz="4000" b="1"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pic>
        <p:nvPicPr>
          <p:cNvPr id="17" name="Picture 7"/>
          <p:cNvPicPr>
            <a:picLocks noChangeAspect="1"/>
          </p:cNvPicPr>
          <p:nvPr/>
        </p:nvPicPr>
        <p:blipFill>
          <a:blip r:embed="rId10"/>
          <a:stretch>
            <a:fillRect/>
          </a:stretch>
        </p:blipFill>
        <p:spPr>
          <a:xfrm>
            <a:off x="9826075" y="1"/>
            <a:ext cx="2365925" cy="1878904"/>
          </a:xfrm>
          <a:prstGeom prst="rect">
            <a:avLst/>
          </a:prstGeom>
          <a:noFill/>
          <a:ln w="9525">
            <a:noFill/>
          </a:ln>
        </p:spPr>
      </p:pic>
      <p:sp>
        <p:nvSpPr>
          <p:cNvPr id="19" name="TextBox 18"/>
          <p:cNvSpPr txBox="1"/>
          <p:nvPr/>
        </p:nvSpPr>
        <p:spPr>
          <a:xfrm>
            <a:off x="1052187" y="1664465"/>
            <a:ext cx="10229140" cy="2308324"/>
          </a:xfrm>
          <a:prstGeom prst="rect">
            <a:avLst/>
          </a:prstGeom>
          <a:noFill/>
        </p:spPr>
        <p:txBody>
          <a:bodyPr wrap="square">
            <a:spAutoFit/>
          </a:bodyPr>
          <a:lstStyle/>
          <a:p>
            <a:pPr algn="ctr">
              <a:defRPr/>
            </a:pP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 </a:t>
            </a:r>
            <a:r>
              <a:rPr lang="en-US" sz="4800" b="1" dirty="0">
                <a:solidFill>
                  <a:srgbClr val="FF0000"/>
                </a:solidFill>
                <a:latin typeface="Times New Roman" panose="02020603050405020304" pitchFamily="18" charset="0"/>
                <a:cs typeface="Times New Roman" panose="02020603050405020304" pitchFamily="18" charset="0"/>
              </a:rPr>
              <a:t>CHỦ ĐỀ: GIA ĐÌNH</a:t>
            </a:r>
            <a:endPar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800" b="1" dirty="0">
                <a:solidFill>
                  <a:srgbClr val="FF0000"/>
                </a:solidFill>
                <a:latin typeface="Times New Roman" panose="02020603050405020304" pitchFamily="18" charset="0"/>
                <a:cs typeface="Times New Roman" panose="02020603050405020304" pitchFamily="18" charset="0"/>
              </a:rPr>
              <a:t>BÀI 3: PHÒNG TRÁNH NGỘ ĐỘC KHI Ở NHÀ ( </a:t>
            </a:r>
            <a:r>
              <a:rPr lang="en-US" sz="4800" b="1" dirty="0" err="1">
                <a:solidFill>
                  <a:srgbClr val="FF0000"/>
                </a:solidFill>
                <a:latin typeface="Times New Roman" panose="02020603050405020304" pitchFamily="18" charset="0"/>
                <a:cs typeface="Times New Roman" panose="02020603050405020304" pitchFamily="18" charset="0"/>
              </a:rPr>
              <a:t>Tiết</a:t>
            </a:r>
            <a:r>
              <a:rPr lang="en-US" sz="4800" b="1" dirty="0">
                <a:solidFill>
                  <a:srgbClr val="FF0000"/>
                </a:solidFill>
                <a:latin typeface="Times New Roman" panose="02020603050405020304" pitchFamily="18" charset="0"/>
                <a:cs typeface="Times New Roman" panose="02020603050405020304" pitchFamily="18" charset="0"/>
              </a:rPr>
              <a:t> 2</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405535"/>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23" presetClass="entr" presetSubtype="16" fill="hold" grpId="0" nodeType="withEffect">
                                  <p:stCondLst>
                                    <p:cond delay="1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childTnLst>
                                </p:cTn>
                              </p:par>
                              <p:par>
                                <p:cTn id="25" presetID="8" presetClass="emph" presetSubtype="0" fill="hold" grpId="1" nodeType="withEffect">
                                  <p:stCondLst>
                                    <p:cond delay="1250"/>
                                  </p:stCondLst>
                                  <p:childTnLst>
                                    <p:animRot by="21600000">
                                      <p:cBhvr>
                                        <p:cTn id="26" dur="1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4705848" y="1773015"/>
            <a:ext cx="1546825" cy="4705203"/>
            <a:chOff x="2102024" y="-1714093"/>
            <a:chExt cx="1143795" cy="3479248"/>
          </a:xfrm>
        </p:grpSpPr>
        <p:grpSp>
          <p:nvGrpSpPr>
            <p:cNvPr id="65" name="组合 64"/>
            <p:cNvGrpSpPr/>
            <p:nvPr/>
          </p:nvGrpSpPr>
          <p:grpSpPr>
            <a:xfrm>
              <a:off x="2102024" y="18263"/>
              <a:ext cx="1108721" cy="1746892"/>
              <a:chOff x="1547664" y="32770"/>
              <a:chExt cx="1217765" cy="1918701"/>
            </a:xfrm>
          </p:grpSpPr>
          <p:sp>
            <p:nvSpPr>
              <p:cNvPr id="69"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400">
                  <a:solidFill>
                    <a:prstClr val="black"/>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70"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1219170" fontAlgn="base">
                  <a:spcBef>
                    <a:spcPct val="0"/>
                  </a:spcBef>
                  <a:spcAft>
                    <a:spcPct val="0"/>
                  </a:spcAft>
                  <a:defRPr/>
                </a:pPr>
                <a:r>
                  <a:rPr lang="en-US" altLang="zh-CN" sz="48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rPr>
                  <a:t>4</a:t>
                </a:r>
                <a:endParaRPr lang="zh-CN" altLang="en-US" sz="48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66" name="组合 65"/>
            <p:cNvGrpSpPr/>
            <p:nvPr/>
          </p:nvGrpSpPr>
          <p:grpSpPr>
            <a:xfrm flipV="1">
              <a:off x="2137098" y="-1714093"/>
              <a:ext cx="1108721" cy="1746892"/>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400">
                  <a:solidFill>
                    <a:prstClr val="black"/>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defTabSz="1219170" fontAlgn="base">
                  <a:spcBef>
                    <a:spcPct val="0"/>
                  </a:spcBef>
                  <a:spcAft>
                    <a:spcPct val="0"/>
                  </a:spcAft>
                  <a:defRPr/>
                </a:pPr>
                <a:endParaRPr lang="zh-CN" altLang="en-US" sz="48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54" name="组合 53"/>
          <p:cNvGrpSpPr/>
          <p:nvPr/>
        </p:nvGrpSpPr>
        <p:grpSpPr>
          <a:xfrm>
            <a:off x="4705848" y="258825"/>
            <a:ext cx="1546825" cy="4705203"/>
            <a:chOff x="2102024" y="-1714093"/>
            <a:chExt cx="1143795" cy="3479248"/>
          </a:xfrm>
        </p:grpSpPr>
        <p:grpSp>
          <p:nvGrpSpPr>
            <p:cNvPr id="55" name="组合 54"/>
            <p:cNvGrpSpPr/>
            <p:nvPr/>
          </p:nvGrpSpPr>
          <p:grpSpPr>
            <a:xfrm>
              <a:off x="2102024" y="18263"/>
              <a:ext cx="1108721" cy="1746892"/>
              <a:chOff x="1547664" y="32770"/>
              <a:chExt cx="1217765"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400">
                  <a:solidFill>
                    <a:prstClr val="black"/>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0"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1219170" fontAlgn="base">
                  <a:spcBef>
                    <a:spcPct val="0"/>
                  </a:spcBef>
                  <a:spcAft>
                    <a:spcPct val="0"/>
                  </a:spcAft>
                  <a:defRPr/>
                </a:pPr>
                <a:r>
                  <a:rPr lang="en-US" altLang="zh-CN" sz="48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rPr>
                  <a:t>3</a:t>
                </a:r>
                <a:endParaRPr lang="zh-CN" altLang="en-US" sz="48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400">
                  <a:solidFill>
                    <a:prstClr val="black"/>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defTabSz="1219170" fontAlgn="base">
                  <a:spcBef>
                    <a:spcPct val="0"/>
                  </a:spcBef>
                  <a:spcAft>
                    <a:spcPct val="0"/>
                  </a:spcAft>
                  <a:defRPr/>
                </a:pPr>
                <a:endParaRPr lang="zh-CN" altLang="en-US" sz="48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44" name="组合 43"/>
          <p:cNvGrpSpPr/>
          <p:nvPr/>
        </p:nvGrpSpPr>
        <p:grpSpPr>
          <a:xfrm>
            <a:off x="4665297" y="-1276203"/>
            <a:ext cx="1546825" cy="4705203"/>
            <a:chOff x="2102024" y="-1714093"/>
            <a:chExt cx="1143795" cy="3479248"/>
          </a:xfrm>
        </p:grpSpPr>
        <p:grpSp>
          <p:nvGrpSpPr>
            <p:cNvPr id="45" name="组合 44"/>
            <p:cNvGrpSpPr/>
            <p:nvPr/>
          </p:nvGrpSpPr>
          <p:grpSpPr>
            <a:xfrm>
              <a:off x="2102024" y="18263"/>
              <a:ext cx="1108721"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400">
                  <a:solidFill>
                    <a:prstClr val="black"/>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1219170" fontAlgn="base">
                  <a:spcBef>
                    <a:spcPct val="0"/>
                  </a:spcBef>
                  <a:spcAft>
                    <a:spcPct val="0"/>
                  </a:spcAft>
                  <a:defRPr/>
                </a:pPr>
                <a:r>
                  <a:rPr lang="en-US" altLang="zh-CN" sz="48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rPr>
                  <a:t>2</a:t>
                </a:r>
                <a:endParaRPr lang="zh-CN" altLang="en-US" sz="48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400">
                  <a:solidFill>
                    <a:prstClr val="black"/>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defTabSz="1219170" fontAlgn="base">
                  <a:spcBef>
                    <a:spcPct val="0"/>
                  </a:spcBef>
                  <a:spcAft>
                    <a:spcPct val="0"/>
                  </a:spcAft>
                  <a:defRPr/>
                </a:pPr>
                <a:endParaRPr lang="zh-CN" altLang="en-US" sz="48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 y="3069451"/>
            <a:ext cx="3750023" cy="3638096"/>
          </a:xfrm>
          <a:prstGeom prst="rect">
            <a:avLst/>
          </a:prstGeom>
        </p:spPr>
      </p:pic>
      <p:grpSp>
        <p:nvGrpSpPr>
          <p:cNvPr id="15" name="组合 14"/>
          <p:cNvGrpSpPr/>
          <p:nvPr/>
        </p:nvGrpSpPr>
        <p:grpSpPr>
          <a:xfrm>
            <a:off x="6924595" y="704663"/>
            <a:ext cx="7332312" cy="996527"/>
            <a:chOff x="2110311" y="1307322"/>
            <a:chExt cx="11075422" cy="1090159"/>
          </a:xfrm>
        </p:grpSpPr>
        <p:sp>
          <p:nvSpPr>
            <p:cNvPr id="16"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algn="ctr" defTabSz="1219170" fontAlgn="base">
                <a:spcBef>
                  <a:spcPct val="0"/>
                </a:spcBef>
                <a:spcAft>
                  <a:spcPct val="0"/>
                </a:spcAft>
                <a:defRPr/>
              </a:pPr>
              <a:endParaRPr lang="zh-CN" altLang="en-US" sz="2133" kern="0" dirty="0">
                <a:solidFill>
                  <a:srgbClr val="00206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17" name="矩形 16"/>
            <p:cNvSpPr/>
            <p:nvPr/>
          </p:nvSpPr>
          <p:spPr>
            <a:xfrm>
              <a:off x="2852944" y="1307322"/>
              <a:ext cx="10332789" cy="967086"/>
            </a:xfrm>
            <a:prstGeom prst="rect">
              <a:avLst/>
            </a:prstGeom>
          </p:spPr>
          <p:txBody>
            <a:bodyPr wrap="square">
              <a:spAutoFit/>
            </a:bodyPr>
            <a:lstStyle/>
            <a:p>
              <a:pPr>
                <a:lnSpc>
                  <a:spcPct val="130000"/>
                </a:lnSpc>
                <a:defRPr/>
              </a:pPr>
              <a:r>
                <a:rPr lang="en-US" altLang="en-US" sz="4400" b="1" dirty="0" err="1">
                  <a:solidFill>
                    <a:srgbClr val="002060"/>
                  </a:solidFill>
                  <a:latin typeface="Times New Roman" pitchFamily="18" charset="0"/>
                  <a:cs typeface="Times New Roman" pitchFamily="18" charset="0"/>
                </a:rPr>
                <a:t>Khởi</a:t>
              </a:r>
              <a:r>
                <a:rPr lang="en-US" altLang="en-US" sz="4400" b="1" dirty="0">
                  <a:solidFill>
                    <a:srgbClr val="002060"/>
                  </a:solidFill>
                  <a:latin typeface="Times New Roman" pitchFamily="18" charset="0"/>
                  <a:cs typeface="Times New Roman" pitchFamily="18" charset="0"/>
                </a:rPr>
                <a:t> </a:t>
              </a:r>
              <a:r>
                <a:rPr lang="en-US" altLang="en-US" sz="4400" b="1" dirty="0" err="1">
                  <a:solidFill>
                    <a:srgbClr val="002060"/>
                  </a:solidFill>
                  <a:latin typeface="Times New Roman" pitchFamily="18" charset="0"/>
                  <a:cs typeface="Times New Roman" pitchFamily="18" charset="0"/>
                </a:rPr>
                <a:t>động</a:t>
              </a:r>
              <a:endParaRPr lang="zh-CN" altLang="en-US" sz="4267" kern="0" dirty="0">
                <a:solidFill>
                  <a:srgbClr val="002060"/>
                </a:solidFill>
                <a:latin typeface="Cambria" panose="02040503050406030204" pitchFamily="18" charset="0"/>
                <a:ea typeface=".黑体-日本语" panose="02000500000000000000" pitchFamily="2" charset="-122"/>
                <a:cs typeface=".黑体-日本语" panose="02000500000000000000" pitchFamily="2" charset="-122"/>
                <a:sym typeface="+mn-lt"/>
              </a:endParaRPr>
            </a:p>
          </p:txBody>
        </p:sp>
      </p:grpSp>
      <p:grpSp>
        <p:nvGrpSpPr>
          <p:cNvPr id="43" name="组合 42"/>
          <p:cNvGrpSpPr/>
          <p:nvPr/>
        </p:nvGrpSpPr>
        <p:grpSpPr>
          <a:xfrm>
            <a:off x="4616187" y="-2757896"/>
            <a:ext cx="1546827" cy="4705203"/>
            <a:chOff x="2102023" y="-1714093"/>
            <a:chExt cx="1143796" cy="3479248"/>
          </a:xfrm>
        </p:grpSpPr>
        <p:grpSp>
          <p:nvGrpSpPr>
            <p:cNvPr id="39" name="组合 38"/>
            <p:cNvGrpSpPr/>
            <p:nvPr/>
          </p:nvGrpSpPr>
          <p:grpSpPr>
            <a:xfrm>
              <a:off x="2102023" y="18263"/>
              <a:ext cx="1108720"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sz="2400">
                  <a:solidFill>
                    <a:prstClr val="black"/>
                  </a:solidFill>
                  <a:cs typeface="+mn-ea"/>
                  <a:sym typeface="+mn-lt"/>
                </a:endParaRPr>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1219170" fontAlgn="base">
                  <a:spcBef>
                    <a:spcPct val="0"/>
                  </a:spcBef>
                  <a:spcAft>
                    <a:spcPct val="0"/>
                  </a:spcAft>
                  <a:defRPr/>
                </a:pPr>
                <a:r>
                  <a:rPr lang="en-US" altLang="zh-CN" sz="4800" b="1" kern="0" dirty="0">
                    <a:solidFill>
                      <a:sysClr val="window" lastClr="FFFFFF"/>
                    </a:solidFill>
                    <a:cs typeface="+mn-ea"/>
                    <a:sym typeface="+mn-lt"/>
                  </a:rPr>
                  <a:t>1</a:t>
                </a:r>
                <a:endParaRPr lang="zh-CN" altLang="en-US" sz="4800" b="1" kern="0" dirty="0">
                  <a:solidFill>
                    <a:sysClr val="window" lastClr="FFFFFF"/>
                  </a:solidFill>
                  <a:cs typeface="+mn-ea"/>
                  <a:sym typeface="+mn-lt"/>
                </a:endParaRP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400">
                  <a:solidFill>
                    <a:prstClr val="black"/>
                  </a:solidFill>
                  <a:cs typeface="+mn-ea"/>
                  <a:sym typeface="+mn-lt"/>
                </a:endParaRPr>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defTabSz="1219170" fontAlgn="base">
                  <a:spcBef>
                    <a:spcPct val="0"/>
                  </a:spcBef>
                  <a:spcAft>
                    <a:spcPct val="0"/>
                  </a:spcAft>
                  <a:defRPr/>
                </a:pPr>
                <a:endParaRPr lang="zh-CN" altLang="en-US" sz="4800" b="1" kern="0" dirty="0">
                  <a:solidFill>
                    <a:sysClr val="window" lastClr="FFFFFF"/>
                  </a:solidFill>
                  <a:cs typeface="+mn-ea"/>
                  <a:sym typeface="+mn-lt"/>
                </a:endParaRPr>
              </a:p>
            </p:txBody>
          </p:sp>
        </p:grpSp>
      </p:grpSp>
      <p:grpSp>
        <p:nvGrpSpPr>
          <p:cNvPr id="51" name="组合 50"/>
          <p:cNvGrpSpPr/>
          <p:nvPr/>
        </p:nvGrpSpPr>
        <p:grpSpPr>
          <a:xfrm>
            <a:off x="6924595" y="2119665"/>
            <a:ext cx="7236301" cy="996327"/>
            <a:chOff x="2110311" y="1307541"/>
            <a:chExt cx="10869916" cy="1089940"/>
          </a:xfrm>
        </p:grpSpPr>
        <p:sp>
          <p:nvSpPr>
            <p:cNvPr id="52"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algn="ctr" defTabSz="1219170" fontAlgn="base">
                <a:spcBef>
                  <a:spcPct val="0"/>
                </a:spcBef>
                <a:spcAft>
                  <a:spcPct val="0"/>
                </a:spcAft>
                <a:defRPr/>
              </a:pPr>
              <a:endParaRPr lang="zh-CN" altLang="en-US" sz="4267" kern="0" dirty="0">
                <a:solidFill>
                  <a:srgbClr val="002060"/>
                </a:solidFill>
                <a:latin typeface="Cambria" panose="02040503050406030204" pitchFamily="18" charset="0"/>
                <a:ea typeface=".黑体-日本语" panose="02000500000000000000" pitchFamily="2" charset="-122"/>
                <a:cs typeface=".黑体-日本语" panose="02000500000000000000" pitchFamily="2" charset="-122"/>
                <a:sym typeface="+mn-lt"/>
              </a:endParaRPr>
            </a:p>
          </p:txBody>
        </p:sp>
        <p:sp>
          <p:nvSpPr>
            <p:cNvPr id="53" name="矩形 52"/>
            <p:cNvSpPr/>
            <p:nvPr/>
          </p:nvSpPr>
          <p:spPr>
            <a:xfrm>
              <a:off x="2681015" y="1307541"/>
              <a:ext cx="10299212" cy="1070689"/>
            </a:xfrm>
            <a:prstGeom prst="rect">
              <a:avLst/>
            </a:prstGeom>
          </p:spPr>
          <p:txBody>
            <a:bodyPr wrap="square">
              <a:spAutoFit/>
            </a:bodyPr>
            <a:lstStyle/>
            <a:p>
              <a:pPr>
                <a:lnSpc>
                  <a:spcPct val="90000"/>
                </a:lnSpc>
                <a:defRPr/>
              </a:pPr>
              <a:r>
                <a:rPr lang="en-US" sz="3200" b="1" dirty="0" err="1">
                  <a:solidFill>
                    <a:prstClr val="black"/>
                  </a:solidFill>
                  <a:latin typeface="Times New Roman" panose="02020603050405020304" pitchFamily="18" charset="0"/>
                  <a:cs typeface="Times New Roman" panose="02020603050405020304" pitchFamily="18" charset="0"/>
                </a:rPr>
                <a:t>Hoạt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động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kiến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tạo</a:t>
              </a:r>
              <a:r>
                <a:rPr lang="en-US" sz="3200" b="1" dirty="0">
                  <a:solidFill>
                    <a:prstClr val="black"/>
                  </a:solidFill>
                  <a:latin typeface="Times New Roman" panose="02020603050405020304" pitchFamily="18" charset="0"/>
                  <a:cs typeface="Times New Roman" panose="02020603050405020304" pitchFamily="18" charset="0"/>
                </a:rPr>
                <a:t> </a:t>
              </a:r>
              <a:endParaRPr lang="en-US" sz="3200" b="1" dirty="0" smtClean="0">
                <a:solidFill>
                  <a:prstClr val="black"/>
                </a:solidFill>
                <a:latin typeface="Times New Roman" panose="02020603050405020304" pitchFamily="18" charset="0"/>
                <a:cs typeface="Times New Roman" panose="02020603050405020304" pitchFamily="18" charset="0"/>
              </a:endParaRPr>
            </a:p>
            <a:p>
              <a:pPr>
                <a:lnSpc>
                  <a:spcPct val="90000"/>
                </a:lnSpc>
                <a:defRPr/>
              </a:pPr>
              <a:r>
                <a:rPr lang="en-US" sz="3200" b="1" dirty="0" err="1" smtClean="0">
                  <a:solidFill>
                    <a:prstClr val="black"/>
                  </a:solidFill>
                  <a:latin typeface="Times New Roman" panose="02020603050405020304" pitchFamily="18" charset="0"/>
                  <a:cs typeface="Times New Roman" panose="02020603050405020304" pitchFamily="18" charset="0"/>
                </a:rPr>
                <a:t>kiến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thức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mới</a:t>
              </a:r>
              <a:endParaRPr lang="en-US" altLang="en-US" sz="3200" b="1" dirty="0">
                <a:solidFill>
                  <a:srgbClr val="002060"/>
                </a:solidFill>
                <a:latin typeface="Times New Roman" pitchFamily="18" charset="0"/>
                <a:cs typeface="Times New Roman" pitchFamily="18" charset="0"/>
              </a:endParaRPr>
            </a:p>
          </p:txBody>
        </p:sp>
      </p:grpSp>
      <p:grpSp>
        <p:nvGrpSpPr>
          <p:cNvPr id="61" name="组合 60"/>
          <p:cNvGrpSpPr/>
          <p:nvPr/>
        </p:nvGrpSpPr>
        <p:grpSpPr>
          <a:xfrm>
            <a:off x="6924595" y="3638466"/>
            <a:ext cx="5892152" cy="996327"/>
            <a:chOff x="2110311" y="1307541"/>
            <a:chExt cx="8851939" cy="1089940"/>
          </a:xfrm>
        </p:grpSpPr>
        <p:sp>
          <p:nvSpPr>
            <p:cNvPr id="62"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algn="ctr" defTabSz="1219170" fontAlgn="base">
                <a:spcBef>
                  <a:spcPct val="0"/>
                </a:spcBef>
                <a:spcAft>
                  <a:spcPct val="0"/>
                </a:spcAft>
                <a:defRPr/>
              </a:pPr>
              <a:endParaRPr lang="zh-CN" altLang="en-US" sz="4800" kern="0" dirty="0">
                <a:solidFill>
                  <a:srgbClr val="00206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3" name="矩形 62"/>
            <p:cNvSpPr/>
            <p:nvPr/>
          </p:nvSpPr>
          <p:spPr>
            <a:xfrm>
              <a:off x="2681016" y="1307541"/>
              <a:ext cx="8281234" cy="767664"/>
            </a:xfrm>
            <a:prstGeom prst="rect">
              <a:avLst/>
            </a:prstGeom>
          </p:spPr>
          <p:txBody>
            <a:bodyPr wrap="square">
              <a:spAutoFit/>
            </a:bodyPr>
            <a:lstStyle/>
            <a:p>
              <a:pPr>
                <a:lnSpc>
                  <a:spcPct val="90000"/>
                </a:lnSpc>
                <a:defRPr/>
              </a:pPr>
              <a:r>
                <a:rPr lang="en-US" altLang="en-US" sz="4400" b="1" dirty="0" err="1">
                  <a:solidFill>
                    <a:srgbClr val="002060"/>
                  </a:solidFill>
                  <a:latin typeface="Times New Roman" pitchFamily="18" charset="0"/>
                  <a:cs typeface="Times New Roman" pitchFamily="18" charset="0"/>
                </a:rPr>
                <a:t>Luyện</a:t>
              </a:r>
              <a:r>
                <a:rPr lang="en-US" altLang="en-US" sz="4400" b="1" dirty="0">
                  <a:solidFill>
                    <a:srgbClr val="002060"/>
                  </a:solidFill>
                  <a:latin typeface="Times New Roman" pitchFamily="18" charset="0"/>
                  <a:cs typeface="Times New Roman" pitchFamily="18" charset="0"/>
                </a:rPr>
                <a:t> </a:t>
              </a:r>
              <a:r>
                <a:rPr lang="en-US" altLang="en-US" sz="4400" b="1" dirty="0" err="1">
                  <a:solidFill>
                    <a:srgbClr val="002060"/>
                  </a:solidFill>
                  <a:latin typeface="Times New Roman" pitchFamily="18" charset="0"/>
                  <a:cs typeface="Times New Roman" pitchFamily="18" charset="0"/>
                </a:rPr>
                <a:t>tập</a:t>
              </a:r>
              <a:endParaRPr lang="en-US" altLang="en-US" sz="4400" b="1" dirty="0">
                <a:solidFill>
                  <a:srgbClr val="002060"/>
                </a:solidFill>
                <a:latin typeface="Times New Roman" pitchFamily="18" charset="0"/>
                <a:cs typeface="Times New Roman" pitchFamily="18" charset="0"/>
              </a:endParaRPr>
            </a:p>
          </p:txBody>
        </p:sp>
      </p:grpSp>
      <p:grpSp>
        <p:nvGrpSpPr>
          <p:cNvPr id="71" name="组合 70"/>
          <p:cNvGrpSpPr/>
          <p:nvPr/>
        </p:nvGrpSpPr>
        <p:grpSpPr>
          <a:xfrm>
            <a:off x="6903079" y="5246548"/>
            <a:ext cx="5892152" cy="996327"/>
            <a:chOff x="2110311" y="1307541"/>
            <a:chExt cx="8851939" cy="1089940"/>
          </a:xfrm>
        </p:grpSpPr>
        <p:sp>
          <p:nvSpPr>
            <p:cNvPr id="72"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algn="ctr" defTabSz="1219170" fontAlgn="base">
                <a:spcBef>
                  <a:spcPct val="0"/>
                </a:spcBef>
                <a:spcAft>
                  <a:spcPct val="0"/>
                </a:spcAft>
                <a:defRPr/>
              </a:pPr>
              <a:endParaRPr lang="zh-CN" altLang="en-US" sz="4800" kern="0" dirty="0">
                <a:solidFill>
                  <a:srgbClr val="00206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73" name="矩形 72"/>
            <p:cNvSpPr/>
            <p:nvPr/>
          </p:nvSpPr>
          <p:spPr>
            <a:xfrm>
              <a:off x="2681016" y="1307541"/>
              <a:ext cx="8281234" cy="767664"/>
            </a:xfrm>
            <a:prstGeom prst="rect">
              <a:avLst/>
            </a:prstGeom>
          </p:spPr>
          <p:txBody>
            <a:bodyPr wrap="square">
              <a:spAutoFit/>
            </a:bodyPr>
            <a:lstStyle/>
            <a:p>
              <a:pPr>
                <a:lnSpc>
                  <a:spcPct val="90000"/>
                </a:lnSpc>
                <a:defRPr/>
              </a:pPr>
              <a:r>
                <a:rPr lang="en-US" altLang="en-US" sz="4400" b="1" dirty="0" err="1">
                  <a:solidFill>
                    <a:srgbClr val="002060"/>
                  </a:solidFill>
                  <a:latin typeface="Times New Roman" pitchFamily="18" charset="0"/>
                  <a:cs typeface="Times New Roman" pitchFamily="18" charset="0"/>
                </a:rPr>
                <a:t>Vận</a:t>
              </a:r>
              <a:r>
                <a:rPr lang="en-US" altLang="en-US" sz="4400" b="1" dirty="0">
                  <a:solidFill>
                    <a:srgbClr val="002060"/>
                  </a:solidFill>
                  <a:latin typeface="Times New Roman" pitchFamily="18" charset="0"/>
                  <a:cs typeface="Times New Roman" pitchFamily="18" charset="0"/>
                </a:rPr>
                <a:t> </a:t>
              </a:r>
              <a:r>
                <a:rPr lang="en-US" altLang="en-US" sz="4400" b="1" dirty="0" err="1">
                  <a:solidFill>
                    <a:srgbClr val="002060"/>
                  </a:solidFill>
                  <a:latin typeface="Times New Roman" pitchFamily="18" charset="0"/>
                  <a:cs typeface="Times New Roman" pitchFamily="18" charset="0"/>
                </a:rPr>
                <a:t>dụng</a:t>
              </a:r>
              <a:endParaRPr lang="en-US" altLang="en-US" sz="4400" b="1" dirty="0">
                <a:solidFill>
                  <a:srgbClr val="002060"/>
                </a:solidFill>
                <a:latin typeface="Times New Roman" pitchFamily="18" charset="0"/>
                <a:cs typeface="Times New Roman" pitchFamily="18" charset="0"/>
              </a:endParaRPr>
            </a:p>
          </p:txBody>
        </p:sp>
      </p:grpSp>
      <p:sp>
        <p:nvSpPr>
          <p:cNvPr id="74" name="TextBox 73"/>
          <p:cNvSpPr txBox="1"/>
          <p:nvPr/>
        </p:nvSpPr>
        <p:spPr>
          <a:xfrm>
            <a:off x="663700" y="761737"/>
            <a:ext cx="1429174"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9600" b="1" spc="67" dirty="0">
                <a:ln w="11430"/>
                <a:solidFill>
                  <a:srgbClr val="70AD47"/>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目</a:t>
            </a:r>
          </a:p>
        </p:txBody>
      </p:sp>
      <p:sp>
        <p:nvSpPr>
          <p:cNvPr id="75" name="TextBox 74"/>
          <p:cNvSpPr txBox="1"/>
          <p:nvPr/>
        </p:nvSpPr>
        <p:spPr>
          <a:xfrm>
            <a:off x="1908043" y="1213167"/>
            <a:ext cx="1116588"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b="1" spc="67" dirty="0">
                <a:ln w="11430"/>
                <a:solidFill>
                  <a:srgbClr val="A5A5A5">
                    <a:lumMod val="60000"/>
                    <a:lumOff val="40000"/>
                  </a:srgbClr>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录</a:t>
            </a:r>
          </a:p>
        </p:txBody>
      </p:sp>
      <p:sp>
        <p:nvSpPr>
          <p:cNvPr id="76" name="TextBox 75"/>
          <p:cNvSpPr txBox="1"/>
          <p:nvPr/>
        </p:nvSpPr>
        <p:spPr>
          <a:xfrm>
            <a:off x="663700" y="2024533"/>
            <a:ext cx="3445174" cy="995209"/>
          </a:xfrm>
          <a:prstGeom prst="rect">
            <a:avLst/>
          </a:prstGeom>
          <a:noFill/>
        </p:spPr>
        <p:txBody>
          <a:bodyPr wrap="none" rtlCol="0">
            <a:spAutoFit/>
          </a:bodyPr>
          <a:lstStyle/>
          <a:p>
            <a:r>
              <a:rPr lang="en-US" altLang="zh-CN" sz="5867" b="1" dirty="0" err="1">
                <a:solidFill>
                  <a:srgbClr val="70AD47"/>
                </a:solidFill>
                <a:latin typeface=".黑体-日本语" panose="02000500000000000000" pitchFamily="2" charset="-122"/>
                <a:ea typeface=".黑体-日本语" panose="02000500000000000000" pitchFamily="2" charset="-122"/>
                <a:cs typeface=".黑体-日本语" panose="02000500000000000000" pitchFamily="2" charset="-122"/>
                <a:sym typeface="+mn-lt"/>
              </a:rPr>
              <a:t>Nội</a:t>
            </a:r>
            <a:r>
              <a:rPr lang="en-US" altLang="zh-CN" sz="5867" b="1" dirty="0">
                <a:solidFill>
                  <a:srgbClr val="70AD47"/>
                </a:solidFill>
                <a:latin typeface=".黑体-日本语" panose="02000500000000000000" pitchFamily="2" charset="-122"/>
                <a:ea typeface=".黑体-日本语" panose="02000500000000000000" pitchFamily="2" charset="-122"/>
                <a:cs typeface=".黑体-日本语" panose="02000500000000000000" pitchFamily="2" charset="-122"/>
                <a:sym typeface="+mn-lt"/>
              </a:rPr>
              <a:t> dung</a:t>
            </a:r>
            <a:endParaRPr lang="zh-CN" altLang="en-US" sz="5867" dirty="0">
              <a:solidFill>
                <a:srgbClr val="70AD47"/>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Tree>
    <p:extLst>
      <p:ext uri="{BB962C8B-B14F-4D97-AF65-F5344CB8AC3E}">
        <p14:creationId xmlns:p14="http://schemas.microsoft.com/office/powerpoint/2010/main" val="388038267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750"/>
                                        <p:tgtEl>
                                          <p:spTgt spid="76"/>
                                        </p:tgtEl>
                                      </p:cBhvr>
                                    </p:animEffect>
                                  </p:childTnLst>
                                </p:cTn>
                              </p:par>
                            </p:childTnLst>
                          </p:cTn>
                        </p:par>
                        <p:par>
                          <p:cTn id="23" fill="hold">
                            <p:stCondLst>
                              <p:cond delay="1000"/>
                            </p:stCondLst>
                            <p:childTnLst>
                              <p:par>
                                <p:cTn id="24" presetID="31"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750" fill="hold"/>
                                        <p:tgtEl>
                                          <p:spTgt spid="43"/>
                                        </p:tgtEl>
                                        <p:attrNameLst>
                                          <p:attrName>ppt_w</p:attrName>
                                        </p:attrNameLst>
                                      </p:cBhvr>
                                      <p:tavLst>
                                        <p:tav tm="0">
                                          <p:val>
                                            <p:fltVal val="0"/>
                                          </p:val>
                                        </p:tav>
                                        <p:tav tm="100000">
                                          <p:val>
                                            <p:strVal val="#ppt_w"/>
                                          </p:val>
                                        </p:tav>
                                      </p:tavLst>
                                    </p:anim>
                                    <p:anim calcmode="lin" valueType="num">
                                      <p:cBhvr>
                                        <p:cTn id="27" dur="750" fill="hold"/>
                                        <p:tgtEl>
                                          <p:spTgt spid="43"/>
                                        </p:tgtEl>
                                        <p:attrNameLst>
                                          <p:attrName>ppt_h</p:attrName>
                                        </p:attrNameLst>
                                      </p:cBhvr>
                                      <p:tavLst>
                                        <p:tav tm="0">
                                          <p:val>
                                            <p:fltVal val="0"/>
                                          </p:val>
                                        </p:tav>
                                        <p:tav tm="100000">
                                          <p:val>
                                            <p:strVal val="#ppt_h"/>
                                          </p:val>
                                        </p:tav>
                                      </p:tavLst>
                                    </p:anim>
                                    <p:anim calcmode="lin" valueType="num">
                                      <p:cBhvr>
                                        <p:cTn id="28" dur="750" fill="hold"/>
                                        <p:tgtEl>
                                          <p:spTgt spid="43"/>
                                        </p:tgtEl>
                                        <p:attrNameLst>
                                          <p:attrName>style.rotation</p:attrName>
                                        </p:attrNameLst>
                                      </p:cBhvr>
                                      <p:tavLst>
                                        <p:tav tm="0">
                                          <p:val>
                                            <p:fltVal val="90"/>
                                          </p:val>
                                        </p:tav>
                                        <p:tav tm="100000">
                                          <p:val>
                                            <p:fltVal val="0"/>
                                          </p:val>
                                        </p:tav>
                                      </p:tavLst>
                                    </p:anim>
                                    <p:animEffect transition="in" filter="fade">
                                      <p:cBhvr>
                                        <p:cTn id="29" dur="750"/>
                                        <p:tgtEl>
                                          <p:spTgt spid="43"/>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250"/>
                                        <p:tgtEl>
                                          <p:spTgt spid="15"/>
                                        </p:tgtEl>
                                      </p:cBhvr>
                                    </p:animEffect>
                                  </p:childTnLst>
                                </p:cTn>
                              </p:par>
                            </p:childTnLst>
                          </p:cTn>
                        </p:par>
                        <p:par>
                          <p:cTn id="34" fill="hold">
                            <p:stCondLst>
                              <p:cond delay="3500"/>
                            </p:stCondLst>
                            <p:childTnLst>
                              <p:par>
                                <p:cTn id="35" presetID="31"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750" fill="hold"/>
                                        <p:tgtEl>
                                          <p:spTgt spid="44"/>
                                        </p:tgtEl>
                                        <p:attrNameLst>
                                          <p:attrName>ppt_w</p:attrName>
                                        </p:attrNameLst>
                                      </p:cBhvr>
                                      <p:tavLst>
                                        <p:tav tm="0">
                                          <p:val>
                                            <p:fltVal val="0"/>
                                          </p:val>
                                        </p:tav>
                                        <p:tav tm="100000">
                                          <p:val>
                                            <p:strVal val="#ppt_w"/>
                                          </p:val>
                                        </p:tav>
                                      </p:tavLst>
                                    </p:anim>
                                    <p:anim calcmode="lin" valueType="num">
                                      <p:cBhvr>
                                        <p:cTn id="38" dur="750" fill="hold"/>
                                        <p:tgtEl>
                                          <p:spTgt spid="44"/>
                                        </p:tgtEl>
                                        <p:attrNameLst>
                                          <p:attrName>ppt_h</p:attrName>
                                        </p:attrNameLst>
                                      </p:cBhvr>
                                      <p:tavLst>
                                        <p:tav tm="0">
                                          <p:val>
                                            <p:fltVal val="0"/>
                                          </p:val>
                                        </p:tav>
                                        <p:tav tm="100000">
                                          <p:val>
                                            <p:strVal val="#ppt_h"/>
                                          </p:val>
                                        </p:tav>
                                      </p:tavLst>
                                    </p:anim>
                                    <p:anim calcmode="lin" valueType="num">
                                      <p:cBhvr>
                                        <p:cTn id="39" dur="750" fill="hold"/>
                                        <p:tgtEl>
                                          <p:spTgt spid="44"/>
                                        </p:tgtEl>
                                        <p:attrNameLst>
                                          <p:attrName>style.rotation</p:attrName>
                                        </p:attrNameLst>
                                      </p:cBhvr>
                                      <p:tavLst>
                                        <p:tav tm="0">
                                          <p:val>
                                            <p:fltVal val="90"/>
                                          </p:val>
                                        </p:tav>
                                        <p:tav tm="100000">
                                          <p:val>
                                            <p:fltVal val="0"/>
                                          </p:val>
                                        </p:tav>
                                      </p:tavLst>
                                    </p:anim>
                                    <p:animEffect transition="in" filter="fade">
                                      <p:cBhvr>
                                        <p:cTn id="40" dur="750"/>
                                        <p:tgtEl>
                                          <p:spTgt spid="44"/>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1250"/>
                                        <p:tgtEl>
                                          <p:spTgt spid="51"/>
                                        </p:tgtEl>
                                      </p:cBhvr>
                                    </p:animEffect>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750" fill="hold"/>
                                        <p:tgtEl>
                                          <p:spTgt spid="54"/>
                                        </p:tgtEl>
                                        <p:attrNameLst>
                                          <p:attrName>ppt_w</p:attrName>
                                        </p:attrNameLst>
                                      </p:cBhvr>
                                      <p:tavLst>
                                        <p:tav tm="0">
                                          <p:val>
                                            <p:fltVal val="0"/>
                                          </p:val>
                                        </p:tav>
                                        <p:tav tm="100000">
                                          <p:val>
                                            <p:strVal val="#ppt_w"/>
                                          </p:val>
                                        </p:tav>
                                      </p:tavLst>
                                    </p:anim>
                                    <p:anim calcmode="lin" valueType="num">
                                      <p:cBhvr>
                                        <p:cTn id="49" dur="750" fill="hold"/>
                                        <p:tgtEl>
                                          <p:spTgt spid="54"/>
                                        </p:tgtEl>
                                        <p:attrNameLst>
                                          <p:attrName>ppt_h</p:attrName>
                                        </p:attrNameLst>
                                      </p:cBhvr>
                                      <p:tavLst>
                                        <p:tav tm="0">
                                          <p:val>
                                            <p:fltVal val="0"/>
                                          </p:val>
                                        </p:tav>
                                        <p:tav tm="100000">
                                          <p:val>
                                            <p:strVal val="#ppt_h"/>
                                          </p:val>
                                        </p:tav>
                                      </p:tavLst>
                                    </p:anim>
                                    <p:anim calcmode="lin" valueType="num">
                                      <p:cBhvr>
                                        <p:cTn id="50" dur="750" fill="hold"/>
                                        <p:tgtEl>
                                          <p:spTgt spid="54"/>
                                        </p:tgtEl>
                                        <p:attrNameLst>
                                          <p:attrName>style.rotation</p:attrName>
                                        </p:attrNameLst>
                                      </p:cBhvr>
                                      <p:tavLst>
                                        <p:tav tm="0">
                                          <p:val>
                                            <p:fltVal val="90"/>
                                          </p:val>
                                        </p:tav>
                                        <p:tav tm="100000">
                                          <p:val>
                                            <p:fltVal val="0"/>
                                          </p:val>
                                        </p:tav>
                                      </p:tavLst>
                                    </p:anim>
                                    <p:animEffect transition="in" filter="fade">
                                      <p:cBhvr>
                                        <p:cTn id="51" dur="750"/>
                                        <p:tgtEl>
                                          <p:spTgt spid="54"/>
                                        </p:tgtEl>
                                      </p:cBhvr>
                                    </p:animEffect>
                                  </p:childTnLst>
                                </p:cTn>
                              </p:par>
                            </p:childTnLst>
                          </p:cTn>
                        </p:par>
                        <p:par>
                          <p:cTn id="52" fill="hold">
                            <p:stCondLst>
                              <p:cond delay="7000"/>
                            </p:stCondLst>
                            <p:childTnLst>
                              <p:par>
                                <p:cTn id="53" presetID="22" presetClass="entr" presetSubtype="8"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1250"/>
                                        <p:tgtEl>
                                          <p:spTgt spid="61"/>
                                        </p:tgtEl>
                                      </p:cBhvr>
                                    </p:animEffect>
                                  </p:childTnLst>
                                </p:cTn>
                              </p:par>
                            </p:childTnLst>
                          </p:cTn>
                        </p:par>
                        <p:par>
                          <p:cTn id="56" fill="hold">
                            <p:stCondLst>
                              <p:cond delay="8500"/>
                            </p:stCondLst>
                            <p:childTnLst>
                              <p:par>
                                <p:cTn id="57" presetID="31" presetClass="entr" presetSubtype="0"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750" fill="hold"/>
                                        <p:tgtEl>
                                          <p:spTgt spid="64"/>
                                        </p:tgtEl>
                                        <p:attrNameLst>
                                          <p:attrName>ppt_w</p:attrName>
                                        </p:attrNameLst>
                                      </p:cBhvr>
                                      <p:tavLst>
                                        <p:tav tm="0">
                                          <p:val>
                                            <p:fltVal val="0"/>
                                          </p:val>
                                        </p:tav>
                                        <p:tav tm="100000">
                                          <p:val>
                                            <p:strVal val="#ppt_w"/>
                                          </p:val>
                                        </p:tav>
                                      </p:tavLst>
                                    </p:anim>
                                    <p:anim calcmode="lin" valueType="num">
                                      <p:cBhvr>
                                        <p:cTn id="60" dur="750" fill="hold"/>
                                        <p:tgtEl>
                                          <p:spTgt spid="64"/>
                                        </p:tgtEl>
                                        <p:attrNameLst>
                                          <p:attrName>ppt_h</p:attrName>
                                        </p:attrNameLst>
                                      </p:cBhvr>
                                      <p:tavLst>
                                        <p:tav tm="0">
                                          <p:val>
                                            <p:fltVal val="0"/>
                                          </p:val>
                                        </p:tav>
                                        <p:tav tm="100000">
                                          <p:val>
                                            <p:strVal val="#ppt_h"/>
                                          </p:val>
                                        </p:tav>
                                      </p:tavLst>
                                    </p:anim>
                                    <p:anim calcmode="lin" valueType="num">
                                      <p:cBhvr>
                                        <p:cTn id="61" dur="750" fill="hold"/>
                                        <p:tgtEl>
                                          <p:spTgt spid="64"/>
                                        </p:tgtEl>
                                        <p:attrNameLst>
                                          <p:attrName>style.rotation</p:attrName>
                                        </p:attrNameLst>
                                      </p:cBhvr>
                                      <p:tavLst>
                                        <p:tav tm="0">
                                          <p:val>
                                            <p:fltVal val="90"/>
                                          </p:val>
                                        </p:tav>
                                        <p:tav tm="100000">
                                          <p:val>
                                            <p:fltVal val="0"/>
                                          </p:val>
                                        </p:tav>
                                      </p:tavLst>
                                    </p:anim>
                                    <p:animEffect transition="in" filter="fade">
                                      <p:cBhvr>
                                        <p:cTn id="62" dur="750"/>
                                        <p:tgtEl>
                                          <p:spTgt spid="64"/>
                                        </p:tgtEl>
                                      </p:cBhvr>
                                    </p:animEffect>
                                  </p:childTnLst>
                                </p:cTn>
                              </p:par>
                            </p:childTnLst>
                          </p:cTn>
                        </p:par>
                        <p:par>
                          <p:cTn id="63" fill="hold">
                            <p:stCondLst>
                              <p:cond delay="9500"/>
                            </p:stCondLst>
                            <p:childTnLst>
                              <p:par>
                                <p:cTn id="64" presetID="22" presetClass="entr" presetSubtype="8" fill="hold"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left)">
                                      <p:cBhvr>
                                        <p:cTn id="66"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41" y="3332989"/>
            <a:ext cx="8328519" cy="3708771"/>
          </a:xfrm>
          <a:prstGeom prst="rect">
            <a:avLst/>
          </a:prstGeom>
        </p:spPr>
      </p:pic>
      <p:grpSp>
        <p:nvGrpSpPr>
          <p:cNvPr id="8" name="组合 7"/>
          <p:cNvGrpSpPr/>
          <p:nvPr/>
        </p:nvGrpSpPr>
        <p:grpSpPr>
          <a:xfrm>
            <a:off x="3411731" y="-52445"/>
            <a:ext cx="5664629" cy="2437381"/>
            <a:chOff x="2558798" y="-39334"/>
            <a:chExt cx="4248472" cy="1828036"/>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a:solidFill>
                  <a:prstClr val="black"/>
                </a:solidFill>
                <a:cs typeface="+mn-ea"/>
                <a:sym typeface="+mn-lt"/>
              </a:endParaRPr>
            </a:p>
          </p:txBody>
        </p:sp>
        <p:sp>
          <p:nvSpPr>
            <p:cNvPr id="4" name="矩形 3"/>
            <p:cNvSpPr/>
            <p:nvPr/>
          </p:nvSpPr>
          <p:spPr>
            <a:xfrm>
              <a:off x="2558798" y="1220854"/>
              <a:ext cx="4248472" cy="56784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90000"/>
                </a:lnSpc>
                <a:defRPr/>
              </a:pPr>
              <a:r>
                <a:rPr lang="en-US" altLang="en-US" sz="4800" b="1" dirty="0" err="1">
                  <a:solidFill>
                    <a:prstClr val="white"/>
                  </a:solidFill>
                  <a:latin typeface="Times New Roman" pitchFamily="18" charset="0"/>
                  <a:cs typeface="Times New Roman" pitchFamily="18" charset="0"/>
                </a:rPr>
                <a:t>Khởi</a:t>
              </a:r>
              <a:r>
                <a:rPr lang="en-US" altLang="en-US" sz="4800" b="1" dirty="0">
                  <a:solidFill>
                    <a:prstClr val="white"/>
                  </a:solidFill>
                  <a:latin typeface="Times New Roman" pitchFamily="18" charset="0"/>
                  <a:cs typeface="Times New Roman" pitchFamily="18" charset="0"/>
                </a:rPr>
                <a:t> </a:t>
              </a:r>
              <a:r>
                <a:rPr lang="en-US" altLang="en-US" sz="4800" b="1" dirty="0" err="1">
                  <a:solidFill>
                    <a:prstClr val="white"/>
                  </a:solidFill>
                  <a:latin typeface="Times New Roman" pitchFamily="18" charset="0"/>
                  <a:cs typeface="Times New Roman" pitchFamily="18" charset="0"/>
                </a:rPr>
                <a:t>động</a:t>
              </a:r>
              <a:endParaRPr lang="en-US" altLang="en-US" sz="4800" b="1" dirty="0">
                <a:solidFill>
                  <a:prstClr val="white"/>
                </a:solidFill>
                <a:latin typeface="Times New Roman" pitchFamily="18" charset="0"/>
                <a:cs typeface="Times New Roman"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solidFill>
                  <a:prstClr val="white"/>
                </a:solidFill>
                <a:cs typeface="+mn-ea"/>
                <a:sym typeface="+mn-lt"/>
              </a:endParaRPr>
            </a:p>
          </p:txBody>
        </p:sp>
      </p:grpSp>
    </p:spTree>
    <p:extLst>
      <p:ext uri="{BB962C8B-B14F-4D97-AF65-F5344CB8AC3E}">
        <p14:creationId xmlns:p14="http://schemas.microsoft.com/office/powerpoint/2010/main" val="170227756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11731" y="-52445"/>
            <a:ext cx="5664629" cy="2437381"/>
            <a:chOff x="2558798" y="-39334"/>
            <a:chExt cx="4248472" cy="1828036"/>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2558798" y="1220854"/>
              <a:ext cx="4248472" cy="56784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90000"/>
                </a:lnSpc>
                <a:defRPr/>
              </a:pPr>
              <a:r>
                <a:rPr lang="en-US" altLang="en-US" sz="4800" b="1" dirty="0" err="1">
                  <a:solidFill>
                    <a:schemeClr val="bg1"/>
                  </a:solidFill>
                  <a:latin typeface="Times New Roman" pitchFamily="18" charset="0"/>
                  <a:cs typeface="Times New Roman" pitchFamily="18" charset="0"/>
                </a:rPr>
                <a:t>Khởi</a:t>
              </a:r>
              <a:r>
                <a:rPr lang="en-US" altLang="en-US" sz="4800" b="1" dirty="0">
                  <a:solidFill>
                    <a:schemeClr val="bg1"/>
                  </a:solidFill>
                  <a:latin typeface="Times New Roman" pitchFamily="18" charset="0"/>
                  <a:cs typeface="Times New Roman" pitchFamily="18" charset="0"/>
                </a:rPr>
                <a:t> </a:t>
              </a:r>
              <a:r>
                <a:rPr lang="en-US" altLang="en-US" sz="4800" b="1" dirty="0" err="1">
                  <a:solidFill>
                    <a:schemeClr val="bg1"/>
                  </a:solidFill>
                  <a:latin typeface="Times New Roman" pitchFamily="18" charset="0"/>
                  <a:cs typeface="Times New Roman" pitchFamily="18" charset="0"/>
                </a:rPr>
                <a:t>động</a:t>
              </a:r>
              <a:endParaRPr lang="en-US" altLang="en-US" sz="4800" b="1" dirty="0">
                <a:solidFill>
                  <a:schemeClr val="bg1"/>
                </a:solidFill>
                <a:latin typeface="Times New Roman" pitchFamily="18" charset="0"/>
                <a:cs typeface="Times New Roman"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cs typeface="+mn-ea"/>
                <a:sym typeface="+mn-lt"/>
              </a:endParaRPr>
            </a:p>
          </p:txBody>
        </p:sp>
      </p:grpSp>
      <p:pic>
        <p:nvPicPr>
          <p:cNvPr id="9"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41" y="3332989"/>
            <a:ext cx="8328519" cy="3708771"/>
          </a:xfrm>
          <a:prstGeom prst="rect">
            <a:avLst/>
          </a:prstGeom>
        </p:spPr>
      </p:pic>
    </p:spTree>
    <p:extLst>
      <p:ext uri="{BB962C8B-B14F-4D97-AF65-F5344CB8AC3E}">
        <p14:creationId xmlns:p14="http://schemas.microsoft.com/office/powerpoint/2010/main" val="38105269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141" y="613777"/>
            <a:ext cx="11010378" cy="2308324"/>
          </a:xfrm>
          <a:prstGeom prst="rect">
            <a:avLst/>
          </a:prstGeom>
          <a:solidFill>
            <a:schemeClr val="accent6">
              <a:lumMod val="40000"/>
              <a:lumOff val="60000"/>
            </a:schemeClr>
          </a:solidFill>
        </p:spPr>
        <p:txBody>
          <a:bodyPr wrap="square" rtlCol="0">
            <a:spAutoFit/>
          </a:bodyPr>
          <a:lstStyle/>
          <a:p>
            <a:pPr algn="ctr"/>
            <a:r>
              <a:rPr lang="vi-VN" sz="4800" b="1" dirty="0">
                <a:solidFill>
                  <a:srgbClr val="0070C0"/>
                </a:solidFill>
              </a:rPr>
              <a:t>HS đứng nhún nhảy và hát theo bài “Chiếc bụng đói” </a:t>
            </a:r>
            <a:endParaRPr lang="en-US" sz="4800" b="1" dirty="0" smtClean="0">
              <a:solidFill>
                <a:srgbClr val="0070C0"/>
              </a:solidFill>
            </a:endParaRPr>
          </a:p>
          <a:p>
            <a:pPr algn="ctr"/>
            <a:r>
              <a:rPr lang="vi-VN" sz="4800" b="1" dirty="0" smtClean="0">
                <a:solidFill>
                  <a:srgbClr val="0070C0"/>
                </a:solidFill>
              </a:rPr>
              <a:t>(</a:t>
            </a:r>
            <a:r>
              <a:rPr lang="vi-VN" sz="4800" b="1" dirty="0">
                <a:solidFill>
                  <a:srgbClr val="0070C0"/>
                </a:solidFill>
              </a:rPr>
              <a:t>sáng tác: Nguyễn Thuỷ Tiên).</a:t>
            </a:r>
            <a:endParaRPr lang="en-US" sz="4800" b="1" dirty="0">
              <a:solidFill>
                <a:srgbClr val="0070C0"/>
              </a:solidFill>
            </a:endParaRPr>
          </a:p>
        </p:txBody>
      </p:sp>
      <p:pic>
        <p:nvPicPr>
          <p:cNvPr id="6" name="Picture 4" descr="Anh Dong (220)"/>
          <p:cNvPicPr>
            <a:picLocks noChangeAspect="1" noChangeArrowheads="1" noCrop="1"/>
          </p:cNvPicPr>
          <p:nvPr/>
        </p:nvPicPr>
        <p:blipFill>
          <a:blip r:embed="rId3"/>
          <a:srcRect/>
          <a:stretch>
            <a:fillRect/>
          </a:stretch>
        </p:blipFill>
        <p:spPr bwMode="auto">
          <a:xfrm>
            <a:off x="300282" y="3573462"/>
            <a:ext cx="1478756" cy="3284538"/>
          </a:xfrm>
          <a:prstGeom prst="rect">
            <a:avLst/>
          </a:prstGeom>
          <a:noFill/>
          <a:ln w="9525">
            <a:noFill/>
            <a:miter lim="800000"/>
            <a:headEnd/>
            <a:tailEnd/>
          </a:ln>
        </p:spPr>
      </p:pic>
      <p:pic>
        <p:nvPicPr>
          <p:cNvPr id="7" name="Picture 4" descr="Anh Dong (220)"/>
          <p:cNvPicPr>
            <a:picLocks noChangeAspect="1" noChangeArrowheads="1" noCrop="1"/>
          </p:cNvPicPr>
          <p:nvPr/>
        </p:nvPicPr>
        <p:blipFill>
          <a:blip r:embed="rId3"/>
          <a:srcRect/>
          <a:stretch>
            <a:fillRect/>
          </a:stretch>
        </p:blipFill>
        <p:spPr bwMode="auto">
          <a:xfrm>
            <a:off x="10361622" y="3264509"/>
            <a:ext cx="1477565" cy="3284538"/>
          </a:xfrm>
          <a:prstGeom prst="rect">
            <a:avLst/>
          </a:prstGeom>
          <a:noFill/>
          <a:ln w="9525">
            <a:noFill/>
            <a:miter lim="800000"/>
            <a:headEnd/>
            <a:tailEnd/>
          </a:ln>
        </p:spPr>
      </p:pic>
      <p:pic>
        <p:nvPicPr>
          <p:cNvPr id="9" name="412_20200510085506_22.di-toi-truong----bai-11-tap-bai-hat-lop-1.mp3">
            <a:hlinkClick r:id="" action="ppaction://media"/>
          </p:cNvPr>
          <p:cNvPicPr>
            <a:picLocks noRot="1" noChangeAspect="1"/>
          </p:cNvPicPr>
          <p:nvPr>
            <a:audioFile r:link="rId1"/>
          </p:nvPr>
        </p:nvPicPr>
        <p:blipFill>
          <a:blip r:embed="rId4"/>
          <a:stretch>
            <a:fillRect/>
          </a:stretch>
        </p:blipFill>
        <p:spPr>
          <a:xfrm>
            <a:off x="5211871" y="3535178"/>
            <a:ext cx="1371600" cy="1371600"/>
          </a:xfrm>
          <a:prstGeom prst="rect">
            <a:avLst/>
          </a:prstGeom>
        </p:spPr>
      </p:pic>
    </p:spTree>
    <p:extLst>
      <p:ext uri="{BB962C8B-B14F-4D97-AF65-F5344CB8AC3E}">
        <p14:creationId xmlns:p14="http://schemas.microsoft.com/office/powerpoint/2010/main" val="26678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65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41" y="3332989"/>
            <a:ext cx="8328519" cy="3708771"/>
          </a:xfrm>
          <a:prstGeom prst="rect">
            <a:avLst/>
          </a:prstGeom>
        </p:spPr>
      </p:pic>
      <p:grpSp>
        <p:nvGrpSpPr>
          <p:cNvPr id="8" name="组合 7"/>
          <p:cNvGrpSpPr/>
          <p:nvPr/>
        </p:nvGrpSpPr>
        <p:grpSpPr>
          <a:xfrm>
            <a:off x="3411731" y="-52445"/>
            <a:ext cx="5664629" cy="2880579"/>
            <a:chOff x="2558798" y="-39334"/>
            <a:chExt cx="4248472" cy="2160435"/>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a:solidFill>
                  <a:prstClr val="black"/>
                </a:solidFill>
                <a:cs typeface="+mn-ea"/>
                <a:sym typeface="+mn-lt"/>
              </a:endParaRPr>
            </a:p>
          </p:txBody>
        </p:sp>
        <p:sp>
          <p:nvSpPr>
            <p:cNvPr id="4" name="矩形 3"/>
            <p:cNvSpPr/>
            <p:nvPr/>
          </p:nvSpPr>
          <p:spPr>
            <a:xfrm>
              <a:off x="2558798" y="1220854"/>
              <a:ext cx="4248472" cy="90024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90000"/>
                </a:lnSpc>
                <a:defRPr/>
              </a:pPr>
              <a:r>
                <a:rPr lang="en-US" sz="4000" b="1" dirty="0" err="1">
                  <a:solidFill>
                    <a:prstClr val="white"/>
                  </a:solidFill>
                </a:rPr>
                <a:t>Hoạt</a:t>
              </a:r>
              <a:r>
                <a:rPr lang="en-US" sz="4000" b="1" dirty="0">
                  <a:solidFill>
                    <a:prstClr val="white"/>
                  </a:solidFill>
                </a:rPr>
                <a:t> </a:t>
              </a:r>
              <a:r>
                <a:rPr lang="en-US" sz="4000" b="1" dirty="0" err="1">
                  <a:solidFill>
                    <a:prstClr val="white"/>
                  </a:solidFill>
                </a:rPr>
                <a:t>động</a:t>
              </a:r>
              <a:r>
                <a:rPr lang="en-US" sz="4000" b="1" dirty="0">
                  <a:solidFill>
                    <a:prstClr val="white"/>
                  </a:solidFill>
                </a:rPr>
                <a:t> </a:t>
              </a:r>
              <a:r>
                <a:rPr lang="en-US" sz="4000" b="1" dirty="0" err="1">
                  <a:solidFill>
                    <a:prstClr val="white"/>
                  </a:solidFill>
                </a:rPr>
                <a:t>kiến</a:t>
              </a:r>
              <a:r>
                <a:rPr lang="en-US" sz="4000" b="1" dirty="0">
                  <a:solidFill>
                    <a:prstClr val="white"/>
                  </a:solidFill>
                </a:rPr>
                <a:t> </a:t>
              </a:r>
              <a:r>
                <a:rPr lang="en-US" sz="4000" b="1" dirty="0" err="1">
                  <a:solidFill>
                    <a:prstClr val="white"/>
                  </a:solidFill>
                </a:rPr>
                <a:t>tạo</a:t>
              </a:r>
              <a:r>
                <a:rPr lang="en-US" sz="4000" b="1" dirty="0">
                  <a:solidFill>
                    <a:prstClr val="white"/>
                  </a:solidFill>
                </a:rPr>
                <a:t> </a:t>
              </a:r>
              <a:endParaRPr lang="en-US" sz="4000" b="1" dirty="0" smtClean="0">
                <a:solidFill>
                  <a:prstClr val="white"/>
                </a:solidFill>
              </a:endParaRPr>
            </a:p>
            <a:p>
              <a:pPr algn="ctr">
                <a:lnSpc>
                  <a:spcPct val="90000"/>
                </a:lnSpc>
                <a:defRPr/>
              </a:pPr>
              <a:r>
                <a:rPr lang="en-US" sz="4000" b="1" dirty="0" err="1" smtClean="0">
                  <a:solidFill>
                    <a:prstClr val="white"/>
                  </a:solidFill>
                </a:rPr>
                <a:t>kiến</a:t>
              </a:r>
              <a:r>
                <a:rPr lang="en-US" sz="4000" b="1" dirty="0" smtClean="0">
                  <a:solidFill>
                    <a:prstClr val="white"/>
                  </a:solidFill>
                </a:rPr>
                <a:t> </a:t>
              </a:r>
              <a:r>
                <a:rPr lang="en-US" sz="4000" b="1" dirty="0" err="1">
                  <a:solidFill>
                    <a:prstClr val="white"/>
                  </a:solidFill>
                </a:rPr>
                <a:t>thức</a:t>
              </a:r>
              <a:r>
                <a:rPr lang="en-US" sz="4000" b="1" dirty="0">
                  <a:solidFill>
                    <a:prstClr val="white"/>
                  </a:solidFill>
                </a:rPr>
                <a:t> </a:t>
              </a:r>
              <a:r>
                <a:rPr lang="en-US" sz="4000" b="1" dirty="0" err="1">
                  <a:solidFill>
                    <a:prstClr val="white"/>
                  </a:solidFill>
                </a:rPr>
                <a:t>mới</a:t>
              </a:r>
              <a:endParaRPr lang="en-US" altLang="en-US" sz="4000" b="1" dirty="0">
                <a:solidFill>
                  <a:prstClr val="white"/>
                </a:solidFill>
                <a:latin typeface="Times New Roman" pitchFamily="18" charset="0"/>
                <a:cs typeface="Times New Roman"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solidFill>
                  <a:prstClr val="white"/>
                </a:solidFill>
                <a:cs typeface="+mn-ea"/>
                <a:sym typeface="+mn-lt"/>
              </a:endParaRPr>
            </a:p>
          </p:txBody>
        </p:sp>
      </p:grpSp>
    </p:spTree>
    <p:extLst>
      <p:ext uri="{BB962C8B-B14F-4D97-AF65-F5344CB8AC3E}">
        <p14:creationId xmlns:p14="http://schemas.microsoft.com/office/powerpoint/2010/main" val="5504604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3" y="348919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39"/>
            <a:ext cx="2963349" cy="2623837"/>
          </a:xfrm>
          <a:prstGeom prst="rect">
            <a:avLst/>
          </a:prstGeom>
        </p:spPr>
      </p:pic>
      <p:grpSp>
        <p:nvGrpSpPr>
          <p:cNvPr id="8" name="组合 7"/>
          <p:cNvGrpSpPr/>
          <p:nvPr/>
        </p:nvGrpSpPr>
        <p:grpSpPr>
          <a:xfrm>
            <a:off x="2063554" y="-146068"/>
            <a:ext cx="9222398" cy="4113534"/>
            <a:chOff x="2151246" y="-109551"/>
            <a:chExt cx="6916798" cy="3085150"/>
          </a:xfrm>
        </p:grpSpPr>
        <p:sp>
          <p:nvSpPr>
            <p:cNvPr id="7" name="任意多边形 6"/>
            <p:cNvSpPr/>
            <p:nvPr/>
          </p:nvSpPr>
          <p:spPr>
            <a:xfrm>
              <a:off x="4249090" y="-109551"/>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sz="2400">
                <a:solidFill>
                  <a:prstClr val="black"/>
                </a:solidFill>
                <a:cs typeface="+mn-ea"/>
                <a:sym typeface="+mn-lt"/>
              </a:endParaRPr>
            </a:p>
          </p:txBody>
        </p:sp>
        <p:sp>
          <p:nvSpPr>
            <p:cNvPr id="4" name="矩形 3"/>
            <p:cNvSpPr/>
            <p:nvPr/>
          </p:nvSpPr>
          <p:spPr>
            <a:xfrm>
              <a:off x="2151246" y="939657"/>
              <a:ext cx="6916798" cy="2035942"/>
            </a:xfrm>
            <a:prstGeom prst="rect">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lnSpc>
                  <a:spcPct val="130000"/>
                </a:lnSpc>
                <a:defRPr/>
              </a:pPr>
              <a:r>
                <a:rPr lang="en-US" altLang="zh-CN" sz="4800" kern="0" dirty="0" err="1">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Hoạt</a:t>
              </a:r>
              <a:r>
                <a:rPr lang="en-US" altLang="zh-CN" sz="4800" kern="0" dirty="0">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 </a:t>
              </a:r>
              <a:r>
                <a:rPr lang="en-US" altLang="zh-CN" sz="4800" kern="0" dirty="0" err="1">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động</a:t>
              </a:r>
              <a:r>
                <a:rPr lang="en-US" altLang="zh-CN" sz="4800" kern="0" dirty="0">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 </a:t>
              </a:r>
              <a:r>
                <a:rPr lang="en-US" altLang="zh-CN" sz="4800" kern="0" dirty="0" smtClean="0">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1:</a:t>
              </a:r>
            </a:p>
            <a:p>
              <a:pPr algn="ctr"/>
              <a:r>
                <a:rPr lang="vi-VN" sz="5400" b="1" dirty="0">
                  <a:solidFill>
                    <a:prstClr val="white"/>
                  </a:solidFill>
                </a:rPr>
                <a:t>Những việc làm để </a:t>
              </a:r>
              <a:endParaRPr lang="en-US" sz="5400" b="1" dirty="0" smtClean="0">
                <a:solidFill>
                  <a:prstClr val="white"/>
                </a:solidFill>
              </a:endParaRPr>
            </a:p>
            <a:p>
              <a:pPr algn="ctr"/>
              <a:r>
                <a:rPr lang="vi-VN" sz="5400" b="1" dirty="0" smtClean="0">
                  <a:solidFill>
                    <a:prstClr val="white"/>
                  </a:solidFill>
                </a:rPr>
                <a:t>phòng </a:t>
              </a:r>
              <a:r>
                <a:rPr lang="vi-VN" sz="5400" b="1" dirty="0">
                  <a:solidFill>
                    <a:prstClr val="white"/>
                  </a:solidFill>
                </a:rPr>
                <a:t>tránh ngộ độc</a:t>
              </a:r>
              <a:endParaRPr lang="en-US" sz="5400" dirty="0">
                <a:solidFill>
                  <a:prstClr val="white"/>
                </a:solidFill>
              </a:endParaRPr>
            </a:p>
          </p:txBody>
        </p:sp>
        <p:sp>
          <p:nvSpPr>
            <p:cNvPr id="5" name="椭圆 4"/>
            <p:cNvSpPr/>
            <p:nvPr/>
          </p:nvSpPr>
          <p:spPr>
            <a:xfrm>
              <a:off x="4170931" y="94590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 name="椭圆 5"/>
            <p:cNvSpPr/>
            <p:nvPr/>
          </p:nvSpPr>
          <p:spPr>
            <a:xfrm>
              <a:off x="6479341" y="94590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2400">
                <a:solidFill>
                  <a:prstClr val="white"/>
                </a:solidFill>
                <a:cs typeface="+mn-ea"/>
                <a:sym typeface="+mn-lt"/>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36" y="4544673"/>
            <a:ext cx="2938049" cy="2560772"/>
          </a:xfrm>
          <a:prstGeom prst="rect">
            <a:avLst/>
          </a:prstGeom>
        </p:spPr>
      </p:pic>
    </p:spTree>
    <p:extLst>
      <p:ext uri="{BB962C8B-B14F-4D97-AF65-F5344CB8AC3E}">
        <p14:creationId xmlns:p14="http://schemas.microsoft.com/office/powerpoint/2010/main" val="13774442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nh Dong (220)"/>
          <p:cNvPicPr>
            <a:picLocks noChangeAspect="1" noChangeArrowheads="1" noCrop="1"/>
          </p:cNvPicPr>
          <p:nvPr/>
        </p:nvPicPr>
        <p:blipFill>
          <a:blip r:embed="rId2"/>
          <a:srcRect/>
          <a:stretch>
            <a:fillRect/>
          </a:stretch>
        </p:blipFill>
        <p:spPr bwMode="auto">
          <a:xfrm>
            <a:off x="435983" y="1083502"/>
            <a:ext cx="1478756" cy="3284538"/>
          </a:xfrm>
          <a:prstGeom prst="rect">
            <a:avLst/>
          </a:prstGeom>
          <a:noFill/>
          <a:ln w="9525">
            <a:noFill/>
            <a:miter lim="800000"/>
            <a:headEnd/>
            <a:tailEnd/>
          </a:ln>
        </p:spPr>
      </p:pic>
      <p:pic>
        <p:nvPicPr>
          <p:cNvPr id="7" name="Picture 4" descr="Anh Dong (220)"/>
          <p:cNvPicPr>
            <a:picLocks noChangeAspect="1" noChangeArrowheads="1" noCrop="1"/>
          </p:cNvPicPr>
          <p:nvPr/>
        </p:nvPicPr>
        <p:blipFill>
          <a:blip r:embed="rId2"/>
          <a:srcRect/>
          <a:stretch>
            <a:fillRect/>
          </a:stretch>
        </p:blipFill>
        <p:spPr bwMode="auto">
          <a:xfrm>
            <a:off x="10136153" y="1235292"/>
            <a:ext cx="1477565" cy="3284538"/>
          </a:xfrm>
          <a:prstGeom prst="rect">
            <a:avLst/>
          </a:prstGeom>
          <a:noFill/>
          <a:ln w="9525">
            <a:noFill/>
            <a:miter lim="800000"/>
            <a:headEnd/>
            <a:tailEnd/>
          </a:ln>
        </p:spPr>
      </p:pic>
      <p:pic>
        <p:nvPicPr>
          <p:cNvPr id="1027" name="Picture 3" descr="z2523237524947_4956155d9238135531241b9dfd274b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739" y="0"/>
            <a:ext cx="8221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540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8" descr="图片包含 矢量图形, 事情&#10;&#10;已生成高可信度的说明">
            <a:extLst>
              <a:ext uri="{FF2B5EF4-FFF2-40B4-BE49-F238E27FC236}">
                <a16:creationId xmlns:a16="http://schemas.microsoft.com/office/drawing/2014/main" xmlns="" id="{BC18687A-0DDD-4585-8A15-6ECA6E64C688}"/>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0" y="5060514"/>
            <a:ext cx="1892124" cy="2034541"/>
          </a:xfrm>
          <a:prstGeom prst="rect">
            <a:avLst/>
          </a:prstGeom>
        </p:spPr>
      </p:pic>
      <p:sp>
        <p:nvSpPr>
          <p:cNvPr id="5" name="矩形 3"/>
          <p:cNvSpPr/>
          <p:nvPr/>
        </p:nvSpPr>
        <p:spPr>
          <a:xfrm>
            <a:off x="129436" y="92153"/>
            <a:ext cx="12062564" cy="5909310"/>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vi-VN" sz="5400" b="1" dirty="0">
                <a:solidFill>
                  <a:prstClr val="white"/>
                </a:solidFill>
              </a:rPr>
              <a:t>Thuốc nên để trên cao và ở vị trí riêng, ghi chú trên nhãn các loại thuốc độc, nguy hiểm; không ăn uống thức ăn bị ôi thiu; cất giữ, bảo quản thức ăn cẩn thận; rửa sạch hoa quả dưới vòi nước chảy trước khi ăn;...</a:t>
            </a:r>
            <a:endParaRPr lang="en-US" sz="5400" b="1" dirty="0">
              <a:solidFill>
                <a:prstClr val="white"/>
              </a:solidFill>
            </a:endParaRPr>
          </a:p>
        </p:txBody>
      </p:sp>
    </p:spTree>
    <p:extLst>
      <p:ext uri="{BB962C8B-B14F-4D97-AF65-F5344CB8AC3E}">
        <p14:creationId xmlns:p14="http://schemas.microsoft.com/office/powerpoint/2010/main" val="1815333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117" y="3837357"/>
            <a:ext cx="4608512" cy="3457360"/>
          </a:xfrm>
          <a:prstGeom prst="rect">
            <a:avLst/>
          </a:prstGeom>
        </p:spPr>
      </p:pic>
      <p:grpSp>
        <p:nvGrpSpPr>
          <p:cNvPr id="8" name="组合 7"/>
          <p:cNvGrpSpPr/>
          <p:nvPr/>
        </p:nvGrpSpPr>
        <p:grpSpPr>
          <a:xfrm>
            <a:off x="431371" y="-52445"/>
            <a:ext cx="11505933" cy="3482591"/>
            <a:chOff x="323528" y="-39334"/>
            <a:chExt cx="8629450" cy="2611943"/>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sz="2400">
                <a:solidFill>
                  <a:prstClr val="black"/>
                </a:solidFill>
                <a:cs typeface="+mn-ea"/>
                <a:sym typeface="+mn-lt"/>
              </a:endParaRPr>
            </a:p>
          </p:txBody>
        </p:sp>
        <p:sp>
          <p:nvSpPr>
            <p:cNvPr id="4" name="矩形 3"/>
            <p:cNvSpPr/>
            <p:nvPr/>
          </p:nvSpPr>
          <p:spPr>
            <a:xfrm>
              <a:off x="323528" y="1229164"/>
              <a:ext cx="8629450" cy="1343445"/>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30000"/>
                </a:lnSpc>
                <a:defRPr/>
              </a:pPr>
              <a:r>
                <a:rPr lang="en-US" altLang="zh-CN" sz="4800" kern="0" dirty="0" err="1">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Hoạt</a:t>
              </a:r>
              <a:r>
                <a:rPr lang="en-US" altLang="zh-CN" sz="4800" kern="0" dirty="0">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 </a:t>
              </a:r>
              <a:r>
                <a:rPr lang="en-US" altLang="zh-CN" sz="4800" kern="0" dirty="0" err="1">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động</a:t>
              </a:r>
              <a:r>
                <a:rPr lang="en-US" altLang="zh-CN" sz="4800" kern="0" dirty="0">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 </a:t>
              </a:r>
              <a:r>
                <a:rPr lang="en-US" altLang="zh-CN" sz="4800" kern="0" dirty="0" smtClean="0">
                  <a:solidFill>
                    <a:prstClr val="white"/>
                  </a:solidFill>
                  <a:latin typeface=".黑体-日本语" panose="02000500000000000000" pitchFamily="2" charset="-122"/>
                  <a:ea typeface=".黑体-日本语" panose="02000500000000000000" pitchFamily="2" charset="-122"/>
                  <a:cs typeface=".黑体-日本语" panose="02000500000000000000" pitchFamily="2" charset="-122"/>
                  <a:sym typeface="+mn-lt"/>
                </a:rPr>
                <a:t>2:</a:t>
              </a:r>
            </a:p>
            <a:p>
              <a:pPr algn="ctr"/>
              <a:r>
                <a:rPr lang="vi-VN" sz="4800" b="1" dirty="0">
                  <a:solidFill>
                    <a:prstClr val="white"/>
                  </a:solidFill>
                </a:rPr>
                <a:t>Sắp xếp đồ dùng vào vị trí phù hợp</a:t>
              </a:r>
              <a:endParaRPr lang="en-US" sz="4800" dirty="0">
                <a:solidFill>
                  <a:prstClr val="white"/>
                </a:solidFill>
              </a:endParaRPr>
            </a:p>
          </p:txBody>
        </p:sp>
        <p:sp>
          <p:nvSpPr>
            <p:cNvPr id="5" name="椭圆 4"/>
            <p:cNvSpPr/>
            <p:nvPr/>
          </p:nvSpPr>
          <p:spPr>
            <a:xfrm>
              <a:off x="3419872" y="1112854"/>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solidFill>
                  <a:prstClr val="white"/>
                </a:solidFill>
                <a:cs typeface="+mn-ea"/>
                <a:sym typeface="+mn-lt"/>
              </a:endParaRPr>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12" y="3813043"/>
            <a:ext cx="4608512" cy="345736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1" y="3790583"/>
            <a:ext cx="4608512" cy="3457360"/>
          </a:xfrm>
          <a:prstGeom prst="rect">
            <a:avLst/>
          </a:prstGeom>
        </p:spPr>
      </p:pic>
    </p:spTree>
    <p:extLst>
      <p:ext uri="{BB962C8B-B14F-4D97-AF65-F5344CB8AC3E}">
        <p14:creationId xmlns:p14="http://schemas.microsoft.com/office/powerpoint/2010/main" val="16684326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nh Dong (220)"/>
          <p:cNvPicPr>
            <a:picLocks noChangeAspect="1" noChangeArrowheads="1" noCrop="1"/>
          </p:cNvPicPr>
          <p:nvPr/>
        </p:nvPicPr>
        <p:blipFill>
          <a:blip r:embed="rId2"/>
          <a:srcRect/>
          <a:stretch>
            <a:fillRect/>
          </a:stretch>
        </p:blipFill>
        <p:spPr bwMode="auto">
          <a:xfrm>
            <a:off x="435983" y="1083502"/>
            <a:ext cx="1478756" cy="3284538"/>
          </a:xfrm>
          <a:prstGeom prst="rect">
            <a:avLst/>
          </a:prstGeom>
          <a:noFill/>
          <a:ln w="9525">
            <a:noFill/>
            <a:miter lim="800000"/>
            <a:headEnd/>
            <a:tailEnd/>
          </a:ln>
        </p:spPr>
      </p:pic>
      <p:pic>
        <p:nvPicPr>
          <p:cNvPr id="7" name="Picture 4" descr="Anh Dong (220)"/>
          <p:cNvPicPr>
            <a:picLocks noChangeAspect="1" noChangeArrowheads="1" noCrop="1"/>
          </p:cNvPicPr>
          <p:nvPr/>
        </p:nvPicPr>
        <p:blipFill>
          <a:blip r:embed="rId2"/>
          <a:srcRect/>
          <a:stretch>
            <a:fillRect/>
          </a:stretch>
        </p:blipFill>
        <p:spPr bwMode="auto">
          <a:xfrm>
            <a:off x="10136153" y="1235292"/>
            <a:ext cx="1477565" cy="3284538"/>
          </a:xfrm>
          <a:prstGeom prst="rect">
            <a:avLst/>
          </a:prstGeom>
          <a:noFill/>
          <a:ln w="9525">
            <a:noFill/>
            <a:miter lim="800000"/>
            <a:headEnd/>
            <a:tailEnd/>
          </a:ln>
        </p:spPr>
      </p:pic>
      <p:pic>
        <p:nvPicPr>
          <p:cNvPr id="2051" name="Picture 3" descr="z2523237538095_d1be228873aecfebf09e213be233441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130" y="1391498"/>
            <a:ext cx="8600633" cy="31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482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0" y="4960307"/>
            <a:ext cx="1442446" cy="2139600"/>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sp>
        <p:nvSpPr>
          <p:cNvPr id="9" name="矩形 3"/>
          <p:cNvSpPr/>
          <p:nvPr/>
        </p:nvSpPr>
        <p:spPr>
          <a:xfrm>
            <a:off x="868719" y="1397912"/>
            <a:ext cx="10319270" cy="3785652"/>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vi-VN" sz="6000" b="1" dirty="0">
                <a:solidFill>
                  <a:prstClr val="white"/>
                </a:solidFill>
              </a:rPr>
              <a:t>Chúng ta cần sắp xếp đồ dùng vào vị trí phù hợp để tránh sử dụng nhầm lẫn và gây nguy hiểm.</a:t>
            </a:r>
            <a:endParaRPr lang="en-US" sz="6000" b="1" dirty="0">
              <a:solidFill>
                <a:prstClr val="white"/>
              </a:solidFill>
            </a:endParaRPr>
          </a:p>
        </p:txBody>
      </p:sp>
    </p:spTree>
    <p:extLst>
      <p:ext uri="{BB962C8B-B14F-4D97-AF65-F5344CB8AC3E}">
        <p14:creationId xmlns:p14="http://schemas.microsoft.com/office/powerpoint/2010/main" val="594172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41" y="3682652"/>
            <a:ext cx="8328519" cy="3359108"/>
          </a:xfrm>
          <a:prstGeom prst="rect">
            <a:avLst/>
          </a:prstGeom>
        </p:spPr>
      </p:pic>
      <p:grpSp>
        <p:nvGrpSpPr>
          <p:cNvPr id="8" name="组合 7"/>
          <p:cNvGrpSpPr/>
          <p:nvPr/>
        </p:nvGrpSpPr>
        <p:grpSpPr>
          <a:xfrm>
            <a:off x="1139690" y="-52445"/>
            <a:ext cx="10434181" cy="3562967"/>
            <a:chOff x="854767" y="-39334"/>
            <a:chExt cx="7825636" cy="2672226"/>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a:solidFill>
                  <a:prstClr val="black"/>
                </a:solidFill>
                <a:cs typeface="+mn-ea"/>
                <a:sym typeface="+mn-lt"/>
              </a:endParaRPr>
            </a:p>
          </p:txBody>
        </p:sp>
        <p:sp>
          <p:nvSpPr>
            <p:cNvPr id="4" name="矩形 3"/>
            <p:cNvSpPr/>
            <p:nvPr/>
          </p:nvSpPr>
          <p:spPr>
            <a:xfrm>
              <a:off x="854767" y="1081697"/>
              <a:ext cx="7825636" cy="155119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90000"/>
                </a:lnSpc>
                <a:defRPr/>
              </a:pPr>
              <a:r>
                <a:rPr lang="vi-VN" sz="3600" b="1" dirty="0">
                  <a:solidFill>
                    <a:prstClr val="white"/>
                  </a:solidFill>
                </a:rPr>
                <a:t>Hoạt động 3: </a:t>
              </a:r>
              <a:endParaRPr lang="en-US" sz="3600" b="1" dirty="0" smtClean="0">
                <a:solidFill>
                  <a:prstClr val="white"/>
                </a:solidFill>
              </a:endParaRPr>
            </a:p>
            <a:p>
              <a:pPr algn="ctr"/>
              <a:r>
                <a:rPr lang="vi-VN" sz="4800" b="1" dirty="0">
                  <a:solidFill>
                    <a:prstClr val="white"/>
                  </a:solidFill>
                </a:rPr>
                <a:t>cách xử lí tình huống khi bản thân hoặc người nhà bị ngộ độc.</a:t>
              </a:r>
              <a:endParaRPr lang="en-US" sz="4800" b="1" dirty="0">
                <a:solidFill>
                  <a:prstClr val="white"/>
                </a:solidFill>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solidFill>
                  <a:prstClr val="white"/>
                </a:solidFill>
                <a:cs typeface="+mn-ea"/>
                <a:sym typeface="+mn-lt"/>
              </a:endParaRPr>
            </a:p>
          </p:txBody>
        </p:sp>
      </p:grpSp>
    </p:spTree>
    <p:extLst>
      <p:ext uri="{BB962C8B-B14F-4D97-AF65-F5344CB8AC3E}">
        <p14:creationId xmlns:p14="http://schemas.microsoft.com/office/powerpoint/2010/main" val="5789619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nh Dong (220)"/>
          <p:cNvPicPr>
            <a:picLocks noChangeAspect="1" noChangeArrowheads="1" noCrop="1"/>
          </p:cNvPicPr>
          <p:nvPr/>
        </p:nvPicPr>
        <p:blipFill>
          <a:blip r:embed="rId2"/>
          <a:srcRect/>
          <a:stretch>
            <a:fillRect/>
          </a:stretch>
        </p:blipFill>
        <p:spPr bwMode="auto">
          <a:xfrm>
            <a:off x="435983" y="1083502"/>
            <a:ext cx="1478756" cy="3284538"/>
          </a:xfrm>
          <a:prstGeom prst="rect">
            <a:avLst/>
          </a:prstGeom>
          <a:noFill/>
          <a:ln w="9525">
            <a:noFill/>
            <a:miter lim="800000"/>
            <a:headEnd/>
            <a:tailEnd/>
          </a:ln>
        </p:spPr>
      </p:pic>
      <p:pic>
        <p:nvPicPr>
          <p:cNvPr id="7" name="Picture 4" descr="Anh Dong (220)"/>
          <p:cNvPicPr>
            <a:picLocks noChangeAspect="1" noChangeArrowheads="1" noCrop="1"/>
          </p:cNvPicPr>
          <p:nvPr/>
        </p:nvPicPr>
        <p:blipFill>
          <a:blip r:embed="rId2"/>
          <a:srcRect/>
          <a:stretch>
            <a:fillRect/>
          </a:stretch>
        </p:blipFill>
        <p:spPr bwMode="auto">
          <a:xfrm>
            <a:off x="10136153" y="1235292"/>
            <a:ext cx="1477565" cy="3284538"/>
          </a:xfrm>
          <a:prstGeom prst="rect">
            <a:avLst/>
          </a:prstGeom>
          <a:noFill/>
          <a:ln w="9525">
            <a:noFill/>
            <a:miter lim="800000"/>
            <a:headEnd/>
            <a:tailEnd/>
          </a:ln>
        </p:spPr>
      </p:pic>
      <p:pic>
        <p:nvPicPr>
          <p:cNvPr id="3074" name="Picture 2" descr="z2523237520280_39ca8f90e4cb9d6b2cf0fb3049ba41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052" y="0"/>
            <a:ext cx="6385099" cy="69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982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141" y="613777"/>
            <a:ext cx="11010378" cy="2862322"/>
          </a:xfrm>
          <a:prstGeom prst="rect">
            <a:avLst/>
          </a:prstGeom>
          <a:solidFill>
            <a:schemeClr val="accent6">
              <a:lumMod val="40000"/>
              <a:lumOff val="60000"/>
            </a:schemeClr>
          </a:solidFill>
        </p:spPr>
        <p:txBody>
          <a:bodyPr wrap="square" rtlCol="0">
            <a:spAutoFit/>
          </a:bodyPr>
          <a:lstStyle/>
          <a:p>
            <a:pPr lvl="0" algn="just"/>
            <a:r>
              <a:rPr lang="en-US" sz="6000" b="1" dirty="0">
                <a:solidFill>
                  <a:srgbClr val="002060"/>
                </a:solidFill>
              </a:rPr>
              <a:t>K</a:t>
            </a:r>
            <a:r>
              <a:rPr lang="vi-VN" sz="6000" b="1" dirty="0" smtClean="0">
                <a:solidFill>
                  <a:srgbClr val="002060"/>
                </a:solidFill>
              </a:rPr>
              <a:t>ể </a:t>
            </a:r>
            <a:r>
              <a:rPr lang="vi-VN" sz="6000" b="1" dirty="0">
                <a:solidFill>
                  <a:srgbClr val="002060"/>
                </a:solidFill>
              </a:rPr>
              <a:t>nhanh tên những thức ăn, đồ uống mà gia đình thường sử dụng.</a:t>
            </a:r>
            <a:endParaRPr lang="en-US" sz="6000" b="1" dirty="0">
              <a:solidFill>
                <a:srgbClr val="002060"/>
              </a:solidFill>
            </a:endParaRPr>
          </a:p>
        </p:txBody>
      </p:sp>
      <p:pic>
        <p:nvPicPr>
          <p:cNvPr id="6" name="Picture 4" descr="Anh Dong (220)"/>
          <p:cNvPicPr>
            <a:picLocks noChangeAspect="1" noChangeArrowheads="1" noCrop="1"/>
          </p:cNvPicPr>
          <p:nvPr/>
        </p:nvPicPr>
        <p:blipFill>
          <a:blip r:embed="rId2"/>
          <a:srcRect/>
          <a:stretch>
            <a:fillRect/>
          </a:stretch>
        </p:blipFill>
        <p:spPr bwMode="auto">
          <a:xfrm>
            <a:off x="300282" y="3573462"/>
            <a:ext cx="1478756" cy="3284538"/>
          </a:xfrm>
          <a:prstGeom prst="rect">
            <a:avLst/>
          </a:prstGeom>
          <a:noFill/>
          <a:ln w="9525">
            <a:noFill/>
            <a:miter lim="800000"/>
            <a:headEnd/>
            <a:tailEnd/>
          </a:ln>
        </p:spPr>
      </p:pic>
      <p:pic>
        <p:nvPicPr>
          <p:cNvPr id="7" name="Picture 4" descr="Anh Dong (220)"/>
          <p:cNvPicPr>
            <a:picLocks noChangeAspect="1" noChangeArrowheads="1" noCrop="1"/>
          </p:cNvPicPr>
          <p:nvPr/>
        </p:nvPicPr>
        <p:blipFill>
          <a:blip r:embed="rId2"/>
          <a:srcRect/>
          <a:stretch>
            <a:fillRect/>
          </a:stretch>
        </p:blipFill>
        <p:spPr bwMode="auto">
          <a:xfrm>
            <a:off x="10361622" y="3264509"/>
            <a:ext cx="1477565" cy="3284538"/>
          </a:xfrm>
          <a:prstGeom prst="rect">
            <a:avLst/>
          </a:prstGeom>
          <a:noFill/>
          <a:ln w="9525">
            <a:noFill/>
            <a:miter lim="800000"/>
            <a:headEnd/>
            <a:tailEnd/>
          </a:ln>
        </p:spPr>
      </p:pic>
    </p:spTree>
    <p:extLst>
      <p:ext uri="{BB962C8B-B14F-4D97-AF65-F5344CB8AC3E}">
        <p14:creationId xmlns:p14="http://schemas.microsoft.com/office/powerpoint/2010/main" val="2489283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64219" y="378470"/>
            <a:ext cx="9050216" cy="6001643"/>
          </a:xfrm>
          <a:prstGeom prst="rect">
            <a:avLst/>
          </a:prstGeom>
          <a:solidFill>
            <a:schemeClr val="accent6">
              <a:lumMod val="40000"/>
              <a:lumOff val="60000"/>
            </a:schemeClr>
          </a:solidFill>
        </p:spPr>
        <p:txBody>
          <a:bodyPr wrap="square" rtlCol="0">
            <a:spAutoFit/>
          </a:bodyPr>
          <a:lstStyle/>
          <a:p>
            <a:pPr algn="ctr"/>
            <a:r>
              <a:rPr lang="vi-VN" sz="4800" b="1" dirty="0">
                <a:solidFill>
                  <a:srgbClr val="0070C0"/>
                </a:solidFill>
              </a:rPr>
              <a:t>Khi bản thân hoặc người nhà bị ngộ độc, cần báo ngay với người lớn hoặc gọi điện thoại đến số 115. Nếu có thể, nên mang theo những thức ăn, đồ uống, đồ dùng mà bản thân nghi ngờ gây ra ngộ độc khi đi cấp cứu.</a:t>
            </a:r>
            <a:endParaRPr lang="en-US" sz="4800" b="1" dirty="0">
              <a:solidFill>
                <a:srgbClr val="0070C0"/>
              </a:solidFill>
            </a:endParaRPr>
          </a:p>
        </p:txBody>
      </p:sp>
      <p:pic>
        <p:nvPicPr>
          <p:cNvPr id="6" name="Picture 4" descr="Anh Dong (220)"/>
          <p:cNvPicPr>
            <a:picLocks noChangeAspect="1" noChangeArrowheads="1" noCrop="1"/>
          </p:cNvPicPr>
          <p:nvPr/>
        </p:nvPicPr>
        <p:blipFill>
          <a:blip r:embed="rId2"/>
          <a:srcRect/>
          <a:stretch>
            <a:fillRect/>
          </a:stretch>
        </p:blipFill>
        <p:spPr bwMode="auto">
          <a:xfrm>
            <a:off x="185463" y="3500169"/>
            <a:ext cx="1478756" cy="3284538"/>
          </a:xfrm>
          <a:prstGeom prst="rect">
            <a:avLst/>
          </a:prstGeom>
          <a:noFill/>
          <a:ln w="9525">
            <a:noFill/>
            <a:miter lim="800000"/>
            <a:headEnd/>
            <a:tailEnd/>
          </a:ln>
        </p:spPr>
      </p:pic>
      <p:pic>
        <p:nvPicPr>
          <p:cNvPr id="7" name="Picture 4" descr="Anh Dong (220)"/>
          <p:cNvPicPr>
            <a:picLocks noChangeAspect="1" noChangeArrowheads="1" noCrop="1"/>
          </p:cNvPicPr>
          <p:nvPr/>
        </p:nvPicPr>
        <p:blipFill>
          <a:blip r:embed="rId2"/>
          <a:srcRect/>
          <a:stretch>
            <a:fillRect/>
          </a:stretch>
        </p:blipFill>
        <p:spPr bwMode="auto">
          <a:xfrm>
            <a:off x="10714435" y="684013"/>
            <a:ext cx="1477565" cy="3284538"/>
          </a:xfrm>
          <a:prstGeom prst="rect">
            <a:avLst/>
          </a:prstGeom>
          <a:noFill/>
          <a:ln w="9525">
            <a:noFill/>
            <a:miter lim="800000"/>
            <a:headEnd/>
            <a:tailEnd/>
          </a:ln>
        </p:spPr>
      </p:pic>
    </p:spTree>
    <p:extLst>
      <p:ext uri="{BB962C8B-B14F-4D97-AF65-F5344CB8AC3E}">
        <p14:creationId xmlns:p14="http://schemas.microsoft.com/office/powerpoint/2010/main" val="1974015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41" y="3722542"/>
            <a:ext cx="8328519" cy="3319218"/>
          </a:xfrm>
          <a:prstGeom prst="rect">
            <a:avLst/>
          </a:prstGeom>
        </p:spPr>
      </p:pic>
      <p:grpSp>
        <p:nvGrpSpPr>
          <p:cNvPr id="8" name="组合 7"/>
          <p:cNvGrpSpPr/>
          <p:nvPr/>
        </p:nvGrpSpPr>
        <p:grpSpPr>
          <a:xfrm>
            <a:off x="876823" y="-52445"/>
            <a:ext cx="10960275" cy="3766976"/>
            <a:chOff x="657617" y="-39334"/>
            <a:chExt cx="8220206" cy="2825232"/>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a:solidFill>
                  <a:prstClr val="black"/>
                </a:solidFill>
                <a:cs typeface="+mn-ea"/>
                <a:sym typeface="+mn-lt"/>
              </a:endParaRPr>
            </a:p>
          </p:txBody>
        </p:sp>
        <p:sp>
          <p:nvSpPr>
            <p:cNvPr id="4" name="矩形 3"/>
            <p:cNvSpPr/>
            <p:nvPr/>
          </p:nvSpPr>
          <p:spPr>
            <a:xfrm>
              <a:off x="657617" y="1220854"/>
              <a:ext cx="8220206" cy="156504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90000"/>
                </a:lnSpc>
                <a:defRPr/>
              </a:pPr>
              <a:r>
                <a:rPr lang="en-US" altLang="en-US" sz="4800" b="1" dirty="0" err="1" smtClean="0">
                  <a:solidFill>
                    <a:prstClr val="white"/>
                  </a:solidFill>
                  <a:latin typeface="Times New Roman" pitchFamily="18" charset="0"/>
                  <a:cs typeface="Times New Roman" pitchFamily="18" charset="0"/>
                </a:rPr>
                <a:t>Vận</a:t>
              </a:r>
              <a:r>
                <a:rPr lang="en-US" altLang="en-US" sz="4800" b="1" dirty="0" smtClean="0">
                  <a:solidFill>
                    <a:prstClr val="white"/>
                  </a:solidFill>
                  <a:latin typeface="Times New Roman" pitchFamily="18" charset="0"/>
                  <a:cs typeface="Times New Roman" pitchFamily="18" charset="0"/>
                </a:rPr>
                <a:t> </a:t>
              </a:r>
              <a:r>
                <a:rPr lang="en-US" altLang="en-US" sz="4800" b="1" dirty="0" err="1" smtClean="0">
                  <a:solidFill>
                    <a:prstClr val="white"/>
                  </a:solidFill>
                  <a:latin typeface="Times New Roman" pitchFamily="18" charset="0"/>
                  <a:cs typeface="Times New Roman" pitchFamily="18" charset="0"/>
                </a:rPr>
                <a:t>dụng</a:t>
              </a:r>
              <a:endParaRPr lang="en-US" altLang="en-US" sz="4800" b="1" dirty="0" smtClean="0">
                <a:solidFill>
                  <a:prstClr val="white"/>
                </a:solidFill>
                <a:latin typeface="Times New Roman" pitchFamily="18" charset="0"/>
                <a:cs typeface="Times New Roman" pitchFamily="18" charset="0"/>
              </a:endParaRPr>
            </a:p>
            <a:p>
              <a:pPr algn="ctr">
                <a:lnSpc>
                  <a:spcPct val="90000"/>
                </a:lnSpc>
                <a:defRPr/>
              </a:pPr>
              <a:r>
                <a:rPr lang="vi-VN" sz="4800" b="1" dirty="0" smtClean="0">
                  <a:solidFill>
                    <a:prstClr val="white"/>
                  </a:solidFill>
                </a:rPr>
                <a:t>Liên hệ</a:t>
              </a:r>
              <a:r>
                <a:rPr lang="en-US" sz="4800" b="1" dirty="0" smtClean="0">
                  <a:solidFill>
                    <a:prstClr val="white"/>
                  </a:solidFill>
                </a:rPr>
                <a:t> </a:t>
              </a:r>
              <a:r>
                <a:rPr lang="vi-VN" sz="4800" b="1" dirty="0" smtClean="0">
                  <a:solidFill>
                    <a:prstClr val="white"/>
                  </a:solidFill>
                </a:rPr>
                <a:t>về </a:t>
              </a:r>
              <a:r>
                <a:rPr lang="vi-VN" sz="4800" b="1" dirty="0">
                  <a:solidFill>
                    <a:prstClr val="white"/>
                  </a:solidFill>
                </a:rPr>
                <a:t>cách sắp xếp các đồ dùng trong gia đình</a:t>
              </a:r>
              <a:r>
                <a:rPr lang="vi-VN" sz="4800" b="1" dirty="0" smtClean="0">
                  <a:solidFill>
                    <a:prstClr val="white"/>
                  </a:solidFill>
                </a:rPr>
                <a:t>.</a:t>
              </a:r>
              <a:endParaRPr lang="en-US" sz="4800" b="1" dirty="0">
                <a:solidFill>
                  <a:prstClr val="white"/>
                </a:solidFill>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solidFill>
                  <a:prstClr val="white"/>
                </a:solidFill>
                <a:cs typeface="+mn-ea"/>
                <a:sym typeface="+mn-lt"/>
              </a:endParaRPr>
            </a:p>
          </p:txBody>
        </p:sp>
      </p:grpSp>
    </p:spTree>
    <p:extLst>
      <p:ext uri="{BB962C8B-B14F-4D97-AF65-F5344CB8AC3E}">
        <p14:creationId xmlns:p14="http://schemas.microsoft.com/office/powerpoint/2010/main" val="109536863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0" y="4960307"/>
            <a:ext cx="1442446" cy="2139600"/>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sp>
        <p:nvSpPr>
          <p:cNvPr id="9" name="矩形 3"/>
          <p:cNvSpPr/>
          <p:nvPr/>
        </p:nvSpPr>
        <p:spPr>
          <a:xfrm>
            <a:off x="868719" y="849296"/>
            <a:ext cx="10319270" cy="4524315"/>
          </a:xfrm>
          <a:prstGeom prst="rect">
            <a:avLst/>
          </a:prstGeom>
          <a:solidFill>
            <a:schemeClr val="accent2">
              <a:lumMod val="5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vi-VN" sz="4800" b="1" dirty="0">
                <a:solidFill>
                  <a:prstClr val="white"/>
                </a:solidFill>
              </a:rPr>
              <a:t>Cần sắp xếp đồ dùng ngăn nắp, để riêng các loại thuốc, chất nguy hiểm; thức ăn, đồ uống nên được bảo quản cẩn thận trong tủ </a:t>
            </a:r>
            <a:r>
              <a:rPr lang="vi-VN" sz="4800" b="1" dirty="0" smtClean="0">
                <a:solidFill>
                  <a:prstClr val="white"/>
                </a:solidFill>
              </a:rPr>
              <a:t>l</a:t>
            </a:r>
            <a:r>
              <a:rPr lang="en-US" sz="4800" b="1" dirty="0">
                <a:solidFill>
                  <a:prstClr val="white"/>
                </a:solidFill>
              </a:rPr>
              <a:t>ạ</a:t>
            </a:r>
            <a:r>
              <a:rPr lang="vi-VN" sz="4800" b="1" dirty="0" smtClean="0">
                <a:solidFill>
                  <a:prstClr val="white"/>
                </a:solidFill>
              </a:rPr>
              <a:t>nh</a:t>
            </a:r>
            <a:r>
              <a:rPr lang="vi-VN" sz="4800" b="1" dirty="0">
                <a:solidFill>
                  <a:prstClr val="white"/>
                </a:solidFill>
              </a:rPr>
              <a:t>,... để phòng tránh ngộ độc qua đường ăn uống.</a:t>
            </a:r>
            <a:endParaRPr lang="en-US" sz="4800" b="1" dirty="0">
              <a:solidFill>
                <a:prstClr val="white"/>
              </a:solidFill>
            </a:endParaRPr>
          </a:p>
        </p:txBody>
      </p:sp>
    </p:spTree>
    <p:extLst>
      <p:ext uri="{BB962C8B-B14F-4D97-AF65-F5344CB8AC3E}">
        <p14:creationId xmlns:p14="http://schemas.microsoft.com/office/powerpoint/2010/main" val="279096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23555" y="-52445"/>
            <a:ext cx="6697475" cy="2484771"/>
            <a:chOff x="2567666" y="-39334"/>
            <a:chExt cx="5023106" cy="1863578"/>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400">
                <a:solidFill>
                  <a:prstClr val="black"/>
                </a:solidFill>
                <a:cs typeface="+mn-ea"/>
                <a:sym typeface="+mn-lt"/>
              </a:endParaRPr>
            </a:p>
          </p:txBody>
        </p:sp>
        <p:sp>
          <p:nvSpPr>
            <p:cNvPr id="4" name="矩形 3"/>
            <p:cNvSpPr/>
            <p:nvPr/>
          </p:nvSpPr>
          <p:spPr>
            <a:xfrm>
              <a:off x="2567666" y="1214846"/>
              <a:ext cx="5023106" cy="60939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30000"/>
                </a:lnSpc>
                <a:defRPr/>
              </a:pPr>
              <a:r>
                <a:rPr lang="vi-VN" sz="3600" b="1" dirty="0">
                  <a:solidFill>
                    <a:prstClr val="white"/>
                  </a:solidFill>
                  <a:latin typeface="Times New Roman"/>
                </a:rPr>
                <a:t>Hoạt động tiếp nối </a:t>
              </a:r>
              <a:r>
                <a:rPr lang="en-US" sz="3600" b="1" dirty="0" err="1">
                  <a:solidFill>
                    <a:prstClr val="white"/>
                  </a:solidFill>
                  <a:latin typeface="Times New Roman" panose="02020603050405020304" pitchFamily="18" charset="0"/>
                  <a:cs typeface="Times New Roman" panose="02020603050405020304" pitchFamily="18" charset="0"/>
                </a:rPr>
                <a:t>sau</a:t>
              </a:r>
              <a:r>
                <a:rPr lang="en-US" sz="3600" b="1" dirty="0">
                  <a:solidFill>
                    <a:prstClr val="white"/>
                  </a:solidFill>
                  <a:latin typeface="Calibri Light"/>
                </a:rPr>
                <a:t> </a:t>
              </a:r>
              <a:r>
                <a:rPr lang="vi-VN" sz="3600" b="1" dirty="0">
                  <a:solidFill>
                    <a:prstClr val="white"/>
                  </a:solidFill>
                  <a:latin typeface="Times New Roman"/>
                </a:rPr>
                <a:t>bài học</a:t>
              </a:r>
              <a:endParaRPr lang="zh-CN" altLang="en-US" sz="3600" kern="0" dirty="0">
                <a:solidFill>
                  <a:prstClr val="white"/>
                </a:solidFill>
                <a:latin typeface="Calibri Light"/>
                <a:ea typeface=".黑体-日本语" panose="02000500000000000000" pitchFamily="2" charset="-122"/>
                <a:cs typeface=".黑体-日本语" panose="02000500000000000000" pitchFamily="2" charset="-122"/>
                <a:sym typeface="+mn-lt"/>
              </a:endParaRPr>
            </a:p>
          </p:txBody>
        </p:sp>
        <p:sp>
          <p:nvSpPr>
            <p:cNvPr id="5" name="椭圆 4"/>
            <p:cNvSpPr/>
            <p:nvPr/>
          </p:nvSpPr>
          <p:spPr>
            <a:xfrm>
              <a:off x="3419872" y="1112854"/>
              <a:ext cx="216000" cy="216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2" y="2112477"/>
            <a:ext cx="2938604" cy="3163825"/>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b="10548"/>
          <a:stretch>
            <a:fillRect/>
          </a:stretch>
        </p:blipFill>
        <p:spPr>
          <a:xfrm>
            <a:off x="3281320" y="3140968"/>
            <a:ext cx="6175053" cy="3717033"/>
          </a:xfrm>
          <a:prstGeom prst="rect">
            <a:avLst/>
          </a:prstGeom>
        </p:spPr>
      </p:pic>
    </p:spTree>
    <p:extLst>
      <p:ext uri="{BB962C8B-B14F-4D97-AF65-F5344CB8AC3E}">
        <p14:creationId xmlns:p14="http://schemas.microsoft.com/office/powerpoint/2010/main" val="269612996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par>
                                    <p:cTn id="12" presetID="42" presetClass="entr" presetSubtype="0" fill="hold" nodeType="withEffect">
                                      <p:stCondLst>
                                        <p:cond delay="1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par>
                                    <p:cTn id="12" presetID="42" presetClass="entr" presetSubtype="0" fill="hold" nodeType="withEffect">
                                      <p:stCondLst>
                                        <p:cond delay="1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97467" y="59319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14" name="PA_图片 8" descr="图片包含 矢量图形&#10;&#10;已生成高可信度的说明">
            <a:extLst>
              <a:ext uri="{FF2B5EF4-FFF2-40B4-BE49-F238E27FC236}">
                <a16:creationId xmlns:a16="http://schemas.microsoft.com/office/drawing/2014/main" xmlns="" id="{4DA5AF76-6DDF-4146-8347-8D8DFFC7778A}"/>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0" y="4048698"/>
            <a:ext cx="2559562" cy="3696200"/>
          </a:xfrm>
          <a:prstGeom prst="rect">
            <a:avLst/>
          </a:prstGeom>
        </p:spPr>
      </p:pic>
      <p:sp>
        <p:nvSpPr>
          <p:cNvPr id="4" name="TextBox 3"/>
          <p:cNvSpPr txBox="1"/>
          <p:nvPr/>
        </p:nvSpPr>
        <p:spPr>
          <a:xfrm>
            <a:off x="1252602" y="691621"/>
            <a:ext cx="9895561" cy="3785652"/>
          </a:xfrm>
          <a:prstGeom prst="rect">
            <a:avLst/>
          </a:prstGeom>
          <a:solidFill>
            <a:schemeClr val="accent6">
              <a:lumMod val="40000"/>
              <a:lumOff val="60000"/>
            </a:schemeClr>
          </a:solidFill>
        </p:spPr>
        <p:txBody>
          <a:bodyPr wrap="square" rtlCol="0">
            <a:spAutoFit/>
          </a:bodyPr>
          <a:lstStyle/>
          <a:p>
            <a:pPr algn="ctr"/>
            <a:r>
              <a:rPr lang="vi-VN" sz="4800" b="1" dirty="0">
                <a:solidFill>
                  <a:prstClr val="black"/>
                </a:solidFill>
              </a:rPr>
              <a:t>Quan sát cách sắp xếp các đồ dùng trong gia đình và nói với người thân nếu em thấy việc sắp xếp các đồ dùng và bảo quản thức ăn, đồ uống chưa phù hợp.</a:t>
            </a:r>
            <a:endParaRPr lang="en-US" sz="4800" b="1" dirty="0">
              <a:solidFill>
                <a:prstClr val="black"/>
              </a:solidFill>
            </a:endParaRPr>
          </a:p>
        </p:txBody>
      </p:sp>
    </p:spTree>
    <p:extLst>
      <p:ext uri="{BB962C8B-B14F-4D97-AF65-F5344CB8AC3E}">
        <p14:creationId xmlns:p14="http://schemas.microsoft.com/office/powerpoint/2010/main" val="2141946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0" y="-795468"/>
            <a:ext cx="12192000" cy="76534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181" y="740701"/>
            <a:ext cx="5017643" cy="3376892"/>
          </a:xfrm>
          <a:prstGeom prst="rect">
            <a:avLst/>
          </a:prstGeom>
        </p:spPr>
      </p:pic>
      <p:sp>
        <p:nvSpPr>
          <p:cNvPr id="4" name="TextBox 3"/>
          <p:cNvSpPr txBox="1"/>
          <p:nvPr/>
        </p:nvSpPr>
        <p:spPr>
          <a:xfrm>
            <a:off x="780807" y="2231047"/>
            <a:ext cx="5502788" cy="1200329"/>
          </a:xfrm>
          <a:prstGeom prst="rect">
            <a:avLst/>
          </a:prstGeom>
          <a:noFill/>
        </p:spPr>
        <p:txBody>
          <a:bodyPr wrap="none"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r>
              <a:rPr lang="en-US" altLang="zh-CN" sz="7200" spc="67" dirty="0">
                <a:ln w="11430"/>
                <a:solidFill>
                  <a:srgbClr val="70AD47"/>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Thank you</a:t>
            </a:r>
            <a:r>
              <a:rPr lang="zh-CN" altLang="en-US" sz="7200" spc="67" dirty="0">
                <a:ln w="11430"/>
                <a:solidFill>
                  <a:srgbClr val="70AD47"/>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a:t>
            </a:r>
          </a:p>
        </p:txBody>
      </p:sp>
    </p:spTree>
    <p:extLst>
      <p:ext uri="{BB962C8B-B14F-4D97-AF65-F5344CB8AC3E}">
        <p14:creationId xmlns:p14="http://schemas.microsoft.com/office/powerpoint/2010/main" val="135204305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41" y="3332989"/>
            <a:ext cx="8328519" cy="3708771"/>
          </a:xfrm>
          <a:prstGeom prst="rect">
            <a:avLst/>
          </a:prstGeom>
        </p:spPr>
      </p:pic>
      <p:grpSp>
        <p:nvGrpSpPr>
          <p:cNvPr id="8" name="组合 7"/>
          <p:cNvGrpSpPr/>
          <p:nvPr/>
        </p:nvGrpSpPr>
        <p:grpSpPr>
          <a:xfrm>
            <a:off x="3411731" y="-52445"/>
            <a:ext cx="5664629" cy="2880579"/>
            <a:chOff x="2558798" y="-39334"/>
            <a:chExt cx="4248472" cy="2160435"/>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2558798" y="1220854"/>
              <a:ext cx="4248472" cy="90024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90000"/>
                </a:lnSpc>
                <a:defRPr/>
              </a:pPr>
              <a:r>
                <a:rPr lang="en-US" sz="4000" b="1" dirty="0" err="1"/>
                <a:t>Hoạt</a:t>
              </a:r>
              <a:r>
                <a:rPr lang="en-US" sz="4000" b="1" dirty="0"/>
                <a:t> </a:t>
              </a:r>
              <a:r>
                <a:rPr lang="en-US" sz="4000" b="1" dirty="0" err="1"/>
                <a:t>động</a:t>
              </a:r>
              <a:r>
                <a:rPr lang="en-US" sz="4000" b="1" dirty="0"/>
                <a:t> </a:t>
              </a:r>
              <a:r>
                <a:rPr lang="en-US" sz="4000" b="1" dirty="0" err="1"/>
                <a:t>kiến</a:t>
              </a:r>
              <a:r>
                <a:rPr lang="en-US" sz="4000" b="1" dirty="0"/>
                <a:t> </a:t>
              </a:r>
              <a:r>
                <a:rPr lang="en-US" sz="4000" b="1" dirty="0" err="1"/>
                <a:t>tạo</a:t>
              </a:r>
              <a:r>
                <a:rPr lang="en-US" sz="4000" b="1" dirty="0"/>
                <a:t> </a:t>
              </a:r>
              <a:endParaRPr lang="en-US" sz="4000" b="1" dirty="0" smtClean="0"/>
            </a:p>
            <a:p>
              <a:pPr algn="ctr">
                <a:lnSpc>
                  <a:spcPct val="90000"/>
                </a:lnSpc>
                <a:defRPr/>
              </a:pPr>
              <a:r>
                <a:rPr lang="en-US" sz="4000" b="1" dirty="0" err="1" smtClean="0"/>
                <a:t>kiến</a:t>
              </a:r>
              <a:r>
                <a:rPr lang="en-US" sz="4000" b="1" dirty="0" smtClean="0"/>
                <a:t> </a:t>
              </a:r>
              <a:r>
                <a:rPr lang="en-US" sz="4000" b="1" dirty="0" err="1"/>
                <a:t>thức</a:t>
              </a:r>
              <a:r>
                <a:rPr lang="en-US" sz="4000" b="1" dirty="0"/>
                <a:t> </a:t>
              </a:r>
              <a:r>
                <a:rPr lang="en-US" sz="4000" b="1" dirty="0" err="1"/>
                <a:t>mới</a:t>
              </a:r>
              <a:endParaRPr lang="en-US" altLang="en-US" sz="4000" b="1" dirty="0">
                <a:solidFill>
                  <a:schemeClr val="bg1"/>
                </a:solidFill>
                <a:latin typeface="Times New Roman" pitchFamily="18" charset="0"/>
                <a:cs typeface="Times New Roman"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cs typeface="+mn-ea"/>
                <a:sym typeface="+mn-lt"/>
              </a:endParaRPr>
            </a:p>
          </p:txBody>
        </p:sp>
      </p:grpSp>
    </p:spTree>
    <p:extLst>
      <p:ext uri="{BB962C8B-B14F-4D97-AF65-F5344CB8AC3E}">
        <p14:creationId xmlns:p14="http://schemas.microsoft.com/office/powerpoint/2010/main" val="5232247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68869"/>
            <a:ext cx="12191999"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err="1" smtClean="0">
                <a:latin typeface="Times New Roman" panose="02020603050405020304" pitchFamily="18" charset="0"/>
                <a:cs typeface="Times New Roman" panose="02020603050405020304" pitchFamily="18" charset="0"/>
              </a:rPr>
              <a:t>Nêu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độc</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nhà</a:t>
            </a:r>
            <a:r>
              <a:rPr lang="en-US" sz="3600" dirty="0" smtClean="0">
                <a:latin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3600" dirty="0" err="1" smtClean="0">
                <a:latin typeface="Times New Roman" panose="02020603050405020304" pitchFamily="18" charset="0"/>
                <a:cs typeface="Times New Roman" panose="02020603050405020304" pitchFamily="18" charset="0"/>
              </a:rPr>
              <a:t>Nêu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việc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tránh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huống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độc</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08137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3" y="348919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39"/>
            <a:ext cx="2963349" cy="2623837"/>
          </a:xfrm>
          <a:prstGeom prst="rect">
            <a:avLst/>
          </a:prstGeom>
        </p:spPr>
      </p:pic>
      <p:grpSp>
        <p:nvGrpSpPr>
          <p:cNvPr id="8" name="组合 7"/>
          <p:cNvGrpSpPr/>
          <p:nvPr/>
        </p:nvGrpSpPr>
        <p:grpSpPr>
          <a:xfrm>
            <a:off x="2063554" y="-146068"/>
            <a:ext cx="9222398" cy="4372066"/>
            <a:chOff x="2151246" y="-109551"/>
            <a:chExt cx="6916798" cy="3279049"/>
          </a:xfrm>
        </p:grpSpPr>
        <p:sp>
          <p:nvSpPr>
            <p:cNvPr id="7" name="任意多边形 6"/>
            <p:cNvSpPr/>
            <p:nvPr/>
          </p:nvSpPr>
          <p:spPr>
            <a:xfrm>
              <a:off x="4249090" y="-109551"/>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2151246" y="939657"/>
              <a:ext cx="6916798" cy="2229841"/>
            </a:xfrm>
            <a:prstGeom prst="rect">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a:lnSpc>
                  <a:spcPct val="130000"/>
                </a:lnSpc>
                <a:defRPr/>
              </a:pPr>
              <a:r>
                <a:rPr lang="en-US" altLang="zh-CN" sz="4800" kern="0" dirty="0" err="1">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Hoạt</a:t>
              </a: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 </a:t>
              </a:r>
              <a:r>
                <a:rPr lang="en-US" altLang="zh-CN" sz="4800" kern="0" dirty="0" err="1">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động</a:t>
              </a: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 </a:t>
              </a:r>
              <a:r>
                <a:rPr lang="en-US" altLang="zh-CN" sz="4800" kern="0" dirty="0" smtClean="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1:</a:t>
              </a:r>
            </a:p>
            <a:p>
              <a:pPr algn="ctr">
                <a:lnSpc>
                  <a:spcPct val="130000"/>
                </a:lnSpc>
                <a:defRPr/>
              </a:pPr>
              <a:r>
                <a:rPr lang="en-US" sz="4800" b="1" dirty="0"/>
                <a:t>T</a:t>
              </a:r>
              <a:r>
                <a:rPr lang="vi-VN" sz="4800" b="1" dirty="0" smtClean="0"/>
                <a:t>hông </a:t>
              </a:r>
              <a:r>
                <a:rPr lang="vi-VN" sz="4800" b="1" dirty="0"/>
                <a:t>tin về một số lí do gây ngộ độc qua đường ăn uống.</a:t>
              </a:r>
              <a:endParaRPr lang="en-US" sz="4800" b="1" dirty="0"/>
            </a:p>
          </p:txBody>
        </p:sp>
        <p:sp>
          <p:nvSpPr>
            <p:cNvPr id="5" name="椭圆 4"/>
            <p:cNvSpPr/>
            <p:nvPr/>
          </p:nvSpPr>
          <p:spPr>
            <a:xfrm>
              <a:off x="4170931" y="94590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6479341" y="94590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2400">
                <a:cs typeface="+mn-ea"/>
                <a:sym typeface="+mn-lt"/>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36" y="4544673"/>
            <a:ext cx="2938049" cy="2560772"/>
          </a:xfrm>
          <a:prstGeom prst="rect">
            <a:avLst/>
          </a:prstGeom>
        </p:spPr>
      </p:pic>
    </p:spTree>
    <p:extLst>
      <p:ext uri="{BB962C8B-B14F-4D97-AF65-F5344CB8AC3E}">
        <p14:creationId xmlns:p14="http://schemas.microsoft.com/office/powerpoint/2010/main" val="308345316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2523237564783_09c52a8b151502767de7f33e0bbf7e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987"/>
            <a:ext cx="12192000" cy="670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060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8" descr="图片包含 矢量图形, 事情&#10;&#10;已生成高可信度的说明">
            <a:extLst>
              <a:ext uri="{FF2B5EF4-FFF2-40B4-BE49-F238E27FC236}">
                <a16:creationId xmlns:a16="http://schemas.microsoft.com/office/drawing/2014/main" xmlns="" id="{BC18687A-0DDD-4585-8A15-6ECA6E64C688}"/>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0" y="5060514"/>
            <a:ext cx="1892124" cy="2034541"/>
          </a:xfrm>
          <a:prstGeom prst="rect">
            <a:avLst/>
          </a:prstGeom>
        </p:spPr>
      </p:pic>
      <p:sp>
        <p:nvSpPr>
          <p:cNvPr id="5" name="矩形 3"/>
          <p:cNvSpPr/>
          <p:nvPr/>
        </p:nvSpPr>
        <p:spPr>
          <a:xfrm>
            <a:off x="129436" y="92153"/>
            <a:ext cx="12062564" cy="5078313"/>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r>
              <a:rPr lang="vi-VN" sz="5400" b="1" dirty="0"/>
              <a:t>Một số tình huống có thể dẫn đến ngộ độc: nhầm thuốc với kẹo, nước uống; ăn phải hoa, quả,... của cây có độc; nhiễm chất độc từ các đồ dùng như thuỷ ngân trong nhiệt kế; ăn uống không hợp vệ sinh;...</a:t>
            </a:r>
            <a:endParaRPr lang="en-US" sz="5400" b="1" dirty="0"/>
          </a:p>
        </p:txBody>
      </p:sp>
    </p:spTree>
    <p:extLst>
      <p:ext uri="{BB962C8B-B14F-4D97-AF65-F5344CB8AC3E}">
        <p14:creationId xmlns:p14="http://schemas.microsoft.com/office/powerpoint/2010/main" val="2451225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117" y="3837357"/>
            <a:ext cx="4608512" cy="3457360"/>
          </a:xfrm>
          <a:prstGeom prst="rect">
            <a:avLst/>
          </a:prstGeom>
        </p:spPr>
      </p:pic>
      <p:grpSp>
        <p:nvGrpSpPr>
          <p:cNvPr id="8" name="组合 7"/>
          <p:cNvGrpSpPr/>
          <p:nvPr/>
        </p:nvGrpSpPr>
        <p:grpSpPr>
          <a:xfrm>
            <a:off x="1703540" y="-52445"/>
            <a:ext cx="8279704" cy="3464124"/>
            <a:chOff x="1277655" y="-39334"/>
            <a:chExt cx="6209778" cy="2598093"/>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1277655" y="1229164"/>
              <a:ext cx="6209778" cy="1329595"/>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4800" kern="0" dirty="0" err="1">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Hoạt</a:t>
              </a: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 </a:t>
              </a:r>
              <a:r>
                <a:rPr lang="en-US" altLang="zh-CN" sz="4800" kern="0" dirty="0" err="1">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động</a:t>
              </a: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 </a:t>
              </a:r>
              <a:r>
                <a:rPr lang="en-US" altLang="zh-CN" sz="4800" kern="0" dirty="0" smtClean="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2:</a:t>
              </a:r>
            </a:p>
            <a:p>
              <a:pPr algn="ctr">
                <a:lnSpc>
                  <a:spcPct val="130000"/>
                </a:lnSpc>
                <a:defRPr/>
              </a:pPr>
              <a:r>
                <a:rPr lang="en-US" sz="3600" b="1" dirty="0"/>
                <a:t>Kể chuyện theo </a:t>
              </a:r>
              <a:r>
                <a:rPr lang="en-US" sz="3600" b="1" dirty="0" smtClean="0"/>
                <a:t>hình</a:t>
              </a:r>
              <a:r>
                <a:rPr lang="en-US" sz="3600" b="1" i="1" dirty="0" smtClean="0"/>
                <a:t> </a:t>
              </a:r>
              <a:endParaRPr lang="en-US" sz="3600" dirty="0"/>
            </a:p>
          </p:txBody>
        </p:sp>
        <p:sp>
          <p:nvSpPr>
            <p:cNvPr id="5" name="椭圆 4"/>
            <p:cNvSpPr/>
            <p:nvPr/>
          </p:nvSpPr>
          <p:spPr>
            <a:xfrm>
              <a:off x="3419872" y="1112854"/>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cs typeface="+mn-ea"/>
                <a:sym typeface="+mn-lt"/>
              </a:endParaRPr>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12" y="3813043"/>
            <a:ext cx="4608512" cy="345736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1" y="3790583"/>
            <a:ext cx="4608512" cy="3457360"/>
          </a:xfrm>
          <a:prstGeom prst="rect">
            <a:avLst/>
          </a:prstGeom>
        </p:spPr>
      </p:pic>
    </p:spTree>
    <p:extLst>
      <p:ext uri="{BB962C8B-B14F-4D97-AF65-F5344CB8AC3E}">
        <p14:creationId xmlns:p14="http://schemas.microsoft.com/office/powerpoint/2010/main" val="55071605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707</Words>
  <Application>Microsoft Office PowerPoint</Application>
  <PresentationFormat>Custom</PresentationFormat>
  <Paragraphs>84</Paragraphs>
  <Slides>35</Slides>
  <Notes>25</Notes>
  <HiddenSlides>0</HiddenSlides>
  <MMClips>1</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2_Office Theme</vt:lpstr>
      <vt:lpstr>第一PPT，www.1ppt.com</vt:lpstr>
      <vt:lpstr>1_Office Theme</vt:lpstr>
      <vt:lpstr>1_第一PPT，www.1ppt.com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25</cp:revision>
  <dcterms:created xsi:type="dcterms:W3CDTF">2021-08-12T12:59:10Z</dcterms:created>
  <dcterms:modified xsi:type="dcterms:W3CDTF">2022-08-28T15:23:43Z</dcterms:modified>
</cp:coreProperties>
</file>