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07"/>
  </p:notesMasterIdLst>
  <p:sldIdLst>
    <p:sldId id="329" r:id="rId2"/>
    <p:sldId id="548" r:id="rId3"/>
    <p:sldId id="634" r:id="rId4"/>
    <p:sldId id="651" r:id="rId5"/>
    <p:sldId id="540" r:id="rId6"/>
    <p:sldId id="535" r:id="rId7"/>
    <p:sldId id="635" r:id="rId8"/>
    <p:sldId id="636" r:id="rId9"/>
    <p:sldId id="537" r:id="rId10"/>
    <p:sldId id="541" r:id="rId11"/>
    <p:sldId id="542" r:id="rId12"/>
    <p:sldId id="543" r:id="rId13"/>
    <p:sldId id="544" r:id="rId14"/>
    <p:sldId id="620" r:id="rId15"/>
    <p:sldId id="546" r:id="rId16"/>
    <p:sldId id="547" r:id="rId17"/>
    <p:sldId id="637" r:id="rId18"/>
    <p:sldId id="638" r:id="rId19"/>
    <p:sldId id="639" r:id="rId20"/>
    <p:sldId id="554" r:id="rId21"/>
    <p:sldId id="640" r:id="rId22"/>
    <p:sldId id="641" r:id="rId23"/>
    <p:sldId id="549" r:id="rId24"/>
    <p:sldId id="550" r:id="rId25"/>
    <p:sldId id="551" r:id="rId26"/>
    <p:sldId id="553" r:id="rId27"/>
    <p:sldId id="445" r:id="rId28"/>
    <p:sldId id="555" r:id="rId29"/>
    <p:sldId id="556" r:id="rId30"/>
    <p:sldId id="646" r:id="rId31"/>
    <p:sldId id="645" r:id="rId32"/>
    <p:sldId id="642" r:id="rId33"/>
    <p:sldId id="643" r:id="rId34"/>
    <p:sldId id="644" r:id="rId35"/>
    <p:sldId id="623" r:id="rId36"/>
    <p:sldId id="624" r:id="rId37"/>
    <p:sldId id="647" r:id="rId38"/>
    <p:sldId id="559" r:id="rId39"/>
    <p:sldId id="557" r:id="rId40"/>
    <p:sldId id="558" r:id="rId41"/>
    <p:sldId id="652" r:id="rId42"/>
    <p:sldId id="567" r:id="rId43"/>
    <p:sldId id="564" r:id="rId44"/>
    <p:sldId id="565" r:id="rId45"/>
    <p:sldId id="653" r:id="rId46"/>
    <p:sldId id="654" r:id="rId47"/>
    <p:sldId id="569" r:id="rId48"/>
    <p:sldId id="616" r:id="rId49"/>
    <p:sldId id="566" r:id="rId50"/>
    <p:sldId id="568" r:id="rId51"/>
    <p:sldId id="648" r:id="rId52"/>
    <p:sldId id="560" r:id="rId53"/>
    <p:sldId id="575" r:id="rId54"/>
    <p:sldId id="576" r:id="rId55"/>
    <p:sldId id="577" r:id="rId56"/>
    <p:sldId id="573" r:id="rId57"/>
    <p:sldId id="574" r:id="rId58"/>
    <p:sldId id="561" r:id="rId59"/>
    <p:sldId id="578" r:id="rId60"/>
    <p:sldId id="650" r:id="rId61"/>
    <p:sldId id="582" r:id="rId62"/>
    <p:sldId id="583" r:id="rId63"/>
    <p:sldId id="478" r:id="rId64"/>
    <p:sldId id="655" r:id="rId65"/>
    <p:sldId id="584" r:id="rId66"/>
    <p:sldId id="587" r:id="rId67"/>
    <p:sldId id="588" r:id="rId68"/>
    <p:sldId id="589" r:id="rId69"/>
    <p:sldId id="585" r:id="rId70"/>
    <p:sldId id="656" r:id="rId71"/>
    <p:sldId id="586" r:id="rId72"/>
    <p:sldId id="590" r:id="rId73"/>
    <p:sldId id="615" r:id="rId74"/>
    <p:sldId id="592" r:id="rId75"/>
    <p:sldId id="657" r:id="rId76"/>
    <p:sldId id="593" r:id="rId77"/>
    <p:sldId id="658" r:id="rId78"/>
    <p:sldId id="594" r:id="rId79"/>
    <p:sldId id="596" r:id="rId80"/>
    <p:sldId id="614" r:id="rId81"/>
    <p:sldId id="597" r:id="rId82"/>
    <p:sldId id="598" r:id="rId83"/>
    <p:sldId id="626" r:id="rId84"/>
    <p:sldId id="617" r:id="rId85"/>
    <p:sldId id="599" r:id="rId86"/>
    <p:sldId id="595" r:id="rId87"/>
    <p:sldId id="600" r:id="rId88"/>
    <p:sldId id="659" r:id="rId89"/>
    <p:sldId id="660" r:id="rId90"/>
    <p:sldId id="661" r:id="rId91"/>
    <p:sldId id="602" r:id="rId92"/>
    <p:sldId id="603" r:id="rId93"/>
    <p:sldId id="627" r:id="rId94"/>
    <p:sldId id="618" r:id="rId95"/>
    <p:sldId id="604" r:id="rId96"/>
    <p:sldId id="608" r:id="rId97"/>
    <p:sldId id="662" r:id="rId98"/>
    <p:sldId id="631" r:id="rId99"/>
    <p:sldId id="628" r:id="rId100"/>
    <p:sldId id="630" r:id="rId101"/>
    <p:sldId id="611" r:id="rId102"/>
    <p:sldId id="633" r:id="rId103"/>
    <p:sldId id="632" r:id="rId104"/>
    <p:sldId id="523" r:id="rId105"/>
    <p:sldId id="294" r:id="rId10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2895" autoAdjust="0"/>
  </p:normalViewPr>
  <p:slideViewPr>
    <p:cSldViewPr>
      <p:cViewPr varScale="1">
        <p:scale>
          <a:sx n="101" d="100"/>
          <a:sy n="101" d="100"/>
        </p:scale>
        <p:origin x="883" y="6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CEA6B0-372A-4C6A-B8BB-3957C88F514B}" type="datetimeFigureOut">
              <a:rPr lang="en-US" smtClean="0"/>
              <a:t>10/20/2022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CDC8BA-E6BD-4D0E-8FED-029E59F11528}" type="slidenum">
              <a:rPr lang="en-US" smtClean="0"/>
              <a:t>‹#›</a:t>
            </a:fld>
            <a:endParaRPr lang="en-US"/>
          </a:p>
        </p:txBody>
      </p:sp>
    </p:spTree>
    <p:extLst>
      <p:ext uri="{BB962C8B-B14F-4D97-AF65-F5344CB8AC3E}">
        <p14:creationId xmlns:p14="http://schemas.microsoft.com/office/powerpoint/2010/main" val="258939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3</a:t>
            </a:fld>
            <a:endParaRPr lang="en-US" altLang="en-US">
              <a:solidFill>
                <a:prstClr val="black"/>
              </a:solidFill>
            </a:endParaRPr>
          </a:p>
        </p:txBody>
      </p:sp>
    </p:spTree>
    <p:extLst>
      <p:ext uri="{BB962C8B-B14F-4D97-AF65-F5344CB8AC3E}">
        <p14:creationId xmlns:p14="http://schemas.microsoft.com/office/powerpoint/2010/main" val="2988360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27</a:t>
            </a:fld>
            <a:endParaRPr lang="en-US" altLang="en-US">
              <a:solidFill>
                <a:prstClr val="black"/>
              </a:solidFill>
            </a:endParaRPr>
          </a:p>
        </p:txBody>
      </p:sp>
    </p:spTree>
    <p:extLst>
      <p:ext uri="{BB962C8B-B14F-4D97-AF65-F5344CB8AC3E}">
        <p14:creationId xmlns:p14="http://schemas.microsoft.com/office/powerpoint/2010/main" val="2988360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C8BA-E6BD-4D0E-8FED-029E59F11528}" type="slidenum">
              <a:rPr lang="en-US" smtClean="0"/>
              <a:t>29</a:t>
            </a:fld>
            <a:endParaRPr lang="en-US"/>
          </a:p>
        </p:txBody>
      </p:sp>
    </p:spTree>
    <p:extLst>
      <p:ext uri="{BB962C8B-B14F-4D97-AF65-F5344CB8AC3E}">
        <p14:creationId xmlns:p14="http://schemas.microsoft.com/office/powerpoint/2010/main" val="1416277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36</a:t>
            </a:fld>
            <a:endParaRPr lang="en-US" altLang="en-US">
              <a:solidFill>
                <a:prstClr val="black"/>
              </a:solidFill>
            </a:endParaRPr>
          </a:p>
        </p:txBody>
      </p:sp>
    </p:spTree>
    <p:extLst>
      <p:ext uri="{BB962C8B-B14F-4D97-AF65-F5344CB8AC3E}">
        <p14:creationId xmlns:p14="http://schemas.microsoft.com/office/powerpoint/2010/main" val="4176469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37</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38</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41</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46</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48</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C8BA-E6BD-4D0E-8FED-029E59F11528}" type="slidenum">
              <a:rPr lang="en-US" smtClean="0"/>
              <a:t>49</a:t>
            </a:fld>
            <a:endParaRPr lang="en-US"/>
          </a:p>
        </p:txBody>
      </p:sp>
    </p:spTree>
    <p:extLst>
      <p:ext uri="{BB962C8B-B14F-4D97-AF65-F5344CB8AC3E}">
        <p14:creationId xmlns:p14="http://schemas.microsoft.com/office/powerpoint/2010/main" val="50563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algn="l">
              <a:buClr>
                <a:srgbClr val="000000"/>
              </a:buClr>
              <a:buFont typeface="Arial"/>
              <a:buNone/>
              <a:defRPr/>
            </a:pPr>
            <a:fld id="{01D71773-5A0B-472D-BACC-ADA20FE383F6}" type="slidenum">
              <a:rPr lang="zh-CN" altLang="en-US" sz="1500" kern="0" smtClean="0">
                <a:solidFill>
                  <a:prstClr val="black"/>
                </a:solidFill>
                <a:cs typeface="Arial"/>
                <a:sym typeface="Arial"/>
              </a:rPr>
              <a:pPr algn="l">
                <a:buClr>
                  <a:srgbClr val="000000"/>
                </a:buClr>
                <a:buFont typeface="Arial"/>
                <a:buNone/>
                <a:defRPr/>
              </a:pPr>
              <a:t>54</a:t>
            </a:fld>
            <a:endParaRPr lang="zh-CN" altLang="en-US" sz="1500" kern="0">
              <a:solidFill>
                <a:prstClr val="black"/>
              </a:solidFill>
              <a:cs typeface="Arial"/>
              <a:sym typeface="Arial"/>
            </a:endParaRPr>
          </a:p>
        </p:txBody>
      </p:sp>
    </p:spTree>
    <p:extLst>
      <p:ext uri="{BB962C8B-B14F-4D97-AF65-F5344CB8AC3E}">
        <p14:creationId xmlns:p14="http://schemas.microsoft.com/office/powerpoint/2010/main" val="217115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4</a:t>
            </a:fld>
            <a:endParaRPr lang="en-US" altLang="en-US">
              <a:solidFill>
                <a:prstClr val="black"/>
              </a:solidFill>
            </a:endParaRPr>
          </a:p>
        </p:txBody>
      </p:sp>
    </p:spTree>
    <p:extLst>
      <p:ext uri="{BB962C8B-B14F-4D97-AF65-F5344CB8AC3E}">
        <p14:creationId xmlns:p14="http://schemas.microsoft.com/office/powerpoint/2010/main" val="2988360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63</a:t>
            </a:fld>
            <a:endParaRPr lang="en-US" altLang="en-US">
              <a:solidFill>
                <a:prstClr val="black"/>
              </a:solidFill>
            </a:endParaRPr>
          </a:p>
        </p:txBody>
      </p:sp>
    </p:spTree>
    <p:extLst>
      <p:ext uri="{BB962C8B-B14F-4D97-AF65-F5344CB8AC3E}">
        <p14:creationId xmlns:p14="http://schemas.microsoft.com/office/powerpoint/2010/main" val="3423415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64</a:t>
            </a:fld>
            <a:endParaRPr lang="en-US" altLang="en-US">
              <a:solidFill>
                <a:prstClr val="black"/>
              </a:solidFill>
            </a:endParaRPr>
          </a:p>
        </p:txBody>
      </p:sp>
    </p:spTree>
    <p:extLst>
      <p:ext uri="{BB962C8B-B14F-4D97-AF65-F5344CB8AC3E}">
        <p14:creationId xmlns:p14="http://schemas.microsoft.com/office/powerpoint/2010/main" val="3423415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67</a:t>
            </a:fld>
            <a:endParaRPr lang="en-US" altLang="en-US">
              <a:solidFill>
                <a:prstClr val="black"/>
              </a:solidFill>
            </a:endParaRPr>
          </a:p>
        </p:txBody>
      </p:sp>
    </p:spTree>
    <p:extLst>
      <p:ext uri="{BB962C8B-B14F-4D97-AF65-F5344CB8AC3E}">
        <p14:creationId xmlns:p14="http://schemas.microsoft.com/office/powerpoint/2010/main" val="434770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68</a:t>
            </a:fld>
            <a:endParaRPr lang="en-US" altLang="en-US">
              <a:solidFill>
                <a:prstClr val="black"/>
              </a:solidFill>
            </a:endParaRPr>
          </a:p>
        </p:txBody>
      </p:sp>
    </p:spTree>
    <p:extLst>
      <p:ext uri="{BB962C8B-B14F-4D97-AF65-F5344CB8AC3E}">
        <p14:creationId xmlns:p14="http://schemas.microsoft.com/office/powerpoint/2010/main" val="3804396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C8BA-E6BD-4D0E-8FED-029E59F11528}" type="slidenum">
              <a:rPr lang="en-US" smtClean="0"/>
              <a:t>69</a:t>
            </a:fld>
            <a:endParaRPr lang="en-US"/>
          </a:p>
        </p:txBody>
      </p:sp>
    </p:spTree>
    <p:extLst>
      <p:ext uri="{BB962C8B-B14F-4D97-AF65-F5344CB8AC3E}">
        <p14:creationId xmlns:p14="http://schemas.microsoft.com/office/powerpoint/2010/main" val="2083598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C8BA-E6BD-4D0E-8FED-029E59F11528}" type="slidenum">
              <a:rPr lang="en-US" smtClean="0"/>
              <a:t>70</a:t>
            </a:fld>
            <a:endParaRPr lang="en-US"/>
          </a:p>
        </p:txBody>
      </p:sp>
    </p:spTree>
    <p:extLst>
      <p:ext uri="{BB962C8B-B14F-4D97-AF65-F5344CB8AC3E}">
        <p14:creationId xmlns:p14="http://schemas.microsoft.com/office/powerpoint/2010/main" val="2083598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73</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75</a:t>
            </a:fld>
            <a:endParaRPr lang="en-US" altLang="en-US">
              <a:solidFill>
                <a:prstClr val="black"/>
              </a:solidFill>
            </a:endParaRPr>
          </a:p>
        </p:txBody>
      </p:sp>
    </p:spTree>
    <p:extLst>
      <p:ext uri="{BB962C8B-B14F-4D97-AF65-F5344CB8AC3E}">
        <p14:creationId xmlns:p14="http://schemas.microsoft.com/office/powerpoint/2010/main" val="434770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77</a:t>
            </a:fld>
            <a:endParaRPr lang="en-US" altLang="en-US">
              <a:solidFill>
                <a:prstClr val="black"/>
              </a:solidFill>
            </a:endParaRPr>
          </a:p>
        </p:txBody>
      </p:sp>
    </p:spTree>
    <p:extLst>
      <p:ext uri="{BB962C8B-B14F-4D97-AF65-F5344CB8AC3E}">
        <p14:creationId xmlns:p14="http://schemas.microsoft.com/office/powerpoint/2010/main" val="434770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80</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algn="l">
              <a:buClr>
                <a:srgbClr val="000000"/>
              </a:buClr>
              <a:buFont typeface="Arial"/>
              <a:buNone/>
              <a:defRPr/>
            </a:pPr>
            <a:fld id="{01D71773-5A0B-472D-BACC-ADA20FE383F6}" type="slidenum">
              <a:rPr lang="zh-CN" altLang="en-US" sz="1500" kern="0" smtClean="0">
                <a:solidFill>
                  <a:prstClr val="black"/>
                </a:solidFill>
                <a:cs typeface="Arial"/>
                <a:sym typeface="Arial"/>
              </a:rPr>
              <a:pPr algn="l">
                <a:buClr>
                  <a:srgbClr val="000000"/>
                </a:buClr>
                <a:buFont typeface="Arial"/>
                <a:buNone/>
                <a:defRPr/>
              </a:pPr>
              <a:t>11</a:t>
            </a:fld>
            <a:endParaRPr lang="zh-CN" altLang="en-US" sz="1500" kern="0">
              <a:solidFill>
                <a:prstClr val="black"/>
              </a:solidFill>
              <a:cs typeface="Arial"/>
              <a:sym typeface="Arial"/>
            </a:endParaRPr>
          </a:p>
        </p:txBody>
      </p:sp>
    </p:spTree>
    <p:extLst>
      <p:ext uri="{BB962C8B-B14F-4D97-AF65-F5344CB8AC3E}">
        <p14:creationId xmlns:p14="http://schemas.microsoft.com/office/powerpoint/2010/main" val="2171151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84</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88</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89</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90</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94</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97</a:t>
            </a:fld>
            <a:endParaRPr lang="en-US" altLang="en-US">
              <a:solidFill>
                <a:prstClr val="black"/>
              </a:solidFill>
            </a:endParaRPr>
          </a:p>
        </p:txBody>
      </p:sp>
    </p:spTree>
    <p:extLst>
      <p:ext uri="{BB962C8B-B14F-4D97-AF65-F5344CB8AC3E}">
        <p14:creationId xmlns:p14="http://schemas.microsoft.com/office/powerpoint/2010/main" val="395650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fontAlgn="base">
              <a:spcBef>
                <a:spcPct val="0"/>
              </a:spcBef>
              <a:spcAft>
                <a:spcPct val="0"/>
              </a:spcAft>
            </a:pPr>
            <a:fld id="{0A613427-9B22-4691-B2D1-B6A0E78520B0}" type="slidenum">
              <a:rPr lang="en-US" altLang="en-US" smtClean="0">
                <a:solidFill>
                  <a:prstClr val="black"/>
                </a:solidFill>
              </a:rPr>
              <a:pPr fontAlgn="base">
                <a:spcBef>
                  <a:spcPct val="0"/>
                </a:spcBef>
                <a:spcAft>
                  <a:spcPct val="0"/>
                </a:spcAft>
              </a:pPr>
              <a:t>14</a:t>
            </a:fld>
            <a:endParaRPr lang="en-US" altLang="en-US">
              <a:solidFill>
                <a:prstClr val="black"/>
              </a:solidFill>
            </a:endParaRPr>
          </a:p>
        </p:txBody>
      </p:sp>
    </p:spTree>
    <p:extLst>
      <p:ext uri="{BB962C8B-B14F-4D97-AF65-F5344CB8AC3E}">
        <p14:creationId xmlns:p14="http://schemas.microsoft.com/office/powerpoint/2010/main" val="2988360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17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DC8BA-E6BD-4D0E-8FED-029E59F11528}" type="slidenum">
              <a:rPr lang="en-US" smtClean="0"/>
              <a:t>23</a:t>
            </a:fld>
            <a:endParaRPr lang="en-US"/>
          </a:p>
        </p:txBody>
      </p:sp>
    </p:spTree>
    <p:extLst>
      <p:ext uri="{BB962C8B-B14F-4D97-AF65-F5344CB8AC3E}">
        <p14:creationId xmlns:p14="http://schemas.microsoft.com/office/powerpoint/2010/main" val="197699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233567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82349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392946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A41F59-9D55-4B86-B516-B4AE54C604E6}"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11"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pPr defTabSz="685783"/>
            <a:r>
              <a:rPr lang="en-US" sz="1400">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27701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75364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336448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71055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69231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47126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214308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364000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E6B8E8-ACE5-48C7-963E-FB029D6CECBF}" type="datetimeFigureOut">
              <a:rPr lang="en-US" smtClean="0"/>
              <a:pPr/>
              <a:t>10/20/2022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345496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BE6B8E8-ACE5-48C7-963E-FB029D6CECBF}" type="datetimeFigureOut">
              <a:rPr lang="en-US" smtClean="0"/>
              <a:pPr/>
              <a:t>10/20/2022</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EA41F59-9D55-4B86-B516-B4AE54C604E6}" type="slidenum">
              <a:rPr lang="en-US" smtClean="0"/>
              <a:pPr/>
              <a:t>‹#›</a:t>
            </a:fld>
            <a:endParaRPr lang="en-US" dirty="0"/>
          </a:p>
        </p:txBody>
      </p:sp>
    </p:spTree>
    <p:extLst>
      <p:ext uri="{BB962C8B-B14F-4D97-AF65-F5344CB8AC3E}">
        <p14:creationId xmlns:p14="http://schemas.microsoft.com/office/powerpoint/2010/main" val="10842678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60" r:id="rId12"/>
    <p:sldLayoutId id="21474836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7.xml"/><Relationship Id="rId1" Type="http://schemas.openxmlformats.org/officeDocument/2006/relationships/audio" Target="file:///E:\My%20document\Nhac%20Tuyen%20Chon\uoc%20mo%20xanh.mp3" TargetMode="Externa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7.xml"/><Relationship Id="rId1" Type="http://schemas.openxmlformats.org/officeDocument/2006/relationships/audio" Target="file:///E:\My%20document\Nhac%20Tuyen%20Chon\uoc%20mo%20xanh.mp3" TargetMode="External"/><Relationship Id="rId5" Type="http://schemas.openxmlformats.org/officeDocument/2006/relationships/image" Target="../media/image4.png"/><Relationship Id="rId4" Type="http://schemas.openxmlformats.org/officeDocument/2006/relationships/image" Target="../media/image3.gif"/></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WordArt 7"/>
          <p:cNvSpPr>
            <a:spLocks noChangeArrowheads="1" noChangeShapeType="1" noTextEdit="1"/>
          </p:cNvSpPr>
          <p:nvPr/>
        </p:nvSpPr>
        <p:spPr bwMode="auto">
          <a:xfrm>
            <a:off x="615389" y="395749"/>
            <a:ext cx="7991475" cy="5691188"/>
          </a:xfrm>
          <a:prstGeom prst="rect">
            <a:avLst/>
          </a:prstGeom>
        </p:spPr>
        <p:txBody>
          <a:bodyPr spcFirstLastPara="1" wrap="none" lIns="121917" tIns="60958" rIns="121917" bIns="60958" fromWordArt="1">
            <a:prstTxWarp prst="textArchUp">
              <a:avLst>
                <a:gd name="adj" fmla="val 10800004"/>
              </a:avLst>
            </a:prstTxWarp>
          </a:bodyPr>
          <a:lstStyle/>
          <a:p>
            <a:pPr algn="ctr"/>
            <a:r>
              <a:rPr lang="vi-VN" sz="4300" b="1" kern="10" dirty="0">
                <a:ln w="9525">
                  <a:solidFill>
                    <a:srgbClr val="00FF00"/>
                  </a:solidFill>
                  <a:round/>
                  <a:headEnd/>
                  <a:tailEnd/>
                </a:ln>
                <a:solidFill>
                  <a:srgbClr val="CC3300"/>
                </a:solidFill>
              </a:rPr>
              <a:t> </a:t>
            </a:r>
            <a:r>
              <a:rPr lang="vi-VN" sz="4300" b="1" kern="10" dirty="0">
                <a:ln w="9525">
                  <a:solidFill>
                    <a:srgbClr val="00FF00"/>
                  </a:solidFill>
                  <a:round/>
                  <a:headEnd/>
                  <a:tailEnd/>
                </a:ln>
                <a:solidFill>
                  <a:srgbClr val="CC3300"/>
                </a:solidFill>
                <a:latin typeface="+mj-lt"/>
              </a:rPr>
              <a:t>CHÀO MỪNG QUÝ PHỤ HUYNH VÀ HỌC SINH </a:t>
            </a:r>
            <a:r>
              <a:rPr lang="en-US" sz="4300" b="1" kern="10" dirty="0" err="1">
                <a:ln w="9525">
                  <a:solidFill>
                    <a:srgbClr val="00FF00"/>
                  </a:solidFill>
                  <a:round/>
                  <a:headEnd/>
                  <a:tailEnd/>
                </a:ln>
                <a:solidFill>
                  <a:srgbClr val="CC3300"/>
                </a:solidFill>
                <a:latin typeface="+mj-lt"/>
              </a:rPr>
              <a:t>lớp</a:t>
            </a:r>
            <a:r>
              <a:rPr lang="vi-VN" sz="4300" b="1" kern="10" dirty="0">
                <a:ln w="9525">
                  <a:solidFill>
                    <a:srgbClr val="00FF00"/>
                  </a:solidFill>
                  <a:round/>
                  <a:headEnd/>
                  <a:tailEnd/>
                </a:ln>
                <a:solidFill>
                  <a:srgbClr val="CC3300"/>
                </a:solidFill>
                <a:latin typeface="+mj-lt"/>
              </a:rPr>
              <a:t>2</a:t>
            </a:r>
            <a:endParaRPr lang="vi-VN" sz="4300" b="1" kern="10" dirty="0">
              <a:ln w="9525">
                <a:solidFill>
                  <a:srgbClr val="00FF00"/>
                </a:solidFill>
                <a:round/>
                <a:headEnd/>
                <a:tailEnd/>
              </a:ln>
              <a:solidFill>
                <a:srgbClr val="CC3300"/>
              </a:solidFill>
            </a:endParaRPr>
          </a:p>
        </p:txBody>
      </p:sp>
      <p:sp>
        <p:nvSpPr>
          <p:cNvPr id="69636" name="WordArt 4"/>
          <p:cNvSpPr>
            <a:spLocks noChangeArrowheads="1" noChangeShapeType="1" noTextEdit="1"/>
          </p:cNvSpPr>
          <p:nvPr/>
        </p:nvSpPr>
        <p:spPr bwMode="auto">
          <a:xfrm>
            <a:off x="1600200" y="1828801"/>
            <a:ext cx="6248400" cy="1546622"/>
          </a:xfrm>
          <a:prstGeom prst="rect">
            <a:avLst/>
          </a:prstGeom>
          <a:extLst>
            <a:ext uri="{AF507438-7753-43E0-B8FC-AC1667EBCBE1}">
              <a14:hiddenEffects xmlns:a14="http://schemas.microsoft.com/office/drawing/2010/main">
                <a:effectLst/>
              </a14:hiddenEffects>
            </a:ext>
          </a:extLst>
        </p:spPr>
        <p:txBody>
          <a:bodyPr wrap="none" lIns="121917" tIns="60958" rIns="121917" bIns="60958" fromWordArt="1">
            <a:prstTxWarp prst="textDeflate">
              <a:avLst>
                <a:gd name="adj" fmla="val 26227"/>
              </a:avLst>
            </a:prstTxWarp>
          </a:bodyPr>
          <a:lstStyle/>
          <a:p>
            <a:pPr algn="ctr"/>
            <a:r>
              <a:rPr lang="vi-VN" sz="4800" b="1" kern="10" dirty="0">
                <a:ln w="9525" cap="rnd">
                  <a:solidFill>
                    <a:srgbClr val="FFFF00"/>
                  </a:solidFill>
                  <a:prstDash val="sysDot"/>
                  <a:round/>
                  <a:headEnd/>
                  <a:tailEnd/>
                </a:ln>
                <a:solidFill>
                  <a:srgbClr val="0033CC"/>
                </a:solidFill>
                <a:latin typeface="Times New Roman"/>
                <a:cs typeface="Times New Roman"/>
              </a:rPr>
              <a:t>Môn: T</a:t>
            </a:r>
            <a:r>
              <a:rPr lang="en-US" sz="4800" b="1" kern="10" dirty="0" err="1">
                <a:ln w="9525" cap="rnd">
                  <a:solidFill>
                    <a:srgbClr val="FFFF00"/>
                  </a:solidFill>
                  <a:prstDash val="sysDot"/>
                  <a:round/>
                  <a:headEnd/>
                  <a:tailEnd/>
                </a:ln>
                <a:solidFill>
                  <a:srgbClr val="0033CC"/>
                </a:solidFill>
                <a:latin typeface="Times New Roman"/>
                <a:cs typeface="Times New Roman"/>
              </a:rPr>
              <a:t>iếng</a:t>
            </a:r>
            <a:r>
              <a:rPr lang="en-US" sz="4800" b="1" kern="10" dirty="0">
                <a:ln w="9525" cap="rnd">
                  <a:solidFill>
                    <a:srgbClr val="FFFF00"/>
                  </a:solidFill>
                  <a:prstDash val="sysDot"/>
                  <a:round/>
                  <a:headEnd/>
                  <a:tailEnd/>
                </a:ln>
                <a:solidFill>
                  <a:srgbClr val="0033CC"/>
                </a:solidFill>
                <a:latin typeface="Times New Roman"/>
                <a:cs typeface="Times New Roman"/>
              </a:rPr>
              <a:t> </a:t>
            </a:r>
            <a:r>
              <a:rPr lang="en-US" sz="4800" b="1" kern="10" dirty="0" err="1">
                <a:ln w="9525" cap="rnd">
                  <a:solidFill>
                    <a:srgbClr val="FFFF00"/>
                  </a:solidFill>
                  <a:prstDash val="sysDot"/>
                  <a:round/>
                  <a:headEnd/>
                  <a:tailEnd/>
                </a:ln>
                <a:solidFill>
                  <a:srgbClr val="0033CC"/>
                </a:solidFill>
                <a:latin typeface="Times New Roman"/>
                <a:cs typeface="Times New Roman"/>
              </a:rPr>
              <a:t>Việt</a:t>
            </a:r>
            <a:r>
              <a:rPr lang="vi-VN" sz="4800" b="1" kern="10" dirty="0">
                <a:ln w="9525" cap="rnd">
                  <a:solidFill>
                    <a:srgbClr val="FFFF00"/>
                  </a:solidFill>
                  <a:prstDash val="sysDot"/>
                  <a:round/>
                  <a:headEnd/>
                  <a:tailEnd/>
                </a:ln>
                <a:solidFill>
                  <a:srgbClr val="0033CC"/>
                </a:solidFill>
                <a:latin typeface="Times New Roman"/>
                <a:cs typeface="Times New Roman"/>
              </a:rPr>
              <a:t>  </a:t>
            </a:r>
          </a:p>
        </p:txBody>
      </p:sp>
      <p:sp>
        <p:nvSpPr>
          <p:cNvPr id="69637" name="AutoShape 5"/>
          <p:cNvSpPr>
            <a:spLocks noChangeArrowheads="1"/>
          </p:cNvSpPr>
          <p:nvPr/>
        </p:nvSpPr>
        <p:spPr bwMode="auto">
          <a:xfrm>
            <a:off x="7696200" y="27432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8" name="AutoShape 6"/>
          <p:cNvSpPr>
            <a:spLocks noChangeArrowheads="1"/>
          </p:cNvSpPr>
          <p:nvPr/>
        </p:nvSpPr>
        <p:spPr bwMode="auto">
          <a:xfrm>
            <a:off x="381000" y="3314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9" name="AutoShape 7"/>
          <p:cNvSpPr>
            <a:spLocks noChangeArrowheads="1"/>
          </p:cNvSpPr>
          <p:nvPr/>
        </p:nvSpPr>
        <p:spPr bwMode="auto">
          <a:xfrm>
            <a:off x="1371600" y="8572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0" name="AutoShape 8"/>
          <p:cNvSpPr>
            <a:spLocks noChangeArrowheads="1"/>
          </p:cNvSpPr>
          <p:nvPr/>
        </p:nvSpPr>
        <p:spPr bwMode="auto">
          <a:xfrm>
            <a:off x="2667000" y="18859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1" name="AutoShape 9"/>
          <p:cNvSpPr>
            <a:spLocks noChangeArrowheads="1"/>
          </p:cNvSpPr>
          <p:nvPr/>
        </p:nvSpPr>
        <p:spPr bwMode="auto">
          <a:xfrm>
            <a:off x="5181600" y="13716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2" name="AutoShape 10"/>
          <p:cNvSpPr>
            <a:spLocks noChangeArrowheads="1"/>
          </p:cNvSpPr>
          <p:nvPr/>
        </p:nvSpPr>
        <p:spPr bwMode="auto">
          <a:xfrm>
            <a:off x="8610600" y="33718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3" name="AutoShape 11"/>
          <p:cNvSpPr>
            <a:spLocks noChangeArrowheads="1"/>
          </p:cNvSpPr>
          <p:nvPr/>
        </p:nvSpPr>
        <p:spPr bwMode="auto">
          <a:xfrm>
            <a:off x="5791200" y="1028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4" name="AutoShape 12"/>
          <p:cNvSpPr>
            <a:spLocks noChangeArrowheads="1"/>
          </p:cNvSpPr>
          <p:nvPr/>
        </p:nvSpPr>
        <p:spPr bwMode="auto">
          <a:xfrm>
            <a:off x="7620000" y="6858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5" name="Text Box 13"/>
          <p:cNvSpPr txBox="1">
            <a:spLocks noChangeArrowheads="1"/>
          </p:cNvSpPr>
          <p:nvPr/>
        </p:nvSpPr>
        <p:spPr bwMode="auto">
          <a:xfrm>
            <a:off x="1447800" y="3600451"/>
            <a:ext cx="6096000" cy="81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pPr>
              <a:spcBef>
                <a:spcPct val="50000"/>
              </a:spcBef>
            </a:pPr>
            <a:endParaRPr lang="en-US">
              <a:latin typeface=".VnArabia" pitchFamily="34" charset="0"/>
              <a:cs typeface="Arial" charset="0"/>
            </a:endParaRPr>
          </a:p>
          <a:p>
            <a:pPr>
              <a:spcBef>
                <a:spcPct val="50000"/>
              </a:spcBef>
            </a:pPr>
            <a:endParaRPr lang="en-US">
              <a:latin typeface=".VnArabia" pitchFamily="34" charset="0"/>
              <a:cs typeface="Arial" charset="0"/>
            </a:endParaRPr>
          </a:p>
        </p:txBody>
      </p:sp>
      <p:pic>
        <p:nvPicPr>
          <p:cNvPr id="69646" name="Picture 9" descr="star02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14400"/>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5"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pic>
        <p:nvPicPr>
          <p:cNvPr id="69648" name="Picture 16"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3650" y="3943350"/>
            <a:ext cx="1530350" cy="1200150"/>
          </a:xfrm>
          <a:prstGeom prst="rect">
            <a:avLst/>
          </a:prstGeom>
          <a:noFill/>
          <a:extLst>
            <a:ext uri="{909E8E84-426E-40DD-AFC4-6F175D3DCCD1}">
              <a14:hiddenFill xmlns:a14="http://schemas.microsoft.com/office/drawing/2010/main">
                <a:solidFill>
                  <a:srgbClr val="FFFFFF"/>
                </a:solidFill>
              </a14:hiddenFill>
            </a:ext>
          </a:extLst>
        </p:spPr>
      </p:pic>
      <p:sp>
        <p:nvSpPr>
          <p:cNvPr id="69649" name="Text Box 17"/>
          <p:cNvSpPr txBox="1">
            <a:spLocks noChangeArrowheads="1"/>
          </p:cNvSpPr>
          <p:nvPr/>
        </p:nvSpPr>
        <p:spPr bwMode="auto">
          <a:xfrm>
            <a:off x="827088" y="3219452"/>
            <a:ext cx="7620000" cy="154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pPr algn="ctr">
              <a:spcBef>
                <a:spcPct val="50000"/>
              </a:spcBef>
            </a:pPr>
            <a:r>
              <a:rPr lang="en-US" sz="3700" b="1" dirty="0" err="1">
                <a:solidFill>
                  <a:srgbClr val="FF0000"/>
                </a:solidFill>
                <a:cs typeface="Arial" charset="0"/>
              </a:rPr>
              <a:t>Giáo</a:t>
            </a:r>
            <a:r>
              <a:rPr lang="en-US" sz="3700" b="1" dirty="0">
                <a:solidFill>
                  <a:srgbClr val="FF0000"/>
                </a:solidFill>
                <a:cs typeface="Arial" charset="0"/>
              </a:rPr>
              <a:t> </a:t>
            </a:r>
            <a:r>
              <a:rPr lang="en-US" sz="3700" b="1" dirty="0" err="1">
                <a:solidFill>
                  <a:srgbClr val="FF0000"/>
                </a:solidFill>
                <a:cs typeface="Arial" charset="0"/>
              </a:rPr>
              <a:t>viên</a:t>
            </a:r>
            <a:r>
              <a:rPr lang="en-US" sz="3700" b="1" dirty="0">
                <a:solidFill>
                  <a:srgbClr val="FF0000"/>
                </a:solidFill>
                <a:cs typeface="Arial" charset="0"/>
              </a:rPr>
              <a:t> </a:t>
            </a:r>
            <a:r>
              <a:rPr lang="en-US" sz="3700" b="1" dirty="0" err="1">
                <a:solidFill>
                  <a:srgbClr val="FF0000"/>
                </a:solidFill>
                <a:cs typeface="Arial" charset="0"/>
              </a:rPr>
              <a:t>thực</a:t>
            </a:r>
            <a:r>
              <a:rPr lang="en-US" sz="3700" b="1" dirty="0">
                <a:solidFill>
                  <a:srgbClr val="FF0000"/>
                </a:solidFill>
                <a:cs typeface="Arial" charset="0"/>
              </a:rPr>
              <a:t> </a:t>
            </a:r>
            <a:r>
              <a:rPr lang="en-US" sz="3700" b="1" dirty="0" err="1">
                <a:solidFill>
                  <a:srgbClr val="FF0000"/>
                </a:solidFill>
                <a:cs typeface="Arial" charset="0"/>
              </a:rPr>
              <a:t>hiện</a:t>
            </a:r>
            <a:r>
              <a:rPr lang="en-US" sz="3700" b="1" i="1" dirty="0">
                <a:solidFill>
                  <a:srgbClr val="FF0000"/>
                </a:solidFill>
                <a:cs typeface="Arial" charset="0"/>
              </a:rPr>
              <a:t>:  </a:t>
            </a:r>
            <a:r>
              <a:rPr lang="en-US" sz="3700" b="1" i="1" dirty="0" err="1">
                <a:solidFill>
                  <a:srgbClr val="FF0000"/>
                </a:solidFill>
                <a:cs typeface="Arial" charset="0"/>
              </a:rPr>
              <a:t>Trương</a:t>
            </a:r>
            <a:r>
              <a:rPr lang="en-US" sz="3700" b="1" i="1" dirty="0">
                <a:solidFill>
                  <a:srgbClr val="FF0000"/>
                </a:solidFill>
                <a:cs typeface="Arial" charset="0"/>
              </a:rPr>
              <a:t> </a:t>
            </a:r>
            <a:r>
              <a:rPr lang="en-US" sz="3700" b="1" i="1" dirty="0" err="1">
                <a:solidFill>
                  <a:srgbClr val="FF0000"/>
                </a:solidFill>
                <a:cs typeface="Arial" charset="0"/>
              </a:rPr>
              <a:t>Thị</a:t>
            </a:r>
            <a:r>
              <a:rPr lang="en-US" sz="3700" b="1" i="1" dirty="0">
                <a:solidFill>
                  <a:srgbClr val="FF0000"/>
                </a:solidFill>
                <a:cs typeface="Arial" charset="0"/>
              </a:rPr>
              <a:t> </a:t>
            </a:r>
            <a:r>
              <a:rPr lang="en-US" sz="3700" b="1" i="1" dirty="0" err="1">
                <a:solidFill>
                  <a:srgbClr val="FF0000"/>
                </a:solidFill>
                <a:cs typeface="Arial" charset="0"/>
              </a:rPr>
              <a:t>Đào</a:t>
            </a:r>
            <a:endParaRPr lang="en-US" sz="3700" b="1" i="1" dirty="0">
              <a:solidFill>
                <a:srgbClr val="FF0000"/>
              </a:solidFill>
              <a:latin typeface="Times New Roman" pitchFamily="18" charset="0"/>
              <a:cs typeface="Arial" charset="0"/>
            </a:endParaRPr>
          </a:p>
          <a:p>
            <a:pPr algn="ctr">
              <a:spcBef>
                <a:spcPct val="50000"/>
              </a:spcBef>
            </a:pPr>
            <a:r>
              <a:rPr lang="en-US" sz="3700" b="1" dirty="0" err="1">
                <a:solidFill>
                  <a:srgbClr val="0000FF"/>
                </a:solidFill>
                <a:latin typeface=".VnArial" pitchFamily="34" charset="0"/>
                <a:cs typeface="Arial" charset="0"/>
              </a:rPr>
              <a:t>Trường</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Tiểu</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học</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Hồng</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B</a:t>
            </a:r>
            <a:r>
              <a:rPr lang="en-US" sz="3700" b="1" dirty="0" err="1">
                <a:solidFill>
                  <a:srgbClr val="0000FF"/>
                </a:solidFill>
                <a:latin typeface="Times New Roman" pitchFamily="18" charset="0"/>
                <a:cs typeface="Arial" charset="0"/>
              </a:rPr>
              <a:t>àn</a:t>
            </a:r>
            <a:r>
              <a:rPr lang="en-US" sz="3700" b="1" dirty="0" err="1">
                <a:solidFill>
                  <a:srgbClr val="0000FF"/>
                </a:solidFill>
                <a:latin typeface=".VnArial" pitchFamily="34" charset="0"/>
                <a:cs typeface="Arial" charset="0"/>
              </a:rPr>
              <a:t>g</a:t>
            </a:r>
            <a:endParaRPr lang="en-US" sz="3700" b="1" dirty="0">
              <a:solidFill>
                <a:srgbClr val="0000FF"/>
              </a:solidFill>
              <a:latin typeface=".VnArial" pitchFamily="34" charset="0"/>
              <a:cs typeface="Arial" charset="0"/>
            </a:endParaRPr>
          </a:p>
        </p:txBody>
      </p:sp>
      <p:pic>
        <p:nvPicPr>
          <p:cNvPr id="69650" name="uoc mo xanh.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684213" y="4731544"/>
            <a:ext cx="3048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9651" name="Picture 19"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01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wheel(4)">
                                      <p:cBhvr>
                                        <p:cTn id="7" dur="2000"/>
                                        <p:tgtEl>
                                          <p:spTgt spid="69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wheel(4)">
                                      <p:cBhvr>
                                        <p:cTn id="12" dur="2000"/>
                                        <p:tgtEl>
                                          <p:spTgt spid="69636"/>
                                        </p:tgtEl>
                                      </p:cBhvr>
                                    </p:animEffect>
                                  </p:childTnLst>
                                </p:cTn>
                              </p:par>
                              <p:par>
                                <p:cTn id="13" presetID="2" presetClass="entr" presetSubtype="1" repeatCount="indefinite" fill="hold" grpId="0" nodeType="withEffect">
                                  <p:stCondLst>
                                    <p:cond delay="0"/>
                                  </p:stCondLst>
                                  <p:childTnLst>
                                    <p:set>
                                      <p:cBhvr>
                                        <p:cTn id="14" dur="1" fill="hold">
                                          <p:stCondLst>
                                            <p:cond delay="0"/>
                                          </p:stCondLst>
                                        </p:cTn>
                                        <p:tgtEl>
                                          <p:spTgt spid="69637"/>
                                        </p:tgtEl>
                                        <p:attrNameLst>
                                          <p:attrName>style.visibility</p:attrName>
                                        </p:attrNameLst>
                                      </p:cBhvr>
                                      <p:to>
                                        <p:strVal val="visible"/>
                                      </p:to>
                                    </p:set>
                                    <p:anim calcmode="lin" valueType="num">
                                      <p:cBhvr additive="base">
                                        <p:cTn id="15" dur="3000" fill="hold"/>
                                        <p:tgtEl>
                                          <p:spTgt spid="69637"/>
                                        </p:tgtEl>
                                        <p:attrNameLst>
                                          <p:attrName>ppt_x</p:attrName>
                                        </p:attrNameLst>
                                      </p:cBhvr>
                                      <p:tavLst>
                                        <p:tav tm="0">
                                          <p:val>
                                            <p:strVal val="#ppt_x"/>
                                          </p:val>
                                        </p:tav>
                                        <p:tav tm="100000">
                                          <p:val>
                                            <p:strVal val="#ppt_x"/>
                                          </p:val>
                                        </p:tav>
                                      </p:tavLst>
                                    </p:anim>
                                    <p:anim calcmode="lin" valueType="num">
                                      <p:cBhvr additive="base">
                                        <p:cTn id="16" dur="3000" fill="hold"/>
                                        <p:tgtEl>
                                          <p:spTgt spid="69637"/>
                                        </p:tgtEl>
                                        <p:attrNameLst>
                                          <p:attrName>ppt_y</p:attrName>
                                        </p:attrNameLst>
                                      </p:cBhvr>
                                      <p:tavLst>
                                        <p:tav tm="0">
                                          <p:val>
                                            <p:strVal val="0-#ppt_h/2"/>
                                          </p:val>
                                        </p:tav>
                                        <p:tav tm="100000">
                                          <p:val>
                                            <p:strVal val="#ppt_y"/>
                                          </p:val>
                                        </p:tav>
                                      </p:tavLst>
                                    </p:anim>
                                  </p:childTnLst>
                                </p:cTn>
                              </p:par>
                              <p:par>
                                <p:cTn id="17" presetID="21" presetClass="emph" presetSubtype="0" repeatCount="indefinite" fill="hold" grpId="1" nodeType="withEffect">
                                  <p:stCondLst>
                                    <p:cond delay="0"/>
                                  </p:stCondLst>
                                  <p:childTnLst>
                                    <p:animClr clrSpc="hsl" dir="cw">
                                      <p:cBhvr override="childStyle">
                                        <p:cTn id="18" dur="3000" fill="hold"/>
                                        <p:tgtEl>
                                          <p:spTgt spid="69637"/>
                                        </p:tgtEl>
                                        <p:attrNameLst>
                                          <p:attrName>style.color</p:attrName>
                                        </p:attrNameLst>
                                      </p:cBhvr>
                                      <p:by>
                                        <p:hsl h="7200000" s="0" l="0"/>
                                      </p:by>
                                    </p:animClr>
                                    <p:animClr clrSpc="hsl" dir="cw">
                                      <p:cBhvr>
                                        <p:cTn id="19" dur="3000" fill="hold"/>
                                        <p:tgtEl>
                                          <p:spTgt spid="69637"/>
                                        </p:tgtEl>
                                        <p:attrNameLst>
                                          <p:attrName>fillcolor</p:attrName>
                                        </p:attrNameLst>
                                      </p:cBhvr>
                                      <p:by>
                                        <p:hsl h="7200000" s="0" l="0"/>
                                      </p:by>
                                    </p:animClr>
                                    <p:animClr clrSpc="hsl" dir="cw">
                                      <p:cBhvr>
                                        <p:cTn id="20" dur="3000" fill="hold"/>
                                        <p:tgtEl>
                                          <p:spTgt spid="69637"/>
                                        </p:tgtEl>
                                        <p:attrNameLst>
                                          <p:attrName>stroke.color</p:attrName>
                                        </p:attrNameLst>
                                      </p:cBhvr>
                                      <p:by>
                                        <p:hsl h="7200000" s="0" l="0"/>
                                      </p:by>
                                    </p:animClr>
                                    <p:set>
                                      <p:cBhvr>
                                        <p:cTn id="21" dur="3000" fill="hold"/>
                                        <p:tgtEl>
                                          <p:spTgt spid="69637"/>
                                        </p:tgtEl>
                                        <p:attrNameLst>
                                          <p:attrName>fill.type</p:attrName>
                                        </p:attrNameLst>
                                      </p:cBhvr>
                                      <p:to>
                                        <p:strVal val="solid"/>
                                      </p:to>
                                    </p:set>
                                  </p:childTnLst>
                                </p:cTn>
                              </p:par>
                              <p:par>
                                <p:cTn id="22" presetID="2" presetClass="entr" presetSubtype="1" repeatCount="indefinite" fill="hold" grpId="0" nodeType="withEffect">
                                  <p:stCondLst>
                                    <p:cond delay="0"/>
                                  </p:stCondLst>
                                  <p:childTnLst>
                                    <p:set>
                                      <p:cBhvr>
                                        <p:cTn id="23" dur="1" fill="hold">
                                          <p:stCondLst>
                                            <p:cond delay="0"/>
                                          </p:stCondLst>
                                        </p:cTn>
                                        <p:tgtEl>
                                          <p:spTgt spid="69638"/>
                                        </p:tgtEl>
                                        <p:attrNameLst>
                                          <p:attrName>style.visibility</p:attrName>
                                        </p:attrNameLst>
                                      </p:cBhvr>
                                      <p:to>
                                        <p:strVal val="visible"/>
                                      </p:to>
                                    </p:set>
                                    <p:anim calcmode="lin" valueType="num">
                                      <p:cBhvr additive="base">
                                        <p:cTn id="24" dur="3000" fill="hold"/>
                                        <p:tgtEl>
                                          <p:spTgt spid="69638"/>
                                        </p:tgtEl>
                                        <p:attrNameLst>
                                          <p:attrName>ppt_x</p:attrName>
                                        </p:attrNameLst>
                                      </p:cBhvr>
                                      <p:tavLst>
                                        <p:tav tm="0">
                                          <p:val>
                                            <p:strVal val="#ppt_x"/>
                                          </p:val>
                                        </p:tav>
                                        <p:tav tm="100000">
                                          <p:val>
                                            <p:strVal val="#ppt_x"/>
                                          </p:val>
                                        </p:tav>
                                      </p:tavLst>
                                    </p:anim>
                                    <p:anim calcmode="lin" valueType="num">
                                      <p:cBhvr additive="base">
                                        <p:cTn id="25" dur="3000" fill="hold"/>
                                        <p:tgtEl>
                                          <p:spTgt spid="69638"/>
                                        </p:tgtEl>
                                        <p:attrNameLst>
                                          <p:attrName>ppt_y</p:attrName>
                                        </p:attrNameLst>
                                      </p:cBhvr>
                                      <p:tavLst>
                                        <p:tav tm="0">
                                          <p:val>
                                            <p:strVal val="0-#ppt_h/2"/>
                                          </p:val>
                                        </p:tav>
                                        <p:tav tm="100000">
                                          <p:val>
                                            <p:strVal val="#ppt_y"/>
                                          </p:val>
                                        </p:tav>
                                      </p:tavLst>
                                    </p:anim>
                                  </p:childTnLst>
                                </p:cTn>
                              </p:par>
                              <p:par>
                                <p:cTn id="26" presetID="21" presetClass="emph" presetSubtype="0" repeatCount="indefinite" fill="hold" grpId="1" nodeType="withEffect">
                                  <p:stCondLst>
                                    <p:cond delay="0"/>
                                  </p:stCondLst>
                                  <p:childTnLst>
                                    <p:animClr clrSpc="hsl" dir="cw">
                                      <p:cBhvr override="childStyle">
                                        <p:cTn id="27" dur="3000" fill="hold"/>
                                        <p:tgtEl>
                                          <p:spTgt spid="69638"/>
                                        </p:tgtEl>
                                        <p:attrNameLst>
                                          <p:attrName>style.color</p:attrName>
                                        </p:attrNameLst>
                                      </p:cBhvr>
                                      <p:by>
                                        <p:hsl h="7200000" s="0" l="0"/>
                                      </p:by>
                                    </p:animClr>
                                    <p:animClr clrSpc="hsl" dir="cw">
                                      <p:cBhvr>
                                        <p:cTn id="28" dur="3000" fill="hold"/>
                                        <p:tgtEl>
                                          <p:spTgt spid="69638"/>
                                        </p:tgtEl>
                                        <p:attrNameLst>
                                          <p:attrName>fillcolor</p:attrName>
                                        </p:attrNameLst>
                                      </p:cBhvr>
                                      <p:by>
                                        <p:hsl h="7200000" s="0" l="0"/>
                                      </p:by>
                                    </p:animClr>
                                    <p:animClr clrSpc="hsl" dir="cw">
                                      <p:cBhvr>
                                        <p:cTn id="29" dur="3000" fill="hold"/>
                                        <p:tgtEl>
                                          <p:spTgt spid="69638"/>
                                        </p:tgtEl>
                                        <p:attrNameLst>
                                          <p:attrName>stroke.color</p:attrName>
                                        </p:attrNameLst>
                                      </p:cBhvr>
                                      <p:by>
                                        <p:hsl h="7200000" s="0" l="0"/>
                                      </p:by>
                                    </p:animClr>
                                    <p:set>
                                      <p:cBhvr>
                                        <p:cTn id="30" dur="3000" fill="hold"/>
                                        <p:tgtEl>
                                          <p:spTgt spid="69638"/>
                                        </p:tgtEl>
                                        <p:attrNameLst>
                                          <p:attrName>fill.type</p:attrName>
                                        </p:attrNameLst>
                                      </p:cBhvr>
                                      <p:to>
                                        <p:strVal val="solid"/>
                                      </p:to>
                                    </p:set>
                                  </p:childTnLst>
                                </p:cTn>
                              </p:par>
                              <p:par>
                                <p:cTn id="31" presetID="2" presetClass="entr" presetSubtype="1" repeatCount="indefinite" fill="hold" grpId="0" nodeType="withEffect">
                                  <p:stCondLst>
                                    <p:cond delay="0"/>
                                  </p:stCondLst>
                                  <p:childTnLst>
                                    <p:set>
                                      <p:cBhvr>
                                        <p:cTn id="32" dur="1" fill="hold">
                                          <p:stCondLst>
                                            <p:cond delay="0"/>
                                          </p:stCondLst>
                                        </p:cTn>
                                        <p:tgtEl>
                                          <p:spTgt spid="69639"/>
                                        </p:tgtEl>
                                        <p:attrNameLst>
                                          <p:attrName>style.visibility</p:attrName>
                                        </p:attrNameLst>
                                      </p:cBhvr>
                                      <p:to>
                                        <p:strVal val="visible"/>
                                      </p:to>
                                    </p:set>
                                    <p:anim calcmode="lin" valueType="num">
                                      <p:cBhvr additive="base">
                                        <p:cTn id="33" dur="3000" fill="hold"/>
                                        <p:tgtEl>
                                          <p:spTgt spid="69639"/>
                                        </p:tgtEl>
                                        <p:attrNameLst>
                                          <p:attrName>ppt_x</p:attrName>
                                        </p:attrNameLst>
                                      </p:cBhvr>
                                      <p:tavLst>
                                        <p:tav tm="0">
                                          <p:val>
                                            <p:strVal val="#ppt_x"/>
                                          </p:val>
                                        </p:tav>
                                        <p:tav tm="100000">
                                          <p:val>
                                            <p:strVal val="#ppt_x"/>
                                          </p:val>
                                        </p:tav>
                                      </p:tavLst>
                                    </p:anim>
                                    <p:anim calcmode="lin" valueType="num">
                                      <p:cBhvr additive="base">
                                        <p:cTn id="34" dur="3000" fill="hold"/>
                                        <p:tgtEl>
                                          <p:spTgt spid="69639"/>
                                        </p:tgtEl>
                                        <p:attrNameLst>
                                          <p:attrName>ppt_y</p:attrName>
                                        </p:attrNameLst>
                                      </p:cBhvr>
                                      <p:tavLst>
                                        <p:tav tm="0">
                                          <p:val>
                                            <p:strVal val="0-#ppt_h/2"/>
                                          </p:val>
                                        </p:tav>
                                        <p:tav tm="100000">
                                          <p:val>
                                            <p:strVal val="#ppt_y"/>
                                          </p:val>
                                        </p:tav>
                                      </p:tavLst>
                                    </p:anim>
                                  </p:childTnLst>
                                </p:cTn>
                              </p:par>
                              <p:par>
                                <p:cTn id="35" presetID="21" presetClass="emph" presetSubtype="0" repeatCount="indefinite" fill="hold" grpId="1" nodeType="withEffect">
                                  <p:stCondLst>
                                    <p:cond delay="0"/>
                                  </p:stCondLst>
                                  <p:childTnLst>
                                    <p:animClr clrSpc="hsl" dir="cw">
                                      <p:cBhvr override="childStyle">
                                        <p:cTn id="36" dur="3000" fill="hold"/>
                                        <p:tgtEl>
                                          <p:spTgt spid="69639"/>
                                        </p:tgtEl>
                                        <p:attrNameLst>
                                          <p:attrName>style.color</p:attrName>
                                        </p:attrNameLst>
                                      </p:cBhvr>
                                      <p:by>
                                        <p:hsl h="7200000" s="0" l="0"/>
                                      </p:by>
                                    </p:animClr>
                                    <p:animClr clrSpc="hsl" dir="cw">
                                      <p:cBhvr>
                                        <p:cTn id="37" dur="3000" fill="hold"/>
                                        <p:tgtEl>
                                          <p:spTgt spid="69639"/>
                                        </p:tgtEl>
                                        <p:attrNameLst>
                                          <p:attrName>fillcolor</p:attrName>
                                        </p:attrNameLst>
                                      </p:cBhvr>
                                      <p:by>
                                        <p:hsl h="7200000" s="0" l="0"/>
                                      </p:by>
                                    </p:animClr>
                                    <p:animClr clrSpc="hsl" dir="cw">
                                      <p:cBhvr>
                                        <p:cTn id="38" dur="3000" fill="hold"/>
                                        <p:tgtEl>
                                          <p:spTgt spid="69639"/>
                                        </p:tgtEl>
                                        <p:attrNameLst>
                                          <p:attrName>stroke.color</p:attrName>
                                        </p:attrNameLst>
                                      </p:cBhvr>
                                      <p:by>
                                        <p:hsl h="7200000" s="0" l="0"/>
                                      </p:by>
                                    </p:animClr>
                                    <p:set>
                                      <p:cBhvr>
                                        <p:cTn id="39" dur="3000" fill="hold"/>
                                        <p:tgtEl>
                                          <p:spTgt spid="69639"/>
                                        </p:tgtEl>
                                        <p:attrNameLst>
                                          <p:attrName>fill.type</p:attrName>
                                        </p:attrNameLst>
                                      </p:cBhvr>
                                      <p:to>
                                        <p:strVal val="solid"/>
                                      </p:to>
                                    </p:set>
                                  </p:childTnLst>
                                </p:cTn>
                              </p:par>
                              <p:par>
                                <p:cTn id="40" presetID="2" presetClass="entr" presetSubtype="1" repeatCount="indefinite" fill="hold" grpId="0" nodeType="withEffect">
                                  <p:stCondLst>
                                    <p:cond delay="0"/>
                                  </p:stCondLst>
                                  <p:childTnLst>
                                    <p:set>
                                      <p:cBhvr>
                                        <p:cTn id="41" dur="1" fill="hold">
                                          <p:stCondLst>
                                            <p:cond delay="0"/>
                                          </p:stCondLst>
                                        </p:cTn>
                                        <p:tgtEl>
                                          <p:spTgt spid="69640"/>
                                        </p:tgtEl>
                                        <p:attrNameLst>
                                          <p:attrName>style.visibility</p:attrName>
                                        </p:attrNameLst>
                                      </p:cBhvr>
                                      <p:to>
                                        <p:strVal val="visible"/>
                                      </p:to>
                                    </p:set>
                                    <p:anim calcmode="lin" valueType="num">
                                      <p:cBhvr additive="base">
                                        <p:cTn id="42" dur="3000" fill="hold"/>
                                        <p:tgtEl>
                                          <p:spTgt spid="69640"/>
                                        </p:tgtEl>
                                        <p:attrNameLst>
                                          <p:attrName>ppt_x</p:attrName>
                                        </p:attrNameLst>
                                      </p:cBhvr>
                                      <p:tavLst>
                                        <p:tav tm="0">
                                          <p:val>
                                            <p:strVal val="#ppt_x"/>
                                          </p:val>
                                        </p:tav>
                                        <p:tav tm="100000">
                                          <p:val>
                                            <p:strVal val="#ppt_x"/>
                                          </p:val>
                                        </p:tav>
                                      </p:tavLst>
                                    </p:anim>
                                    <p:anim calcmode="lin" valueType="num">
                                      <p:cBhvr additive="base">
                                        <p:cTn id="43" dur="3000" fill="hold"/>
                                        <p:tgtEl>
                                          <p:spTgt spid="69640"/>
                                        </p:tgtEl>
                                        <p:attrNameLst>
                                          <p:attrName>ppt_y</p:attrName>
                                        </p:attrNameLst>
                                      </p:cBhvr>
                                      <p:tavLst>
                                        <p:tav tm="0">
                                          <p:val>
                                            <p:strVal val="0-#ppt_h/2"/>
                                          </p:val>
                                        </p:tav>
                                        <p:tav tm="100000">
                                          <p:val>
                                            <p:strVal val="#ppt_y"/>
                                          </p:val>
                                        </p:tav>
                                      </p:tavLst>
                                    </p:anim>
                                  </p:childTnLst>
                                </p:cTn>
                              </p:par>
                              <p:par>
                                <p:cTn id="44" presetID="21" presetClass="emph" presetSubtype="0" repeatCount="indefinite" fill="hold" grpId="1" nodeType="withEffect">
                                  <p:stCondLst>
                                    <p:cond delay="0"/>
                                  </p:stCondLst>
                                  <p:childTnLst>
                                    <p:animClr clrSpc="hsl" dir="cw">
                                      <p:cBhvr override="childStyle">
                                        <p:cTn id="45" dur="3000" fill="hold"/>
                                        <p:tgtEl>
                                          <p:spTgt spid="69640"/>
                                        </p:tgtEl>
                                        <p:attrNameLst>
                                          <p:attrName>style.color</p:attrName>
                                        </p:attrNameLst>
                                      </p:cBhvr>
                                      <p:by>
                                        <p:hsl h="7200000" s="0" l="0"/>
                                      </p:by>
                                    </p:animClr>
                                    <p:animClr clrSpc="hsl" dir="cw">
                                      <p:cBhvr>
                                        <p:cTn id="46" dur="3000" fill="hold"/>
                                        <p:tgtEl>
                                          <p:spTgt spid="69640"/>
                                        </p:tgtEl>
                                        <p:attrNameLst>
                                          <p:attrName>fillcolor</p:attrName>
                                        </p:attrNameLst>
                                      </p:cBhvr>
                                      <p:by>
                                        <p:hsl h="7200000" s="0" l="0"/>
                                      </p:by>
                                    </p:animClr>
                                    <p:animClr clrSpc="hsl" dir="cw">
                                      <p:cBhvr>
                                        <p:cTn id="47" dur="3000" fill="hold"/>
                                        <p:tgtEl>
                                          <p:spTgt spid="69640"/>
                                        </p:tgtEl>
                                        <p:attrNameLst>
                                          <p:attrName>stroke.color</p:attrName>
                                        </p:attrNameLst>
                                      </p:cBhvr>
                                      <p:by>
                                        <p:hsl h="7200000" s="0" l="0"/>
                                      </p:by>
                                    </p:animClr>
                                    <p:set>
                                      <p:cBhvr>
                                        <p:cTn id="48" dur="3000" fill="hold"/>
                                        <p:tgtEl>
                                          <p:spTgt spid="69640"/>
                                        </p:tgtEl>
                                        <p:attrNameLst>
                                          <p:attrName>fill.type</p:attrName>
                                        </p:attrNameLst>
                                      </p:cBhvr>
                                      <p:to>
                                        <p:strVal val="solid"/>
                                      </p:to>
                                    </p:set>
                                  </p:childTnLst>
                                </p:cTn>
                              </p:par>
                              <p:par>
                                <p:cTn id="49" presetID="2" presetClass="entr" presetSubtype="1" repeatCount="indefinite" fill="hold" grpId="0" nodeType="withEffect">
                                  <p:stCondLst>
                                    <p:cond delay="0"/>
                                  </p:stCondLst>
                                  <p:childTnLst>
                                    <p:set>
                                      <p:cBhvr>
                                        <p:cTn id="50" dur="1" fill="hold">
                                          <p:stCondLst>
                                            <p:cond delay="0"/>
                                          </p:stCondLst>
                                        </p:cTn>
                                        <p:tgtEl>
                                          <p:spTgt spid="69641"/>
                                        </p:tgtEl>
                                        <p:attrNameLst>
                                          <p:attrName>style.visibility</p:attrName>
                                        </p:attrNameLst>
                                      </p:cBhvr>
                                      <p:to>
                                        <p:strVal val="visible"/>
                                      </p:to>
                                    </p:set>
                                    <p:anim calcmode="lin" valueType="num">
                                      <p:cBhvr additive="base">
                                        <p:cTn id="51" dur="3000" fill="hold"/>
                                        <p:tgtEl>
                                          <p:spTgt spid="69641"/>
                                        </p:tgtEl>
                                        <p:attrNameLst>
                                          <p:attrName>ppt_x</p:attrName>
                                        </p:attrNameLst>
                                      </p:cBhvr>
                                      <p:tavLst>
                                        <p:tav tm="0">
                                          <p:val>
                                            <p:strVal val="#ppt_x"/>
                                          </p:val>
                                        </p:tav>
                                        <p:tav tm="100000">
                                          <p:val>
                                            <p:strVal val="#ppt_x"/>
                                          </p:val>
                                        </p:tav>
                                      </p:tavLst>
                                    </p:anim>
                                    <p:anim calcmode="lin" valueType="num">
                                      <p:cBhvr additive="base">
                                        <p:cTn id="52" dur="3000" fill="hold"/>
                                        <p:tgtEl>
                                          <p:spTgt spid="69641"/>
                                        </p:tgtEl>
                                        <p:attrNameLst>
                                          <p:attrName>ppt_y</p:attrName>
                                        </p:attrNameLst>
                                      </p:cBhvr>
                                      <p:tavLst>
                                        <p:tav tm="0">
                                          <p:val>
                                            <p:strVal val="0-#ppt_h/2"/>
                                          </p:val>
                                        </p:tav>
                                        <p:tav tm="100000">
                                          <p:val>
                                            <p:strVal val="#ppt_y"/>
                                          </p:val>
                                        </p:tav>
                                      </p:tavLst>
                                    </p:anim>
                                  </p:childTnLst>
                                </p:cTn>
                              </p:par>
                              <p:par>
                                <p:cTn id="53" presetID="21" presetClass="emph" presetSubtype="0" repeatCount="indefinite" fill="hold" grpId="1" nodeType="withEffect">
                                  <p:stCondLst>
                                    <p:cond delay="0"/>
                                  </p:stCondLst>
                                  <p:childTnLst>
                                    <p:animClr clrSpc="hsl" dir="cw">
                                      <p:cBhvr override="childStyle">
                                        <p:cTn id="54" dur="3000" fill="hold"/>
                                        <p:tgtEl>
                                          <p:spTgt spid="69641"/>
                                        </p:tgtEl>
                                        <p:attrNameLst>
                                          <p:attrName>style.color</p:attrName>
                                        </p:attrNameLst>
                                      </p:cBhvr>
                                      <p:by>
                                        <p:hsl h="7200000" s="0" l="0"/>
                                      </p:by>
                                    </p:animClr>
                                    <p:animClr clrSpc="hsl" dir="cw">
                                      <p:cBhvr>
                                        <p:cTn id="55" dur="3000" fill="hold"/>
                                        <p:tgtEl>
                                          <p:spTgt spid="69641"/>
                                        </p:tgtEl>
                                        <p:attrNameLst>
                                          <p:attrName>fillcolor</p:attrName>
                                        </p:attrNameLst>
                                      </p:cBhvr>
                                      <p:by>
                                        <p:hsl h="7200000" s="0" l="0"/>
                                      </p:by>
                                    </p:animClr>
                                    <p:animClr clrSpc="hsl" dir="cw">
                                      <p:cBhvr>
                                        <p:cTn id="56" dur="3000" fill="hold"/>
                                        <p:tgtEl>
                                          <p:spTgt spid="69641"/>
                                        </p:tgtEl>
                                        <p:attrNameLst>
                                          <p:attrName>stroke.color</p:attrName>
                                        </p:attrNameLst>
                                      </p:cBhvr>
                                      <p:by>
                                        <p:hsl h="7200000" s="0" l="0"/>
                                      </p:by>
                                    </p:animClr>
                                    <p:set>
                                      <p:cBhvr>
                                        <p:cTn id="57" dur="3000" fill="hold"/>
                                        <p:tgtEl>
                                          <p:spTgt spid="69641"/>
                                        </p:tgtEl>
                                        <p:attrNameLst>
                                          <p:attrName>fill.type</p:attrName>
                                        </p:attrNameLst>
                                      </p:cBhvr>
                                      <p:to>
                                        <p:strVal val="solid"/>
                                      </p:to>
                                    </p:set>
                                  </p:childTnLst>
                                </p:cTn>
                              </p:par>
                              <p:par>
                                <p:cTn id="58" presetID="2" presetClass="entr" presetSubtype="1" repeatCount="indefinite" fill="hold" grpId="0" nodeType="withEffect">
                                  <p:stCondLst>
                                    <p:cond delay="0"/>
                                  </p:stCondLst>
                                  <p:childTnLst>
                                    <p:set>
                                      <p:cBhvr>
                                        <p:cTn id="59" dur="1" fill="hold">
                                          <p:stCondLst>
                                            <p:cond delay="0"/>
                                          </p:stCondLst>
                                        </p:cTn>
                                        <p:tgtEl>
                                          <p:spTgt spid="69642"/>
                                        </p:tgtEl>
                                        <p:attrNameLst>
                                          <p:attrName>style.visibility</p:attrName>
                                        </p:attrNameLst>
                                      </p:cBhvr>
                                      <p:to>
                                        <p:strVal val="visible"/>
                                      </p:to>
                                    </p:set>
                                    <p:anim calcmode="lin" valueType="num">
                                      <p:cBhvr additive="base">
                                        <p:cTn id="60" dur="3000" fill="hold"/>
                                        <p:tgtEl>
                                          <p:spTgt spid="69642"/>
                                        </p:tgtEl>
                                        <p:attrNameLst>
                                          <p:attrName>ppt_x</p:attrName>
                                        </p:attrNameLst>
                                      </p:cBhvr>
                                      <p:tavLst>
                                        <p:tav tm="0">
                                          <p:val>
                                            <p:strVal val="#ppt_x"/>
                                          </p:val>
                                        </p:tav>
                                        <p:tav tm="100000">
                                          <p:val>
                                            <p:strVal val="#ppt_x"/>
                                          </p:val>
                                        </p:tav>
                                      </p:tavLst>
                                    </p:anim>
                                    <p:anim calcmode="lin" valueType="num">
                                      <p:cBhvr additive="base">
                                        <p:cTn id="61" dur="3000" fill="hold"/>
                                        <p:tgtEl>
                                          <p:spTgt spid="69642"/>
                                        </p:tgtEl>
                                        <p:attrNameLst>
                                          <p:attrName>ppt_y</p:attrName>
                                        </p:attrNameLst>
                                      </p:cBhvr>
                                      <p:tavLst>
                                        <p:tav tm="0">
                                          <p:val>
                                            <p:strVal val="0-#ppt_h/2"/>
                                          </p:val>
                                        </p:tav>
                                        <p:tav tm="100000">
                                          <p:val>
                                            <p:strVal val="#ppt_y"/>
                                          </p:val>
                                        </p:tav>
                                      </p:tavLst>
                                    </p:anim>
                                  </p:childTnLst>
                                </p:cTn>
                              </p:par>
                              <p:par>
                                <p:cTn id="62" presetID="21" presetClass="emph" presetSubtype="0" repeatCount="indefinite" fill="hold" grpId="1" nodeType="withEffect">
                                  <p:stCondLst>
                                    <p:cond delay="0"/>
                                  </p:stCondLst>
                                  <p:childTnLst>
                                    <p:animClr clrSpc="hsl" dir="cw">
                                      <p:cBhvr override="childStyle">
                                        <p:cTn id="63" dur="3000" fill="hold"/>
                                        <p:tgtEl>
                                          <p:spTgt spid="69642"/>
                                        </p:tgtEl>
                                        <p:attrNameLst>
                                          <p:attrName>style.color</p:attrName>
                                        </p:attrNameLst>
                                      </p:cBhvr>
                                      <p:by>
                                        <p:hsl h="7200000" s="0" l="0"/>
                                      </p:by>
                                    </p:animClr>
                                    <p:animClr clrSpc="hsl" dir="cw">
                                      <p:cBhvr>
                                        <p:cTn id="64" dur="3000" fill="hold"/>
                                        <p:tgtEl>
                                          <p:spTgt spid="69642"/>
                                        </p:tgtEl>
                                        <p:attrNameLst>
                                          <p:attrName>fillcolor</p:attrName>
                                        </p:attrNameLst>
                                      </p:cBhvr>
                                      <p:by>
                                        <p:hsl h="7200000" s="0" l="0"/>
                                      </p:by>
                                    </p:animClr>
                                    <p:animClr clrSpc="hsl" dir="cw">
                                      <p:cBhvr>
                                        <p:cTn id="65" dur="3000" fill="hold"/>
                                        <p:tgtEl>
                                          <p:spTgt spid="69642"/>
                                        </p:tgtEl>
                                        <p:attrNameLst>
                                          <p:attrName>stroke.color</p:attrName>
                                        </p:attrNameLst>
                                      </p:cBhvr>
                                      <p:by>
                                        <p:hsl h="7200000" s="0" l="0"/>
                                      </p:by>
                                    </p:animClr>
                                    <p:set>
                                      <p:cBhvr>
                                        <p:cTn id="66" dur="3000" fill="hold"/>
                                        <p:tgtEl>
                                          <p:spTgt spid="69642"/>
                                        </p:tgtEl>
                                        <p:attrNameLst>
                                          <p:attrName>fill.type</p:attrName>
                                        </p:attrNameLst>
                                      </p:cBhvr>
                                      <p:to>
                                        <p:strVal val="solid"/>
                                      </p:to>
                                    </p:set>
                                  </p:childTnLst>
                                </p:cTn>
                              </p:par>
                              <p:par>
                                <p:cTn id="67" presetID="2" presetClass="entr" presetSubtype="1" repeatCount="indefinite" fill="hold" grpId="0" nodeType="withEffect">
                                  <p:stCondLst>
                                    <p:cond delay="0"/>
                                  </p:stCondLst>
                                  <p:childTnLst>
                                    <p:set>
                                      <p:cBhvr>
                                        <p:cTn id="68" dur="1" fill="hold">
                                          <p:stCondLst>
                                            <p:cond delay="0"/>
                                          </p:stCondLst>
                                        </p:cTn>
                                        <p:tgtEl>
                                          <p:spTgt spid="69643"/>
                                        </p:tgtEl>
                                        <p:attrNameLst>
                                          <p:attrName>style.visibility</p:attrName>
                                        </p:attrNameLst>
                                      </p:cBhvr>
                                      <p:to>
                                        <p:strVal val="visible"/>
                                      </p:to>
                                    </p:set>
                                    <p:anim calcmode="lin" valueType="num">
                                      <p:cBhvr additive="base">
                                        <p:cTn id="69" dur="3000" fill="hold"/>
                                        <p:tgtEl>
                                          <p:spTgt spid="69643"/>
                                        </p:tgtEl>
                                        <p:attrNameLst>
                                          <p:attrName>ppt_x</p:attrName>
                                        </p:attrNameLst>
                                      </p:cBhvr>
                                      <p:tavLst>
                                        <p:tav tm="0">
                                          <p:val>
                                            <p:strVal val="#ppt_x"/>
                                          </p:val>
                                        </p:tav>
                                        <p:tav tm="100000">
                                          <p:val>
                                            <p:strVal val="#ppt_x"/>
                                          </p:val>
                                        </p:tav>
                                      </p:tavLst>
                                    </p:anim>
                                    <p:anim calcmode="lin" valueType="num">
                                      <p:cBhvr additive="base">
                                        <p:cTn id="70" dur="3000" fill="hold"/>
                                        <p:tgtEl>
                                          <p:spTgt spid="69643"/>
                                        </p:tgtEl>
                                        <p:attrNameLst>
                                          <p:attrName>ppt_y</p:attrName>
                                        </p:attrNameLst>
                                      </p:cBhvr>
                                      <p:tavLst>
                                        <p:tav tm="0">
                                          <p:val>
                                            <p:strVal val="0-#ppt_h/2"/>
                                          </p:val>
                                        </p:tav>
                                        <p:tav tm="100000">
                                          <p:val>
                                            <p:strVal val="#ppt_y"/>
                                          </p:val>
                                        </p:tav>
                                      </p:tavLst>
                                    </p:anim>
                                  </p:childTnLst>
                                </p:cTn>
                              </p:par>
                              <p:par>
                                <p:cTn id="71" presetID="21" presetClass="emph" presetSubtype="0" repeatCount="indefinite" fill="hold" grpId="1" nodeType="withEffect">
                                  <p:stCondLst>
                                    <p:cond delay="0"/>
                                  </p:stCondLst>
                                  <p:childTnLst>
                                    <p:animClr clrSpc="hsl" dir="cw">
                                      <p:cBhvr override="childStyle">
                                        <p:cTn id="72" dur="3000" fill="hold"/>
                                        <p:tgtEl>
                                          <p:spTgt spid="69643"/>
                                        </p:tgtEl>
                                        <p:attrNameLst>
                                          <p:attrName>style.color</p:attrName>
                                        </p:attrNameLst>
                                      </p:cBhvr>
                                      <p:by>
                                        <p:hsl h="7200000" s="0" l="0"/>
                                      </p:by>
                                    </p:animClr>
                                    <p:animClr clrSpc="hsl" dir="cw">
                                      <p:cBhvr>
                                        <p:cTn id="73" dur="3000" fill="hold"/>
                                        <p:tgtEl>
                                          <p:spTgt spid="69643"/>
                                        </p:tgtEl>
                                        <p:attrNameLst>
                                          <p:attrName>fillcolor</p:attrName>
                                        </p:attrNameLst>
                                      </p:cBhvr>
                                      <p:by>
                                        <p:hsl h="7200000" s="0" l="0"/>
                                      </p:by>
                                    </p:animClr>
                                    <p:animClr clrSpc="hsl" dir="cw">
                                      <p:cBhvr>
                                        <p:cTn id="74" dur="3000" fill="hold"/>
                                        <p:tgtEl>
                                          <p:spTgt spid="69643"/>
                                        </p:tgtEl>
                                        <p:attrNameLst>
                                          <p:attrName>stroke.color</p:attrName>
                                        </p:attrNameLst>
                                      </p:cBhvr>
                                      <p:by>
                                        <p:hsl h="7200000" s="0" l="0"/>
                                      </p:by>
                                    </p:animClr>
                                    <p:set>
                                      <p:cBhvr>
                                        <p:cTn id="75" dur="3000" fill="hold"/>
                                        <p:tgtEl>
                                          <p:spTgt spid="69643"/>
                                        </p:tgtEl>
                                        <p:attrNameLst>
                                          <p:attrName>fill.type</p:attrName>
                                        </p:attrNameLst>
                                      </p:cBhvr>
                                      <p:to>
                                        <p:strVal val="solid"/>
                                      </p:to>
                                    </p:set>
                                  </p:childTnLst>
                                </p:cTn>
                              </p:par>
                              <p:par>
                                <p:cTn id="76" presetID="2" presetClass="entr" presetSubtype="1" repeatCount="indefinite" fill="hold" grpId="0" nodeType="withEffect">
                                  <p:stCondLst>
                                    <p:cond delay="0"/>
                                  </p:stCondLst>
                                  <p:childTnLst>
                                    <p:set>
                                      <p:cBhvr>
                                        <p:cTn id="77" dur="1" fill="hold">
                                          <p:stCondLst>
                                            <p:cond delay="0"/>
                                          </p:stCondLst>
                                        </p:cTn>
                                        <p:tgtEl>
                                          <p:spTgt spid="69644"/>
                                        </p:tgtEl>
                                        <p:attrNameLst>
                                          <p:attrName>style.visibility</p:attrName>
                                        </p:attrNameLst>
                                      </p:cBhvr>
                                      <p:to>
                                        <p:strVal val="visible"/>
                                      </p:to>
                                    </p:set>
                                    <p:anim calcmode="lin" valueType="num">
                                      <p:cBhvr additive="base">
                                        <p:cTn id="78" dur="3000" fill="hold"/>
                                        <p:tgtEl>
                                          <p:spTgt spid="69644"/>
                                        </p:tgtEl>
                                        <p:attrNameLst>
                                          <p:attrName>ppt_x</p:attrName>
                                        </p:attrNameLst>
                                      </p:cBhvr>
                                      <p:tavLst>
                                        <p:tav tm="0">
                                          <p:val>
                                            <p:strVal val="#ppt_x"/>
                                          </p:val>
                                        </p:tav>
                                        <p:tav tm="100000">
                                          <p:val>
                                            <p:strVal val="#ppt_x"/>
                                          </p:val>
                                        </p:tav>
                                      </p:tavLst>
                                    </p:anim>
                                    <p:anim calcmode="lin" valueType="num">
                                      <p:cBhvr additive="base">
                                        <p:cTn id="79" dur="3000" fill="hold"/>
                                        <p:tgtEl>
                                          <p:spTgt spid="69644"/>
                                        </p:tgtEl>
                                        <p:attrNameLst>
                                          <p:attrName>ppt_y</p:attrName>
                                        </p:attrNameLst>
                                      </p:cBhvr>
                                      <p:tavLst>
                                        <p:tav tm="0">
                                          <p:val>
                                            <p:strVal val="0-#ppt_h/2"/>
                                          </p:val>
                                        </p:tav>
                                        <p:tav tm="100000">
                                          <p:val>
                                            <p:strVal val="#ppt_y"/>
                                          </p:val>
                                        </p:tav>
                                      </p:tavLst>
                                    </p:anim>
                                  </p:childTnLst>
                                </p:cTn>
                              </p:par>
                              <p:par>
                                <p:cTn id="80" presetID="21" presetClass="emph" presetSubtype="0" repeatCount="indefinite" fill="hold" grpId="1" nodeType="withEffect">
                                  <p:stCondLst>
                                    <p:cond delay="0"/>
                                  </p:stCondLst>
                                  <p:childTnLst>
                                    <p:animClr clrSpc="hsl" dir="cw">
                                      <p:cBhvr override="childStyle">
                                        <p:cTn id="81" dur="3000" fill="hold"/>
                                        <p:tgtEl>
                                          <p:spTgt spid="69644"/>
                                        </p:tgtEl>
                                        <p:attrNameLst>
                                          <p:attrName>style.color</p:attrName>
                                        </p:attrNameLst>
                                      </p:cBhvr>
                                      <p:by>
                                        <p:hsl h="7200000" s="0" l="0"/>
                                      </p:by>
                                    </p:animClr>
                                    <p:animClr clrSpc="hsl" dir="cw">
                                      <p:cBhvr>
                                        <p:cTn id="82" dur="3000" fill="hold"/>
                                        <p:tgtEl>
                                          <p:spTgt spid="69644"/>
                                        </p:tgtEl>
                                        <p:attrNameLst>
                                          <p:attrName>fillcolor</p:attrName>
                                        </p:attrNameLst>
                                      </p:cBhvr>
                                      <p:by>
                                        <p:hsl h="7200000" s="0" l="0"/>
                                      </p:by>
                                    </p:animClr>
                                    <p:animClr clrSpc="hsl" dir="cw">
                                      <p:cBhvr>
                                        <p:cTn id="83" dur="3000" fill="hold"/>
                                        <p:tgtEl>
                                          <p:spTgt spid="69644"/>
                                        </p:tgtEl>
                                        <p:attrNameLst>
                                          <p:attrName>stroke.color</p:attrName>
                                        </p:attrNameLst>
                                      </p:cBhvr>
                                      <p:by>
                                        <p:hsl h="7200000" s="0" l="0"/>
                                      </p:by>
                                    </p:animClr>
                                    <p:set>
                                      <p:cBhvr>
                                        <p:cTn id="84" dur="3000" fill="hold"/>
                                        <p:tgtEl>
                                          <p:spTgt spid="69644"/>
                                        </p:tgtEl>
                                        <p:attrNameLst>
                                          <p:attrName>fill.type</p:attrName>
                                        </p:attrNameLst>
                                      </p:cBhvr>
                                      <p:to>
                                        <p:strVal val="solid"/>
                                      </p:to>
                                    </p:set>
                                  </p:childTnLst>
                                </p:cTn>
                              </p:par>
                            </p:childTnLst>
                          </p:cTn>
                        </p:par>
                        <p:par>
                          <p:cTn id="85" fill="hold" nodeType="afterGroup">
                            <p:stCondLst>
                              <p:cond delay="3000"/>
                            </p:stCondLst>
                            <p:childTnLst>
                              <p:par>
                                <p:cTn id="86" presetID="1" presetClass="mediacall" presetSubtype="0" fill="hold" nodeType="afterEffect">
                                  <p:stCondLst>
                                    <p:cond delay="0"/>
                                  </p:stCondLst>
                                  <p:childTnLst>
                                    <p:cmd type="call" cmd="playFrom(0.0)">
                                      <p:cBhvr>
                                        <p:cTn id="87" dur="240071" fill="hold"/>
                                        <p:tgtEl>
                                          <p:spTgt spid="696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9650"/>
                </p:tgtEl>
              </p:cMediaNode>
            </p:audio>
          </p:childTnLst>
        </p:cTn>
      </p:par>
    </p:tnLst>
    <p:bldLst>
      <p:bldP spid="69635" grpId="0" animBg="1"/>
      <p:bldP spid="69636" grpId="0" animBg="1"/>
      <p:bldP spid="69637" grpId="0" animBg="1"/>
      <p:bldP spid="69637" grpId="1" animBg="1"/>
      <p:bldP spid="69638" grpId="0" animBg="1"/>
      <p:bldP spid="69638" grpId="1" animBg="1"/>
      <p:bldP spid="69639" grpId="0" animBg="1"/>
      <p:bldP spid="69639" grpId="1" animBg="1"/>
      <p:bldP spid="69640" grpId="0" animBg="1"/>
      <p:bldP spid="69640" grpId="1" animBg="1"/>
      <p:bldP spid="69641" grpId="0" animBg="1"/>
      <p:bldP spid="69641" grpId="1" animBg="1"/>
      <p:bldP spid="69642" grpId="0" animBg="1"/>
      <p:bldP spid="69642" grpId="1" animBg="1"/>
      <p:bldP spid="69643" grpId="0" animBg="1"/>
      <p:bldP spid="69643" grpId="1" animBg="1"/>
      <p:bldP spid="69644" grpId="0" animBg="1"/>
      <p:bldP spid="6964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642938"/>
            <a:ext cx="9144000" cy="3857625"/>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1620397"/>
            <a:ext cx="9143999" cy="2231534"/>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8803" y="901628"/>
            <a:ext cx="873276" cy="301280"/>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198" y="660451"/>
            <a:ext cx="935245" cy="699095"/>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928" y="855442"/>
            <a:ext cx="7135611" cy="3901013"/>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922" y="1805880"/>
            <a:ext cx="542129" cy="737295"/>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6345" y="704523"/>
            <a:ext cx="396134" cy="626386"/>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1764" y="804336"/>
            <a:ext cx="482125" cy="655690"/>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02412" y="2304383"/>
            <a:ext cx="607682" cy="826447"/>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73" y="855442"/>
            <a:ext cx="873276" cy="301280"/>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4636" y="917008"/>
            <a:ext cx="872416" cy="296621"/>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38276" y="1038557"/>
            <a:ext cx="1029953" cy="387520"/>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471621" y="1387715"/>
            <a:ext cx="4200765" cy="584775"/>
          </a:xfrm>
          <a:prstGeom prst="rect">
            <a:avLst/>
          </a:prstGeom>
          <a:noFill/>
        </p:spPr>
        <p:txBody>
          <a:bodyPr wrap="none" rtlCol="0">
            <a:spAutoFit/>
          </a:bodyPr>
          <a:lstStyle/>
          <a:p>
            <a:pPr algn="ctr" defTabSz="685783"/>
            <a:r>
              <a:rPr lang="en-US" sz="3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TỪ KHÓ</a:t>
            </a:r>
          </a:p>
        </p:txBody>
      </p:sp>
      <p:sp>
        <p:nvSpPr>
          <p:cNvPr id="18" name="TextBox 17">
            <a:extLst>
              <a:ext uri="{FF2B5EF4-FFF2-40B4-BE49-F238E27FC236}">
                <a16:creationId xmlns:a16="http://schemas.microsoft.com/office/drawing/2014/main" id="{B4C38E36-77D7-4FEA-AAEB-8F60865676FF}"/>
              </a:ext>
            </a:extLst>
          </p:cNvPr>
          <p:cNvSpPr txBox="1"/>
          <p:nvPr/>
        </p:nvSpPr>
        <p:spPr>
          <a:xfrm>
            <a:off x="1862523" y="1889530"/>
            <a:ext cx="5294565" cy="1384995"/>
          </a:xfrm>
          <a:prstGeom prst="rect">
            <a:avLst/>
          </a:prstGeom>
          <a:noFill/>
        </p:spPr>
        <p:txBody>
          <a:bodyPr wrap="square" rtlCol="0">
            <a:spAutoFit/>
          </a:bodyPr>
          <a:lstStyle/>
          <a:p>
            <a:pPr defTabSz="685783"/>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nheo</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mắt</a:t>
            </a:r>
            <a:endParaRPr lang="en-US" sz="4000" dirty="0">
              <a:solidFill>
                <a:srgbClr val="FFFF00"/>
              </a:solidFill>
              <a:latin typeface="Times New Roman" panose="02020603050405020304" pitchFamily="18" charset="0"/>
              <a:cs typeface="Times New Roman" panose="02020603050405020304" pitchFamily="18" charset="0"/>
            </a:endParaRPr>
          </a:p>
          <a:p>
            <a:pPr defTabSz="685783"/>
            <a:r>
              <a:rPr lang="en-US" sz="40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bẽn</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lẽn</a:t>
            </a: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40EE09A-CC07-4952-B055-A26462033BA9}"/>
              </a:ext>
            </a:extLst>
          </p:cNvPr>
          <p:cNvSpPr txBox="1"/>
          <p:nvPr/>
        </p:nvSpPr>
        <p:spPr>
          <a:xfrm>
            <a:off x="2728533" y="3562350"/>
            <a:ext cx="2127505" cy="769441"/>
          </a:xfrm>
          <a:prstGeom prst="rect">
            <a:avLst/>
          </a:prstGeom>
          <a:noFill/>
        </p:spPr>
        <p:txBody>
          <a:bodyPr wrap="none" rtlCol="0">
            <a:spAutoFit/>
          </a:bodyPr>
          <a:lstStyle/>
          <a:p>
            <a:pPr defTabSz="685783"/>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khích</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lệ</a:t>
            </a:r>
            <a:endParaRPr lang="en-US" sz="4400" dirty="0">
              <a:solidFill>
                <a:srgbClr val="FFFF00"/>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605592FF-5401-4B30-97B0-995D8B186672}"/>
              </a:ext>
            </a:extLst>
          </p:cNvPr>
          <p:cNvCxnSpPr/>
          <p:nvPr/>
        </p:nvCxnSpPr>
        <p:spPr>
          <a:xfrm flipH="1" flipV="1">
            <a:off x="4186304" y="2490545"/>
            <a:ext cx="647001" cy="5783"/>
          </a:xfrm>
          <a:prstGeom prst="line">
            <a:avLst/>
          </a:prstGeom>
          <a:noFill/>
          <a:ln w="28575"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605592FF-5401-4B30-97B0-995D8B186672}"/>
              </a:ext>
            </a:extLst>
          </p:cNvPr>
          <p:cNvCxnSpPr/>
          <p:nvPr/>
        </p:nvCxnSpPr>
        <p:spPr>
          <a:xfrm flipH="1">
            <a:off x="4047899" y="3135755"/>
            <a:ext cx="600215" cy="14336"/>
          </a:xfrm>
          <a:prstGeom prst="line">
            <a:avLst/>
          </a:prstGeom>
          <a:noFill/>
          <a:ln w="28575"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605592FF-5401-4B30-97B0-995D8B186672}"/>
              </a:ext>
            </a:extLst>
          </p:cNvPr>
          <p:cNvCxnSpPr/>
          <p:nvPr/>
        </p:nvCxnSpPr>
        <p:spPr>
          <a:xfrm flipH="1" flipV="1">
            <a:off x="3369776" y="4248150"/>
            <a:ext cx="621488" cy="2891"/>
          </a:xfrm>
          <a:prstGeom prst="line">
            <a:avLst/>
          </a:prstGeom>
          <a:noFill/>
          <a:ln w="28575" cap="flat" cmpd="sng" algn="ctr">
            <a:solidFill>
              <a:srgbClr val="FF0000"/>
            </a:solidFill>
            <a:prstDash val="solid"/>
          </a:ln>
          <a:effectLst/>
        </p:spPr>
      </p:cxnSp>
      <p:cxnSp>
        <p:nvCxnSpPr>
          <p:cNvPr id="22" name="Straight Connector 21">
            <a:extLst>
              <a:ext uri="{FF2B5EF4-FFF2-40B4-BE49-F238E27FC236}">
                <a16:creationId xmlns:a16="http://schemas.microsoft.com/office/drawing/2014/main" id="{605592FF-5401-4B30-97B0-995D8B186672}"/>
              </a:ext>
            </a:extLst>
          </p:cNvPr>
          <p:cNvCxnSpPr/>
          <p:nvPr/>
        </p:nvCxnSpPr>
        <p:spPr>
          <a:xfrm flipH="1">
            <a:off x="3369776" y="2481755"/>
            <a:ext cx="563971" cy="17580"/>
          </a:xfrm>
          <a:prstGeom prst="line">
            <a:avLst/>
          </a:prstGeom>
          <a:noFill/>
          <a:ln w="28575" cap="flat" cmpd="sng" algn="ctr">
            <a:solidFill>
              <a:srgbClr val="FF0000"/>
            </a:solidFill>
            <a:prstDash val="solid"/>
          </a:ln>
          <a:effectLst/>
        </p:spPr>
      </p:cxnSp>
      <p:cxnSp>
        <p:nvCxnSpPr>
          <p:cNvPr id="24" name="Straight Connector 23">
            <a:extLst>
              <a:ext uri="{FF2B5EF4-FFF2-40B4-BE49-F238E27FC236}">
                <a16:creationId xmlns:a16="http://schemas.microsoft.com/office/drawing/2014/main" id="{605592FF-5401-4B30-97B0-995D8B186672}"/>
              </a:ext>
            </a:extLst>
          </p:cNvPr>
          <p:cNvCxnSpPr/>
          <p:nvPr/>
        </p:nvCxnSpPr>
        <p:spPr>
          <a:xfrm flipH="1">
            <a:off x="3232285" y="3150091"/>
            <a:ext cx="600215" cy="14336"/>
          </a:xfrm>
          <a:prstGeom prst="line">
            <a:avLst/>
          </a:prstGeom>
          <a:noFill/>
          <a:ln w="28575" cap="flat" cmpd="sng" algn="ctr">
            <a:solidFill>
              <a:srgbClr val="FF0000"/>
            </a:solidFill>
            <a:prstDash val="solid"/>
          </a:ln>
          <a:effectLst/>
        </p:spPr>
      </p:cxnSp>
    </p:spTree>
    <p:extLst>
      <p:ext uri="{BB962C8B-B14F-4D97-AF65-F5344CB8AC3E}">
        <p14:creationId xmlns:p14="http://schemas.microsoft.com/office/powerpoint/2010/main" val="38195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par>
                                <p:cTn id="18" presetID="6" presetClass="entr" presetSubtype="32"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out)">
                                      <p:cBhvr>
                                        <p:cTn id="20" dur="1000"/>
                                        <p:tgtEl>
                                          <p:spTgt spid="27"/>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500"/>
                                        <p:tgtEl>
                                          <p:spTgt spid="11"/>
                                        </p:tgtEl>
                                      </p:cBhvr>
                                    </p:animEffect>
                                    <p:anim calcmode="lin" valueType="num">
                                      <p:cBhvr>
                                        <p:cTn id="38" dur="1500" fill="hold"/>
                                        <p:tgtEl>
                                          <p:spTgt spid="11"/>
                                        </p:tgtEl>
                                        <p:attrNameLst>
                                          <p:attrName>ppt_x</p:attrName>
                                        </p:attrNameLst>
                                      </p:cBhvr>
                                      <p:tavLst>
                                        <p:tav tm="0">
                                          <p:val>
                                            <p:strVal val="#ppt_x"/>
                                          </p:val>
                                        </p:tav>
                                        <p:tav tm="100000">
                                          <p:val>
                                            <p:strVal val="#ppt_x"/>
                                          </p:val>
                                        </p:tav>
                                      </p:tavLst>
                                    </p:anim>
                                    <p:anim calcmode="lin" valueType="num">
                                      <p:cBhvr>
                                        <p:cTn id="39" dur="1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500"/>
                                        <p:tgtEl>
                                          <p:spTgt spid="13"/>
                                        </p:tgtEl>
                                      </p:cBhvr>
                                    </p:animEffect>
                                    <p:anim calcmode="lin" valueType="num">
                                      <p:cBhvr>
                                        <p:cTn id="43" dur="1500" fill="hold"/>
                                        <p:tgtEl>
                                          <p:spTgt spid="13"/>
                                        </p:tgtEl>
                                        <p:attrNameLst>
                                          <p:attrName>ppt_x</p:attrName>
                                        </p:attrNameLst>
                                      </p:cBhvr>
                                      <p:tavLst>
                                        <p:tav tm="0">
                                          <p:val>
                                            <p:strVal val="#ppt_x"/>
                                          </p:val>
                                        </p:tav>
                                        <p:tav tm="100000">
                                          <p:val>
                                            <p:strVal val="#ppt_x"/>
                                          </p:val>
                                        </p:tav>
                                      </p:tavLst>
                                    </p:anim>
                                    <p:anim calcmode="lin" valueType="num">
                                      <p:cBhvr>
                                        <p:cTn id="44" dur="15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500"/>
                                        <p:tgtEl>
                                          <p:spTgt spid="17"/>
                                        </p:tgtEl>
                                      </p:cBhvr>
                                    </p:animEffect>
                                    <p:anim calcmode="lin" valueType="num">
                                      <p:cBhvr>
                                        <p:cTn id="48" dur="1500" fill="hold"/>
                                        <p:tgtEl>
                                          <p:spTgt spid="17"/>
                                        </p:tgtEl>
                                        <p:attrNameLst>
                                          <p:attrName>ppt_x</p:attrName>
                                        </p:attrNameLst>
                                      </p:cBhvr>
                                      <p:tavLst>
                                        <p:tav tm="0">
                                          <p:val>
                                            <p:strVal val="#ppt_x"/>
                                          </p:val>
                                        </p:tav>
                                        <p:tav tm="100000">
                                          <p:val>
                                            <p:strVal val="#ppt_x"/>
                                          </p:val>
                                        </p:tav>
                                      </p:tavLst>
                                    </p:anim>
                                    <p:anim calcmode="lin" valueType="num">
                                      <p:cBhvr>
                                        <p:cTn id="49" dur="15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500"/>
                                        <p:tgtEl>
                                          <p:spTgt spid="15"/>
                                        </p:tgtEl>
                                      </p:cBhvr>
                                    </p:animEffect>
                                    <p:anim calcmode="lin" valueType="num">
                                      <p:cBhvr>
                                        <p:cTn id="53" dur="1500" fill="hold"/>
                                        <p:tgtEl>
                                          <p:spTgt spid="15"/>
                                        </p:tgtEl>
                                        <p:attrNameLst>
                                          <p:attrName>ppt_x</p:attrName>
                                        </p:attrNameLst>
                                      </p:cBhvr>
                                      <p:tavLst>
                                        <p:tav tm="0">
                                          <p:val>
                                            <p:strVal val="#ppt_x"/>
                                          </p:val>
                                        </p:tav>
                                        <p:tav tm="100000">
                                          <p:val>
                                            <p:strVal val="#ppt_x"/>
                                          </p:val>
                                        </p:tav>
                                      </p:tavLst>
                                    </p:anim>
                                    <p:anim calcmode="lin" valueType="num">
                                      <p:cBhvr>
                                        <p:cTn id="54" dur="1500" fill="hold"/>
                                        <p:tgtEl>
                                          <p:spTgt spid="15"/>
                                        </p:tgtEl>
                                        <p:attrNameLst>
                                          <p:attrName>ppt_y</p:attrName>
                                        </p:attrNameLst>
                                      </p:cBhvr>
                                      <p:tavLst>
                                        <p:tav tm="0">
                                          <p:val>
                                            <p:strVal val="#ppt_y+.1"/>
                                          </p:val>
                                        </p:tav>
                                        <p:tav tm="100000">
                                          <p:val>
                                            <p:strVal val="#ppt_y"/>
                                          </p:val>
                                        </p:tav>
                                      </p:tavLst>
                                    </p:anim>
                                  </p:childTnLst>
                                </p:cTn>
                              </p:par>
                              <p:par>
                                <p:cTn id="55" presetID="32" presetClass="emph" presetSubtype="0" repeatCount="2000" fill="hold" nodeType="withEffect">
                                  <p:stCondLst>
                                    <p:cond delay="0"/>
                                  </p:stCondLst>
                                  <p:childTnLst>
                                    <p:animRot by="120000">
                                      <p:cBhvr>
                                        <p:cTn id="56" dur="75" fill="hold">
                                          <p:stCondLst>
                                            <p:cond delay="0"/>
                                          </p:stCondLst>
                                        </p:cTn>
                                        <p:tgtEl>
                                          <p:spTgt spid="27"/>
                                        </p:tgtEl>
                                        <p:attrNameLst>
                                          <p:attrName>r</p:attrName>
                                        </p:attrNameLst>
                                      </p:cBhvr>
                                    </p:animRot>
                                    <p:animRot by="-240000">
                                      <p:cBhvr>
                                        <p:cTn id="57" dur="150" fill="hold">
                                          <p:stCondLst>
                                            <p:cond delay="150"/>
                                          </p:stCondLst>
                                        </p:cTn>
                                        <p:tgtEl>
                                          <p:spTgt spid="27"/>
                                        </p:tgtEl>
                                        <p:attrNameLst>
                                          <p:attrName>r</p:attrName>
                                        </p:attrNameLst>
                                      </p:cBhvr>
                                    </p:animRot>
                                    <p:animRot by="240000">
                                      <p:cBhvr>
                                        <p:cTn id="58" dur="150" fill="hold">
                                          <p:stCondLst>
                                            <p:cond delay="300"/>
                                          </p:stCondLst>
                                        </p:cTn>
                                        <p:tgtEl>
                                          <p:spTgt spid="27"/>
                                        </p:tgtEl>
                                        <p:attrNameLst>
                                          <p:attrName>r</p:attrName>
                                        </p:attrNameLst>
                                      </p:cBhvr>
                                    </p:animRot>
                                    <p:animRot by="-240000">
                                      <p:cBhvr>
                                        <p:cTn id="59" dur="150" fill="hold">
                                          <p:stCondLst>
                                            <p:cond delay="450"/>
                                          </p:stCondLst>
                                        </p:cTn>
                                        <p:tgtEl>
                                          <p:spTgt spid="27"/>
                                        </p:tgtEl>
                                        <p:attrNameLst>
                                          <p:attrName>r</p:attrName>
                                        </p:attrNameLst>
                                      </p:cBhvr>
                                    </p:animRot>
                                    <p:animRot by="120000">
                                      <p:cBhvr>
                                        <p:cTn id="60" dur="150" fill="hold">
                                          <p:stCondLst>
                                            <p:cond delay="600"/>
                                          </p:stCondLst>
                                        </p:cTn>
                                        <p:tgtEl>
                                          <p:spTgt spid="27"/>
                                        </p:tgtEl>
                                        <p:attrNameLst>
                                          <p:attrName>r</p:attrName>
                                        </p:attrNameLst>
                                      </p:cBhvr>
                                    </p:animRot>
                                  </p:childTnLst>
                                </p:cTn>
                              </p:par>
                            </p:childTnLst>
                          </p:cTn>
                        </p:par>
                        <p:par>
                          <p:cTn id="61" fill="hold">
                            <p:stCondLst>
                              <p:cond delay="5000"/>
                            </p:stCondLst>
                            <p:childTnLst>
                              <p:par>
                                <p:cTn id="62" presetID="56" presetClass="entr" presetSubtype="0" fill="hold" grpId="0" nodeType="afterEffect">
                                  <p:stCondLst>
                                    <p:cond delay="0"/>
                                  </p:stCondLst>
                                  <p:iterate type="lt">
                                    <p:tmPct val="10000"/>
                                  </p:iterate>
                                  <p:childTnLst>
                                    <p:set>
                                      <p:cBhvr>
                                        <p:cTn id="63" dur="1" fill="hold">
                                          <p:stCondLst>
                                            <p:cond delay="0"/>
                                          </p:stCondLst>
                                        </p:cTn>
                                        <p:tgtEl>
                                          <p:spTgt spid="28"/>
                                        </p:tgtEl>
                                        <p:attrNameLst>
                                          <p:attrName>style.visibility</p:attrName>
                                        </p:attrNameLst>
                                      </p:cBhvr>
                                      <p:to>
                                        <p:strVal val="visible"/>
                                      </p:to>
                                    </p:set>
                                    <p:anim by="(-#ppt_w*2)" calcmode="lin" valueType="num">
                                      <p:cBhvr rctx="PPT">
                                        <p:cTn id="64" dur="375" autoRev="1" fill="hold">
                                          <p:stCondLst>
                                            <p:cond delay="0"/>
                                          </p:stCondLst>
                                        </p:cTn>
                                        <p:tgtEl>
                                          <p:spTgt spid="28"/>
                                        </p:tgtEl>
                                        <p:attrNameLst>
                                          <p:attrName>ppt_w</p:attrName>
                                        </p:attrNameLst>
                                      </p:cBhvr>
                                    </p:anim>
                                    <p:anim by="(#ppt_w*0.50)" calcmode="lin" valueType="num">
                                      <p:cBhvr>
                                        <p:cTn id="65" dur="375" decel="50000" autoRev="1" fill="hold">
                                          <p:stCondLst>
                                            <p:cond delay="0"/>
                                          </p:stCondLst>
                                        </p:cTn>
                                        <p:tgtEl>
                                          <p:spTgt spid="28"/>
                                        </p:tgtEl>
                                        <p:attrNameLst>
                                          <p:attrName>ppt_x</p:attrName>
                                        </p:attrNameLst>
                                      </p:cBhvr>
                                    </p:anim>
                                    <p:anim from="(-#ppt_h/2)" to="(#ppt_y)" calcmode="lin" valueType="num">
                                      <p:cBhvr>
                                        <p:cTn id="66" dur="750" fill="hold">
                                          <p:stCondLst>
                                            <p:cond delay="0"/>
                                          </p:stCondLst>
                                        </p:cTn>
                                        <p:tgtEl>
                                          <p:spTgt spid="28"/>
                                        </p:tgtEl>
                                        <p:attrNameLst>
                                          <p:attrName>ppt_y</p:attrName>
                                        </p:attrNameLst>
                                      </p:cBhvr>
                                    </p:anim>
                                    <p:animRot by="21600000">
                                      <p:cBhvr>
                                        <p:cTn id="67" dur="750" fill="hold">
                                          <p:stCondLst>
                                            <p:cond delay="0"/>
                                          </p:stCondLst>
                                        </p:cTn>
                                        <p:tgtEl>
                                          <p:spTgt spid="28"/>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barn(inVertical)">
                                      <p:cBhvr>
                                        <p:cTn id="72" dur="500"/>
                                        <p:tgtEl>
                                          <p:spTgt spid="1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8">
                                            <p:txEl>
                                              <p:pRg st="1" end="1"/>
                                            </p:txEl>
                                          </p:spTgt>
                                        </p:tgtEl>
                                        <p:attrNameLst>
                                          <p:attrName>style.visibility</p:attrName>
                                        </p:attrNameLst>
                                      </p:cBhvr>
                                      <p:to>
                                        <p:strVal val="visible"/>
                                      </p:to>
                                    </p:set>
                                    <p:animEffect transition="in" filter="barn(inVertical)">
                                      <p:cBhvr>
                                        <p:cTn id="85" dur="500"/>
                                        <p:tgtEl>
                                          <p:spTgt spid="18">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5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0">
                                            <p:txEl>
                                              <p:pRg st="0" end="0"/>
                                            </p:txEl>
                                          </p:spTgt>
                                        </p:tgtEl>
                                        <p:attrNameLst>
                                          <p:attrName>style.visibility</p:attrName>
                                        </p:attrNameLst>
                                      </p:cBhvr>
                                      <p:to>
                                        <p:strVal val="visible"/>
                                      </p:to>
                                    </p:set>
                                    <p:animEffect transition="in" filter="barn(inVertical)">
                                      <p:cBhvr>
                                        <p:cTn id="101" dur="500"/>
                                        <p:tgtEl>
                                          <p:spTgt spid="2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barn(inVertical)">
                                      <p:cBhvr>
                                        <p:cTn id="10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38150"/>
            <a:ext cx="8229600" cy="1077218"/>
          </a:xfrm>
          <a:prstGeom prst="rect">
            <a:avLst/>
          </a:prstGeom>
        </p:spPr>
        <p:txBody>
          <a:bodyPr wrap="square">
            <a:spAutoFit/>
          </a:bodyPr>
          <a:lstStyle/>
          <a:p>
            <a:r>
              <a:rPr lang="vi-VN" sz="3200" b="1" dirty="0"/>
              <a:t>Câu 2: Chia sẻ với bạn những điều em sẽ viết trong bưu thiếp tặng người thân.</a:t>
            </a:r>
            <a:endParaRPr lang="vi-VN" sz="3200" dirty="0"/>
          </a:p>
        </p:txBody>
      </p:sp>
    </p:spTree>
    <p:extLst>
      <p:ext uri="{BB962C8B-B14F-4D97-AF65-F5344CB8AC3E}">
        <p14:creationId xmlns:p14="http://schemas.microsoft.com/office/powerpoint/2010/main" val="6468723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067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5736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501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005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ách viết thiệp chúc mừng 20-11 - Hướng dẫn viết thiệp 20-11 hay và ý nghĩa  nhất - VnDoc.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ách viết thiệp chúc mừng 20-11 - Hướng dẫn viết thiệp 20-11 hay và ý nghĩa  nhất - VnDoc.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0337"/>
            <a:ext cx="9144000" cy="504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3703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92F527C-0EB3-4C9C-97F7-E318CAB1AF79}"/>
              </a:ext>
            </a:extLst>
          </p:cNvPr>
          <p:cNvSpPr/>
          <p:nvPr/>
        </p:nvSpPr>
        <p:spPr>
          <a:xfrm>
            <a:off x="228600" y="209550"/>
            <a:ext cx="8686800" cy="3456259"/>
          </a:xfrm>
          <a:prstGeom prst="cloud">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sz="5400" b="1" dirty="0" err="1">
                <a:solidFill>
                  <a:srgbClr val="FF0000"/>
                </a:solidFill>
                <a:latin typeface="+mj-lt"/>
                <a:cs typeface="Times New Roman" pitchFamily="18" charset="0"/>
              </a:rPr>
              <a:t>Nhận</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xét</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tiết</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học</a:t>
            </a:r>
            <a:endParaRPr lang="en-US" sz="5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9330842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211615879"/>
              </p:ext>
            </p:extLst>
          </p:nvPr>
        </p:nvGraphicFramePr>
        <p:xfrm>
          <a:off x="2438400" y="1312926"/>
          <a:ext cx="4572000" cy="579120"/>
        </p:xfrm>
        <a:graphic>
          <a:graphicData uri="http://schemas.openxmlformats.org/drawingml/2006/table">
            <a:tbl>
              <a:tblPr firstRow="1" bandRow="1">
                <a:tableStyleId>{2D5ABB26-0587-4C30-8999-92F81FD0307C}</a:tableStyleId>
              </a:tblPr>
              <a:tblGrid>
                <a:gridCol w="4572000">
                  <a:extLst>
                    <a:ext uri="{9D8B030D-6E8A-4147-A177-3AD203B41FA5}">
                      <a16:colId xmlns:a16="http://schemas.microsoft.com/office/drawing/2014/main" val="20000"/>
                    </a:ext>
                  </a:extLst>
                </a:gridCol>
              </a:tblGrid>
              <a:tr h="370840">
                <a:tc>
                  <a:txBody>
                    <a:bodyPr/>
                    <a:lstStyle/>
                    <a:p>
                      <a:r>
                        <a:rPr lang="en-US" sz="3200" baseline="0" dirty="0"/>
                        <a:t>    </a:t>
                      </a:r>
                      <a:r>
                        <a:rPr lang="en-US" sz="3200" baseline="0" dirty="0" err="1"/>
                        <a:t>Chào</a:t>
                      </a:r>
                      <a:r>
                        <a:rPr lang="en-US" sz="3200" baseline="0" dirty="0"/>
                        <a:t> </a:t>
                      </a:r>
                      <a:r>
                        <a:rPr lang="en-US" sz="3200" baseline="0" dirty="0" err="1"/>
                        <a:t>tạm</a:t>
                      </a:r>
                      <a:r>
                        <a:rPr lang="en-US" sz="3200" baseline="0" dirty="0"/>
                        <a:t> </a:t>
                      </a:r>
                      <a:r>
                        <a:rPr lang="en-US" sz="3200" baseline="0" dirty="0" err="1"/>
                        <a:t>biệt</a:t>
                      </a:r>
                      <a:r>
                        <a:rPr lang="en-US" sz="3200" baseline="0" dirty="0"/>
                        <a:t> </a:t>
                      </a:r>
                      <a:r>
                        <a:rPr lang="en-US" sz="3200" baseline="0" dirty="0" err="1"/>
                        <a:t>các</a:t>
                      </a:r>
                      <a:r>
                        <a:rPr lang="en-US" sz="3200" baseline="0" dirty="0"/>
                        <a:t> </a:t>
                      </a:r>
                      <a:r>
                        <a:rPr lang="en-US" sz="3200" baseline="0" dirty="0" err="1"/>
                        <a:t>em</a:t>
                      </a:r>
                      <a:r>
                        <a:rPr lang="en-US" sz="3200" baseline="0" dirty="0"/>
                        <a:t>  </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1551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 y="0"/>
            <a:ext cx="10360818" cy="5081954"/>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6659754" y="714390"/>
            <a:ext cx="2000895" cy="171907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95626" y="300038"/>
            <a:ext cx="9581774" cy="391773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175203" y="2700338"/>
            <a:ext cx="1962401" cy="1719072"/>
          </a:xfrm>
          <a:prstGeom prst="rect">
            <a:avLst/>
          </a:prstGeom>
        </p:spPr>
      </p:pic>
      <p:grpSp>
        <p:nvGrpSpPr>
          <p:cNvPr id="14" name="Group 13">
            <a:extLst>
              <a:ext uri="{FF2B5EF4-FFF2-40B4-BE49-F238E27FC236}">
                <a16:creationId xmlns:a16="http://schemas.microsoft.com/office/drawing/2014/main" id="{1E167F94-6319-40B4-9208-FD43F083B494}"/>
              </a:ext>
            </a:extLst>
          </p:cNvPr>
          <p:cNvGrpSpPr/>
          <p:nvPr/>
        </p:nvGrpSpPr>
        <p:grpSpPr>
          <a:xfrm>
            <a:off x="2679783" y="1130332"/>
            <a:ext cx="4074495" cy="574511"/>
            <a:chOff x="3568352" y="2594608"/>
            <a:chExt cx="5760641" cy="1195255"/>
          </a:xfrm>
        </p:grpSpPr>
        <p:sp>
          <p:nvSpPr>
            <p:cNvPr id="15" name="Wave 14">
              <a:extLst>
                <a:ext uri="{FF2B5EF4-FFF2-40B4-BE49-F238E27FC236}">
                  <a16:creationId xmlns:a16="http://schemas.microsoft.com/office/drawing/2014/main" id="{8D638CCA-8E46-43B7-937C-3E660E531192}"/>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84007">
                <a:defRPr/>
              </a:pPr>
              <a:endParaRPr lang="en-US" sz="1425" kern="0">
                <a:solidFill>
                  <a:prstClr val="white"/>
                </a:solidFill>
              </a:endParaRPr>
            </a:p>
          </p:txBody>
        </p:sp>
        <p:sp>
          <p:nvSpPr>
            <p:cNvPr id="16" name="文本框 6">
              <a:extLst>
                <a:ext uri="{FF2B5EF4-FFF2-40B4-BE49-F238E27FC236}">
                  <a16:creationId xmlns:a16="http://schemas.microsoft.com/office/drawing/2014/main" id="{CD5BC204-EC93-42D5-AC63-F7AC37155E54}"/>
                </a:ext>
              </a:extLst>
            </p:cNvPr>
            <p:cNvSpPr txBox="1">
              <a:spLocks noChangeArrowheads="1"/>
            </p:cNvSpPr>
            <p:nvPr/>
          </p:nvSpPr>
          <p:spPr bwMode="auto">
            <a:xfrm rot="252585">
              <a:off x="4935907" y="2636299"/>
              <a:ext cx="2953536" cy="103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63123" fontAlgn="base">
                <a:spcBef>
                  <a:spcPct val="0"/>
                </a:spcBef>
                <a:spcAft>
                  <a:spcPct val="0"/>
                </a:spcAft>
                <a:defRPr/>
              </a:pPr>
              <a:r>
                <a:rPr lang="en-US" altLang="zh-CN" sz="2625" b="1" kern="0" dirty="0" err="1">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Giải</a:t>
              </a:r>
              <a:r>
                <a:rPr lang="en-US" altLang="zh-CN" sz="2625" b="1" kern="0" dirty="0">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2625" b="1" kern="0" dirty="0" err="1">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nghĩa</a:t>
              </a:r>
              <a:r>
                <a:rPr lang="en-US" altLang="zh-CN" sz="2625" b="1" kern="0" dirty="0">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 từ</a:t>
              </a:r>
              <a:endParaRPr lang="zh-CN" altLang="en-US" sz="2625" b="1" kern="0" dirty="0">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BEE89BD2-EF7A-4AF3-865B-70476748F7B2}"/>
              </a:ext>
            </a:extLst>
          </p:cNvPr>
          <p:cNvSpPr/>
          <p:nvPr/>
        </p:nvSpPr>
        <p:spPr>
          <a:xfrm>
            <a:off x="1320680" y="1747935"/>
            <a:ext cx="7108212" cy="523220"/>
          </a:xfrm>
          <a:prstGeom prst="rect">
            <a:avLst/>
          </a:prstGeom>
        </p:spPr>
        <p:txBody>
          <a:bodyPr wrap="square">
            <a:spAutoFit/>
          </a:bodyPr>
          <a:lstStyle/>
          <a:p>
            <a:pPr defTabSz="685783"/>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219200" y="1722668"/>
            <a:ext cx="7772400" cy="20646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Times New Roman" pitchFamily="18" charset="0"/>
                <a:cs typeface="Times New Roman" pitchFamily="18" charset="0"/>
              </a:rPr>
              <a:t>cười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bẽn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lẽn</a:t>
            </a:r>
            <a:r>
              <a:rPr lang="en-US" sz="4400" dirty="0">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có</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dáng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điệu</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rụt</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rè</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thiếu</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tự</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nhiên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vì</a:t>
            </a:r>
            <a:r>
              <a:rPr lang="en-US" sz="4400" dirty="0">
                <a:solidFill>
                  <a:srgbClr val="FF0000"/>
                </a:solidFill>
                <a:latin typeface="Times New Roman" pitchFamily="18" charset="0"/>
                <a:cs typeface="Times New Roman" pitchFamily="18" charset="0"/>
              </a:rPr>
              <a:t> e </a:t>
            </a:r>
            <a:r>
              <a:rPr lang="en-US" sz="4400" dirty="0" err="1">
                <a:solidFill>
                  <a:srgbClr val="FF0000"/>
                </a:solidFill>
                <a:latin typeface="Times New Roman" pitchFamily="18" charset="0"/>
                <a:cs typeface="Times New Roman" pitchFamily="18" charset="0"/>
              </a:rPr>
              <a:t>thẹn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và</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chưa</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quen</a:t>
            </a:r>
            <a:r>
              <a:rPr lang="en-US" sz="4400" dirty="0"/>
              <a:t>.</a:t>
            </a:r>
          </a:p>
        </p:txBody>
      </p:sp>
    </p:spTree>
    <p:extLst>
      <p:ext uri="{BB962C8B-B14F-4D97-AF65-F5344CB8AC3E}">
        <p14:creationId xmlns:p14="http://schemas.microsoft.com/office/powerpoint/2010/main" val="3805109050"/>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2" name="Rectangle 1"/>
          <p:cNvSpPr/>
          <p:nvPr/>
        </p:nvSpPr>
        <p:spPr>
          <a:xfrm>
            <a:off x="0" y="-488811"/>
            <a:ext cx="9144000" cy="6124754"/>
          </a:xfrm>
          <a:prstGeom prst="rect">
            <a:avLst/>
          </a:prstGeom>
        </p:spPr>
        <p:txBody>
          <a:bodyPr wrap="square">
            <a:spAutoFit/>
          </a:bodyPr>
          <a:lstStyle/>
          <a:p>
            <a:endParaRPr lang="en-US" b="1" dirty="0"/>
          </a:p>
          <a:p>
            <a:endParaRPr lang="en-US" b="1" dirty="0"/>
          </a:p>
          <a:p>
            <a:r>
              <a:rPr lang="en-US" sz="3200" b="1" dirty="0"/>
              <a:t>s</a:t>
            </a:r>
            <a:r>
              <a:rPr lang="en-US" sz="2400" b="1" dirty="0"/>
              <a:t>/ 58  </a:t>
            </a:r>
            <a:r>
              <a:rPr lang="vi-VN" sz="2400" b="1" dirty="0"/>
              <a:t>Đọc</a:t>
            </a:r>
            <a:r>
              <a:rPr lang="en-US" sz="2400" dirty="0"/>
              <a:t>                           </a:t>
            </a:r>
            <a:r>
              <a:rPr lang="en-US" sz="2000" b="1" dirty="0"/>
              <a:t> </a:t>
            </a:r>
            <a:r>
              <a:rPr lang="vi-VN" sz="2000" b="1" dirty="0"/>
              <a:t>Cô chủ nhà tí hon</a:t>
            </a:r>
            <a:endParaRPr lang="vi-VN" sz="2000" dirty="0"/>
          </a:p>
          <a:p>
            <a:r>
              <a:rPr lang="en-US" b="1" dirty="0">
                <a:solidFill>
                  <a:srgbClr val="FF0000"/>
                </a:solidFill>
              </a:rPr>
              <a:t>1</a:t>
            </a:r>
            <a:r>
              <a:rPr lang="en-US" dirty="0">
                <a:solidFill>
                  <a:srgbClr val="FF0000"/>
                </a:solidFill>
              </a:rPr>
              <a:t> </a:t>
            </a:r>
            <a:r>
              <a:rPr lang="vi-VN" dirty="0"/>
              <a:t>Ông ngoại ở quê ra chơi.</a:t>
            </a:r>
          </a:p>
          <a:p>
            <a:r>
              <a:rPr lang="en-US" dirty="0">
                <a:solidFill>
                  <a:srgbClr val="FF0000"/>
                </a:solidFill>
              </a:rPr>
              <a:t> </a:t>
            </a:r>
            <a:r>
              <a:rPr lang="en-US" b="1" dirty="0">
                <a:solidFill>
                  <a:srgbClr val="FF0000"/>
                </a:solidFill>
              </a:rPr>
              <a:t>2</a:t>
            </a:r>
            <a:r>
              <a:rPr lang="vi-VN" dirty="0"/>
              <a:t>Đến bữa cơm, thấy thức ăn mẹ nấu hấp dẫn, Vân liền chạy tới</a:t>
            </a:r>
            <a:r>
              <a:rPr lang="vi-VN" b="1" dirty="0"/>
              <a:t> </a:t>
            </a:r>
            <a:r>
              <a:rPr lang="vi-VN" dirty="0"/>
              <a:t>bàn, định nếm thử. </a:t>
            </a:r>
            <a:r>
              <a:rPr lang="en-US" b="1" dirty="0">
                <a:solidFill>
                  <a:srgbClr val="FF0000"/>
                </a:solidFill>
              </a:rPr>
              <a:t>3</a:t>
            </a:r>
            <a:r>
              <a:rPr lang="vi-VN" dirty="0"/>
              <a:t>Ông nhìn Vân, nheo mắt cười:</a:t>
            </a:r>
          </a:p>
          <a:p>
            <a:r>
              <a:rPr lang="vi-VN" dirty="0"/>
              <a:t>- Mời cả nhà cùng ăn cơm nào!</a:t>
            </a:r>
          </a:p>
          <a:p>
            <a:r>
              <a:rPr lang="en-US" b="1" dirty="0">
                <a:solidFill>
                  <a:srgbClr val="FF0000"/>
                </a:solidFill>
              </a:rPr>
              <a:t>4</a:t>
            </a:r>
            <a:r>
              <a:rPr lang="en-US" dirty="0">
                <a:solidFill>
                  <a:srgbClr val="FF0000"/>
                </a:solidFill>
              </a:rPr>
              <a:t> </a:t>
            </a:r>
            <a:r>
              <a:rPr lang="vi-VN" dirty="0"/>
              <a:t>Nghe ông nói, Vân bẽn lẽn:</a:t>
            </a:r>
          </a:p>
          <a:p>
            <a:r>
              <a:rPr lang="vi-VN" dirty="0"/>
              <a:t>- Cháu mời ông, con mời bố mẹ.</a:t>
            </a:r>
          </a:p>
          <a:p>
            <a:r>
              <a:rPr lang="en-US" b="1" dirty="0">
                <a:solidFill>
                  <a:srgbClr val="FF0000"/>
                </a:solidFill>
              </a:rPr>
              <a:t>5</a:t>
            </a:r>
            <a:r>
              <a:rPr lang="en-US" dirty="0"/>
              <a:t> </a:t>
            </a:r>
            <a:r>
              <a:rPr lang="vi-VN" dirty="0"/>
              <a:t>Ăn xong, ông nhìn Vân âu yếm:</a:t>
            </a:r>
          </a:p>
          <a:p>
            <a:r>
              <a:rPr lang="en-US" b="1" dirty="0">
                <a:solidFill>
                  <a:srgbClr val="FF0000"/>
                </a:solidFill>
              </a:rPr>
              <a:t>6 </a:t>
            </a:r>
            <a:r>
              <a:rPr lang="vi-VN" dirty="0"/>
              <a:t>- Tăm nhà mình để ở đâu nhỉ?</a:t>
            </a:r>
            <a:r>
              <a:rPr lang="vi-VN" dirty="0">
                <a:solidFill>
                  <a:srgbClr val="FF0000"/>
                </a:solidFill>
              </a:rPr>
              <a:t> </a:t>
            </a:r>
            <a:r>
              <a:rPr lang="en-US" b="1" dirty="0">
                <a:solidFill>
                  <a:srgbClr val="FF0000"/>
                </a:solidFill>
              </a:rPr>
              <a:t>7</a:t>
            </a:r>
            <a:r>
              <a:rPr lang="en-US" dirty="0">
                <a:solidFill>
                  <a:srgbClr val="FF0000"/>
                </a:solidFill>
              </a:rPr>
              <a:t> </a:t>
            </a:r>
            <a:r>
              <a:rPr lang="vi-VN" dirty="0"/>
              <a:t>Cô chủ nhà tí hon lấy giúp ông</a:t>
            </a:r>
            <a:r>
              <a:rPr lang="vi-VN" b="1" dirty="0"/>
              <a:t> </a:t>
            </a:r>
            <a:r>
              <a:rPr lang="vi-VN" dirty="0"/>
              <a:t>với nào.</a:t>
            </a:r>
          </a:p>
          <a:p>
            <a:r>
              <a:rPr lang="en-US" b="1" dirty="0">
                <a:solidFill>
                  <a:srgbClr val="FF0000"/>
                </a:solidFill>
              </a:rPr>
              <a:t>8</a:t>
            </a:r>
            <a:r>
              <a:rPr lang="en-US" b="1" dirty="0"/>
              <a:t> </a:t>
            </a:r>
            <a:r>
              <a:rPr lang="vi-VN" dirty="0"/>
              <a:t>Ông gọi Vân là "cô chủ nhà tí hon" đấy! </a:t>
            </a:r>
            <a:r>
              <a:rPr lang="en-US" b="1" dirty="0">
                <a:solidFill>
                  <a:srgbClr val="FF0000"/>
                </a:solidFill>
              </a:rPr>
              <a:t>9</a:t>
            </a:r>
            <a:r>
              <a:rPr lang="en-US" b="1" dirty="0"/>
              <a:t> </a:t>
            </a:r>
            <a:r>
              <a:rPr lang="vi-VN" dirty="0"/>
              <a:t>Vân bỗng thấy mình</a:t>
            </a:r>
            <a:r>
              <a:rPr lang="vi-VN" b="1" dirty="0"/>
              <a:t> </a:t>
            </a:r>
            <a:r>
              <a:rPr lang="vi-VN" dirty="0"/>
              <a:t>thật quan trọng. </a:t>
            </a:r>
            <a:r>
              <a:rPr lang="en-US" b="1" dirty="0">
                <a:solidFill>
                  <a:srgbClr val="FF0000"/>
                </a:solidFill>
              </a:rPr>
              <a:t>10</a:t>
            </a:r>
            <a:r>
              <a:rPr lang="en-US" b="1" dirty="0"/>
              <a:t> </a:t>
            </a:r>
            <a:r>
              <a:rPr lang="vi-VN" dirty="0"/>
              <a:t>Cô bé bèn chạy đi lấy tăm, lễ phép đưa cho</a:t>
            </a:r>
            <a:r>
              <a:rPr lang="vi-VN" b="1" dirty="0"/>
              <a:t> </a:t>
            </a:r>
            <a:r>
              <a:rPr lang="vi-VN" dirty="0"/>
              <a:t>ông.</a:t>
            </a:r>
            <a:r>
              <a:rPr lang="vi-VN" dirty="0">
                <a:solidFill>
                  <a:srgbClr val="FF0000"/>
                </a:solidFill>
              </a:rPr>
              <a:t> </a:t>
            </a:r>
            <a:r>
              <a:rPr lang="en-US" b="1" dirty="0">
                <a:solidFill>
                  <a:srgbClr val="FF0000"/>
                </a:solidFill>
              </a:rPr>
              <a:t>11</a:t>
            </a:r>
            <a:r>
              <a:rPr lang="vi-VN" dirty="0"/>
              <a:t>Em cũng không quên mang tăm cho cả bố và mẹ.</a:t>
            </a:r>
          </a:p>
          <a:p>
            <a:r>
              <a:rPr lang="en-US" b="1" dirty="0">
                <a:solidFill>
                  <a:srgbClr val="FF0000"/>
                </a:solidFill>
              </a:rPr>
              <a:t>12</a:t>
            </a:r>
            <a:r>
              <a:rPr lang="vi-VN" b="1" dirty="0"/>
              <a:t>- </a:t>
            </a:r>
            <a:r>
              <a:rPr lang="vi-VN" dirty="0"/>
              <a:t>Cô chủ nhà tí hon ngoan quá! </a:t>
            </a:r>
            <a:r>
              <a:rPr lang="en-US" b="1" dirty="0">
                <a:solidFill>
                  <a:srgbClr val="FF0000"/>
                </a:solidFill>
              </a:rPr>
              <a:t>13</a:t>
            </a:r>
            <a:r>
              <a:rPr lang="en-US" b="1" dirty="0"/>
              <a:t> </a:t>
            </a:r>
            <a:r>
              <a:rPr lang="vi-VN" dirty="0"/>
              <a:t>– Ông cười khích lệ.</a:t>
            </a:r>
          </a:p>
          <a:p>
            <a:r>
              <a:rPr lang="en-US" b="1" dirty="0">
                <a:solidFill>
                  <a:srgbClr val="FF0000"/>
                </a:solidFill>
              </a:rPr>
              <a:t>14</a:t>
            </a:r>
            <a:r>
              <a:rPr lang="en-US" dirty="0">
                <a:solidFill>
                  <a:srgbClr val="FF0000"/>
                </a:solidFill>
              </a:rPr>
              <a:t> </a:t>
            </a:r>
            <a:r>
              <a:rPr lang="vi-VN" dirty="0"/>
              <a:t>Chỉ ra chơi mấy hôm, ông đã mang đến cho Vân biết bao điều</a:t>
            </a:r>
            <a:r>
              <a:rPr lang="vi-VN" b="1" dirty="0"/>
              <a:t> </a:t>
            </a:r>
            <a:r>
              <a:rPr lang="vi-VN" dirty="0"/>
              <a:t>thú vị.</a:t>
            </a:r>
            <a:r>
              <a:rPr lang="vi-VN" dirty="0">
                <a:solidFill>
                  <a:srgbClr val="FF0000"/>
                </a:solidFill>
              </a:rPr>
              <a:t> </a:t>
            </a:r>
            <a:r>
              <a:rPr lang="en-US" b="1" dirty="0">
                <a:solidFill>
                  <a:srgbClr val="FF0000"/>
                </a:solidFill>
              </a:rPr>
              <a:t>15</a:t>
            </a:r>
            <a:r>
              <a:rPr lang="en-US" dirty="0">
                <a:solidFill>
                  <a:srgbClr val="FF0000"/>
                </a:solidFill>
              </a:rPr>
              <a:t> </a:t>
            </a:r>
            <a:r>
              <a:rPr lang="vi-VN" dirty="0"/>
              <a:t>Vân cảm thấy mình ra dáng một cô chủ nhà tí hon, đúng</a:t>
            </a:r>
            <a:r>
              <a:rPr lang="vi-VN" b="1" dirty="0"/>
              <a:t> </a:t>
            </a:r>
            <a:r>
              <a:rPr lang="vi-VN" dirty="0"/>
              <a:t>như lời ông nói.</a:t>
            </a:r>
          </a:p>
          <a:p>
            <a:r>
              <a:rPr lang="en-US" dirty="0"/>
              <a:t>                                                                                                                         </a:t>
            </a:r>
            <a:r>
              <a:rPr lang="vi-VN" dirty="0"/>
              <a:t>Thu Hằng</a:t>
            </a:r>
          </a:p>
          <a:p>
            <a:br>
              <a:rPr lang="vi-VN" dirty="0"/>
            </a:br>
            <a:br>
              <a:rPr lang="vi-VN" dirty="0"/>
            </a:br>
            <a:endParaRPr lang="en-US" dirty="0"/>
          </a:p>
        </p:txBody>
      </p:sp>
      <p:sp>
        <p:nvSpPr>
          <p:cNvPr id="5" name="Cloud 4">
            <a:extLst>
              <a:ext uri="{FF2B5EF4-FFF2-40B4-BE49-F238E27FC236}">
                <a16:creationId xmlns:a16="http://schemas.microsoft.com/office/drawing/2014/main" id="{892F527C-0EB3-4C9C-97F7-E318CAB1AF79}"/>
              </a:ext>
            </a:extLst>
          </p:cNvPr>
          <p:cNvSpPr/>
          <p:nvPr/>
        </p:nvSpPr>
        <p:spPr>
          <a:xfrm>
            <a:off x="7086600" y="8383"/>
            <a:ext cx="2057400" cy="734568"/>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err="1">
                <a:solidFill>
                  <a:srgbClr val="FF0000"/>
                </a:solidFill>
                <a:latin typeface="+mj-lt"/>
                <a:cs typeface="Times New Roman" pitchFamily="18" charset="0"/>
              </a:rPr>
              <a:t>Đọc</a:t>
            </a:r>
            <a:r>
              <a:rPr lang="en-US" sz="2400" b="1" dirty="0">
                <a:solidFill>
                  <a:srgbClr val="FF0000"/>
                </a:solidFill>
                <a:latin typeface="+mj-lt"/>
                <a:cs typeface="Times New Roman" pitchFamily="18" charset="0"/>
              </a:rPr>
              <a:t> </a:t>
            </a:r>
            <a:r>
              <a:rPr lang="en-US" sz="2400" b="1" dirty="0" err="1">
                <a:solidFill>
                  <a:srgbClr val="FF0000"/>
                </a:solidFill>
                <a:latin typeface="+mj-lt"/>
                <a:cs typeface="Times New Roman" pitchFamily="18" charset="0"/>
              </a:rPr>
              <a:t>câu</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666409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2" name="Rectangle 1"/>
          <p:cNvSpPr/>
          <p:nvPr/>
        </p:nvSpPr>
        <p:spPr>
          <a:xfrm>
            <a:off x="0" y="-488811"/>
            <a:ext cx="9144000" cy="6494085"/>
          </a:xfrm>
          <a:prstGeom prst="rect">
            <a:avLst/>
          </a:prstGeom>
        </p:spPr>
        <p:txBody>
          <a:bodyPr wrap="square">
            <a:spAutoFit/>
          </a:bodyPr>
          <a:lstStyle/>
          <a:p>
            <a:endParaRPr lang="en-US" b="1" dirty="0"/>
          </a:p>
          <a:p>
            <a:endParaRPr lang="en-US" sz="1000" b="1" dirty="0"/>
          </a:p>
          <a:p>
            <a:r>
              <a:rPr lang="en-US" sz="2800" b="1" dirty="0"/>
              <a:t>s</a:t>
            </a:r>
            <a:r>
              <a:rPr lang="en-US" sz="2000" b="1" dirty="0"/>
              <a:t>/ 58  </a:t>
            </a:r>
            <a:r>
              <a:rPr lang="vi-VN" sz="2000" b="1" dirty="0"/>
              <a:t>Đọc:</a:t>
            </a:r>
            <a:r>
              <a:rPr lang="en-US" sz="2000" dirty="0"/>
              <a:t>                   </a:t>
            </a:r>
            <a:r>
              <a:rPr lang="vi-VN" sz="2000" b="1" dirty="0"/>
              <a:t>Cô chủ nhà tí hon</a:t>
            </a:r>
            <a:r>
              <a:rPr lang="en-US" sz="2000" dirty="0">
                <a:solidFill>
                  <a:srgbClr val="FF0000"/>
                </a:solidFill>
              </a:rPr>
              <a:t> </a:t>
            </a:r>
          </a:p>
          <a:p>
            <a:r>
              <a:rPr lang="en-US" sz="2400" dirty="0">
                <a:solidFill>
                  <a:srgbClr val="FF0000"/>
                </a:solidFill>
              </a:rPr>
              <a:t>1    </a:t>
            </a:r>
            <a:r>
              <a:rPr lang="vi-VN" sz="2000" dirty="0"/>
              <a:t>Ông ngoại ở quê ra chơi.</a:t>
            </a:r>
          </a:p>
          <a:p>
            <a:r>
              <a:rPr lang="vi-VN" sz="2000" dirty="0"/>
              <a:t>Đến bữa cơm, thấy thức ăn mẹ nấu hấp dẫn, Vân liền chạy tới</a:t>
            </a:r>
            <a:r>
              <a:rPr lang="vi-VN" sz="2000" b="1" dirty="0"/>
              <a:t> </a:t>
            </a:r>
            <a:r>
              <a:rPr lang="vi-VN" sz="2000" dirty="0"/>
              <a:t>bàn, định nếm thử. Ông nhìn Vân, nheo mắt cười:</a:t>
            </a:r>
          </a:p>
          <a:p>
            <a:r>
              <a:rPr lang="vi-VN" sz="2000" dirty="0"/>
              <a:t>- Mời cả nhà cùng ăn cơm nào!</a:t>
            </a:r>
          </a:p>
          <a:p>
            <a:r>
              <a:rPr lang="vi-VN" sz="2000" dirty="0"/>
              <a:t>Nghe ông nói, Vân bẽn lẽn:</a:t>
            </a:r>
          </a:p>
          <a:p>
            <a:r>
              <a:rPr lang="vi-VN" sz="2000" dirty="0"/>
              <a:t>- Cháu mời ông, con mời bố mẹ.</a:t>
            </a:r>
          </a:p>
          <a:p>
            <a:r>
              <a:rPr lang="vi-VN" sz="2000" dirty="0"/>
              <a:t>Ăn xong, ông nhìn Vân âu yếm:</a:t>
            </a:r>
          </a:p>
          <a:p>
            <a:r>
              <a:rPr lang="vi-VN" sz="2000" dirty="0"/>
              <a:t>- Tăm nhà mình để ở đâu nhỉ? Cô chủ nhà tí hon lấy giúp ông</a:t>
            </a:r>
            <a:r>
              <a:rPr lang="vi-VN" sz="2000" b="1" dirty="0"/>
              <a:t> </a:t>
            </a:r>
            <a:r>
              <a:rPr lang="vi-VN" sz="2000" dirty="0"/>
              <a:t>với nào.</a:t>
            </a:r>
          </a:p>
          <a:p>
            <a:r>
              <a:rPr lang="en-US" sz="2000" dirty="0">
                <a:solidFill>
                  <a:srgbClr val="FF0000"/>
                </a:solidFill>
              </a:rPr>
              <a:t>2 </a:t>
            </a:r>
            <a:r>
              <a:rPr lang="en-US" sz="2000" dirty="0"/>
              <a:t>  </a:t>
            </a:r>
            <a:r>
              <a:rPr lang="vi-VN" sz="2000" dirty="0"/>
              <a:t>Ông gọi Vân là "cô chủ nhà tí hon" đấy! Vân bỗng thấy mình</a:t>
            </a:r>
            <a:r>
              <a:rPr lang="vi-VN" sz="2000" b="1" dirty="0"/>
              <a:t> </a:t>
            </a:r>
            <a:r>
              <a:rPr lang="vi-VN" sz="2000" dirty="0"/>
              <a:t>thật quan trọng. Cô bé bèn chạy đi lấy tăm, lễ phép đưa cho</a:t>
            </a:r>
            <a:r>
              <a:rPr lang="vi-VN" sz="2000" b="1" dirty="0"/>
              <a:t> </a:t>
            </a:r>
            <a:r>
              <a:rPr lang="vi-VN" sz="2000" dirty="0"/>
              <a:t>ông. Em cũng không quên mang tăm cho cả bố và mẹ.</a:t>
            </a:r>
          </a:p>
          <a:p>
            <a:r>
              <a:rPr lang="vi-VN" sz="2000" dirty="0"/>
              <a:t>- Cô chủ nhà tí hon ngoan quá! – Ông cười khích lệ.</a:t>
            </a:r>
          </a:p>
          <a:p>
            <a:r>
              <a:rPr lang="vi-VN" sz="2000" dirty="0"/>
              <a:t>Chỉ ra chơi mấy hôm, ông đã mang đến cho Vân biết bao điều</a:t>
            </a:r>
            <a:r>
              <a:rPr lang="vi-VN" sz="2000" b="1" dirty="0"/>
              <a:t> </a:t>
            </a:r>
            <a:r>
              <a:rPr lang="vi-VN" sz="2000" dirty="0"/>
              <a:t>thú vị. Vân cảm thấy mình ra dáng một cô chủ nhà tí hon, đúng</a:t>
            </a:r>
            <a:r>
              <a:rPr lang="vi-VN" sz="2000" b="1" dirty="0"/>
              <a:t> </a:t>
            </a:r>
            <a:r>
              <a:rPr lang="vi-VN" sz="2000" dirty="0"/>
              <a:t>như lời ông nói.</a:t>
            </a:r>
          </a:p>
          <a:p>
            <a:r>
              <a:rPr lang="en-US" sz="2000" dirty="0"/>
              <a:t>                                                                                                                         </a:t>
            </a:r>
            <a:r>
              <a:rPr lang="vi-VN" sz="2000" dirty="0"/>
              <a:t>Thu Hằng</a:t>
            </a:r>
          </a:p>
          <a:p>
            <a:br>
              <a:rPr lang="vi-VN" sz="2000" dirty="0"/>
            </a:br>
            <a:br>
              <a:rPr lang="vi-VN" dirty="0"/>
            </a:br>
            <a:endParaRPr lang="en-US" dirty="0"/>
          </a:p>
        </p:txBody>
      </p:sp>
      <p:sp>
        <p:nvSpPr>
          <p:cNvPr id="5" name="Cloud 4">
            <a:extLst>
              <a:ext uri="{FF2B5EF4-FFF2-40B4-BE49-F238E27FC236}">
                <a16:creationId xmlns:a16="http://schemas.microsoft.com/office/drawing/2014/main" id="{892F527C-0EB3-4C9C-97F7-E318CAB1AF79}"/>
              </a:ext>
            </a:extLst>
          </p:cNvPr>
          <p:cNvSpPr/>
          <p:nvPr/>
        </p:nvSpPr>
        <p:spPr>
          <a:xfrm>
            <a:off x="6705600" y="1"/>
            <a:ext cx="2372868" cy="590550"/>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US" sz="2400" b="1" dirty="0" err="1">
                <a:solidFill>
                  <a:srgbClr val="FF0000"/>
                </a:solidFill>
                <a:latin typeface="+mj-lt"/>
                <a:cs typeface="Times New Roman" pitchFamily="18" charset="0"/>
              </a:rPr>
              <a:t>Đọc</a:t>
            </a:r>
            <a:r>
              <a:rPr lang="en-US" sz="2400" b="1" dirty="0">
                <a:solidFill>
                  <a:srgbClr val="FF0000"/>
                </a:solidFill>
                <a:latin typeface="+mj-lt"/>
                <a:cs typeface="Times New Roman" pitchFamily="18" charset="0"/>
              </a:rPr>
              <a:t> </a:t>
            </a:r>
            <a:r>
              <a:rPr lang="en-US" sz="2400" b="1" dirty="0" err="1">
                <a:solidFill>
                  <a:srgbClr val="FF0000"/>
                </a:solidFill>
                <a:latin typeface="+mj-lt"/>
                <a:cs typeface="Times New Roman" pitchFamily="18" charset="0"/>
              </a:rPr>
              <a:t>đoạn</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536272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04800" y="570566"/>
            <a:ext cx="9144000" cy="72203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ba</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26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6" name="Title 3"/>
          <p:cNvSpPr>
            <a:spLocks noGrp="1"/>
          </p:cNvSpPr>
          <p:nvPr/>
        </p:nvSpPr>
        <p:spPr>
          <a:xfrm>
            <a:off x="2721287" y="1364080"/>
            <a:ext cx="2937749" cy="598069"/>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2" name="Rectangle 1"/>
          <p:cNvSpPr/>
          <p:nvPr/>
        </p:nvSpPr>
        <p:spPr>
          <a:xfrm>
            <a:off x="1219200" y="1910031"/>
            <a:ext cx="7239000" cy="707886"/>
          </a:xfrm>
          <a:prstGeom prst="rect">
            <a:avLst/>
          </a:prstGeom>
        </p:spPr>
        <p:txBody>
          <a:bodyPr wrap="square">
            <a:spAutoFit/>
          </a:bodyPr>
          <a:lstStyle/>
          <a:p>
            <a:pPr lvl="0"/>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Cô</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chủ</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nhà</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tí</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hon.(</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Tiết</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2)</a:t>
            </a:r>
            <a:endParaRPr lang="en-US" sz="36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074631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3" name="Cloud 2">
            <a:extLst>
              <a:ext uri="{FF2B5EF4-FFF2-40B4-BE49-F238E27FC236}">
                <a16:creationId xmlns:a16="http://schemas.microsoft.com/office/drawing/2014/main" id="{892F527C-0EB3-4C9C-97F7-E318CAB1AF79}"/>
              </a:ext>
            </a:extLst>
          </p:cNvPr>
          <p:cNvSpPr/>
          <p:nvPr/>
        </p:nvSpPr>
        <p:spPr>
          <a:xfrm>
            <a:off x="228600" y="209550"/>
            <a:ext cx="8686800" cy="3456259"/>
          </a:xfrm>
          <a:prstGeom prst="cloud">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sz="5400" b="1" dirty="0" err="1">
                <a:solidFill>
                  <a:srgbClr val="FF0000"/>
                </a:solidFill>
                <a:latin typeface="+mj-lt"/>
                <a:cs typeface="Times New Roman" pitchFamily="18" charset="0"/>
              </a:rPr>
              <a:t>Tìm</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hiểu</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bài</a:t>
            </a:r>
            <a:endParaRPr lang="en-US" sz="5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85089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DBAF39C-AFD5-4F84-8C11-BD1D7DFCDE7F}"/>
              </a:ext>
            </a:extLst>
          </p:cNvPr>
          <p:cNvSpPr txBox="1"/>
          <p:nvPr/>
        </p:nvSpPr>
        <p:spPr>
          <a:xfrm>
            <a:off x="256032" y="317539"/>
            <a:ext cx="8659368"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sz="4000" dirty="0"/>
              <a:t>Câu 1: Ông nói gì khi Vân định nếm thử thức ăn?</a:t>
            </a:r>
            <a:endParaRPr lang="en-US" altLang="zh-CN" sz="32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 name="Rectangle 1"/>
          <p:cNvSpPr/>
          <p:nvPr/>
        </p:nvSpPr>
        <p:spPr>
          <a:xfrm>
            <a:off x="2286000" y="2248585"/>
            <a:ext cx="4572000" cy="646331"/>
          </a:xfrm>
          <a:prstGeom prst="rect">
            <a:avLst/>
          </a:prstGeom>
        </p:spPr>
        <p:txBody>
          <a:bodyPr>
            <a:spAutoFit/>
          </a:bodyPr>
          <a:lstStyle/>
          <a:p>
            <a:br>
              <a:rPr lang="vi-VN" dirty="0"/>
            </a:br>
            <a:endParaRPr lang="en-US" dirty="0"/>
          </a:p>
        </p:txBody>
      </p:sp>
      <p:sp>
        <p:nvSpPr>
          <p:cNvPr id="3" name="Rectangle 2"/>
          <p:cNvSpPr/>
          <p:nvPr/>
        </p:nvSpPr>
        <p:spPr>
          <a:xfrm>
            <a:off x="2286000" y="2248585"/>
            <a:ext cx="4572000" cy="646331"/>
          </a:xfrm>
          <a:prstGeom prst="rect">
            <a:avLst/>
          </a:prstGeom>
        </p:spPr>
        <p:txBody>
          <a:bodyPr>
            <a:spAutoFit/>
          </a:bodyPr>
          <a:lstStyle/>
          <a:p>
            <a:br>
              <a:rPr lang="vi-VN" dirty="0"/>
            </a:br>
            <a:endParaRPr lang="en-US" dirty="0"/>
          </a:p>
        </p:txBody>
      </p:sp>
      <p:sp>
        <p:nvSpPr>
          <p:cNvPr id="13" name="TextBox 12">
            <a:extLst>
              <a:ext uri="{FF2B5EF4-FFF2-40B4-BE49-F238E27FC236}">
                <a16:creationId xmlns:a16="http://schemas.microsoft.com/office/drawing/2014/main" id="{FE4C6041-52A8-4D28-B00E-EBAC194B519E}"/>
              </a:ext>
            </a:extLst>
          </p:cNvPr>
          <p:cNvSpPr txBox="1"/>
          <p:nvPr/>
        </p:nvSpPr>
        <p:spPr>
          <a:xfrm>
            <a:off x="457200" y="2038350"/>
            <a:ext cx="8324089"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3600" dirty="0">
                <a:solidFill>
                  <a:srgbClr val="FF0000"/>
                </a:solidFill>
              </a:rPr>
              <a:t>Khi Vân định nếm thử đồ ăn, ông đã nheo mắt cười và nói “Mời cả nhà cùng ăn cơm nào!”</a:t>
            </a:r>
            <a:endParaRPr lang="vi-VN" sz="3600" b="1" dirty="0">
              <a:solidFill>
                <a:srgbClr val="FF0000"/>
              </a:solidFill>
            </a:endParaRPr>
          </a:p>
        </p:txBody>
      </p:sp>
    </p:spTree>
    <p:extLst>
      <p:ext uri="{BB962C8B-B14F-4D97-AF65-F5344CB8AC3E}">
        <p14:creationId xmlns:p14="http://schemas.microsoft.com/office/powerpoint/2010/main" val="3605384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48585"/>
            <a:ext cx="4572000" cy="646331"/>
          </a:xfrm>
          <a:prstGeom prst="rect">
            <a:avLst/>
          </a:prstGeom>
        </p:spPr>
        <p:txBody>
          <a:bodyPr>
            <a:spAutoFit/>
          </a:bodyPr>
          <a:lstStyle/>
          <a:p>
            <a:br>
              <a:rPr lang="vi-VN" dirty="0"/>
            </a:br>
            <a:endParaRPr lang="en-US" dirty="0"/>
          </a:p>
        </p:txBody>
      </p:sp>
      <p:sp>
        <p:nvSpPr>
          <p:cNvPr id="3" name="Rectangle 2"/>
          <p:cNvSpPr/>
          <p:nvPr/>
        </p:nvSpPr>
        <p:spPr>
          <a:xfrm>
            <a:off x="2286000" y="2248585"/>
            <a:ext cx="4572000" cy="646331"/>
          </a:xfrm>
          <a:prstGeom prst="rect">
            <a:avLst/>
          </a:prstGeom>
        </p:spPr>
        <p:txBody>
          <a:bodyPr>
            <a:spAutoFit/>
          </a:bodyPr>
          <a:lstStyle/>
          <a:p>
            <a:br>
              <a:rPr lang="vi-VN" dirty="0"/>
            </a:br>
            <a:endParaRPr lang="en-US" dirty="0"/>
          </a:p>
        </p:txBody>
      </p:sp>
      <p:sp>
        <p:nvSpPr>
          <p:cNvPr id="23" name="Rounded Rectangle 22"/>
          <p:cNvSpPr/>
          <p:nvPr/>
        </p:nvSpPr>
        <p:spPr>
          <a:xfrm>
            <a:off x="91439" y="514350"/>
            <a:ext cx="8839201" cy="1219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200" dirty="0"/>
          </a:p>
          <a:p>
            <a:pPr algn="ctr"/>
            <a:endParaRPr lang="en-US" sz="3200" dirty="0"/>
          </a:p>
          <a:p>
            <a:pPr algn="ctr"/>
            <a:r>
              <a:rPr lang="vi-VN" sz="3200" b="1" dirty="0"/>
              <a:t>Câu 2:</a:t>
            </a:r>
            <a:r>
              <a:rPr lang="vi-VN" sz="3200" dirty="0"/>
              <a:t> Ông đã giúp Vân biết thêm điều gì?</a:t>
            </a:r>
            <a:br>
              <a:rPr lang="vi-VN" sz="3200" dirty="0"/>
            </a:br>
            <a:br>
              <a:rPr lang="vi-VN" sz="3200" dirty="0"/>
            </a:br>
            <a:endParaRPr lang="en-US" sz="3200" dirty="0"/>
          </a:p>
        </p:txBody>
      </p:sp>
      <p:sp>
        <p:nvSpPr>
          <p:cNvPr id="13" name="Rectangle 12"/>
          <p:cNvSpPr/>
          <p:nvPr/>
        </p:nvSpPr>
        <p:spPr>
          <a:xfrm>
            <a:off x="256032" y="2038350"/>
            <a:ext cx="8686800" cy="26472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sz="2000" dirty="0"/>
          </a:p>
          <a:p>
            <a:endParaRPr lang="en-US" sz="2000" dirty="0"/>
          </a:p>
          <a:p>
            <a:endParaRPr lang="en-US" sz="2000" dirty="0"/>
          </a:p>
          <a:p>
            <a:endParaRPr lang="en-US" sz="2000" dirty="0"/>
          </a:p>
          <a:p>
            <a:r>
              <a:rPr lang="vi-VN" sz="2800" dirty="0">
                <a:solidFill>
                  <a:srgbClr val="FF0000"/>
                </a:solidFill>
              </a:rPr>
              <a:t>Ông đã giúp Vân biết rằng:</a:t>
            </a:r>
          </a:p>
          <a:p>
            <a:r>
              <a:rPr lang="vi-VN" sz="2800" dirty="0">
                <a:solidFill>
                  <a:srgbClr val="FF0000"/>
                </a:solidFill>
              </a:rPr>
              <a:t>- Cần mời mọi người trong gia đình trước khi bắt đầu bữa ăn.</a:t>
            </a:r>
          </a:p>
          <a:p>
            <a:r>
              <a:rPr lang="vi-VN" sz="2800" dirty="0">
                <a:solidFill>
                  <a:srgbClr val="FF0000"/>
                </a:solidFill>
              </a:rPr>
              <a:t>- Khi ăn cơm xong, cần lấy tăm cho mọi người trong gia đình.</a:t>
            </a:r>
          </a:p>
          <a:p>
            <a:br>
              <a:rPr lang="vi-VN" sz="3200" dirty="0"/>
            </a:br>
            <a:br>
              <a:rPr lang="vi-VN" sz="1600" dirty="0"/>
            </a:br>
            <a:endParaRPr lang="en-US" sz="1600" dirty="0"/>
          </a:p>
        </p:txBody>
      </p:sp>
    </p:spTree>
    <p:extLst>
      <p:ext uri="{BB962C8B-B14F-4D97-AF65-F5344CB8AC3E}">
        <p14:creationId xmlns:p14="http://schemas.microsoft.com/office/powerpoint/2010/main" val="1323333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wipe(down)">
                                      <p:cBhvr>
                                        <p:cTn id="17" dur="500"/>
                                        <p:tgtEl>
                                          <p:spTgt spid="13">
                                            <p:txEl>
                                              <p:pRg st="4" end="4"/>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animEffect transition="in" filter="wipe(down)">
                                      <p:cBhvr>
                                        <p:cTn id="20" dur="500"/>
                                        <p:tgtEl>
                                          <p:spTgt spid="13">
                                            <p:txEl>
                                              <p:pRg st="5" end="5"/>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animEffect transition="in" filter="wipe(down)">
                                      <p:cBhvr>
                                        <p:cTn id="2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48585"/>
            <a:ext cx="4572000" cy="646331"/>
          </a:xfrm>
          <a:prstGeom prst="rect">
            <a:avLst/>
          </a:prstGeom>
        </p:spPr>
        <p:txBody>
          <a:bodyPr>
            <a:spAutoFit/>
          </a:bodyPr>
          <a:lstStyle/>
          <a:p>
            <a:br>
              <a:rPr lang="vi-VN" dirty="0"/>
            </a:br>
            <a:endParaRPr lang="en-US" dirty="0"/>
          </a:p>
        </p:txBody>
      </p:sp>
      <p:sp>
        <p:nvSpPr>
          <p:cNvPr id="3" name="Rectangle 2"/>
          <p:cNvSpPr/>
          <p:nvPr/>
        </p:nvSpPr>
        <p:spPr>
          <a:xfrm>
            <a:off x="2286000" y="2248585"/>
            <a:ext cx="4572000" cy="646331"/>
          </a:xfrm>
          <a:prstGeom prst="rect">
            <a:avLst/>
          </a:prstGeom>
        </p:spPr>
        <p:txBody>
          <a:bodyPr>
            <a:spAutoFit/>
          </a:bodyPr>
          <a:lstStyle/>
          <a:p>
            <a:br>
              <a:rPr lang="vi-VN" dirty="0"/>
            </a:br>
            <a:endParaRPr lang="en-US" dirty="0"/>
          </a:p>
        </p:txBody>
      </p:sp>
      <p:sp>
        <p:nvSpPr>
          <p:cNvPr id="24" name="Rounded Rectangle 23"/>
          <p:cNvSpPr/>
          <p:nvPr/>
        </p:nvSpPr>
        <p:spPr>
          <a:xfrm>
            <a:off x="304800" y="2154936"/>
            <a:ext cx="8534400" cy="273622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3200" dirty="0">
                <a:solidFill>
                  <a:srgbClr val="FF0000"/>
                </a:solidFill>
              </a:rPr>
              <a:t>Khi được ông gọi là cô chủ nhà tí hon, Vân cảm thấy mình thật quan trọng. Vân cũng biết mình cần phải tự làm mọi việc cho đúng với việc là một “cô chủ nhà tí hon”</a:t>
            </a:r>
            <a:endParaRPr lang="vi-VN" sz="5400" dirty="0">
              <a:solidFill>
                <a:srgbClr val="FF0000"/>
              </a:solidFill>
            </a:endParaRPr>
          </a:p>
        </p:txBody>
      </p:sp>
      <p:sp>
        <p:nvSpPr>
          <p:cNvPr id="27" name="Rounded Rectangle 26"/>
          <p:cNvSpPr/>
          <p:nvPr/>
        </p:nvSpPr>
        <p:spPr>
          <a:xfrm>
            <a:off x="304800" y="285750"/>
            <a:ext cx="8534400" cy="186918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p>
          <a:p>
            <a:pPr algn="ctr"/>
            <a:r>
              <a:rPr lang="vi-VN" sz="3200" b="1" dirty="0"/>
              <a:t>Câu 3:</a:t>
            </a:r>
            <a:r>
              <a:rPr lang="vi-VN" sz="3200" dirty="0"/>
              <a:t> Khi được ông gọi là cô chủ nhà tí hon, Vân cảm thấy thế nào? Vì sao?</a:t>
            </a:r>
            <a:br>
              <a:rPr lang="vi-VN" sz="3600" dirty="0"/>
            </a:br>
            <a:endParaRPr lang="en-US" sz="3600" dirty="0"/>
          </a:p>
        </p:txBody>
      </p:sp>
    </p:spTree>
    <p:extLst>
      <p:ext uri="{BB962C8B-B14F-4D97-AF65-F5344CB8AC3E}">
        <p14:creationId xmlns:p14="http://schemas.microsoft.com/office/powerpoint/2010/main" val="1323333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48585"/>
            <a:ext cx="4572000" cy="646331"/>
          </a:xfrm>
          <a:prstGeom prst="rect">
            <a:avLst/>
          </a:prstGeom>
        </p:spPr>
        <p:txBody>
          <a:bodyPr>
            <a:spAutoFit/>
          </a:bodyPr>
          <a:lstStyle/>
          <a:p>
            <a:br>
              <a:rPr lang="vi-VN" dirty="0"/>
            </a:br>
            <a:endParaRPr lang="en-US" dirty="0"/>
          </a:p>
        </p:txBody>
      </p:sp>
      <p:sp>
        <p:nvSpPr>
          <p:cNvPr id="3" name="Rectangle 2"/>
          <p:cNvSpPr/>
          <p:nvPr/>
        </p:nvSpPr>
        <p:spPr>
          <a:xfrm>
            <a:off x="2286000" y="2248585"/>
            <a:ext cx="4572000" cy="646331"/>
          </a:xfrm>
          <a:prstGeom prst="rect">
            <a:avLst/>
          </a:prstGeom>
        </p:spPr>
        <p:txBody>
          <a:bodyPr>
            <a:spAutoFit/>
          </a:bodyPr>
          <a:lstStyle/>
          <a:p>
            <a:br>
              <a:rPr lang="vi-VN" dirty="0"/>
            </a:br>
            <a:endParaRPr lang="en-US" dirty="0"/>
          </a:p>
        </p:txBody>
      </p:sp>
      <p:sp>
        <p:nvSpPr>
          <p:cNvPr id="28" name="Rounded Rectangle 27"/>
          <p:cNvSpPr/>
          <p:nvPr/>
        </p:nvSpPr>
        <p:spPr>
          <a:xfrm>
            <a:off x="228600" y="35433"/>
            <a:ext cx="8534400" cy="14535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600" dirty="0"/>
          </a:p>
          <a:p>
            <a:pPr algn="ctr"/>
            <a:r>
              <a:rPr lang="vi-VN" sz="3600" b="1" dirty="0"/>
              <a:t>Câu 4</a:t>
            </a:r>
            <a:r>
              <a:rPr lang="vi-VN" sz="3600" dirty="0"/>
              <a:t>: Khi có khách, em sẽ làm gì để giống một người chủ nhà tí hon?</a:t>
            </a:r>
            <a:br>
              <a:rPr lang="vi-VN" sz="3600" dirty="0"/>
            </a:br>
            <a:br>
              <a:rPr lang="vi-VN" dirty="0"/>
            </a:br>
            <a:endParaRPr lang="en-US" dirty="0"/>
          </a:p>
        </p:txBody>
      </p:sp>
      <p:sp>
        <p:nvSpPr>
          <p:cNvPr id="29" name="Rounded Rectangle 28"/>
          <p:cNvSpPr/>
          <p:nvPr/>
        </p:nvSpPr>
        <p:spPr>
          <a:xfrm>
            <a:off x="419100" y="1733550"/>
            <a:ext cx="8305800" cy="32575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dirty="0"/>
          </a:p>
          <a:p>
            <a:endParaRPr lang="en-US" dirty="0"/>
          </a:p>
          <a:p>
            <a:endParaRPr lang="en-US" dirty="0"/>
          </a:p>
          <a:p>
            <a:r>
              <a:rPr lang="vi-VN" sz="2800" dirty="0">
                <a:solidFill>
                  <a:srgbClr val="FF0000"/>
                </a:solidFill>
              </a:rPr>
              <a:t>Khi có khách, để giống một người chủ nhà tí hon thì em cần:</a:t>
            </a:r>
          </a:p>
          <a:p>
            <a:r>
              <a:rPr lang="vi-VN" sz="2800" dirty="0">
                <a:solidFill>
                  <a:srgbClr val="FF0000"/>
                </a:solidFill>
              </a:rPr>
              <a:t>- Chào hỏi khách</a:t>
            </a:r>
            <a:r>
              <a:rPr lang="en-US" sz="2800" dirty="0">
                <a:solidFill>
                  <a:srgbClr val="FF0000"/>
                </a:solidFill>
              </a:rPr>
              <a:t>.</a:t>
            </a:r>
            <a:endParaRPr lang="vi-VN" sz="2800" dirty="0">
              <a:solidFill>
                <a:srgbClr val="FF0000"/>
              </a:solidFill>
            </a:endParaRPr>
          </a:p>
          <a:p>
            <a:r>
              <a:rPr lang="vi-VN" sz="2800" dirty="0">
                <a:solidFill>
                  <a:srgbClr val="FF0000"/>
                </a:solidFill>
              </a:rPr>
              <a:t>- Mời nước khách</a:t>
            </a:r>
            <a:r>
              <a:rPr lang="en-US" sz="2800" dirty="0">
                <a:solidFill>
                  <a:srgbClr val="FF0000"/>
                </a:solidFill>
              </a:rPr>
              <a:t>.</a:t>
            </a:r>
            <a:endParaRPr lang="vi-VN" sz="2800" dirty="0">
              <a:solidFill>
                <a:srgbClr val="FF0000"/>
              </a:solidFill>
            </a:endParaRPr>
          </a:p>
          <a:p>
            <a:r>
              <a:rPr lang="vi-VN" sz="2800" dirty="0">
                <a:solidFill>
                  <a:srgbClr val="FF0000"/>
                </a:solidFill>
              </a:rPr>
              <a:t>- Trò chuyện cùng với khách (trong trường hợp cho phép)</a:t>
            </a:r>
            <a:r>
              <a:rPr lang="en-US" sz="2800" dirty="0">
                <a:solidFill>
                  <a:srgbClr val="FF0000"/>
                </a:solidFill>
              </a:rPr>
              <a:t>.</a:t>
            </a:r>
            <a:endParaRPr lang="vi-VN" sz="2800" dirty="0">
              <a:solidFill>
                <a:srgbClr val="FF0000"/>
              </a:solidFill>
            </a:endParaRPr>
          </a:p>
          <a:p>
            <a:r>
              <a:rPr lang="vi-VN" sz="2800" dirty="0">
                <a:solidFill>
                  <a:srgbClr val="FF0000"/>
                </a:solidFill>
              </a:rPr>
              <a:t>- Chào tạm biệt khi khách ra về</a:t>
            </a:r>
            <a:r>
              <a:rPr lang="en-US" sz="2800" dirty="0">
                <a:solidFill>
                  <a:srgbClr val="FF0000"/>
                </a:solidFill>
              </a:rPr>
              <a:t>.</a:t>
            </a:r>
            <a:endParaRPr lang="vi-VN" sz="2800" dirty="0">
              <a:solidFill>
                <a:srgbClr val="FF0000"/>
              </a:solidFill>
            </a:endParaRPr>
          </a:p>
          <a:p>
            <a:br>
              <a:rPr lang="vi-VN" dirty="0"/>
            </a:br>
            <a:br>
              <a:rPr lang="vi-VN" dirty="0"/>
            </a:br>
            <a:endParaRPr lang="vi-VN" dirty="0"/>
          </a:p>
        </p:txBody>
      </p:sp>
    </p:spTree>
    <p:extLst>
      <p:ext uri="{BB962C8B-B14F-4D97-AF65-F5344CB8AC3E}">
        <p14:creationId xmlns:p14="http://schemas.microsoft.com/office/powerpoint/2010/main" val="1323333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pic>
        <p:nvPicPr>
          <p:cNvPr id="1028" name="Picture 4" descr="Tập Đọc Lớp 2 Tuần 7 | Cô Chủ Nhà Tí Hon | SGK Chân Trời Sáng Tạo | Em Vui  Học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66750"/>
            <a:ext cx="9067800"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45884"/>
            <a:ext cx="91440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48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ÔNG BÀ YÊU QUÝ</a:t>
            </a:r>
          </a:p>
        </p:txBody>
      </p:sp>
    </p:spTree>
    <p:extLst>
      <p:ext uri="{BB962C8B-B14F-4D97-AF65-F5344CB8AC3E}">
        <p14:creationId xmlns:p14="http://schemas.microsoft.com/office/powerpoint/2010/main" val="3635733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265187"/>
            <a:ext cx="9144000" cy="3857625"/>
          </a:xfrm>
          <a:prstGeom prst="rect">
            <a:avLst/>
          </a:prstGeom>
        </p:spPr>
      </p:pic>
      <p:pic>
        <p:nvPicPr>
          <p:cNvPr id="4" name="Picture 2" descr="Con bướm GIF - Tải xuống và Chia sẻ trên PHONEKY">
            <a:extLst>
              <a:ext uri="{FF2B5EF4-FFF2-40B4-BE49-F238E27FC236}">
                <a16:creationId xmlns:a16="http://schemas.microsoft.com/office/drawing/2014/main" id="{D04A8BB6-8514-4114-855A-B8469CA8B2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324" y="3742970"/>
            <a:ext cx="482786" cy="3620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n bướm GIF - Tải xuống và Chia sẻ trên PHONEKY">
            <a:extLst>
              <a:ext uri="{FF2B5EF4-FFF2-40B4-BE49-F238E27FC236}">
                <a16:creationId xmlns:a16="http://schemas.microsoft.com/office/drawing/2014/main" id="{6B3D1993-9476-4D5B-96D6-F56E4E58CC75}"/>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4119" y="3872054"/>
            <a:ext cx="482786" cy="362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n bướm GIF - Tải xuống và Chia sẻ trên PHONEKY">
            <a:extLst>
              <a:ext uri="{FF2B5EF4-FFF2-40B4-BE49-F238E27FC236}">
                <a16:creationId xmlns:a16="http://schemas.microsoft.com/office/drawing/2014/main" id="{F7723597-D90D-4F69-83A9-344B56B232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0663" y="3924005"/>
            <a:ext cx="482786" cy="362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n bướm GIF - Tải xuống và Chia sẻ trên PHONEKY">
            <a:extLst>
              <a:ext uri="{FF2B5EF4-FFF2-40B4-BE49-F238E27FC236}">
                <a16:creationId xmlns:a16="http://schemas.microsoft.com/office/drawing/2014/main" id="{784D2C82-F541-4E48-AC7D-616034DE37B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110" y="3742970"/>
            <a:ext cx="482786" cy="3620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DAF34C-9848-46FC-9657-DD5DF1DD74EB}"/>
              </a:ext>
            </a:extLst>
          </p:cNvPr>
          <p:cNvSpPr/>
          <p:nvPr/>
        </p:nvSpPr>
        <p:spPr>
          <a:xfrm>
            <a:off x="357809" y="1337693"/>
            <a:ext cx="8428383" cy="707886"/>
          </a:xfrm>
          <a:prstGeom prst="rect">
            <a:avLst/>
          </a:prstGeom>
        </p:spPr>
        <p:txBody>
          <a:bodyPr wrap="square">
            <a:spAutoFit/>
          </a:bodyPr>
          <a:lstStyle/>
          <a:p>
            <a:pPr algn="ctr" defTabSz="685783"/>
            <a:r>
              <a:rPr lang="en-US" sz="4000" b="1" dirty="0">
                <a:solidFill>
                  <a:prstClr val="white"/>
                </a:solidFill>
                <a:latin typeface="Times New Roman" panose="02020603050405020304" pitchFamily="18" charset="0"/>
                <a:cs typeface="Times New Roman" panose="02020603050405020304" pitchFamily="18" charset="0"/>
              </a:rPr>
              <a:t>NỘI DUNG BÀI ĐỌC</a:t>
            </a:r>
          </a:p>
        </p:txBody>
      </p:sp>
      <p:graphicFrame>
        <p:nvGraphicFramePr>
          <p:cNvPr id="3" name="Table 2"/>
          <p:cNvGraphicFramePr>
            <a:graphicFrameLocks noGrp="1"/>
          </p:cNvGraphicFramePr>
          <p:nvPr>
            <p:extLst>
              <p:ext uri="{D42A27DB-BD31-4B8C-83A1-F6EECF244321}">
                <p14:modId xmlns:p14="http://schemas.microsoft.com/office/powerpoint/2010/main" val="3581963323"/>
              </p:ext>
            </p:extLst>
          </p:nvPr>
        </p:nvGraphicFramePr>
        <p:xfrm>
          <a:off x="357808" y="2069201"/>
          <a:ext cx="8557591" cy="1854802"/>
        </p:xfrm>
        <a:graphic>
          <a:graphicData uri="http://schemas.openxmlformats.org/drawingml/2006/table">
            <a:tbl>
              <a:tblPr/>
              <a:tblGrid>
                <a:gridCol w="8557591">
                  <a:extLst>
                    <a:ext uri="{9D8B030D-6E8A-4147-A177-3AD203B41FA5}">
                      <a16:colId xmlns:a16="http://schemas.microsoft.com/office/drawing/2014/main" val="20000"/>
                    </a:ext>
                  </a:extLst>
                </a:gridCol>
              </a:tblGrid>
              <a:tr h="1854802">
                <a:tc>
                  <a:txBody>
                    <a:bodyPr/>
                    <a:lstStyle/>
                    <a:p>
                      <a:pPr algn="l" fontAlgn="t"/>
                      <a:r>
                        <a:rPr lang="vi-VN" sz="2400" b="0" i="0" kern="1200" dirty="0">
                          <a:solidFill>
                            <a:schemeClr val="tx1"/>
                          </a:solidFill>
                          <a:effectLst/>
                          <a:latin typeface="+mn-lt"/>
                          <a:ea typeface="+mn-ea"/>
                          <a:cs typeface="+mn-cs"/>
                        </a:rPr>
                        <a:t>Tình yêu thương mà ông ngoại dành cho bạn nhỏ được thể hiện thông qua những bài học đơn giản trong cuộc sống hằng ngày. Chúng ta cần phải biết ơn, kính trọng và hiếu thảo với ông bà, bố mẹ</a:t>
                      </a:r>
                      <a:endParaRPr lang="vi-VN" sz="3600" b="0" dirty="0">
                        <a:effectLst/>
                      </a:endParaRPr>
                    </a:p>
                  </a:txBody>
                  <a:tcPr marL="32622" marR="32622" marT="24467" marB="24467">
                    <a:lnL>
                      <a:noFill/>
                    </a:lnL>
                    <a:lnR>
                      <a:noFill/>
                    </a:lnR>
                    <a:lnT>
                      <a:noFill/>
                    </a:lnT>
                    <a:lnB>
                      <a:noFill/>
                    </a:lnB>
                    <a:solidFill>
                      <a:srgbClr val="F2E52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56309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2" name="Rectangle 1"/>
          <p:cNvSpPr/>
          <p:nvPr/>
        </p:nvSpPr>
        <p:spPr>
          <a:xfrm>
            <a:off x="381000" y="-488811"/>
            <a:ext cx="8458200" cy="4955203"/>
          </a:xfrm>
          <a:prstGeom prst="rect">
            <a:avLst/>
          </a:prstGeom>
        </p:spPr>
        <p:txBody>
          <a:bodyPr wrap="square">
            <a:spAutoFit/>
          </a:bodyPr>
          <a:lstStyle/>
          <a:p>
            <a:endParaRPr lang="vi-VN" sz="3200" b="1" dirty="0"/>
          </a:p>
          <a:p>
            <a:pPr algn="ctr"/>
            <a:r>
              <a:rPr lang="vi-VN" sz="3200" b="1" dirty="0"/>
              <a:t>Cô chủ nhà tí hon</a:t>
            </a:r>
            <a:endParaRPr lang="vi-VN" sz="3200" dirty="0"/>
          </a:p>
          <a:p>
            <a:r>
              <a:rPr lang="vi-VN" sz="2800" dirty="0"/>
              <a:t>       Ông ngoại ở quê ra chơi. Đến bữa cơm, thấy thức ăn mẹ nấu hấp dẫn, Vân liền chạy tới</a:t>
            </a:r>
            <a:r>
              <a:rPr lang="vi-VN" sz="2800" b="1" dirty="0"/>
              <a:t> </a:t>
            </a:r>
            <a:r>
              <a:rPr lang="vi-VN" sz="2800" dirty="0"/>
              <a:t>bàn, định nếm thử. Ông nhìn Vân, nheo mắt cười:</a:t>
            </a:r>
          </a:p>
          <a:p>
            <a:r>
              <a:rPr lang="vi-VN" sz="2800" dirty="0"/>
              <a:t>- Mời cả nhà cùng ăn cơm nào!</a:t>
            </a:r>
          </a:p>
          <a:p>
            <a:r>
              <a:rPr lang="vi-VN" sz="2800" dirty="0"/>
              <a:t>Nghe ông nói, Vân bẽn lẽn:</a:t>
            </a:r>
          </a:p>
          <a:p>
            <a:r>
              <a:rPr lang="vi-VN" sz="2800" dirty="0"/>
              <a:t>- Cháu mời ông, con mời bố mẹ.</a:t>
            </a:r>
          </a:p>
          <a:p>
            <a:r>
              <a:rPr lang="vi-VN" sz="2800" dirty="0"/>
              <a:t>Ăn xong, ông nhìn Vân âu yếm:</a:t>
            </a:r>
          </a:p>
          <a:p>
            <a:r>
              <a:rPr lang="vi-VN" sz="2800" dirty="0"/>
              <a:t>- Tăm nhà mình để ở đâu nhỉ? Cô chủ nhà tí hon lấy giúp ông</a:t>
            </a:r>
            <a:r>
              <a:rPr lang="vi-VN" sz="2800" b="1" dirty="0"/>
              <a:t> </a:t>
            </a:r>
            <a:r>
              <a:rPr lang="vi-VN" sz="2800" dirty="0"/>
              <a:t>với nào.</a:t>
            </a:r>
          </a:p>
        </p:txBody>
      </p:sp>
    </p:spTree>
    <p:extLst>
      <p:ext uri="{BB962C8B-B14F-4D97-AF65-F5344CB8AC3E}">
        <p14:creationId xmlns:p14="http://schemas.microsoft.com/office/powerpoint/2010/main" val="2409986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2" name="Rectangle 1"/>
          <p:cNvSpPr/>
          <p:nvPr/>
        </p:nvSpPr>
        <p:spPr>
          <a:xfrm>
            <a:off x="182880" y="514350"/>
            <a:ext cx="8839200" cy="3970318"/>
          </a:xfrm>
          <a:prstGeom prst="rect">
            <a:avLst/>
          </a:prstGeom>
        </p:spPr>
        <p:txBody>
          <a:bodyPr wrap="square">
            <a:spAutoFit/>
          </a:bodyPr>
          <a:lstStyle/>
          <a:p>
            <a:r>
              <a:rPr lang="vi-VN" sz="2800" b="1" dirty="0"/>
              <a:t>    </a:t>
            </a:r>
            <a:r>
              <a:rPr lang="vi-VN" sz="2800" dirty="0"/>
              <a:t>Ông gọi Vân là "cô chủ nhà tí hon" đấy! Vân bỗng thấy mình</a:t>
            </a:r>
            <a:r>
              <a:rPr lang="vi-VN" sz="2800" b="1" dirty="0"/>
              <a:t> </a:t>
            </a:r>
            <a:r>
              <a:rPr lang="vi-VN" sz="2800" dirty="0"/>
              <a:t>thật quan trọng. Cô bé bèn chạy đi lấy tăm, lễ phép đưa cho</a:t>
            </a:r>
            <a:r>
              <a:rPr lang="vi-VN" sz="2800" b="1" dirty="0"/>
              <a:t> </a:t>
            </a:r>
            <a:r>
              <a:rPr lang="vi-VN" sz="2800" dirty="0"/>
              <a:t>ông. Em cũng không quên mang tăm cho cả bố và mẹ.</a:t>
            </a:r>
          </a:p>
          <a:p>
            <a:r>
              <a:rPr lang="vi-VN" sz="2800" dirty="0"/>
              <a:t>- Cô chủ nhà tí hon ngoan quá! – Ông cười khích lệ.</a:t>
            </a:r>
          </a:p>
          <a:p>
            <a:r>
              <a:rPr lang="vi-VN" sz="2800" dirty="0"/>
              <a:t>Chỉ ra chơi mấy hôm, ông đã mang đến cho Vân biết bao điều</a:t>
            </a:r>
            <a:r>
              <a:rPr lang="vi-VN" sz="2800" b="1" dirty="0"/>
              <a:t> </a:t>
            </a:r>
            <a:r>
              <a:rPr lang="vi-VN" sz="2800" dirty="0"/>
              <a:t>thú vị. Vân cảm thấy mình ra dáng một cô chủ nhà tí hon, đúng</a:t>
            </a:r>
            <a:r>
              <a:rPr lang="vi-VN" sz="2800" b="1" dirty="0"/>
              <a:t> </a:t>
            </a:r>
            <a:r>
              <a:rPr lang="vi-VN" sz="2800" dirty="0"/>
              <a:t>như lời ông nói.</a:t>
            </a:r>
            <a:r>
              <a:rPr lang="en-US" sz="2800" dirty="0"/>
              <a:t>                                                                                                                     </a:t>
            </a:r>
            <a:r>
              <a:rPr lang="vi-VN" sz="2800" dirty="0"/>
              <a:t>Thu Hằng</a:t>
            </a:r>
            <a:endParaRPr lang="en-US" sz="2800" dirty="0"/>
          </a:p>
        </p:txBody>
      </p:sp>
    </p:spTree>
    <p:extLst>
      <p:ext uri="{BB962C8B-B14F-4D97-AF65-F5344CB8AC3E}">
        <p14:creationId xmlns:p14="http://schemas.microsoft.com/office/powerpoint/2010/main" val="3439723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question_lgh/2021_41/1622191815-cgd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33550"/>
            <a:ext cx="8429625" cy="3409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627" y="285750"/>
            <a:ext cx="8811197" cy="1200329"/>
          </a:xfrm>
          <a:prstGeom prst="rect">
            <a:avLst/>
          </a:prstGeom>
        </p:spPr>
        <p:txBody>
          <a:bodyPr wrap="square">
            <a:spAutoFit/>
          </a:bodyPr>
          <a:lstStyle/>
          <a:p>
            <a:pPr lvl="0" fontAlgn="base">
              <a:spcBef>
                <a:spcPct val="0"/>
              </a:spcBef>
              <a:spcAft>
                <a:spcPct val="0"/>
              </a:spcAft>
            </a:pPr>
            <a:r>
              <a:rPr lang="en-US" sz="2400" b="1" dirty="0" err="1">
                <a:solidFill>
                  <a:srgbClr val="000000"/>
                </a:solidFill>
                <a:latin typeface="OpenSans"/>
                <a:cs typeface="Arial" pitchFamily="34" charset="0"/>
              </a:rPr>
              <a:t>Cùng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sáng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tạo</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Hoa</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sáng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tạo</a:t>
            </a:r>
            <a:endParaRPr lang="en-US" dirty="0">
              <a:latin typeface="Arial" pitchFamily="34" charset="0"/>
              <a:cs typeface="Arial" pitchFamily="34" charset="0"/>
            </a:endParaRPr>
          </a:p>
          <a:p>
            <a:pPr lvl="0" eaLnBrk="0" fontAlgn="base" hangingPunct="0">
              <a:spcBef>
                <a:spcPct val="0"/>
              </a:spcBef>
              <a:spcAft>
                <a:spcPct val="0"/>
              </a:spcAft>
            </a:pPr>
            <a:r>
              <a:rPr lang="en-US" sz="2400" dirty="0" err="1">
                <a:solidFill>
                  <a:srgbClr val="000000"/>
                </a:solidFill>
                <a:latin typeface="OpenSans"/>
                <a:cs typeface="Arial" pitchFamily="34" charset="0"/>
              </a:rPr>
              <a:t>Cùng</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bạn</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đóng</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vai</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nói</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và</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đáp</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lời</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chào</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của</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em</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khi</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đi</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học</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khi</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về</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nhà</a:t>
            </a:r>
            <a:r>
              <a:rPr lang="en-US" sz="2400" dirty="0">
                <a:solidFill>
                  <a:srgbClr val="000000"/>
                </a:solidFill>
                <a:latin typeface="OpenSans"/>
                <a:cs typeface="Arial" pitchFamily="34" charset="0"/>
              </a:rPr>
              <a:t>.</a:t>
            </a:r>
            <a:endParaRPr lang="en-US" sz="2400" dirty="0"/>
          </a:p>
        </p:txBody>
      </p:sp>
    </p:spTree>
    <p:extLst>
      <p:ext uri="{BB962C8B-B14F-4D97-AF65-F5344CB8AC3E}">
        <p14:creationId xmlns:p14="http://schemas.microsoft.com/office/powerpoint/2010/main" val="1219066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8382"/>
            <a:ext cx="91440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indent="0">
              <a:buNone/>
            </a:pPr>
            <a:r>
              <a:rPr lang="vi-VN" b="1" dirty="0"/>
              <a:t>a) Với người thân:</a:t>
            </a:r>
            <a:endParaRPr lang="vi-VN" dirty="0"/>
          </a:p>
        </p:txBody>
      </p:sp>
      <p:sp>
        <p:nvSpPr>
          <p:cNvPr id="3" name="Rectangle 2"/>
          <p:cNvSpPr/>
          <p:nvPr/>
        </p:nvSpPr>
        <p:spPr>
          <a:xfrm>
            <a:off x="0" y="3028950"/>
            <a:ext cx="9131808" cy="1905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3200" dirty="0">
                <a:latin typeface="+mj-lt"/>
              </a:rPr>
              <a:t>* Khi về nhà:</a:t>
            </a:r>
          </a:p>
          <a:p>
            <a:r>
              <a:rPr lang="vi-VN" sz="3200" dirty="0">
                <a:latin typeface="+mj-lt"/>
              </a:rPr>
              <a:t>- Con chào bố mẹ, con </a:t>
            </a:r>
            <a:r>
              <a:rPr lang="en-US" sz="3200" dirty="0" err="1">
                <a:latin typeface="+mj-lt"/>
              </a:rPr>
              <a:t>đi</a:t>
            </a:r>
            <a:r>
              <a:rPr lang="en-US" sz="3200" dirty="0">
                <a:latin typeface="+mj-lt"/>
              </a:rPr>
              <a:t> </a:t>
            </a:r>
            <a:r>
              <a:rPr lang="en-US" sz="3200" dirty="0" err="1">
                <a:latin typeface="+mj-lt"/>
              </a:rPr>
              <a:t>học</a:t>
            </a:r>
            <a:r>
              <a:rPr lang="en-US" sz="3200" dirty="0">
                <a:latin typeface="+mj-lt"/>
              </a:rPr>
              <a:t> </a:t>
            </a:r>
            <a:r>
              <a:rPr lang="en-US" sz="3200" dirty="0" err="1">
                <a:latin typeface="+mj-lt"/>
              </a:rPr>
              <a:t>về</a:t>
            </a:r>
            <a:r>
              <a:rPr lang="en-US" sz="3200" dirty="0">
                <a:latin typeface="+mj-lt"/>
              </a:rPr>
              <a:t> </a:t>
            </a:r>
            <a:r>
              <a:rPr lang="vi-VN" sz="3200" dirty="0">
                <a:latin typeface="+mj-lt"/>
              </a:rPr>
              <a:t>ạ!</a:t>
            </a:r>
          </a:p>
          <a:p>
            <a:r>
              <a:rPr lang="vi-VN" sz="3200" dirty="0">
                <a:latin typeface="+mj-lt"/>
              </a:rPr>
              <a:t>- Con chào bố mẹ</a:t>
            </a:r>
            <a:r>
              <a:rPr lang="en-US" sz="3200" dirty="0">
                <a:latin typeface="+mj-lt"/>
              </a:rPr>
              <a:t> con </a:t>
            </a:r>
            <a:r>
              <a:rPr lang="en-US" sz="3200" dirty="0" err="1">
                <a:latin typeface="+mj-lt"/>
              </a:rPr>
              <a:t>đi</a:t>
            </a:r>
            <a:r>
              <a:rPr lang="en-US" sz="3200" dirty="0">
                <a:latin typeface="+mj-lt"/>
              </a:rPr>
              <a:t> </a:t>
            </a:r>
            <a:r>
              <a:rPr lang="en-US" sz="3200" dirty="0" err="1">
                <a:latin typeface="+mj-lt"/>
              </a:rPr>
              <a:t>học</a:t>
            </a:r>
            <a:r>
              <a:rPr lang="en-US" sz="3200" dirty="0">
                <a:latin typeface="+mj-lt"/>
              </a:rPr>
              <a:t> </a:t>
            </a:r>
            <a:r>
              <a:rPr lang="en-US" sz="3200" dirty="0" err="1">
                <a:latin typeface="+mj-lt"/>
              </a:rPr>
              <a:t>mới</a:t>
            </a:r>
            <a:r>
              <a:rPr lang="en-US" sz="3200" dirty="0">
                <a:latin typeface="+mj-lt"/>
              </a:rPr>
              <a:t> </a:t>
            </a:r>
            <a:r>
              <a:rPr lang="en-US" sz="3200" dirty="0" err="1">
                <a:latin typeface="+mj-lt"/>
              </a:rPr>
              <a:t>về</a:t>
            </a:r>
            <a:r>
              <a:rPr lang="vi-VN" sz="3200" dirty="0">
                <a:latin typeface="+mj-lt"/>
              </a:rPr>
              <a:t>!</a:t>
            </a:r>
            <a:endParaRPr lang="en-US" sz="3200" dirty="0">
              <a:latin typeface="+mj-lt"/>
            </a:endParaRPr>
          </a:p>
        </p:txBody>
      </p:sp>
      <p:sp>
        <p:nvSpPr>
          <p:cNvPr id="5" name="Rectangle 4"/>
          <p:cNvSpPr/>
          <p:nvPr/>
        </p:nvSpPr>
        <p:spPr>
          <a:xfrm>
            <a:off x="-12192" y="666750"/>
            <a:ext cx="9144000" cy="19880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3200" dirty="0">
                <a:latin typeface="+mj-lt"/>
              </a:rPr>
              <a:t>* Khi đi học:</a:t>
            </a:r>
            <a:endParaRPr lang="en-US" sz="3200" dirty="0">
              <a:latin typeface="+mj-lt"/>
            </a:endParaRPr>
          </a:p>
          <a:p>
            <a:r>
              <a:rPr lang="vi-VN" sz="3200" dirty="0">
                <a:latin typeface="+mj-lt"/>
              </a:rPr>
              <a:t>- Con chào bố mẹ, con </a:t>
            </a:r>
            <a:r>
              <a:rPr lang="en-US" sz="3200" dirty="0" err="1">
                <a:latin typeface="+mj-lt"/>
              </a:rPr>
              <a:t>đi</a:t>
            </a:r>
            <a:r>
              <a:rPr lang="en-US" sz="3200" dirty="0">
                <a:latin typeface="+mj-lt"/>
              </a:rPr>
              <a:t> </a:t>
            </a:r>
            <a:r>
              <a:rPr lang="en-US" sz="3200" dirty="0" err="1">
                <a:latin typeface="+mj-lt"/>
              </a:rPr>
              <a:t>học</a:t>
            </a:r>
            <a:r>
              <a:rPr lang="vi-VN" sz="3200" dirty="0">
                <a:latin typeface="+mj-lt"/>
              </a:rPr>
              <a:t>!</a:t>
            </a:r>
          </a:p>
          <a:p>
            <a:r>
              <a:rPr lang="vi-VN" sz="3200" dirty="0">
                <a:latin typeface="+mj-lt"/>
              </a:rPr>
              <a:t>- Con chào bố mẹ</a:t>
            </a:r>
            <a:r>
              <a:rPr lang="en-US" sz="3200" dirty="0">
                <a:latin typeface="+mj-lt"/>
              </a:rPr>
              <a:t> con </a:t>
            </a:r>
            <a:r>
              <a:rPr lang="en-US" sz="3200" dirty="0" err="1">
                <a:latin typeface="+mj-lt"/>
              </a:rPr>
              <a:t>đi</a:t>
            </a:r>
            <a:r>
              <a:rPr lang="en-US" sz="3200" dirty="0">
                <a:latin typeface="+mj-lt"/>
              </a:rPr>
              <a:t> </a:t>
            </a:r>
            <a:r>
              <a:rPr lang="en-US" sz="3200" dirty="0" err="1">
                <a:latin typeface="+mj-lt"/>
              </a:rPr>
              <a:t>học</a:t>
            </a:r>
            <a:r>
              <a:rPr lang="en-US" sz="3200" dirty="0">
                <a:latin typeface="+mj-lt"/>
              </a:rPr>
              <a:t> ạ</a:t>
            </a:r>
            <a:r>
              <a:rPr lang="vi-VN" sz="3200" dirty="0">
                <a:latin typeface="+mj-lt"/>
              </a:rPr>
              <a:t>!</a:t>
            </a:r>
          </a:p>
          <a:p>
            <a:r>
              <a:rPr lang="vi-VN" sz="3200" dirty="0">
                <a:latin typeface="+mj-lt"/>
              </a:rPr>
              <a:t>- Con chào bố mẹ, </a:t>
            </a:r>
            <a:r>
              <a:rPr lang="en-US" sz="3200" dirty="0">
                <a:latin typeface="+mj-lt"/>
              </a:rPr>
              <a:t>con </a:t>
            </a:r>
            <a:r>
              <a:rPr lang="en-US" sz="3200" dirty="0" err="1">
                <a:latin typeface="+mj-lt"/>
              </a:rPr>
              <a:t>đi</a:t>
            </a:r>
            <a:r>
              <a:rPr lang="en-US" sz="3200" dirty="0">
                <a:latin typeface="+mj-lt"/>
              </a:rPr>
              <a:t> </a:t>
            </a:r>
            <a:r>
              <a:rPr lang="en-US" sz="3200" dirty="0" err="1">
                <a:latin typeface="+mj-lt"/>
              </a:rPr>
              <a:t>học</a:t>
            </a:r>
            <a:r>
              <a:rPr lang="en-US" sz="3200" dirty="0">
                <a:latin typeface="+mj-lt"/>
              </a:rPr>
              <a:t> </a:t>
            </a:r>
            <a:r>
              <a:rPr lang="en-US" sz="3200" dirty="0" err="1">
                <a:latin typeface="+mj-lt"/>
              </a:rPr>
              <a:t>đây</a:t>
            </a:r>
            <a:r>
              <a:rPr lang="en-US" sz="3200" dirty="0">
                <a:latin typeface="+mj-lt"/>
              </a:rPr>
              <a:t> ạ</a:t>
            </a:r>
            <a:r>
              <a:rPr lang="vi-VN" sz="3200" dirty="0">
                <a:latin typeface="+mj-lt"/>
              </a:rPr>
              <a:t>!</a:t>
            </a:r>
          </a:p>
        </p:txBody>
      </p:sp>
    </p:spTree>
    <p:extLst>
      <p:ext uri="{BB962C8B-B14F-4D97-AF65-F5344CB8AC3E}">
        <p14:creationId xmlns:p14="http://schemas.microsoft.com/office/powerpoint/2010/main" val="9775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5750"/>
            <a:ext cx="9144000" cy="4857750"/>
          </a:xfrm>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vi-VN" sz="4600" b="1" dirty="0"/>
              <a:t>b) Với thầy cô</a:t>
            </a:r>
            <a:endParaRPr lang="vi-VN" sz="4600" dirty="0"/>
          </a:p>
        </p:txBody>
      </p:sp>
      <p:sp>
        <p:nvSpPr>
          <p:cNvPr id="2" name="Rounded Rectangle 1"/>
          <p:cNvSpPr/>
          <p:nvPr/>
        </p:nvSpPr>
        <p:spPr>
          <a:xfrm>
            <a:off x="-3048" y="971550"/>
            <a:ext cx="9137904" cy="1752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vi-VN" sz="3200" dirty="0"/>
              <a:t>* Khi đi học</a:t>
            </a:r>
          </a:p>
          <a:p>
            <a:r>
              <a:rPr lang="vi-VN" sz="3200" dirty="0"/>
              <a:t>- Em chào cô</a:t>
            </a:r>
            <a:r>
              <a:rPr lang="en-US" sz="3200" dirty="0"/>
              <a:t> </a:t>
            </a:r>
            <a:r>
              <a:rPr lang="en-US" sz="4000" dirty="0"/>
              <a:t>ạ</a:t>
            </a:r>
            <a:r>
              <a:rPr lang="en-US" sz="3200" dirty="0"/>
              <a:t> </a:t>
            </a:r>
            <a:r>
              <a:rPr lang="vi-VN" sz="3200" dirty="0"/>
              <a:t>!</a:t>
            </a:r>
          </a:p>
          <a:p>
            <a:r>
              <a:rPr lang="vi-VN" sz="3200" dirty="0"/>
              <a:t>- Em chào cô! Em đã tới lớp rồi ạ!</a:t>
            </a:r>
          </a:p>
        </p:txBody>
      </p:sp>
      <p:sp>
        <p:nvSpPr>
          <p:cNvPr id="4" name="Rounded Rectangle 3"/>
          <p:cNvSpPr/>
          <p:nvPr/>
        </p:nvSpPr>
        <p:spPr>
          <a:xfrm>
            <a:off x="0" y="3105150"/>
            <a:ext cx="9171432" cy="1905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sz="3200" dirty="0"/>
          </a:p>
          <a:p>
            <a:endParaRPr lang="en-US" sz="3200" dirty="0"/>
          </a:p>
          <a:p>
            <a:r>
              <a:rPr lang="vi-VN" sz="3200" dirty="0"/>
              <a:t>* Khi về nhà:</a:t>
            </a:r>
            <a:endParaRPr lang="en-US" sz="3200" dirty="0"/>
          </a:p>
          <a:p>
            <a:r>
              <a:rPr lang="en-US" sz="3200" dirty="0"/>
              <a:t>-</a:t>
            </a:r>
            <a:r>
              <a:rPr lang="vi-VN" sz="3200" dirty="0"/>
              <a:t> Em chào cô</a:t>
            </a:r>
            <a:r>
              <a:rPr lang="en-US" sz="3200" dirty="0"/>
              <a:t> </a:t>
            </a:r>
            <a:r>
              <a:rPr lang="en-US" sz="3600" dirty="0" err="1"/>
              <a:t>em</a:t>
            </a:r>
            <a:r>
              <a:rPr lang="en-US" sz="3600" dirty="0"/>
              <a:t> </a:t>
            </a:r>
            <a:r>
              <a:rPr lang="en-US" sz="3600" dirty="0" err="1"/>
              <a:t>về</a:t>
            </a:r>
            <a:r>
              <a:rPr lang="en-US" sz="3600" dirty="0"/>
              <a:t> ạ</a:t>
            </a:r>
            <a:r>
              <a:rPr lang="vi-VN" sz="3600" dirty="0"/>
              <a:t>!</a:t>
            </a:r>
          </a:p>
          <a:p>
            <a:r>
              <a:rPr lang="vi-VN" sz="3200" dirty="0"/>
              <a:t>- Em chào cô! Hẹn gặp cô ngày mai ạ!</a:t>
            </a:r>
          </a:p>
          <a:p>
            <a:r>
              <a:rPr lang="vi-VN" sz="3200" dirty="0"/>
              <a:t>- Em chào cô! Em về nhà đây ạ!</a:t>
            </a:r>
            <a:br>
              <a:rPr lang="vi-VN" sz="3200" dirty="0"/>
            </a:br>
            <a:br>
              <a:rPr lang="vi-VN" sz="3200" dirty="0"/>
            </a:br>
            <a:endParaRPr lang="en-US" sz="3200" dirty="0"/>
          </a:p>
        </p:txBody>
      </p:sp>
    </p:spTree>
    <p:extLst>
      <p:ext uri="{BB962C8B-B14F-4D97-AF65-F5344CB8AC3E}">
        <p14:creationId xmlns:p14="http://schemas.microsoft.com/office/powerpoint/2010/main" val="9436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92F527C-0EB3-4C9C-97F7-E318CAB1AF79}"/>
              </a:ext>
            </a:extLst>
          </p:cNvPr>
          <p:cNvSpPr/>
          <p:nvPr/>
        </p:nvSpPr>
        <p:spPr>
          <a:xfrm>
            <a:off x="228600" y="209550"/>
            <a:ext cx="8686800" cy="3456259"/>
          </a:xfrm>
          <a:prstGeom prst="cloud">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sz="5400" b="1" dirty="0" err="1">
                <a:solidFill>
                  <a:srgbClr val="FF0000"/>
                </a:solidFill>
                <a:latin typeface="+mj-lt"/>
                <a:cs typeface="Times New Roman" pitchFamily="18" charset="0"/>
              </a:rPr>
              <a:t>Nhận</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xét</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tiết</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học</a:t>
            </a:r>
            <a:endParaRPr lang="en-US" sz="5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808516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 y="-3"/>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740099" y="669074"/>
            <a:ext cx="8430928" cy="52501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ba</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26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6" name="Title 3"/>
          <p:cNvSpPr>
            <a:spLocks noGrp="1"/>
          </p:cNvSpPr>
          <p:nvPr/>
        </p:nvSpPr>
        <p:spPr>
          <a:xfrm>
            <a:off x="2721287" y="1364080"/>
            <a:ext cx="4136713" cy="2198269"/>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r>
              <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p>
          <a:p>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Chữ</a:t>
            </a:r>
            <a:r>
              <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hoa</a:t>
            </a:r>
            <a:r>
              <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G</a:t>
            </a:r>
          </a:p>
          <a:p>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Gọi</a:t>
            </a:r>
            <a:r>
              <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dạ</a:t>
            </a:r>
            <a:r>
              <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bảo</a:t>
            </a:r>
            <a:r>
              <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vâng</a:t>
            </a:r>
            <a:endParaRPr lang="en-US" sz="3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165995229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05740"/>
            <a:ext cx="4038600" cy="5078313"/>
          </a:xfrm>
          <a:prstGeom prst="rect">
            <a:avLst/>
          </a:prstGeom>
        </p:spPr>
        <p:txBody>
          <a:bodyPr wrap="square">
            <a:spAutoFit/>
          </a:bodyPr>
          <a:lstStyle/>
          <a:p>
            <a:r>
              <a:rPr lang="pt-BR" sz="3600" b="1" dirty="0">
                <a:solidFill>
                  <a:srgbClr val="FF0000"/>
                </a:solidFill>
                <a:latin typeface="Times New Roman" pitchFamily="18" charset="0"/>
                <a:cs typeface="Times New Roman" pitchFamily="18" charset="0"/>
              </a:rPr>
              <a:t>- C</a:t>
            </a:r>
            <a:r>
              <a:rPr lang="pt-BR" sz="3600" b="1" dirty="0">
                <a:latin typeface="Times New Roman" pitchFamily="18" charset="0"/>
                <a:cs typeface="Times New Roman" pitchFamily="18" charset="0"/>
              </a:rPr>
              <a:t>hữ hoa G</a:t>
            </a:r>
            <a:r>
              <a:rPr lang="en-US" sz="3600" dirty="0">
                <a:latin typeface="Times New Roman" pitchFamily="18" charset="0"/>
                <a:cs typeface="Times New Roman" pitchFamily="18" charset="0"/>
              </a:rPr>
              <a:t>.</a:t>
            </a:r>
            <a:endParaRPr lang="en-US" sz="3600" b="1" dirty="0">
              <a:latin typeface="Times New Roman" pitchFamily="18" charset="0"/>
              <a:cs typeface="Times New Roman" pitchFamily="18" charset="0"/>
            </a:endParaRPr>
          </a:p>
          <a:p>
            <a:r>
              <a:rPr lang="pt-BR" sz="3600" b="1" dirty="0">
                <a:latin typeface="Times New Roman" pitchFamily="18" charset="0"/>
                <a:cs typeface="Times New Roman" pitchFamily="18" charset="0"/>
              </a:rPr>
              <a:t>Chữ hoa G gồm mấy nét, cao mấy đơn vị?</a:t>
            </a:r>
            <a:endParaRPr lang="en-US" sz="3600" b="1" dirty="0">
              <a:latin typeface="Times New Roman" pitchFamily="18" charset="0"/>
              <a:cs typeface="Times New Roman" pitchFamily="18" charset="0"/>
            </a:endParaRPr>
          </a:p>
          <a:p>
            <a:endParaRPr lang="en-US" sz="3600" b="1" dirty="0"/>
          </a:p>
          <a:p>
            <a:r>
              <a:rPr lang="vi-VN" sz="3600" b="1" dirty="0">
                <a:solidFill>
                  <a:srgbClr val="FF0000"/>
                </a:solidFill>
                <a:latin typeface="+mj-lt"/>
              </a:rPr>
              <a:t>- Cấu tạo:</a:t>
            </a:r>
            <a:r>
              <a:rPr lang="vi-VN" sz="3600" dirty="0">
                <a:solidFill>
                  <a:srgbClr val="FF0000"/>
                </a:solidFill>
                <a:latin typeface="+mj-lt"/>
              </a:rPr>
              <a:t> gồm nét cong trái và nét khuyết dưới.</a:t>
            </a:r>
          </a:p>
          <a:p>
            <a:br>
              <a:rPr lang="vi-VN" dirty="0"/>
            </a:br>
            <a:endParaRPr lang="en-US" dirty="0"/>
          </a:p>
        </p:txBody>
      </p:sp>
      <p:pic>
        <p:nvPicPr>
          <p:cNvPr id="3" name="9convert.com - HƯỚNG DẪN VIẾT CHỮ HOA G  CỠ CHỮ 25 LY  KIẾN THỨC TIỂU HỌ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2528888"/>
            <a:ext cx="152400" cy="85725"/>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53273"/>
            <a:ext cx="3276600" cy="478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0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 y="698182"/>
            <a:ext cx="4659310"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000" b="1" dirty="0"/>
              <a:t>Cách viết:</a:t>
            </a:r>
            <a:endParaRPr lang="vi-VN" sz="2000" dirty="0"/>
          </a:p>
          <a:p>
            <a:r>
              <a:rPr lang="vi-VN" sz="2000" dirty="0"/>
              <a:t>+ Bước 1: Đặt bút trên ĐK dọc 2, dưới ĐK ngang 4 (phía trên), viết một nét cong trái nhỏ (lưng chạm ĐK dọc 1), lượn vòng lên chạm ĐK dọc 3 viết liền mạch nét cong trái lớn, dừng bút tại giao điểm của ĐK ngang 2 (phía trên) và ĐK dọc 3 (chỗ bắt đầu viết nét cong trái lớn phải ngang bằng với điểm đặt bút).</a:t>
            </a:r>
          </a:p>
          <a:p>
            <a:r>
              <a:rPr lang="vi-VN" sz="2000" dirty="0"/>
              <a:t>+ Bước 2: Không nhấc bút, viết tiếp nét khuyết dưới và dừng bút trước ĐK dọc 4, dưới ĐK ngang 2 (phía trên).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3273"/>
            <a:ext cx="3276600" cy="478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92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1956"/>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04800" y="570566"/>
            <a:ext cx="9144000" cy="72203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hai</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25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6" name="Title 3"/>
          <p:cNvSpPr>
            <a:spLocks noGrp="1"/>
          </p:cNvSpPr>
          <p:nvPr/>
        </p:nvSpPr>
        <p:spPr>
          <a:xfrm>
            <a:off x="2656043" y="1868954"/>
            <a:ext cx="5573557" cy="598069"/>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r>
              <a:rPr lang="en-US"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Cô</a:t>
            </a:r>
            <a:r>
              <a:rPr lang="en-US"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chủ</a:t>
            </a:r>
            <a:r>
              <a:rPr lang="en-US"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nhà</a:t>
            </a:r>
            <a:r>
              <a:rPr lang="en-US"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tí</a:t>
            </a:r>
            <a:r>
              <a:rPr lang="en-US"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hon</a:t>
            </a:r>
            <a:endParaRPr lang="en-US"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endParaRPr lang="en-US" sz="36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2" name="Rectangle 1"/>
          <p:cNvSpPr/>
          <p:nvPr/>
        </p:nvSpPr>
        <p:spPr>
          <a:xfrm>
            <a:off x="1219200" y="1910031"/>
            <a:ext cx="7239000" cy="707886"/>
          </a:xfrm>
          <a:prstGeom prst="rect">
            <a:avLst/>
          </a:prstGeom>
        </p:spPr>
        <p:txBody>
          <a:bodyPr wrap="square">
            <a:spAutoFit/>
          </a:bodyPr>
          <a:lstStyle/>
          <a:p>
            <a:pPr lvl="0"/>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endParaRPr lang="en-US" sz="3600" b="1" dirty="0">
              <a:ln w="6600">
                <a:solidFill>
                  <a:srgbClr val="C0504D"/>
                </a:solidFill>
                <a:prstDash val="solid"/>
              </a:ln>
              <a:solidFill>
                <a:srgbClr val="FFFF00"/>
              </a:solidFill>
              <a:effectLst>
                <a:outerShdw dist="38100" dir="2700000" algn="tl" rotWithShape="0">
                  <a:srgbClr val="C0504D"/>
                </a:outerShdw>
              </a:effectLst>
              <a:latin typeface="HP001 4 hàng" pitchFamily="34" charset="-93"/>
              <a:cs typeface="Times New Roman" panose="02020603050405020304" pitchFamily="18" charset="0"/>
            </a:endParaRPr>
          </a:p>
        </p:txBody>
      </p:sp>
      <p:cxnSp>
        <p:nvCxnSpPr>
          <p:cNvPr id="4" name="Straight Connector 3"/>
          <p:cNvCxnSpPr/>
          <p:nvPr/>
        </p:nvCxnSpPr>
        <p:spPr>
          <a:xfrm>
            <a:off x="2133600" y="2724150"/>
            <a:ext cx="5410200" cy="76200"/>
          </a:xfrm>
          <a:prstGeom prst="line">
            <a:avLst/>
          </a:prstGeom>
        </p:spPr>
        <p:style>
          <a:lnRef idx="3">
            <a:schemeClr val="accent3"/>
          </a:lnRef>
          <a:fillRef idx="0">
            <a:schemeClr val="accent3"/>
          </a:fillRef>
          <a:effectRef idx="2">
            <a:schemeClr val="accent3"/>
          </a:effectRef>
          <a:fontRef idx="minor">
            <a:schemeClr val="tx1"/>
          </a:fontRef>
        </p:style>
      </p:cxnSp>
      <p:sp>
        <p:nvSpPr>
          <p:cNvPr id="5" name="Rectangle 4"/>
          <p:cNvSpPr/>
          <p:nvPr/>
        </p:nvSpPr>
        <p:spPr>
          <a:xfrm>
            <a:off x="838200" y="2952750"/>
            <a:ext cx="9601200" cy="769441"/>
          </a:xfrm>
          <a:prstGeom prst="rect">
            <a:avLst/>
          </a:prstGeom>
        </p:spPr>
        <p:txBody>
          <a:bodyPr wrap="square">
            <a:spAutoFit/>
          </a:bodyPr>
          <a:lstStyle/>
          <a:p>
            <a:pPr algn="ct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Hoạt</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động</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trải</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nghiệm</a:t>
            </a:r>
            <a:endParaRPr lang="en-US" sz="48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6" name="Rectangle 5"/>
          <p:cNvSpPr/>
          <p:nvPr/>
        </p:nvSpPr>
        <p:spPr>
          <a:xfrm>
            <a:off x="304800" y="3943171"/>
            <a:ext cx="9296400" cy="1446550"/>
          </a:xfrm>
          <a:prstGeom prst="rect">
            <a:avLst/>
          </a:prstGeom>
        </p:spPr>
        <p:txBody>
          <a:bodyPr wrap="square">
            <a:spAutoFit/>
          </a:bodyPr>
          <a:lstStyle/>
          <a:p>
            <a:pPr algn="ct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Chủ</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đề</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Vì</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một</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cuộc</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sống</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an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toàn</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p>
          <a:p>
            <a:pPr algn="ct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Tuần</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6 – </a:t>
            </a:r>
            <a:r>
              <a:rPr lang="en-US" sz="44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tiết</a:t>
            </a:r>
            <a:r>
              <a:rPr lang="en-US" sz="44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a:t>
            </a:r>
          </a:p>
        </p:txBody>
      </p:sp>
    </p:spTree>
    <p:extLst>
      <p:ext uri="{BB962C8B-B14F-4D97-AF65-F5344CB8AC3E}">
        <p14:creationId xmlns:p14="http://schemas.microsoft.com/office/powerpoint/2010/main" val="407746011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285750"/>
            <a:ext cx="7467600" cy="4495800"/>
          </a:xfrm>
          <a:prstGeom prst="rect">
            <a:avLst/>
          </a:prstGeom>
        </p:spPr>
      </p:pic>
    </p:spTree>
    <p:extLst>
      <p:ext uri="{BB962C8B-B14F-4D97-AF65-F5344CB8AC3E}">
        <p14:creationId xmlns:p14="http://schemas.microsoft.com/office/powerpoint/2010/main" val="1806458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HƯỚNG DẪN VIẾT CHỮ HOA G  CỠ CHỮ 25 LY  KIẾN THỨC TIỂU HỌ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2528888"/>
            <a:ext cx="152400" cy="85725"/>
          </a:xfrm>
          <a:prstGeom prst="rect">
            <a:avLst/>
          </a:prstGeom>
        </p:spPr>
      </p:pic>
      <p:pic>
        <p:nvPicPr>
          <p:cNvPr id="3" name="9convert.com - HƯỚNG DẪN VIẾT CHỮ HOA G  CỠ CHỮ 25 LY  KIẾN THỨC TIỂU HỌ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0"/>
            <a:ext cx="8077200" cy="4552950"/>
          </a:xfrm>
          <a:prstGeom prst="rect">
            <a:avLst/>
          </a:prstGeom>
        </p:spPr>
      </p:pic>
    </p:spTree>
    <p:extLst>
      <p:ext uri="{BB962C8B-B14F-4D97-AF65-F5344CB8AC3E}">
        <p14:creationId xmlns:p14="http://schemas.microsoft.com/office/powerpoint/2010/main" val="4035303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1">
            <a:extLst>
              <a:ext uri="{FF2B5EF4-FFF2-40B4-BE49-F238E27FC236}">
                <a16:creationId xmlns:a16="http://schemas.microsoft.com/office/drawing/2014/main" id="{1409E0E1-8540-4673-BAD6-24D357598D48}"/>
              </a:ext>
            </a:extLst>
          </p:cNvPr>
          <p:cNvSpPr txBox="1">
            <a:spLocks noChangeArrowheads="1"/>
          </p:cNvSpPr>
          <p:nvPr/>
        </p:nvSpPr>
        <p:spPr bwMode="auto">
          <a:xfrm>
            <a:off x="659302" y="334721"/>
            <a:ext cx="30289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r>
              <a:rPr lang="en-US" altLang="en-US" sz="2100" b="1" dirty="0" err="1">
                <a:latin typeface="Arial" panose="020B0604020202020204" pitchFamily="34" charset="0"/>
              </a:rPr>
              <a:t>Câu</a:t>
            </a:r>
            <a:r>
              <a:rPr lang="en-US" altLang="en-US" sz="2100" b="1" dirty="0">
                <a:latin typeface="Arial" panose="020B0604020202020204" pitchFamily="34" charset="0"/>
              </a:rPr>
              <a:t> </a:t>
            </a:r>
            <a:r>
              <a:rPr lang="en-US" altLang="en-US" sz="2100" b="1" dirty="0" err="1">
                <a:latin typeface="Arial" panose="020B0604020202020204" pitchFamily="34" charset="0"/>
              </a:rPr>
              <a:t>ứng</a:t>
            </a:r>
            <a:r>
              <a:rPr lang="en-US" altLang="en-US" sz="2100" b="1" dirty="0">
                <a:latin typeface="Arial" panose="020B0604020202020204" pitchFamily="34" charset="0"/>
              </a:rPr>
              <a:t> </a:t>
            </a:r>
            <a:r>
              <a:rPr lang="en-US" altLang="en-US" sz="2100" b="1" dirty="0" err="1">
                <a:latin typeface="Arial" panose="020B0604020202020204" pitchFamily="34" charset="0"/>
              </a:rPr>
              <a:t>dụng</a:t>
            </a:r>
            <a:r>
              <a:rPr lang="en-US" altLang="en-US" sz="2100" b="1" dirty="0">
                <a:latin typeface="Arial" panose="020B0604020202020204" pitchFamily="34" charset="0"/>
              </a:rPr>
              <a:t>:</a:t>
            </a:r>
          </a:p>
        </p:txBody>
      </p:sp>
      <p:sp>
        <p:nvSpPr>
          <p:cNvPr id="3" name="TextBox 2">
            <a:extLst>
              <a:ext uri="{FF2B5EF4-FFF2-40B4-BE49-F238E27FC236}">
                <a16:creationId xmlns:a16="http://schemas.microsoft.com/office/drawing/2014/main" id="{F7BD5723-45A8-469A-8C47-7C51D534EBD3}"/>
              </a:ext>
            </a:extLst>
          </p:cNvPr>
          <p:cNvSpPr txBox="1">
            <a:spLocks noChangeArrowheads="1"/>
          </p:cNvSpPr>
          <p:nvPr/>
        </p:nvSpPr>
        <p:spPr bwMode="auto">
          <a:xfrm>
            <a:off x="2403362" y="952017"/>
            <a:ext cx="6021311"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600" b="1" dirty="0" err="1">
                <a:solidFill>
                  <a:srgbClr val="FF0000"/>
                </a:solidFill>
                <a:latin typeface="HP001 5 hàng 1 ô ly" panose="020B0603050302020204" pitchFamily="34" charset="0"/>
              </a:rPr>
              <a:t>Gọi</a:t>
            </a:r>
            <a:r>
              <a:rPr lang="en-US" altLang="en-US" sz="3600" b="1" dirty="0">
                <a:solidFill>
                  <a:srgbClr val="FF0000"/>
                </a:solidFill>
                <a:latin typeface="HP001 5 hàng 1 ô ly" panose="020B0603050302020204" pitchFamily="34" charset="0"/>
              </a:rPr>
              <a:t> </a:t>
            </a:r>
            <a:r>
              <a:rPr lang="en-US" altLang="en-US" sz="3600" b="1" dirty="0" err="1">
                <a:solidFill>
                  <a:srgbClr val="FF0000"/>
                </a:solidFill>
                <a:latin typeface="HP001 5 hàng 1 ô ly" panose="020B0603050302020204" pitchFamily="34" charset="0"/>
              </a:rPr>
              <a:t>dạ</a:t>
            </a:r>
            <a:r>
              <a:rPr lang="en-US" altLang="en-US" sz="3600" b="1" dirty="0">
                <a:solidFill>
                  <a:srgbClr val="FF0000"/>
                </a:solidFill>
                <a:latin typeface="HP001 5 hàng 1 ô ly" panose="020B0603050302020204" pitchFamily="34" charset="0"/>
              </a:rPr>
              <a:t> </a:t>
            </a:r>
            <a:r>
              <a:rPr lang="en-US" altLang="en-US" sz="3600" b="1" dirty="0" err="1">
                <a:solidFill>
                  <a:srgbClr val="FF0000"/>
                </a:solidFill>
                <a:latin typeface="HP001 5 hàng 1 ô ly" panose="020B0603050302020204" pitchFamily="34" charset="0"/>
              </a:rPr>
              <a:t>bảo</a:t>
            </a:r>
            <a:r>
              <a:rPr lang="en-US" altLang="en-US" sz="3600" b="1" dirty="0">
                <a:solidFill>
                  <a:srgbClr val="FF0000"/>
                </a:solidFill>
                <a:latin typeface="HP001 5 hàng 1 ô ly" panose="020B0603050302020204" pitchFamily="34" charset="0"/>
              </a:rPr>
              <a:t> </a:t>
            </a:r>
            <a:r>
              <a:rPr lang="en-US" altLang="en-US" sz="3600" b="1" dirty="0" err="1">
                <a:solidFill>
                  <a:srgbClr val="FF0000"/>
                </a:solidFill>
                <a:latin typeface="HP001 5 hàng 1 ô ly" panose="020B0603050302020204" pitchFamily="34" charset="0"/>
              </a:rPr>
              <a:t>vâng</a:t>
            </a:r>
            <a:r>
              <a:rPr lang="en-US" altLang="en-US" sz="3600" b="1" dirty="0">
                <a:solidFill>
                  <a:srgbClr val="FF0000"/>
                </a:solidFill>
                <a:latin typeface="HL Hoctro" panose="02000000000000000000" pitchFamily="2" charset="0"/>
              </a:rPr>
              <a:t>.</a:t>
            </a:r>
          </a:p>
        </p:txBody>
      </p:sp>
      <p:sp>
        <p:nvSpPr>
          <p:cNvPr id="4" name="TextBox 3">
            <a:extLst>
              <a:ext uri="{FF2B5EF4-FFF2-40B4-BE49-F238E27FC236}">
                <a16:creationId xmlns:a16="http://schemas.microsoft.com/office/drawing/2014/main" id="{5A50E36E-19AB-4770-B48D-DA60A7D475BA}"/>
              </a:ext>
            </a:extLst>
          </p:cNvPr>
          <p:cNvSpPr txBox="1"/>
          <p:nvPr/>
        </p:nvSpPr>
        <p:spPr>
          <a:xfrm>
            <a:off x="213720" y="1608394"/>
            <a:ext cx="8743604" cy="1084913"/>
          </a:xfrm>
          <a:prstGeom prst="rect">
            <a:avLst/>
          </a:prstGeom>
          <a:noFill/>
        </p:spPr>
        <p:txBody>
          <a:bodyPr wrap="square" lIns="68580" tIns="34290" rIns="68580" bIns="34290">
            <a:spAutoFit/>
          </a:bodyPr>
          <a:lstStyle/>
          <a:p>
            <a:pPr marL="214313" indent="-214313">
              <a:buFontTx/>
              <a:buChar char="-"/>
              <a:defRPr/>
            </a:pPr>
            <a:r>
              <a:rPr lang="en-US" sz="3300" dirty="0" err="1"/>
              <a:t>Câu</a:t>
            </a:r>
            <a:r>
              <a:rPr lang="en-US" sz="3300" dirty="0"/>
              <a:t> </a:t>
            </a:r>
            <a:r>
              <a:rPr lang="en-US" sz="3300" dirty="0" err="1"/>
              <a:t>ứng</a:t>
            </a:r>
            <a:r>
              <a:rPr lang="en-US" sz="3300" dirty="0"/>
              <a:t> </a:t>
            </a:r>
            <a:r>
              <a:rPr lang="en-US" sz="3300" dirty="0" err="1"/>
              <a:t>dụng</a:t>
            </a:r>
            <a:r>
              <a:rPr lang="en-US" sz="3300" dirty="0"/>
              <a:t> </a:t>
            </a:r>
            <a:r>
              <a:rPr lang="en-US" sz="3300" dirty="0" err="1"/>
              <a:t>gồm</a:t>
            </a:r>
            <a:r>
              <a:rPr lang="en-US" sz="3300" dirty="0"/>
              <a:t> bao </a:t>
            </a:r>
            <a:r>
              <a:rPr lang="en-US" sz="3300" dirty="0" err="1"/>
              <a:t>nhiêu</a:t>
            </a:r>
            <a:r>
              <a:rPr lang="en-US" sz="3300" dirty="0"/>
              <a:t> </a:t>
            </a:r>
            <a:r>
              <a:rPr lang="en-US" sz="3300" dirty="0" err="1"/>
              <a:t>tiếng</a:t>
            </a:r>
            <a:r>
              <a:rPr lang="en-US" sz="3300" dirty="0"/>
              <a:t>? </a:t>
            </a:r>
            <a:r>
              <a:rPr lang="en-US" sz="3300" dirty="0" err="1"/>
              <a:t>Đó</a:t>
            </a:r>
            <a:r>
              <a:rPr lang="en-US" sz="3300" dirty="0"/>
              <a:t> </a:t>
            </a:r>
            <a:r>
              <a:rPr lang="en-US" sz="3300" dirty="0" err="1"/>
              <a:t>là</a:t>
            </a:r>
            <a:r>
              <a:rPr lang="en-US" sz="3300" dirty="0"/>
              <a:t> </a:t>
            </a:r>
            <a:r>
              <a:rPr lang="en-US" sz="3300" dirty="0" err="1"/>
              <a:t>những</a:t>
            </a:r>
            <a:r>
              <a:rPr lang="en-US" sz="3300" dirty="0"/>
              <a:t> </a:t>
            </a:r>
            <a:r>
              <a:rPr lang="en-US" sz="3300" dirty="0" err="1"/>
              <a:t>tiếng</a:t>
            </a:r>
            <a:r>
              <a:rPr lang="en-US" sz="3300" dirty="0"/>
              <a:t> </a:t>
            </a:r>
            <a:r>
              <a:rPr lang="en-US" sz="3300" dirty="0" err="1"/>
              <a:t>nào</a:t>
            </a:r>
            <a:r>
              <a:rPr lang="en-US" sz="3300" dirty="0"/>
              <a:t> ?</a:t>
            </a:r>
          </a:p>
        </p:txBody>
      </p:sp>
      <p:sp>
        <p:nvSpPr>
          <p:cNvPr id="8" name="TextBox 7">
            <a:extLst>
              <a:ext uri="{FF2B5EF4-FFF2-40B4-BE49-F238E27FC236}">
                <a16:creationId xmlns:a16="http://schemas.microsoft.com/office/drawing/2014/main" id="{3F1F8C1B-6168-4781-B859-47F57AE23B2A}"/>
              </a:ext>
            </a:extLst>
          </p:cNvPr>
          <p:cNvSpPr txBox="1"/>
          <p:nvPr/>
        </p:nvSpPr>
        <p:spPr>
          <a:xfrm>
            <a:off x="156674" y="2693306"/>
            <a:ext cx="8602380" cy="1592744"/>
          </a:xfrm>
          <a:prstGeom prst="rect">
            <a:avLst/>
          </a:prstGeom>
          <a:noFill/>
        </p:spPr>
        <p:txBody>
          <a:bodyPr wrap="square" lIns="68580" tIns="34290" rIns="68580" bIns="34290">
            <a:spAutoFit/>
          </a:bodyPr>
          <a:lstStyle/>
          <a:p>
            <a:pPr marL="428625" indent="-428625">
              <a:lnSpc>
                <a:spcPct val="150000"/>
              </a:lnSpc>
              <a:buFont typeface="Wingdings" panose="05000000000000000000" pitchFamily="2" charset="2"/>
              <a:buChar char="v"/>
              <a:defRPr/>
            </a:pPr>
            <a:r>
              <a:rPr lang="en-US" sz="3300" dirty="0" err="1"/>
              <a:t>Câu</a:t>
            </a:r>
            <a:r>
              <a:rPr lang="en-US" sz="3300" dirty="0"/>
              <a:t> </a:t>
            </a:r>
            <a:r>
              <a:rPr lang="en-US" sz="3300" dirty="0" err="1"/>
              <a:t>ứng</a:t>
            </a:r>
            <a:r>
              <a:rPr lang="en-US" sz="3300" dirty="0"/>
              <a:t> </a:t>
            </a:r>
            <a:r>
              <a:rPr lang="en-US" sz="3300" dirty="0" err="1"/>
              <a:t>dụng</a:t>
            </a:r>
            <a:r>
              <a:rPr lang="en-US" sz="3300" dirty="0"/>
              <a:t> </a:t>
            </a:r>
            <a:r>
              <a:rPr lang="en-US" sz="3300" dirty="0" err="1"/>
              <a:t>gồm</a:t>
            </a:r>
            <a:r>
              <a:rPr lang="en-US" sz="3300" dirty="0"/>
              <a:t> </a:t>
            </a:r>
            <a:r>
              <a:rPr lang="en-US" sz="3300" dirty="0">
                <a:highlight>
                  <a:srgbClr val="00FFFF"/>
                </a:highlight>
              </a:rPr>
              <a:t>4 </a:t>
            </a:r>
            <a:r>
              <a:rPr lang="en-US" sz="3300" dirty="0" err="1">
                <a:highlight>
                  <a:srgbClr val="00FFFF"/>
                </a:highlight>
              </a:rPr>
              <a:t>tiếng</a:t>
            </a:r>
            <a:r>
              <a:rPr lang="en-US" sz="3300" dirty="0"/>
              <a:t>, </a:t>
            </a:r>
            <a:r>
              <a:rPr lang="en-US" sz="3300" dirty="0" err="1"/>
              <a:t>đó</a:t>
            </a:r>
            <a:r>
              <a:rPr lang="en-US" sz="3300" dirty="0"/>
              <a:t> </a:t>
            </a:r>
            <a:r>
              <a:rPr lang="en-US" sz="3300" dirty="0" err="1"/>
              <a:t>là</a:t>
            </a:r>
            <a:r>
              <a:rPr lang="en-US" sz="3300" dirty="0"/>
              <a:t> </a:t>
            </a:r>
            <a:r>
              <a:rPr lang="en-US" sz="3300" dirty="0" err="1"/>
              <a:t>những</a:t>
            </a:r>
            <a:r>
              <a:rPr lang="en-US" sz="3300" dirty="0"/>
              <a:t> </a:t>
            </a:r>
            <a:r>
              <a:rPr lang="en-US" sz="3300" dirty="0" err="1"/>
              <a:t>tiếng</a:t>
            </a:r>
            <a:r>
              <a:rPr lang="en-US" sz="3300" dirty="0"/>
              <a:t>: </a:t>
            </a:r>
            <a:r>
              <a:rPr lang="en-US" sz="3300" b="1" dirty="0" err="1">
                <a:solidFill>
                  <a:srgbClr val="FF0000"/>
                </a:solidFill>
                <a:latin typeface="HP001 5 hàng 1 ô ly" panose="020B0603050302020204" pitchFamily="34" charset="0"/>
              </a:rPr>
              <a:t>Gọi,dạ,bảo,vâng</a:t>
            </a:r>
            <a:r>
              <a:rPr lang="en-US" altLang="en-US" sz="3300" b="1" dirty="0">
                <a:solidFill>
                  <a:srgbClr val="FF0000"/>
                </a:solidFill>
                <a:latin typeface="HP001 5 hàng 1 ô ly" panose="020B0603050302020204" pitchFamily="34" charset="0"/>
              </a:rPr>
              <a:t>.</a:t>
            </a:r>
            <a:endParaRPr lang="en-US" sz="3300" dirty="0">
              <a:solidFill>
                <a:srgbClr val="B818AD"/>
              </a:solidFill>
              <a:latin typeface="HP001 5 hàng 1 ô ly" panose="020B0603050302020204" pitchFamily="34" charset="0"/>
            </a:endParaRPr>
          </a:p>
        </p:txBody>
      </p:sp>
    </p:spTree>
    <p:extLst>
      <p:ext uri="{BB962C8B-B14F-4D97-AF65-F5344CB8AC3E}">
        <p14:creationId xmlns:p14="http://schemas.microsoft.com/office/powerpoint/2010/main" val="15472791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1">
            <a:extLst>
              <a:ext uri="{FF2B5EF4-FFF2-40B4-BE49-F238E27FC236}">
                <a16:creationId xmlns:a16="http://schemas.microsoft.com/office/drawing/2014/main" id="{1409E0E1-8540-4673-BAD6-24D357598D48}"/>
              </a:ext>
            </a:extLst>
          </p:cNvPr>
          <p:cNvSpPr txBox="1">
            <a:spLocks noChangeArrowheads="1"/>
          </p:cNvSpPr>
          <p:nvPr/>
        </p:nvSpPr>
        <p:spPr bwMode="auto">
          <a:xfrm>
            <a:off x="479396" y="455201"/>
            <a:ext cx="30289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r>
              <a:rPr lang="en-US" altLang="en-US" sz="2100" b="1" dirty="0" err="1">
                <a:latin typeface="Arial" panose="020B0604020202020204" pitchFamily="34" charset="0"/>
              </a:rPr>
              <a:t>Câu</a:t>
            </a:r>
            <a:r>
              <a:rPr lang="en-US" altLang="en-US" sz="2100" b="1" dirty="0">
                <a:latin typeface="Arial" panose="020B0604020202020204" pitchFamily="34" charset="0"/>
              </a:rPr>
              <a:t> </a:t>
            </a:r>
            <a:r>
              <a:rPr lang="en-US" altLang="en-US" sz="2100" b="1" dirty="0" err="1">
                <a:latin typeface="Arial" panose="020B0604020202020204" pitchFamily="34" charset="0"/>
              </a:rPr>
              <a:t>ứng</a:t>
            </a:r>
            <a:r>
              <a:rPr lang="en-US" altLang="en-US" sz="2100" b="1" dirty="0">
                <a:latin typeface="Arial" panose="020B0604020202020204" pitchFamily="34" charset="0"/>
              </a:rPr>
              <a:t> </a:t>
            </a:r>
            <a:r>
              <a:rPr lang="en-US" altLang="en-US" sz="2100" b="1" dirty="0" err="1">
                <a:latin typeface="Arial" panose="020B0604020202020204" pitchFamily="34" charset="0"/>
              </a:rPr>
              <a:t>dụng</a:t>
            </a:r>
            <a:r>
              <a:rPr lang="en-US" altLang="en-US" sz="2100" b="1" dirty="0">
                <a:latin typeface="Arial" panose="020B0604020202020204" pitchFamily="34" charset="0"/>
              </a:rPr>
              <a:t>:</a:t>
            </a:r>
          </a:p>
        </p:txBody>
      </p:sp>
      <p:sp>
        <p:nvSpPr>
          <p:cNvPr id="3" name="TextBox 2">
            <a:extLst>
              <a:ext uri="{FF2B5EF4-FFF2-40B4-BE49-F238E27FC236}">
                <a16:creationId xmlns:a16="http://schemas.microsoft.com/office/drawing/2014/main" id="{F7BD5723-45A8-469A-8C47-7C51D534EBD3}"/>
              </a:ext>
            </a:extLst>
          </p:cNvPr>
          <p:cNvSpPr txBox="1">
            <a:spLocks noChangeArrowheads="1"/>
          </p:cNvSpPr>
          <p:nvPr/>
        </p:nvSpPr>
        <p:spPr bwMode="auto">
          <a:xfrm>
            <a:off x="2624999" y="1066389"/>
            <a:ext cx="6432579" cy="13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4100" b="1" dirty="0" err="1">
                <a:solidFill>
                  <a:srgbClr val="FF0000"/>
                </a:solidFill>
                <a:latin typeface="HP001 5 hàng 1 ô ly" panose="020B0603050302020204" pitchFamily="34" charset="0"/>
              </a:rPr>
              <a:t>Gọi</a:t>
            </a:r>
            <a:r>
              <a:rPr lang="en-US" altLang="en-US" sz="4100" b="1" dirty="0">
                <a:solidFill>
                  <a:srgbClr val="FF0000"/>
                </a:solidFill>
                <a:latin typeface="HP001 5 hàng 1 ô ly" panose="020B0603050302020204" pitchFamily="34" charset="0"/>
              </a:rPr>
              <a:t> </a:t>
            </a:r>
            <a:r>
              <a:rPr lang="en-US" altLang="en-US" sz="4100" b="1" dirty="0" err="1">
                <a:solidFill>
                  <a:srgbClr val="FF0000"/>
                </a:solidFill>
                <a:latin typeface="HP001 5 hàng 1 ô ly" panose="020B0603050302020204" pitchFamily="34" charset="0"/>
              </a:rPr>
              <a:t>dạ</a:t>
            </a:r>
            <a:r>
              <a:rPr lang="en-US" altLang="en-US" sz="4100" b="1" dirty="0">
                <a:solidFill>
                  <a:srgbClr val="FF0000"/>
                </a:solidFill>
                <a:latin typeface="HP001 5 hàng 1 ô ly" panose="020B0603050302020204" pitchFamily="34" charset="0"/>
              </a:rPr>
              <a:t> </a:t>
            </a:r>
            <a:r>
              <a:rPr lang="en-US" altLang="en-US" sz="4100" b="1" dirty="0" err="1">
                <a:solidFill>
                  <a:srgbClr val="FF0000"/>
                </a:solidFill>
                <a:latin typeface="HP001 5 hàng 1 ô ly" panose="020B0603050302020204" pitchFamily="34" charset="0"/>
              </a:rPr>
              <a:t>bảo</a:t>
            </a:r>
            <a:r>
              <a:rPr lang="en-US" altLang="en-US" sz="4100" b="1" dirty="0">
                <a:solidFill>
                  <a:srgbClr val="FF0000"/>
                </a:solidFill>
                <a:latin typeface="HP001 5 hàng 1 ô ly" panose="020B0603050302020204" pitchFamily="34" charset="0"/>
              </a:rPr>
              <a:t> </a:t>
            </a:r>
            <a:r>
              <a:rPr lang="en-US" altLang="en-US" sz="4100" b="1" dirty="0" err="1">
                <a:solidFill>
                  <a:srgbClr val="FF0000"/>
                </a:solidFill>
                <a:latin typeface="HP001 5 hàng 1 ô ly" panose="020B0603050302020204" pitchFamily="34" charset="0"/>
              </a:rPr>
              <a:t>vâng</a:t>
            </a:r>
            <a:r>
              <a:rPr lang="en-US" altLang="en-US" sz="4100" b="1" dirty="0">
                <a:solidFill>
                  <a:srgbClr val="FF0000"/>
                </a:solidFill>
                <a:latin typeface="HL Hoctro" panose="02000000000000000000" pitchFamily="2" charset="0"/>
              </a:rPr>
              <a:t>.</a:t>
            </a:r>
          </a:p>
          <a:p>
            <a:pPr eaLnBrk="1" hangingPunct="1"/>
            <a:r>
              <a:rPr lang="en-US" altLang="en-US" sz="4100" b="1" dirty="0">
                <a:solidFill>
                  <a:srgbClr val="FF0000"/>
                </a:solidFill>
                <a:latin typeface="HP001 5 hàng 1 ô ly" panose="020B0603050302020204" pitchFamily="34" charset="0"/>
              </a:rPr>
              <a:t>.</a:t>
            </a:r>
          </a:p>
        </p:txBody>
      </p:sp>
      <p:sp>
        <p:nvSpPr>
          <p:cNvPr id="4" name="TextBox 3">
            <a:extLst>
              <a:ext uri="{FF2B5EF4-FFF2-40B4-BE49-F238E27FC236}">
                <a16:creationId xmlns:a16="http://schemas.microsoft.com/office/drawing/2014/main" id="{5A50E36E-19AB-4770-B48D-DA60A7D475BA}"/>
              </a:ext>
            </a:extLst>
          </p:cNvPr>
          <p:cNvSpPr txBox="1"/>
          <p:nvPr/>
        </p:nvSpPr>
        <p:spPr>
          <a:xfrm>
            <a:off x="205605" y="1744890"/>
            <a:ext cx="8602380" cy="1084913"/>
          </a:xfrm>
          <a:prstGeom prst="rect">
            <a:avLst/>
          </a:prstGeom>
          <a:noFill/>
        </p:spPr>
        <p:txBody>
          <a:bodyPr wrap="square" lIns="68580" tIns="34290" rIns="68580" bIns="34290">
            <a:spAutoFit/>
          </a:bodyPr>
          <a:lstStyle/>
          <a:p>
            <a:pPr marL="214313" indent="-214313">
              <a:buFontTx/>
              <a:buChar char="-"/>
              <a:defRPr/>
            </a:pPr>
            <a:r>
              <a:rPr lang="en-US" sz="3300" dirty="0" err="1"/>
              <a:t>Khoảng</a:t>
            </a:r>
            <a:r>
              <a:rPr lang="en-US" sz="3300" dirty="0"/>
              <a:t> </a:t>
            </a:r>
            <a:r>
              <a:rPr lang="en-US" sz="3300" dirty="0" err="1"/>
              <a:t>cách</a:t>
            </a:r>
            <a:r>
              <a:rPr lang="en-US" sz="3300" dirty="0"/>
              <a:t> </a:t>
            </a:r>
            <a:r>
              <a:rPr lang="en-US" sz="3300" dirty="0" err="1"/>
              <a:t>giữa</a:t>
            </a:r>
            <a:r>
              <a:rPr lang="en-US" sz="3300" dirty="0"/>
              <a:t> </a:t>
            </a:r>
            <a:r>
              <a:rPr lang="en-US" sz="3300" dirty="0" err="1"/>
              <a:t>các</a:t>
            </a:r>
            <a:r>
              <a:rPr lang="en-US" sz="3300" dirty="0"/>
              <a:t> </a:t>
            </a:r>
            <a:r>
              <a:rPr lang="en-US" sz="3300" dirty="0" err="1"/>
              <a:t>tiếng</a:t>
            </a:r>
            <a:r>
              <a:rPr lang="en-US" sz="3300" dirty="0"/>
              <a:t> </a:t>
            </a:r>
            <a:r>
              <a:rPr lang="en-US" sz="3300" dirty="0" err="1"/>
              <a:t>trong</a:t>
            </a:r>
            <a:r>
              <a:rPr lang="en-US" sz="3300" dirty="0"/>
              <a:t> </a:t>
            </a:r>
            <a:r>
              <a:rPr lang="en-US" sz="3300" dirty="0" err="1"/>
              <a:t>câu</a:t>
            </a:r>
            <a:r>
              <a:rPr lang="en-US" sz="3300" dirty="0"/>
              <a:t> </a:t>
            </a:r>
            <a:r>
              <a:rPr lang="en-US" sz="3300" dirty="0" err="1"/>
              <a:t>ứng</a:t>
            </a:r>
            <a:r>
              <a:rPr lang="en-US" sz="3300" dirty="0"/>
              <a:t> </a:t>
            </a:r>
            <a:r>
              <a:rPr lang="en-US" sz="3300" dirty="0" err="1"/>
              <a:t>dụng</a:t>
            </a:r>
            <a:r>
              <a:rPr lang="en-US" sz="3300" dirty="0"/>
              <a:t> </a:t>
            </a:r>
            <a:r>
              <a:rPr lang="en-US" sz="3300" dirty="0" err="1"/>
              <a:t>như</a:t>
            </a:r>
            <a:r>
              <a:rPr lang="en-US" sz="3300" dirty="0"/>
              <a:t> </a:t>
            </a:r>
            <a:r>
              <a:rPr lang="en-US" sz="3300" dirty="0" err="1"/>
              <a:t>thế</a:t>
            </a:r>
            <a:r>
              <a:rPr lang="en-US" sz="3300" dirty="0"/>
              <a:t> </a:t>
            </a:r>
            <a:r>
              <a:rPr lang="en-US" sz="3300" dirty="0" err="1"/>
              <a:t>nào</a:t>
            </a:r>
            <a:r>
              <a:rPr lang="en-US" sz="3300" dirty="0"/>
              <a:t> ?</a:t>
            </a:r>
          </a:p>
        </p:txBody>
      </p:sp>
      <p:sp>
        <p:nvSpPr>
          <p:cNvPr id="2" name="Rectangle 1">
            <a:extLst>
              <a:ext uri="{FF2B5EF4-FFF2-40B4-BE49-F238E27FC236}">
                <a16:creationId xmlns:a16="http://schemas.microsoft.com/office/drawing/2014/main" id="{E9AA5B5D-1564-40B5-9E65-9FF643E4B986}"/>
              </a:ext>
            </a:extLst>
          </p:cNvPr>
          <p:cNvSpPr/>
          <p:nvPr/>
        </p:nvSpPr>
        <p:spPr>
          <a:xfrm>
            <a:off x="220101" y="2932775"/>
            <a:ext cx="8667606" cy="1454244"/>
          </a:xfrm>
          <a:prstGeom prst="rect">
            <a:avLst/>
          </a:prstGeom>
        </p:spPr>
        <p:txBody>
          <a:bodyPr wrap="square" lIns="68580" tIns="34290" rIns="68580" bIns="34290">
            <a:spAutoFit/>
          </a:bodyPr>
          <a:lstStyle/>
          <a:p>
            <a:pPr marL="428625" indent="-428625" algn="ctr">
              <a:lnSpc>
                <a:spcPct val="150000"/>
              </a:lnSpc>
              <a:buFont typeface="Wingdings" panose="05000000000000000000" pitchFamily="2" charset="2"/>
              <a:buChar char="v"/>
            </a:pPr>
            <a:r>
              <a:rPr lang="en-US" altLang="en-US" sz="3000" dirty="0" err="1">
                <a:solidFill>
                  <a:srgbClr val="000000"/>
                </a:solidFill>
                <a:latin typeface="Arial" panose="020B0604020202020204" pitchFamily="34" charset="0"/>
              </a:rPr>
              <a:t>Khoảng</a:t>
            </a:r>
            <a:r>
              <a:rPr lang="en-US" altLang="en-US" sz="3000" dirty="0">
                <a:solidFill>
                  <a:srgbClr val="000000"/>
                </a:solidFill>
                <a:latin typeface="Arial" panose="020B0604020202020204" pitchFamily="34" charset="0"/>
              </a:rPr>
              <a:t> </a:t>
            </a:r>
            <a:r>
              <a:rPr lang="en-US" altLang="en-US" sz="3000" dirty="0" err="1">
                <a:solidFill>
                  <a:srgbClr val="000000"/>
                </a:solidFill>
                <a:latin typeface="Arial" panose="020B0604020202020204" pitchFamily="34" charset="0"/>
              </a:rPr>
              <a:t>cách</a:t>
            </a:r>
            <a:r>
              <a:rPr lang="en-US" altLang="en-US" sz="3000" dirty="0">
                <a:solidFill>
                  <a:srgbClr val="000000"/>
                </a:solidFill>
                <a:latin typeface="Arial" panose="020B0604020202020204" pitchFamily="34" charset="0"/>
              </a:rPr>
              <a:t> </a:t>
            </a:r>
            <a:r>
              <a:rPr lang="en-US" altLang="en-US" sz="3000" dirty="0" err="1">
                <a:solidFill>
                  <a:srgbClr val="000000"/>
                </a:solidFill>
                <a:latin typeface="Arial" panose="020B0604020202020204" pitchFamily="34" charset="0"/>
              </a:rPr>
              <a:t>giữa</a:t>
            </a:r>
            <a:r>
              <a:rPr lang="en-US" altLang="en-US" sz="3000" dirty="0">
                <a:solidFill>
                  <a:srgbClr val="000000"/>
                </a:solidFill>
                <a:latin typeface="Arial" panose="020B0604020202020204" pitchFamily="34" charset="0"/>
              </a:rPr>
              <a:t> </a:t>
            </a:r>
            <a:r>
              <a:rPr lang="en-US" altLang="en-US" sz="3000" dirty="0" err="1">
                <a:solidFill>
                  <a:srgbClr val="000000"/>
                </a:solidFill>
                <a:latin typeface="Arial" panose="020B0604020202020204" pitchFamily="34" charset="0"/>
              </a:rPr>
              <a:t>các</a:t>
            </a:r>
            <a:r>
              <a:rPr lang="en-US" altLang="en-US" sz="3000" dirty="0">
                <a:solidFill>
                  <a:srgbClr val="000000"/>
                </a:solidFill>
                <a:latin typeface="Arial" panose="020B0604020202020204" pitchFamily="34" charset="0"/>
              </a:rPr>
              <a:t> </a:t>
            </a:r>
            <a:r>
              <a:rPr lang="en-US" altLang="en-US" sz="3000" dirty="0" err="1">
                <a:solidFill>
                  <a:srgbClr val="000000"/>
                </a:solidFill>
                <a:latin typeface="Arial" panose="020B0604020202020204" pitchFamily="34" charset="0"/>
              </a:rPr>
              <a:t>tiếng</a:t>
            </a:r>
            <a:r>
              <a:rPr lang="en-US" altLang="en-US" sz="3000" b="1" dirty="0">
                <a:solidFill>
                  <a:srgbClr val="000000"/>
                </a:solidFill>
                <a:latin typeface=".VnArial" panose="020B7200000000000000" pitchFamily="34" charset="0"/>
              </a:rPr>
              <a:t> </a:t>
            </a:r>
          </a:p>
          <a:p>
            <a:pPr algn="ctr">
              <a:lnSpc>
                <a:spcPct val="150000"/>
              </a:lnSpc>
            </a:pPr>
            <a:r>
              <a:rPr lang="en-US" altLang="en-US" sz="3000" dirty="0" err="1">
                <a:solidFill>
                  <a:srgbClr val="FF0000"/>
                </a:solidFill>
                <a:latin typeface="Arial" panose="020B0604020202020204" pitchFamily="34" charset="0"/>
              </a:rPr>
              <a:t>bằng</a:t>
            </a:r>
            <a:r>
              <a:rPr lang="en-US" altLang="en-US" sz="3000" dirty="0">
                <a:solidFill>
                  <a:srgbClr val="FF0000"/>
                </a:solidFill>
                <a:latin typeface="Arial" panose="020B0604020202020204" pitchFamily="34" charset="0"/>
              </a:rPr>
              <a:t> </a:t>
            </a:r>
            <a:r>
              <a:rPr lang="en-US" altLang="en-US" sz="3000" dirty="0" err="1">
                <a:solidFill>
                  <a:srgbClr val="FF0000"/>
                </a:solidFill>
                <a:latin typeface="Arial" panose="020B0604020202020204" pitchFamily="34" charset="0"/>
              </a:rPr>
              <a:t>một</a:t>
            </a:r>
            <a:r>
              <a:rPr lang="en-US" altLang="en-US" sz="3000" dirty="0">
                <a:solidFill>
                  <a:srgbClr val="FF0000"/>
                </a:solidFill>
                <a:latin typeface="Arial" panose="020B0604020202020204" pitchFamily="34" charset="0"/>
              </a:rPr>
              <a:t> con </a:t>
            </a:r>
            <a:r>
              <a:rPr lang="en-US" altLang="en-US" sz="3000" dirty="0" err="1">
                <a:solidFill>
                  <a:srgbClr val="FF0000"/>
                </a:solidFill>
                <a:latin typeface="Arial" panose="020B0604020202020204" pitchFamily="34" charset="0"/>
              </a:rPr>
              <a:t>chữ</a:t>
            </a:r>
            <a:r>
              <a:rPr lang="en-US" altLang="en-US" sz="3000" dirty="0">
                <a:solidFill>
                  <a:srgbClr val="FF0000"/>
                </a:solidFill>
                <a:latin typeface="Arial" panose="020B0604020202020204" pitchFamily="34" charset="0"/>
              </a:rPr>
              <a:t> o.</a:t>
            </a:r>
          </a:p>
        </p:txBody>
      </p:sp>
    </p:spTree>
    <p:extLst>
      <p:ext uri="{BB962C8B-B14F-4D97-AF65-F5344CB8AC3E}">
        <p14:creationId xmlns:p14="http://schemas.microsoft.com/office/powerpoint/2010/main" val="1289564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1">
            <a:extLst>
              <a:ext uri="{FF2B5EF4-FFF2-40B4-BE49-F238E27FC236}">
                <a16:creationId xmlns:a16="http://schemas.microsoft.com/office/drawing/2014/main" id="{1409E0E1-8540-4673-BAD6-24D357598D48}"/>
              </a:ext>
            </a:extLst>
          </p:cNvPr>
          <p:cNvSpPr txBox="1">
            <a:spLocks noChangeArrowheads="1"/>
          </p:cNvSpPr>
          <p:nvPr/>
        </p:nvSpPr>
        <p:spPr bwMode="auto">
          <a:xfrm>
            <a:off x="479396" y="455201"/>
            <a:ext cx="30289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r>
              <a:rPr lang="en-US" altLang="en-US" sz="2100" b="1" dirty="0" err="1">
                <a:latin typeface="Arial" panose="020B0604020202020204" pitchFamily="34" charset="0"/>
              </a:rPr>
              <a:t>Câu</a:t>
            </a:r>
            <a:r>
              <a:rPr lang="en-US" altLang="en-US" sz="2100" b="1" dirty="0">
                <a:latin typeface="Arial" panose="020B0604020202020204" pitchFamily="34" charset="0"/>
              </a:rPr>
              <a:t> </a:t>
            </a:r>
            <a:r>
              <a:rPr lang="en-US" altLang="en-US" sz="2100" b="1" dirty="0" err="1">
                <a:latin typeface="Arial" panose="020B0604020202020204" pitchFamily="34" charset="0"/>
              </a:rPr>
              <a:t>ứng</a:t>
            </a:r>
            <a:r>
              <a:rPr lang="en-US" altLang="en-US" sz="2100" b="1" dirty="0">
                <a:latin typeface="Arial" panose="020B0604020202020204" pitchFamily="34" charset="0"/>
              </a:rPr>
              <a:t> </a:t>
            </a:r>
            <a:r>
              <a:rPr lang="en-US" altLang="en-US" sz="2100" b="1" dirty="0" err="1">
                <a:latin typeface="Arial" panose="020B0604020202020204" pitchFamily="34" charset="0"/>
              </a:rPr>
              <a:t>dụng</a:t>
            </a:r>
            <a:r>
              <a:rPr lang="en-US" altLang="en-US" sz="2100" b="1" dirty="0">
                <a:latin typeface="Arial" panose="020B0604020202020204" pitchFamily="34" charset="0"/>
              </a:rPr>
              <a:t>:</a:t>
            </a:r>
          </a:p>
        </p:txBody>
      </p:sp>
      <p:sp>
        <p:nvSpPr>
          <p:cNvPr id="3" name="TextBox 2">
            <a:extLst>
              <a:ext uri="{FF2B5EF4-FFF2-40B4-BE49-F238E27FC236}">
                <a16:creationId xmlns:a16="http://schemas.microsoft.com/office/drawing/2014/main" id="{F7BD5723-45A8-469A-8C47-7C51D534EBD3}"/>
              </a:ext>
            </a:extLst>
          </p:cNvPr>
          <p:cNvSpPr txBox="1">
            <a:spLocks noChangeArrowheads="1"/>
          </p:cNvSpPr>
          <p:nvPr/>
        </p:nvSpPr>
        <p:spPr bwMode="auto">
          <a:xfrm>
            <a:off x="2624999" y="1066389"/>
            <a:ext cx="6432579" cy="13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4100" b="1" dirty="0" err="1">
                <a:solidFill>
                  <a:srgbClr val="FF0000"/>
                </a:solidFill>
                <a:latin typeface="HP001 5 hàng 1 ô ly" panose="020B0603050302020204" pitchFamily="34" charset="0"/>
              </a:rPr>
              <a:t>Gọi</a:t>
            </a:r>
            <a:r>
              <a:rPr lang="en-US" altLang="en-US" sz="4100" b="1" dirty="0">
                <a:solidFill>
                  <a:srgbClr val="FF0000"/>
                </a:solidFill>
                <a:latin typeface="HP001 5 hàng 1 ô ly" panose="020B0603050302020204" pitchFamily="34" charset="0"/>
              </a:rPr>
              <a:t> </a:t>
            </a:r>
            <a:r>
              <a:rPr lang="en-US" altLang="en-US" sz="4100" b="1" dirty="0" err="1">
                <a:solidFill>
                  <a:srgbClr val="FF0000"/>
                </a:solidFill>
                <a:latin typeface="HP001 5 hàng 1 ô ly" panose="020B0603050302020204" pitchFamily="34" charset="0"/>
              </a:rPr>
              <a:t>dạ</a:t>
            </a:r>
            <a:r>
              <a:rPr lang="en-US" altLang="en-US" sz="4100" b="1" dirty="0">
                <a:solidFill>
                  <a:srgbClr val="FF0000"/>
                </a:solidFill>
                <a:latin typeface="HP001 5 hàng 1 ô ly" panose="020B0603050302020204" pitchFamily="34" charset="0"/>
              </a:rPr>
              <a:t> </a:t>
            </a:r>
            <a:r>
              <a:rPr lang="en-US" altLang="en-US" sz="4100" b="1" dirty="0" err="1">
                <a:solidFill>
                  <a:srgbClr val="FF0000"/>
                </a:solidFill>
                <a:latin typeface="HP001 5 hàng 1 ô ly" panose="020B0603050302020204" pitchFamily="34" charset="0"/>
              </a:rPr>
              <a:t>bảo</a:t>
            </a:r>
            <a:r>
              <a:rPr lang="en-US" altLang="en-US" sz="4100" b="1" dirty="0">
                <a:solidFill>
                  <a:srgbClr val="FF0000"/>
                </a:solidFill>
                <a:latin typeface="HP001 5 hàng 1 ô ly" panose="020B0603050302020204" pitchFamily="34" charset="0"/>
              </a:rPr>
              <a:t> </a:t>
            </a:r>
            <a:r>
              <a:rPr lang="en-US" altLang="en-US" sz="4100" b="1" dirty="0" err="1">
                <a:solidFill>
                  <a:srgbClr val="FF0000"/>
                </a:solidFill>
                <a:latin typeface="HP001 5 hàng 1 ô ly" panose="020B0603050302020204" pitchFamily="34" charset="0"/>
              </a:rPr>
              <a:t>vâng</a:t>
            </a:r>
            <a:r>
              <a:rPr lang="en-US" altLang="en-US" sz="4100" b="1" dirty="0">
                <a:solidFill>
                  <a:srgbClr val="FF0000"/>
                </a:solidFill>
                <a:latin typeface="HL Hoctro" panose="02000000000000000000" pitchFamily="2" charset="0"/>
              </a:rPr>
              <a:t>.</a:t>
            </a:r>
          </a:p>
          <a:p>
            <a:pPr eaLnBrk="1" hangingPunct="1"/>
            <a:r>
              <a:rPr lang="en-US" altLang="en-US" sz="4100" b="1" dirty="0">
                <a:solidFill>
                  <a:srgbClr val="FF0000"/>
                </a:solidFill>
                <a:latin typeface="HP001 5 hàng 1 ô ly" panose="020B0603050302020204" pitchFamily="34" charset="0"/>
              </a:rPr>
              <a:t>.</a:t>
            </a:r>
          </a:p>
        </p:txBody>
      </p:sp>
      <p:sp>
        <p:nvSpPr>
          <p:cNvPr id="4" name="TextBox 3">
            <a:extLst>
              <a:ext uri="{FF2B5EF4-FFF2-40B4-BE49-F238E27FC236}">
                <a16:creationId xmlns:a16="http://schemas.microsoft.com/office/drawing/2014/main" id="{5A50E36E-19AB-4770-B48D-DA60A7D475BA}"/>
              </a:ext>
            </a:extLst>
          </p:cNvPr>
          <p:cNvSpPr txBox="1"/>
          <p:nvPr/>
        </p:nvSpPr>
        <p:spPr>
          <a:xfrm>
            <a:off x="205605" y="1744890"/>
            <a:ext cx="8602380" cy="2100575"/>
          </a:xfrm>
          <a:prstGeom prst="rect">
            <a:avLst/>
          </a:prstGeom>
          <a:noFill/>
        </p:spPr>
        <p:txBody>
          <a:bodyPr wrap="square" lIns="68580" tIns="34290" rIns="68580" bIns="34290">
            <a:spAutoFit/>
          </a:bodyPr>
          <a:lstStyle/>
          <a:p>
            <a:pPr marL="214313" indent="-214313">
              <a:buFontTx/>
              <a:buChar char="-"/>
              <a:defRPr/>
            </a:pPr>
            <a:r>
              <a:rPr lang="en-US" sz="3300" dirty="0" err="1"/>
              <a:t>Chữ</a:t>
            </a:r>
            <a:r>
              <a:rPr lang="en-US" sz="3300" dirty="0"/>
              <a:t> </a:t>
            </a:r>
            <a:r>
              <a:rPr lang="en-US" sz="3300" dirty="0" err="1"/>
              <a:t>nào</a:t>
            </a:r>
            <a:r>
              <a:rPr lang="en-US" sz="3300" dirty="0"/>
              <a:t> </a:t>
            </a:r>
            <a:r>
              <a:rPr lang="en-US" sz="3300" dirty="0" err="1"/>
              <a:t>có</a:t>
            </a:r>
            <a:r>
              <a:rPr lang="en-US" sz="3300" dirty="0"/>
              <a:t> </a:t>
            </a:r>
            <a:r>
              <a:rPr lang="en-US" sz="3300" dirty="0" err="1"/>
              <a:t>độ</a:t>
            </a:r>
            <a:r>
              <a:rPr lang="en-US" sz="3300" dirty="0"/>
              <a:t> </a:t>
            </a:r>
            <a:r>
              <a:rPr lang="en-US" sz="3300" dirty="0" err="1"/>
              <a:t>cao</a:t>
            </a:r>
            <a:r>
              <a:rPr lang="en-US" sz="3300" dirty="0"/>
              <a:t> 4 </a:t>
            </a:r>
            <a:r>
              <a:rPr lang="en-US" sz="3300" dirty="0" err="1"/>
              <a:t>ôly</a:t>
            </a:r>
            <a:r>
              <a:rPr lang="en-US" sz="3300" dirty="0"/>
              <a:t>?</a:t>
            </a:r>
          </a:p>
          <a:p>
            <a:pPr marL="214313" indent="-214313">
              <a:buFontTx/>
              <a:buChar char="-"/>
              <a:defRPr/>
            </a:pPr>
            <a:r>
              <a:rPr lang="en-US" sz="3300" dirty="0" err="1"/>
              <a:t>Những</a:t>
            </a:r>
            <a:r>
              <a:rPr lang="en-US" sz="3300" dirty="0"/>
              <a:t> </a:t>
            </a:r>
            <a:r>
              <a:rPr lang="en-US" sz="3300" dirty="0" err="1"/>
              <a:t>chữ</a:t>
            </a:r>
            <a:r>
              <a:rPr lang="en-US" sz="3300" dirty="0"/>
              <a:t> </a:t>
            </a:r>
            <a:r>
              <a:rPr lang="en-US" sz="3300" dirty="0" err="1"/>
              <a:t>nào</a:t>
            </a:r>
            <a:r>
              <a:rPr lang="en-US" sz="3300" dirty="0"/>
              <a:t> </a:t>
            </a:r>
            <a:r>
              <a:rPr lang="en-US" sz="3300" dirty="0" err="1"/>
              <a:t>có</a:t>
            </a:r>
            <a:r>
              <a:rPr lang="en-US" sz="3300" dirty="0"/>
              <a:t> </a:t>
            </a:r>
            <a:r>
              <a:rPr lang="en-US" sz="3300" dirty="0" err="1"/>
              <a:t>độ</a:t>
            </a:r>
            <a:r>
              <a:rPr lang="en-US" sz="3300" dirty="0"/>
              <a:t> </a:t>
            </a:r>
            <a:r>
              <a:rPr lang="en-US" sz="3300" dirty="0" err="1"/>
              <a:t>cao</a:t>
            </a:r>
            <a:r>
              <a:rPr lang="en-US" sz="3300" dirty="0"/>
              <a:t> 2 </a:t>
            </a:r>
            <a:r>
              <a:rPr lang="en-US" sz="3300" dirty="0" err="1"/>
              <a:t>ôly</a:t>
            </a:r>
            <a:r>
              <a:rPr lang="en-US" sz="3300" dirty="0"/>
              <a:t> </a:t>
            </a:r>
            <a:r>
              <a:rPr lang="en-US" sz="3300" dirty="0" err="1"/>
              <a:t>rưỡi</a:t>
            </a:r>
            <a:r>
              <a:rPr lang="en-US" sz="3300" dirty="0"/>
              <a:t>?</a:t>
            </a:r>
          </a:p>
          <a:p>
            <a:pPr marL="214313" indent="-214313">
              <a:buFontTx/>
              <a:buChar char="-"/>
              <a:defRPr/>
            </a:pPr>
            <a:r>
              <a:rPr lang="en-US" sz="3300" dirty="0" err="1"/>
              <a:t>Những</a:t>
            </a:r>
            <a:r>
              <a:rPr lang="en-US" sz="3300" dirty="0"/>
              <a:t> </a:t>
            </a:r>
            <a:r>
              <a:rPr lang="en-US" sz="3300" dirty="0" err="1"/>
              <a:t>chữ</a:t>
            </a:r>
            <a:r>
              <a:rPr lang="en-US" sz="3300" dirty="0"/>
              <a:t> </a:t>
            </a:r>
            <a:r>
              <a:rPr lang="en-US" sz="3300" dirty="0" err="1"/>
              <a:t>nào</a:t>
            </a:r>
            <a:r>
              <a:rPr lang="en-US" sz="3300" dirty="0"/>
              <a:t> </a:t>
            </a:r>
            <a:r>
              <a:rPr lang="en-US" sz="3300" dirty="0" err="1"/>
              <a:t>có</a:t>
            </a:r>
            <a:r>
              <a:rPr lang="en-US" sz="3300" dirty="0"/>
              <a:t> </a:t>
            </a:r>
            <a:r>
              <a:rPr lang="en-US" sz="3300" dirty="0" err="1"/>
              <a:t>độ</a:t>
            </a:r>
            <a:r>
              <a:rPr lang="en-US" sz="3300" dirty="0"/>
              <a:t> </a:t>
            </a:r>
            <a:r>
              <a:rPr lang="en-US" sz="3300" dirty="0" err="1"/>
              <a:t>cao</a:t>
            </a:r>
            <a:r>
              <a:rPr lang="en-US" sz="3300" dirty="0"/>
              <a:t> 2 </a:t>
            </a:r>
            <a:r>
              <a:rPr lang="en-US" sz="3300" dirty="0" err="1"/>
              <a:t>ôly</a:t>
            </a:r>
            <a:r>
              <a:rPr lang="en-US" sz="3300" dirty="0"/>
              <a:t> </a:t>
            </a:r>
            <a:r>
              <a:rPr lang="en-US" sz="3300" dirty="0" err="1"/>
              <a:t>rưỡi</a:t>
            </a:r>
            <a:r>
              <a:rPr lang="en-US" sz="3300" dirty="0"/>
              <a:t>?</a:t>
            </a:r>
          </a:p>
          <a:p>
            <a:pPr marL="214313" indent="-214313">
              <a:buFontTx/>
              <a:buChar char="-"/>
              <a:defRPr/>
            </a:pPr>
            <a:endParaRPr lang="en-US" sz="3300" dirty="0"/>
          </a:p>
        </p:txBody>
      </p:sp>
    </p:spTree>
    <p:extLst>
      <p:ext uri="{BB962C8B-B14F-4D97-AF65-F5344CB8AC3E}">
        <p14:creationId xmlns:p14="http://schemas.microsoft.com/office/powerpoint/2010/main" val="1289564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a:extLst>
              <a:ext uri="{FF2B5EF4-FFF2-40B4-BE49-F238E27FC236}">
                <a16:creationId xmlns:a16="http://schemas.microsoft.com/office/drawing/2014/main" id="{242E0B6F-2CC3-4EF1-B33B-FD082DEB9F31}"/>
              </a:ext>
            </a:extLst>
          </p:cNvPr>
          <p:cNvSpPr txBox="1">
            <a:spLocks noChangeArrowheads="1"/>
          </p:cNvSpPr>
          <p:nvPr/>
        </p:nvSpPr>
        <p:spPr bwMode="auto">
          <a:xfrm>
            <a:off x="3858659" y="20007"/>
            <a:ext cx="5132941"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b="1" dirty="0">
                <a:solidFill>
                  <a:prstClr val="black"/>
                </a:solidFill>
                <a:latin typeface="Times New Roman" pitchFamily="18" charset="0"/>
                <a:cs typeface="Times New Roman" pitchFamily="18" charset="0"/>
              </a:rPr>
              <a:t>1</a:t>
            </a:r>
            <a:r>
              <a:rPr lang="vi-VN" sz="2400" b="1" dirty="0">
                <a:solidFill>
                  <a:prstClr val="black"/>
                </a:solidFill>
                <a:latin typeface="Times New Roman" pitchFamily="18" charset="0"/>
                <a:cs typeface="Times New Roman" pitchFamily="18" charset="0"/>
              </a:rPr>
              <a:t>/ </a:t>
            </a:r>
            <a:r>
              <a:rPr lang="vi-VN" sz="2400" b="1" u="sng" dirty="0">
                <a:solidFill>
                  <a:srgbClr val="FF0000"/>
                </a:solidFill>
                <a:latin typeface="Times New Roman" pitchFamily="18" charset="0"/>
                <a:cs typeface="Times New Roman" pitchFamily="18" charset="0"/>
              </a:rPr>
              <a:t>Tư thế ngồi viết</a:t>
            </a:r>
            <a:r>
              <a:rPr lang="vi-VN" sz="2400" b="1" u="sng" dirty="0">
                <a:solidFill>
                  <a:prstClr val="black"/>
                </a:solidFill>
                <a:latin typeface="Times New Roman" pitchFamily="18" charset="0"/>
                <a:cs typeface="Times New Roman" pitchFamily="18" charset="0"/>
              </a:rPr>
              <a:t>:</a:t>
            </a:r>
          </a:p>
          <a:p>
            <a:r>
              <a:rPr lang="vi-VN" sz="2400" b="1" dirty="0">
                <a:solidFill>
                  <a:prstClr val="black"/>
                </a:solidFill>
                <a:latin typeface="Times New Roman" pitchFamily="18" charset="0"/>
                <a:cs typeface="Times New Roman" pitchFamily="18" charset="0"/>
              </a:rPr>
              <a:t>- Lưng thẳng, không tì ngực vào bàn.</a:t>
            </a:r>
          </a:p>
          <a:p>
            <a:r>
              <a:rPr lang="vi-VN" sz="2400" b="1" dirty="0">
                <a:solidFill>
                  <a:prstClr val="black"/>
                </a:solidFill>
                <a:latin typeface="Times New Roman" pitchFamily="18" charset="0"/>
                <a:cs typeface="Times New Roman" pitchFamily="18" charset="0"/>
              </a:rPr>
              <a:t>- Đầu hơi cúi.</a:t>
            </a:r>
          </a:p>
          <a:p>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Mắt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vở</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khoảng</a:t>
            </a:r>
            <a:r>
              <a:rPr lang="en-US" sz="2400" b="1" dirty="0">
                <a:solidFill>
                  <a:prstClr val="black"/>
                </a:solidFill>
                <a:latin typeface="Times New Roman" pitchFamily="18" charset="0"/>
                <a:cs typeface="Times New Roman" pitchFamily="18" charset="0"/>
              </a:rPr>
              <a:t> 25 </a:t>
            </a:r>
            <a:r>
              <a:rPr lang="en-US" sz="2400" b="1" dirty="0" err="1">
                <a:solidFill>
                  <a:prstClr val="black"/>
                </a:solidFill>
                <a:latin typeface="Times New Roman" pitchFamily="18" charset="0"/>
                <a:cs typeface="Times New Roman" pitchFamily="18" charset="0"/>
              </a:rPr>
              <a:t>đến</a:t>
            </a:r>
            <a:r>
              <a:rPr lang="en-US" sz="2400" b="1" dirty="0">
                <a:solidFill>
                  <a:prstClr val="black"/>
                </a:solidFill>
                <a:latin typeface="Times New Roman" pitchFamily="18" charset="0"/>
                <a:cs typeface="Times New Roman" pitchFamily="18" charset="0"/>
              </a:rPr>
              <a:t> 30 cm.</a:t>
            </a:r>
          </a:p>
          <a:p>
            <a:r>
              <a:rPr lang="en-US" sz="2400" b="1" dirty="0">
                <a:solidFill>
                  <a:prstClr val="black"/>
                </a:solidFill>
                <a:latin typeface="Times New Roman" pitchFamily="18" charset="0"/>
                <a:cs typeface="Times New Roman" pitchFamily="18" charset="0"/>
              </a:rPr>
              <a:t>- Tay </a:t>
            </a:r>
            <a:r>
              <a:rPr lang="en-US" sz="2400" b="1" dirty="0" err="1">
                <a:solidFill>
                  <a:prstClr val="black"/>
                </a:solidFill>
                <a:latin typeface="Times New Roman" pitchFamily="18" charset="0"/>
                <a:cs typeface="Times New Roman" pitchFamily="18" charset="0"/>
              </a:rPr>
              <a:t>phải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cầm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bút</a:t>
            </a:r>
            <a:r>
              <a:rPr lang="en-US" sz="2400" b="1" dirty="0">
                <a:solidFill>
                  <a:prstClr val="black"/>
                </a:solidFill>
                <a:latin typeface="Times New Roman" pitchFamily="18" charset="0"/>
                <a:cs typeface="Times New Roman" pitchFamily="18" charset="0"/>
              </a:rPr>
              <a:t>.</a:t>
            </a:r>
          </a:p>
          <a:p>
            <a:r>
              <a:rPr lang="en-US" sz="2400" b="1" dirty="0">
                <a:solidFill>
                  <a:prstClr val="black"/>
                </a:solidFill>
                <a:latin typeface="Times New Roman" pitchFamily="18" charset="0"/>
                <a:cs typeface="Times New Roman" pitchFamily="18" charset="0"/>
              </a:rPr>
              <a:t>- Tay </a:t>
            </a:r>
            <a:r>
              <a:rPr lang="en-US" sz="2400" b="1" dirty="0" err="1">
                <a:solidFill>
                  <a:prstClr val="black"/>
                </a:solidFill>
                <a:latin typeface="Times New Roman" pitchFamily="18" charset="0"/>
                <a:cs typeface="Times New Roman" pitchFamily="18" charset="0"/>
              </a:rPr>
              <a:t>trái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tì</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nhẹ</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lên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mép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vở</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giữ</a:t>
            </a:r>
            <a:r>
              <a:rPr lang="en-US" sz="2400" b="1" dirty="0">
                <a:solidFill>
                  <a:prstClr val="black"/>
                </a:solidFill>
                <a:latin typeface="Times New Roman" pitchFamily="18" charset="0"/>
                <a:cs typeface="Times New Roman" pitchFamily="18" charset="0"/>
              </a:rPr>
              <a:t>.</a:t>
            </a:r>
          </a:p>
          <a:p>
            <a:r>
              <a:rPr lang="en-US" sz="2400" b="1" dirty="0">
                <a:solidFill>
                  <a:prstClr val="black"/>
                </a:solidFill>
                <a:latin typeface="Times New Roman" pitchFamily="18" charset="0"/>
                <a:cs typeface="Times New Roman" pitchFamily="18" charset="0"/>
              </a:rPr>
              <a:t>- Hai </a:t>
            </a:r>
            <a:r>
              <a:rPr lang="en-US" sz="2400" b="1" dirty="0" err="1">
                <a:solidFill>
                  <a:prstClr val="black"/>
                </a:solidFill>
                <a:latin typeface="Times New Roman" pitchFamily="18" charset="0"/>
                <a:cs typeface="Times New Roman" pitchFamily="18" charset="0"/>
              </a:rPr>
              <a:t>chân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song </a:t>
            </a:r>
            <a:r>
              <a:rPr lang="en-US" sz="2400" b="1" dirty="0" err="1">
                <a:solidFill>
                  <a:prstClr val="black"/>
                </a:solidFill>
                <a:latin typeface="Times New Roman" pitchFamily="18" charset="0"/>
                <a:cs typeface="Times New Roman" pitchFamily="18" charset="0"/>
              </a:rPr>
              <a:t>song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thoải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mái</a:t>
            </a:r>
            <a:r>
              <a:rPr lang="en-US" sz="2800" b="1" dirty="0">
                <a:solidFill>
                  <a:prstClr val="black"/>
                </a:solidFill>
                <a:latin typeface="Times New Roman" pitchFamily="18" charset="0"/>
                <a:cs typeface="Times New Roman" pitchFamily="18" charset="0"/>
              </a:rPr>
              <a:t>.</a:t>
            </a:r>
          </a:p>
        </p:txBody>
      </p:sp>
      <p:pic>
        <p:nvPicPr>
          <p:cNvPr id="66565" name="Picture 5" descr="Ngoiviet">
            <a:extLst>
              <a:ext uri="{FF2B5EF4-FFF2-40B4-BE49-F238E27FC236}">
                <a16:creationId xmlns:a16="http://schemas.microsoft.com/office/drawing/2014/main" id="{AEB7192C-E651-4816-ACF1-3F183639694D}"/>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9640" y="179713"/>
            <a:ext cx="2171700" cy="21717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6566" name="Text Box 6">
            <a:extLst>
              <a:ext uri="{FF2B5EF4-FFF2-40B4-BE49-F238E27FC236}">
                <a16:creationId xmlns:a16="http://schemas.microsoft.com/office/drawing/2014/main" id="{DBCD02B7-DAE4-42A3-A367-A235E5C776FD}"/>
              </a:ext>
            </a:extLst>
          </p:cNvPr>
          <p:cNvSpPr txBox="1">
            <a:spLocks noChangeArrowheads="1"/>
          </p:cNvSpPr>
          <p:nvPr/>
        </p:nvSpPr>
        <p:spPr bwMode="auto">
          <a:xfrm>
            <a:off x="2286000" y="2952750"/>
            <a:ext cx="68580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2000" b="1" dirty="0">
                <a:solidFill>
                  <a:prstClr val="black"/>
                </a:solidFill>
                <a:latin typeface="Times New Roman" pitchFamily="18" charset="0"/>
                <a:cs typeface="Times New Roman" pitchFamily="18" charset="0"/>
              </a:rPr>
              <a:t>2/ </a:t>
            </a:r>
            <a:r>
              <a:rPr lang="en-US" sz="2000" b="1" u="sng" dirty="0" err="1">
                <a:solidFill>
                  <a:srgbClr val="FF0000"/>
                </a:solidFill>
                <a:latin typeface="Times New Roman" pitchFamily="18" charset="0"/>
                <a:cs typeface="Times New Roman" pitchFamily="18" charset="0"/>
              </a:rPr>
              <a:t>Cách</a:t>
            </a:r>
            <a:r>
              <a:rPr lang="en-US" sz="2000" b="1" u="sng" dirty="0">
                <a:solidFill>
                  <a:srgbClr val="FF0000"/>
                </a:solidFill>
                <a:latin typeface="Times New Roman" pitchFamily="18" charset="0"/>
                <a:cs typeface="Times New Roman" pitchFamily="18" charset="0"/>
              </a:rPr>
              <a:t> </a:t>
            </a:r>
            <a:r>
              <a:rPr lang="en-US" sz="2000" b="1" u="sng" dirty="0" err="1">
                <a:solidFill>
                  <a:srgbClr val="FF0000"/>
                </a:solidFill>
                <a:latin typeface="Times New Roman" pitchFamily="18" charset="0"/>
                <a:cs typeface="Times New Roman" pitchFamily="18" charset="0"/>
              </a:rPr>
              <a:t>cầm</a:t>
            </a:r>
            <a:r>
              <a:rPr lang="en-US" sz="2000" b="1" u="sng" dirty="0">
                <a:solidFill>
                  <a:srgbClr val="FF0000"/>
                </a:solidFill>
                <a:latin typeface="Times New Roman" pitchFamily="18" charset="0"/>
                <a:cs typeface="Times New Roman" pitchFamily="18" charset="0"/>
              </a:rPr>
              <a:t> </a:t>
            </a:r>
            <a:r>
              <a:rPr lang="en-US" sz="2000" b="1" u="sng" dirty="0" err="1">
                <a:solidFill>
                  <a:srgbClr val="FF0000"/>
                </a:solidFill>
                <a:latin typeface="Times New Roman" pitchFamily="18" charset="0"/>
                <a:cs typeface="Times New Roman" pitchFamily="18" charset="0"/>
              </a:rPr>
              <a:t>bút</a:t>
            </a:r>
            <a:r>
              <a:rPr lang="en-US" sz="2000" b="1" u="sng" dirty="0">
                <a:solidFill>
                  <a:prstClr val="black"/>
                </a:solidFill>
                <a:latin typeface="Times New Roman" pitchFamily="18" charset="0"/>
                <a:cs typeface="Times New Roman" pitchFamily="18" charset="0"/>
              </a:rPr>
              <a:t>:</a:t>
            </a:r>
          </a:p>
          <a:p>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Cầm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bút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bằng</a:t>
            </a:r>
            <a:r>
              <a:rPr lang="en-US" sz="2000" b="1" dirty="0">
                <a:solidFill>
                  <a:prstClr val="black"/>
                </a:solidFill>
                <a:latin typeface="Times New Roman" pitchFamily="18" charset="0"/>
                <a:cs typeface="Times New Roman" pitchFamily="18" charset="0"/>
              </a:rPr>
              <a:t> 3 </a:t>
            </a:r>
            <a:r>
              <a:rPr lang="en-US" sz="2000" b="1" dirty="0" err="1">
                <a:solidFill>
                  <a:prstClr val="black"/>
                </a:solidFill>
                <a:latin typeface="Times New Roman" pitchFamily="18" charset="0"/>
                <a:cs typeface="Times New Roman" pitchFamily="18" charset="0"/>
              </a:rPr>
              <a:t>ngón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ngón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cái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ngón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trỏ</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ngón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giữa</a:t>
            </a:r>
            <a:r>
              <a:rPr lang="en-US" sz="2000" b="1" dirty="0">
                <a:solidFill>
                  <a:prstClr val="black"/>
                </a:solidFill>
                <a:latin typeface="Times New Roman" pitchFamily="18" charset="0"/>
                <a:cs typeface="Times New Roman" pitchFamily="18" charset="0"/>
              </a:rPr>
              <a:t>.</a:t>
            </a:r>
          </a:p>
          <a:p>
            <a:r>
              <a:rPr lang="en-US" sz="2000" b="1" dirty="0">
                <a:solidFill>
                  <a:prstClr val="black"/>
                </a:solidFill>
                <a:latin typeface="Times New Roman" pitchFamily="18" charset="0"/>
                <a:cs typeface="Times New Roman" pitchFamily="18" charset="0"/>
              </a:rPr>
              <a:t>- Khi </a:t>
            </a:r>
            <a:r>
              <a:rPr lang="en-US" sz="2000" b="1" dirty="0" err="1">
                <a:solidFill>
                  <a:prstClr val="black"/>
                </a:solidFill>
                <a:latin typeface="Times New Roman" pitchFamily="18" charset="0"/>
                <a:cs typeface="Times New Roman" pitchFamily="18" charset="0"/>
              </a:rPr>
              <a:t>viết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dùng</a:t>
            </a:r>
            <a:r>
              <a:rPr lang="en-US" sz="2000" b="1" dirty="0">
                <a:solidFill>
                  <a:prstClr val="black"/>
                </a:solidFill>
                <a:latin typeface="Times New Roman" pitchFamily="18" charset="0"/>
                <a:cs typeface="Times New Roman" pitchFamily="18" charset="0"/>
              </a:rPr>
              <a:t> 3 </a:t>
            </a:r>
            <a:r>
              <a:rPr lang="en-US" sz="2000" b="1" dirty="0" err="1">
                <a:solidFill>
                  <a:prstClr val="black"/>
                </a:solidFill>
                <a:latin typeface="Times New Roman" pitchFamily="18" charset="0"/>
                <a:cs typeface="Times New Roman" pitchFamily="18" charset="0"/>
              </a:rPr>
              <a:t>ngón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di </a:t>
            </a:r>
            <a:r>
              <a:rPr lang="en-US" sz="2000" b="1" dirty="0" err="1">
                <a:solidFill>
                  <a:prstClr val="black"/>
                </a:solidFill>
                <a:latin typeface="Times New Roman" pitchFamily="18" charset="0"/>
                <a:cs typeface="Times New Roman" pitchFamily="18" charset="0"/>
              </a:rPr>
              <a:t>chuyển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bút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từ</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trái</a:t>
            </a:r>
            <a:r>
              <a:rPr lang="en-US" sz="2000" b="1" dirty="0">
                <a:solidFill>
                  <a:prstClr val="black"/>
                </a:solidFill>
                <a:latin typeface="Times New Roman" pitchFamily="18" charset="0"/>
                <a:cs typeface="Times New Roman" pitchFamily="18" charset="0"/>
              </a:rPr>
              <a:t> sang </a:t>
            </a:r>
            <a:r>
              <a:rPr lang="en-US" sz="2000" b="1" dirty="0" err="1">
                <a:solidFill>
                  <a:prstClr val="black"/>
                </a:solidFill>
                <a:latin typeface="Times New Roman" pitchFamily="18" charset="0"/>
                <a:cs typeface="Times New Roman" pitchFamily="18" charset="0"/>
              </a:rPr>
              <a:t>phải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cán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bút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nghiêng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về</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phía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bên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phải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cổ</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khuỷu</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và</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cánh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cử</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động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mềm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mại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thoải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mái</a:t>
            </a:r>
            <a:r>
              <a:rPr lang="en-US" sz="2000" b="1" dirty="0">
                <a:solidFill>
                  <a:prstClr val="black"/>
                </a:solidFill>
                <a:latin typeface="Times New Roman" pitchFamily="18" charset="0"/>
                <a:cs typeface="Times New Roman" pitchFamily="18" charset="0"/>
              </a:rPr>
              <a:t>;</a:t>
            </a:r>
          </a:p>
          <a:p>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Không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nên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cầm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bút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trái</a:t>
            </a:r>
            <a:r>
              <a:rPr lang="en-US" sz="2000" b="1" dirty="0">
                <a:solidFill>
                  <a:prstClr val="black"/>
                </a:solidFill>
                <a:latin typeface="Times New Roman" pitchFamily="18" charset="0"/>
                <a:cs typeface="Times New Roman" pitchFamily="18" charset="0"/>
              </a:rPr>
              <a:t>.</a:t>
            </a:r>
          </a:p>
        </p:txBody>
      </p:sp>
      <p:pic>
        <p:nvPicPr>
          <p:cNvPr id="66567" name="Picture 7" descr="Cam but">
            <a:extLst>
              <a:ext uri="{FF2B5EF4-FFF2-40B4-BE49-F238E27FC236}">
                <a16:creationId xmlns:a16="http://schemas.microsoft.com/office/drawing/2014/main" id="{7AB4D534-B652-4178-9150-8065A32C4D08}"/>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9640" y="3178970"/>
            <a:ext cx="2171700" cy="196453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4701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wheel(4)">
                                      <p:cBhvr>
                                        <p:cTn id="7" dur="2000"/>
                                        <p:tgtEl>
                                          <p:spTgt spid="66565"/>
                                        </p:tgtEl>
                                      </p:cBhvr>
                                    </p:animEffect>
                                  </p:childTnLst>
                                </p:cTn>
                              </p:par>
                            </p:childTnLst>
                          </p:cTn>
                        </p:par>
                        <p:par>
                          <p:cTn id="8" fill="hold" nodeType="afterGroup">
                            <p:stCondLst>
                              <p:cond delay="2000"/>
                            </p:stCondLst>
                            <p:childTnLst>
                              <p:par>
                                <p:cTn id="9" presetID="24" presetClass="entr" presetSubtype="0" fill="hold" grpId="0" nodeType="afterEffect">
                                  <p:stCondLst>
                                    <p:cond delay="0"/>
                                  </p:stCondLst>
                                  <p:childTnLst>
                                    <p:set>
                                      <p:cBhvr>
                                        <p:cTn id="10" dur="1" fill="hold">
                                          <p:stCondLst>
                                            <p:cond delay="0"/>
                                          </p:stCondLst>
                                        </p:cTn>
                                        <p:tgtEl>
                                          <p:spTgt spid="66564"/>
                                        </p:tgtEl>
                                        <p:attrNameLst>
                                          <p:attrName>style.visibility</p:attrName>
                                        </p:attrNameLst>
                                      </p:cBhvr>
                                      <p:to>
                                        <p:strVal val="visible"/>
                                      </p:to>
                                    </p:set>
                                    <p:anim to="" calcmode="lin" valueType="num">
                                      <p:cBhvr>
                                        <p:cTn id="11" dur="1" fill="hold"/>
                                        <p:tgtEl>
                                          <p:spTgt spid="66564"/>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4" fill="hold" nodeType="clickEffect">
                                  <p:stCondLst>
                                    <p:cond delay="0"/>
                                  </p:stCondLst>
                                  <p:childTnLst>
                                    <p:set>
                                      <p:cBhvr>
                                        <p:cTn id="15" dur="1" fill="hold">
                                          <p:stCondLst>
                                            <p:cond delay="0"/>
                                          </p:stCondLst>
                                        </p:cTn>
                                        <p:tgtEl>
                                          <p:spTgt spid="66567"/>
                                        </p:tgtEl>
                                        <p:attrNameLst>
                                          <p:attrName>style.visibility</p:attrName>
                                        </p:attrNameLst>
                                      </p:cBhvr>
                                      <p:to>
                                        <p:strVal val="visible"/>
                                      </p:to>
                                    </p:set>
                                    <p:animEffect transition="in" filter="wheel(4)">
                                      <p:cBhvr>
                                        <p:cTn id="16" dur="2000"/>
                                        <p:tgtEl>
                                          <p:spTgt spid="66567"/>
                                        </p:tgtEl>
                                      </p:cBhvr>
                                    </p:animEffect>
                                  </p:childTnLst>
                                </p:cTn>
                              </p:par>
                            </p:childTnLst>
                          </p:cTn>
                        </p:par>
                        <p:par>
                          <p:cTn id="17" fill="hold" nodeType="afterGroup">
                            <p:stCondLst>
                              <p:cond delay="2000"/>
                            </p:stCondLst>
                            <p:childTnLst>
                              <p:par>
                                <p:cTn id="18" presetID="24" presetClass="entr" presetSubtype="0" fill="hold" grpId="0" nodeType="afterEffect">
                                  <p:stCondLst>
                                    <p:cond delay="0"/>
                                  </p:stCondLst>
                                  <p:childTnLst>
                                    <p:set>
                                      <p:cBhvr>
                                        <p:cTn id="19" dur="1" fill="hold">
                                          <p:stCondLst>
                                            <p:cond delay="0"/>
                                          </p:stCondLst>
                                        </p:cTn>
                                        <p:tgtEl>
                                          <p:spTgt spid="66566"/>
                                        </p:tgtEl>
                                        <p:attrNameLst>
                                          <p:attrName>style.visibility</p:attrName>
                                        </p:attrNameLst>
                                      </p:cBhvr>
                                      <p:to>
                                        <p:strVal val="visible"/>
                                      </p:to>
                                    </p:set>
                                    <p:anim to="" calcmode="lin" valueType="num">
                                      <p:cBhvr>
                                        <p:cTn id="20" dur="1" fill="hold"/>
                                        <p:tgtEl>
                                          <p:spTgt spid="66566"/>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9" presetClass="exit" presetSubtype="0" accel="100000" fill="hold" nodeType="clickEffect">
                                  <p:stCondLst>
                                    <p:cond delay="0"/>
                                  </p:stCondLst>
                                  <p:childTnLst>
                                    <p:anim calcmode="lin" valueType="num">
                                      <p:cBhvr>
                                        <p:cTn id="24" dur="500"/>
                                        <p:tgtEl>
                                          <p:spTgt spid="66565"/>
                                        </p:tgtEl>
                                        <p:attrNameLst>
                                          <p:attrName>ppt_w</p:attrName>
                                        </p:attrNameLst>
                                      </p:cBhvr>
                                      <p:tavLst>
                                        <p:tav tm="0">
                                          <p:val>
                                            <p:strVal val="ppt_w"/>
                                          </p:val>
                                        </p:tav>
                                        <p:tav tm="100000">
                                          <p:val>
                                            <p:fltVal val="0"/>
                                          </p:val>
                                        </p:tav>
                                      </p:tavLst>
                                    </p:anim>
                                    <p:anim calcmode="lin" valueType="num">
                                      <p:cBhvr>
                                        <p:cTn id="25" dur="500"/>
                                        <p:tgtEl>
                                          <p:spTgt spid="66565"/>
                                        </p:tgtEl>
                                        <p:attrNameLst>
                                          <p:attrName>ppt_h</p:attrName>
                                        </p:attrNameLst>
                                      </p:cBhvr>
                                      <p:tavLst>
                                        <p:tav tm="0">
                                          <p:val>
                                            <p:strVal val="ppt_h"/>
                                          </p:val>
                                        </p:tav>
                                        <p:tav tm="100000">
                                          <p:val>
                                            <p:fltVal val="0"/>
                                          </p:val>
                                        </p:tav>
                                      </p:tavLst>
                                    </p:anim>
                                    <p:anim calcmode="lin" valueType="num">
                                      <p:cBhvr>
                                        <p:cTn id="26" dur="500"/>
                                        <p:tgtEl>
                                          <p:spTgt spid="66565"/>
                                        </p:tgtEl>
                                        <p:attrNameLst>
                                          <p:attrName>style.rotation</p:attrName>
                                        </p:attrNameLst>
                                      </p:cBhvr>
                                      <p:tavLst>
                                        <p:tav tm="0">
                                          <p:val>
                                            <p:fltVal val="0"/>
                                          </p:val>
                                        </p:tav>
                                        <p:tav tm="100000">
                                          <p:val>
                                            <p:fltVal val="360"/>
                                          </p:val>
                                        </p:tav>
                                      </p:tavLst>
                                    </p:anim>
                                    <p:animEffect transition="out" filter="fade">
                                      <p:cBhvr>
                                        <p:cTn id="27" dur="500"/>
                                        <p:tgtEl>
                                          <p:spTgt spid="66565"/>
                                        </p:tgtEl>
                                      </p:cBhvr>
                                    </p:animEffect>
                                    <p:set>
                                      <p:cBhvr>
                                        <p:cTn id="28" dur="1" fill="hold">
                                          <p:stCondLst>
                                            <p:cond delay="499"/>
                                          </p:stCondLst>
                                        </p:cTn>
                                        <p:tgtEl>
                                          <p:spTgt spid="66565"/>
                                        </p:tgtEl>
                                        <p:attrNameLst>
                                          <p:attrName>style.visibility</p:attrName>
                                        </p:attrNameLst>
                                      </p:cBhvr>
                                      <p:to>
                                        <p:strVal val="hidden"/>
                                      </p:to>
                                    </p:set>
                                  </p:childTnLst>
                                </p:cTn>
                              </p:par>
                              <p:par>
                                <p:cTn id="29" presetID="49" presetClass="exit" presetSubtype="0" accel="100000" fill="hold" grpId="1" nodeType="withEffect">
                                  <p:stCondLst>
                                    <p:cond delay="0"/>
                                  </p:stCondLst>
                                  <p:childTnLst>
                                    <p:anim calcmode="lin" valueType="num">
                                      <p:cBhvr>
                                        <p:cTn id="30" dur="500"/>
                                        <p:tgtEl>
                                          <p:spTgt spid="66564"/>
                                        </p:tgtEl>
                                        <p:attrNameLst>
                                          <p:attrName>ppt_w</p:attrName>
                                        </p:attrNameLst>
                                      </p:cBhvr>
                                      <p:tavLst>
                                        <p:tav tm="0">
                                          <p:val>
                                            <p:strVal val="ppt_w"/>
                                          </p:val>
                                        </p:tav>
                                        <p:tav tm="100000">
                                          <p:val>
                                            <p:fltVal val="0"/>
                                          </p:val>
                                        </p:tav>
                                      </p:tavLst>
                                    </p:anim>
                                    <p:anim calcmode="lin" valueType="num">
                                      <p:cBhvr>
                                        <p:cTn id="31" dur="500"/>
                                        <p:tgtEl>
                                          <p:spTgt spid="66564"/>
                                        </p:tgtEl>
                                        <p:attrNameLst>
                                          <p:attrName>ppt_h</p:attrName>
                                        </p:attrNameLst>
                                      </p:cBhvr>
                                      <p:tavLst>
                                        <p:tav tm="0">
                                          <p:val>
                                            <p:strVal val="ppt_h"/>
                                          </p:val>
                                        </p:tav>
                                        <p:tav tm="100000">
                                          <p:val>
                                            <p:fltVal val="0"/>
                                          </p:val>
                                        </p:tav>
                                      </p:tavLst>
                                    </p:anim>
                                    <p:anim calcmode="lin" valueType="num">
                                      <p:cBhvr>
                                        <p:cTn id="32" dur="500"/>
                                        <p:tgtEl>
                                          <p:spTgt spid="66564"/>
                                        </p:tgtEl>
                                        <p:attrNameLst>
                                          <p:attrName>style.rotation</p:attrName>
                                        </p:attrNameLst>
                                      </p:cBhvr>
                                      <p:tavLst>
                                        <p:tav tm="0">
                                          <p:val>
                                            <p:fltVal val="0"/>
                                          </p:val>
                                        </p:tav>
                                        <p:tav tm="100000">
                                          <p:val>
                                            <p:fltVal val="360"/>
                                          </p:val>
                                        </p:tav>
                                      </p:tavLst>
                                    </p:anim>
                                    <p:animEffect transition="out" filter="fade">
                                      <p:cBhvr>
                                        <p:cTn id="33" dur="500"/>
                                        <p:tgtEl>
                                          <p:spTgt spid="66564"/>
                                        </p:tgtEl>
                                      </p:cBhvr>
                                    </p:animEffect>
                                    <p:set>
                                      <p:cBhvr>
                                        <p:cTn id="34" dur="1" fill="hold">
                                          <p:stCondLst>
                                            <p:cond delay="499"/>
                                          </p:stCondLst>
                                        </p:cTn>
                                        <p:tgtEl>
                                          <p:spTgt spid="66564"/>
                                        </p:tgtEl>
                                        <p:attrNameLst>
                                          <p:attrName>style.visibility</p:attrName>
                                        </p:attrNameLst>
                                      </p:cBhvr>
                                      <p:to>
                                        <p:strVal val="hidden"/>
                                      </p:to>
                                    </p:set>
                                  </p:childTnLst>
                                </p:cTn>
                              </p:par>
                              <p:par>
                                <p:cTn id="35" presetID="49" presetClass="exit" presetSubtype="0" accel="100000" fill="hold" grpId="1" nodeType="withEffect">
                                  <p:stCondLst>
                                    <p:cond delay="0"/>
                                  </p:stCondLst>
                                  <p:childTnLst>
                                    <p:anim calcmode="lin" valueType="num">
                                      <p:cBhvr>
                                        <p:cTn id="36" dur="500"/>
                                        <p:tgtEl>
                                          <p:spTgt spid="66566"/>
                                        </p:tgtEl>
                                        <p:attrNameLst>
                                          <p:attrName>ppt_w</p:attrName>
                                        </p:attrNameLst>
                                      </p:cBhvr>
                                      <p:tavLst>
                                        <p:tav tm="0">
                                          <p:val>
                                            <p:strVal val="ppt_w"/>
                                          </p:val>
                                        </p:tav>
                                        <p:tav tm="100000">
                                          <p:val>
                                            <p:fltVal val="0"/>
                                          </p:val>
                                        </p:tav>
                                      </p:tavLst>
                                    </p:anim>
                                    <p:anim calcmode="lin" valueType="num">
                                      <p:cBhvr>
                                        <p:cTn id="37" dur="500"/>
                                        <p:tgtEl>
                                          <p:spTgt spid="66566"/>
                                        </p:tgtEl>
                                        <p:attrNameLst>
                                          <p:attrName>ppt_h</p:attrName>
                                        </p:attrNameLst>
                                      </p:cBhvr>
                                      <p:tavLst>
                                        <p:tav tm="0">
                                          <p:val>
                                            <p:strVal val="ppt_h"/>
                                          </p:val>
                                        </p:tav>
                                        <p:tav tm="100000">
                                          <p:val>
                                            <p:fltVal val="0"/>
                                          </p:val>
                                        </p:tav>
                                      </p:tavLst>
                                    </p:anim>
                                    <p:anim calcmode="lin" valueType="num">
                                      <p:cBhvr>
                                        <p:cTn id="38" dur="500"/>
                                        <p:tgtEl>
                                          <p:spTgt spid="66566"/>
                                        </p:tgtEl>
                                        <p:attrNameLst>
                                          <p:attrName>style.rotation</p:attrName>
                                        </p:attrNameLst>
                                      </p:cBhvr>
                                      <p:tavLst>
                                        <p:tav tm="0">
                                          <p:val>
                                            <p:fltVal val="0"/>
                                          </p:val>
                                        </p:tav>
                                        <p:tav tm="100000">
                                          <p:val>
                                            <p:fltVal val="360"/>
                                          </p:val>
                                        </p:tav>
                                      </p:tavLst>
                                    </p:anim>
                                    <p:animEffect transition="out" filter="fade">
                                      <p:cBhvr>
                                        <p:cTn id="39" dur="500"/>
                                        <p:tgtEl>
                                          <p:spTgt spid="66566"/>
                                        </p:tgtEl>
                                      </p:cBhvr>
                                    </p:animEffect>
                                    <p:set>
                                      <p:cBhvr>
                                        <p:cTn id="40" dur="1" fill="hold">
                                          <p:stCondLst>
                                            <p:cond delay="499"/>
                                          </p:stCondLst>
                                        </p:cTn>
                                        <p:tgtEl>
                                          <p:spTgt spid="66566"/>
                                        </p:tgtEl>
                                        <p:attrNameLst>
                                          <p:attrName>style.visibility</p:attrName>
                                        </p:attrNameLst>
                                      </p:cBhvr>
                                      <p:to>
                                        <p:strVal val="hidden"/>
                                      </p:to>
                                    </p:set>
                                  </p:childTnLst>
                                </p:cTn>
                              </p:par>
                              <p:par>
                                <p:cTn id="41" presetID="49" presetClass="exit" presetSubtype="0" accel="100000" fill="hold" nodeType="withEffect">
                                  <p:stCondLst>
                                    <p:cond delay="0"/>
                                  </p:stCondLst>
                                  <p:childTnLst>
                                    <p:anim calcmode="lin" valueType="num">
                                      <p:cBhvr>
                                        <p:cTn id="42" dur="500"/>
                                        <p:tgtEl>
                                          <p:spTgt spid="66567"/>
                                        </p:tgtEl>
                                        <p:attrNameLst>
                                          <p:attrName>ppt_w</p:attrName>
                                        </p:attrNameLst>
                                      </p:cBhvr>
                                      <p:tavLst>
                                        <p:tav tm="0">
                                          <p:val>
                                            <p:strVal val="ppt_w"/>
                                          </p:val>
                                        </p:tav>
                                        <p:tav tm="100000">
                                          <p:val>
                                            <p:fltVal val="0"/>
                                          </p:val>
                                        </p:tav>
                                      </p:tavLst>
                                    </p:anim>
                                    <p:anim calcmode="lin" valueType="num">
                                      <p:cBhvr>
                                        <p:cTn id="43" dur="500"/>
                                        <p:tgtEl>
                                          <p:spTgt spid="66567"/>
                                        </p:tgtEl>
                                        <p:attrNameLst>
                                          <p:attrName>ppt_h</p:attrName>
                                        </p:attrNameLst>
                                      </p:cBhvr>
                                      <p:tavLst>
                                        <p:tav tm="0">
                                          <p:val>
                                            <p:strVal val="ppt_h"/>
                                          </p:val>
                                        </p:tav>
                                        <p:tav tm="100000">
                                          <p:val>
                                            <p:fltVal val="0"/>
                                          </p:val>
                                        </p:tav>
                                      </p:tavLst>
                                    </p:anim>
                                    <p:anim calcmode="lin" valueType="num">
                                      <p:cBhvr>
                                        <p:cTn id="44" dur="500"/>
                                        <p:tgtEl>
                                          <p:spTgt spid="66567"/>
                                        </p:tgtEl>
                                        <p:attrNameLst>
                                          <p:attrName>style.rotation</p:attrName>
                                        </p:attrNameLst>
                                      </p:cBhvr>
                                      <p:tavLst>
                                        <p:tav tm="0">
                                          <p:val>
                                            <p:fltVal val="0"/>
                                          </p:val>
                                        </p:tav>
                                        <p:tav tm="100000">
                                          <p:val>
                                            <p:fltVal val="360"/>
                                          </p:val>
                                        </p:tav>
                                      </p:tavLst>
                                    </p:anim>
                                    <p:animEffect transition="out" filter="fade">
                                      <p:cBhvr>
                                        <p:cTn id="45" dur="500"/>
                                        <p:tgtEl>
                                          <p:spTgt spid="66567"/>
                                        </p:tgtEl>
                                      </p:cBhvr>
                                    </p:animEffect>
                                    <p:set>
                                      <p:cBhvr>
                                        <p:cTn id="46" dur="1" fill="hold">
                                          <p:stCondLst>
                                            <p:cond delay="499"/>
                                          </p:stCondLst>
                                        </p:cTn>
                                        <p:tgtEl>
                                          <p:spTgt spid="665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P spid="66564" grpId="1"/>
      <p:bldP spid="66566" grpId="0"/>
      <p:bldP spid="6656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4" y="-400050"/>
            <a:ext cx="1067597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886900" y="-7395"/>
            <a:ext cx="8929535" cy="579345"/>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Thứ</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ba</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ngày</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26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tháng</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10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năm</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2021</a:t>
            </a:r>
          </a:p>
        </p:txBody>
      </p:sp>
      <p:sp>
        <p:nvSpPr>
          <p:cNvPr id="17" name="TextBox 16">
            <a:extLst>
              <a:ext uri="{FF2B5EF4-FFF2-40B4-BE49-F238E27FC236}">
                <a16:creationId xmlns:a16="http://schemas.microsoft.com/office/drawing/2014/main" id="{D4E7DCD1-D8D5-4383-AF07-D7183BBB5131}"/>
              </a:ext>
            </a:extLst>
          </p:cNvPr>
          <p:cNvSpPr txBox="1"/>
          <p:nvPr/>
        </p:nvSpPr>
        <p:spPr>
          <a:xfrm>
            <a:off x="427288" y="1121658"/>
            <a:ext cx="9696928" cy="927049"/>
          </a:xfrm>
          <a:prstGeom prst="rect">
            <a:avLst/>
          </a:prstGeom>
          <a:noFill/>
        </p:spPr>
        <p:txBody>
          <a:bodyPr wrap="square" rtlCol="0">
            <a:spAutoFit/>
          </a:bodyPr>
          <a:lstStyle/>
          <a:p>
            <a:pPr defTabSz="685783">
              <a:lnSpc>
                <a:spcPct val="113000"/>
              </a:lnSpc>
            </a:pPr>
            <a:r>
              <a:rPr lang="en-US" sz="4800" b="1" dirty="0">
                <a:solidFill>
                  <a:srgbClr val="FFFF00"/>
                </a:solidFill>
                <a:latin typeface="HP001 4 hàng" panose="020B0603050302020204" pitchFamily="34" charset="-93"/>
              </a:rPr>
              <a:t>G   </a:t>
            </a:r>
            <a:r>
              <a:rPr lang="en-US" sz="4800" b="1" dirty="0" err="1">
                <a:solidFill>
                  <a:srgbClr val="FFFF00"/>
                </a:solidFill>
                <a:latin typeface="HP001 4 hàng" panose="020B0603050302020204" pitchFamily="34" charset="-93"/>
              </a:rPr>
              <a:t>G</a:t>
            </a:r>
            <a:r>
              <a:rPr lang="en-US" sz="4800" b="1" dirty="0">
                <a:solidFill>
                  <a:srgbClr val="FFFF00"/>
                </a:solidFill>
                <a:latin typeface="HP001 4 hàng" panose="020B0603050302020204" pitchFamily="34" charset="-93"/>
              </a:rPr>
              <a:t>   </a:t>
            </a:r>
            <a:r>
              <a:rPr lang="en-US" sz="4800" b="1" dirty="0" err="1">
                <a:solidFill>
                  <a:srgbClr val="FFFF00"/>
                </a:solidFill>
                <a:latin typeface="HP001 4 hàng" panose="020B0603050302020204" pitchFamily="34" charset="-93"/>
              </a:rPr>
              <a:t>G</a:t>
            </a:r>
            <a:r>
              <a:rPr lang="en-US" sz="4800" b="1" dirty="0">
                <a:solidFill>
                  <a:srgbClr val="FFFF00"/>
                </a:solidFill>
                <a:latin typeface="HP001 4 hàng" panose="020B0603050302020204" pitchFamily="34" charset="-93"/>
              </a:rPr>
              <a:t>   </a:t>
            </a:r>
            <a:r>
              <a:rPr lang="en-US" sz="4800" b="1" dirty="0" err="1">
                <a:solidFill>
                  <a:srgbClr val="FFFF00"/>
                </a:solidFill>
                <a:latin typeface="HP001 4 hàng" panose="020B0603050302020204" pitchFamily="34" charset="-93"/>
              </a:rPr>
              <a:t>G</a:t>
            </a:r>
            <a:r>
              <a:rPr lang="en-US" sz="4800" b="1" dirty="0">
                <a:solidFill>
                  <a:srgbClr val="FFFF00"/>
                </a:solidFill>
                <a:latin typeface="HP001 4 hàng" panose="020B0603050302020204" pitchFamily="34" charset="-93"/>
              </a:rPr>
              <a:t>    </a:t>
            </a:r>
            <a:r>
              <a:rPr lang="en-US" sz="4800" b="1" dirty="0" err="1">
                <a:solidFill>
                  <a:srgbClr val="FFFF00"/>
                </a:solidFill>
                <a:latin typeface="HP001 4 hàng" panose="020B0603050302020204" pitchFamily="34" charset="-93"/>
              </a:rPr>
              <a:t>G</a:t>
            </a:r>
            <a:endParaRPr lang="en-US" sz="4800" b="1" dirty="0">
              <a:solidFill>
                <a:srgbClr val="FFFF00"/>
              </a:solidFill>
              <a:latin typeface="HP001 4 hàng" panose="020B0603050302020204" pitchFamily="34" charset="-93"/>
            </a:endParaRPr>
          </a:p>
        </p:txBody>
      </p:sp>
      <p:sp>
        <p:nvSpPr>
          <p:cNvPr id="14" name="Title 3"/>
          <p:cNvSpPr>
            <a:spLocks noGrp="1"/>
          </p:cNvSpPr>
          <p:nvPr/>
        </p:nvSpPr>
        <p:spPr>
          <a:xfrm>
            <a:off x="86179" y="4541633"/>
            <a:ext cx="4572000" cy="620307"/>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00"/>
                </a:solidFill>
                <a:latin typeface="HP001 4 hàng" pitchFamily="34" charset="-93"/>
                <a:cs typeface="Times New Roman" pitchFamily="18" charset="0"/>
              </a:rPr>
              <a:t>Gọi</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dạ</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bảo</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vâng</a:t>
            </a:r>
            <a:r>
              <a:rPr lang="en-US" sz="3600" b="1" dirty="0">
                <a:solidFill>
                  <a:schemeClr val="bg1"/>
                </a:solidFill>
                <a:latin typeface="HP001 4 hàng" pitchFamily="34" charset="-93"/>
                <a:cs typeface="Times New Roman" pitchFamily="18" charset="0"/>
              </a:rPr>
              <a:t>.</a:t>
            </a:r>
            <a:endParaRPr lang="en-US" altLang="en-US" sz="3200" b="1" dirty="0">
              <a:solidFill>
                <a:schemeClr val="bg1"/>
              </a:solidFill>
              <a:latin typeface="HP001 4 hàng" pitchFamily="34" charset="-93"/>
              <a:cs typeface="Times New Roman" pitchFamily="18" charset="0"/>
            </a:endParaRPr>
          </a:p>
        </p:txBody>
      </p:sp>
      <p:sp>
        <p:nvSpPr>
          <p:cNvPr id="15" name="TextBox 14">
            <a:extLst>
              <a:ext uri="{FF2B5EF4-FFF2-40B4-BE49-F238E27FC236}">
                <a16:creationId xmlns:a16="http://schemas.microsoft.com/office/drawing/2014/main" id="{D4E7DCD1-D8D5-4383-AF07-D7183BBB5131}"/>
              </a:ext>
            </a:extLst>
          </p:cNvPr>
          <p:cNvSpPr txBox="1"/>
          <p:nvPr/>
        </p:nvSpPr>
        <p:spPr>
          <a:xfrm>
            <a:off x="427288" y="2419350"/>
            <a:ext cx="9718264" cy="927049"/>
          </a:xfrm>
          <a:prstGeom prst="rect">
            <a:avLst/>
          </a:prstGeom>
          <a:noFill/>
        </p:spPr>
        <p:txBody>
          <a:bodyPr wrap="square" rtlCol="0">
            <a:spAutoFit/>
          </a:bodyPr>
          <a:lstStyle/>
          <a:p>
            <a:pPr defTabSz="685783">
              <a:lnSpc>
                <a:spcPct val="113000"/>
              </a:lnSpc>
            </a:pPr>
            <a:r>
              <a:rPr lang="en-US" sz="4800" b="1" dirty="0">
                <a:solidFill>
                  <a:srgbClr val="FFFF00"/>
                </a:solidFill>
                <a:latin typeface="HP001 4 hàng" panose="020B0603050302020204" pitchFamily="34" charset="-93"/>
              </a:rPr>
              <a:t>G   </a:t>
            </a:r>
            <a:r>
              <a:rPr lang="en-US" sz="4800" b="1" dirty="0" err="1">
                <a:solidFill>
                  <a:srgbClr val="FFFF00"/>
                </a:solidFill>
                <a:latin typeface="HP001 4 hàng" panose="020B0603050302020204" pitchFamily="34" charset="-93"/>
              </a:rPr>
              <a:t>G</a:t>
            </a:r>
            <a:r>
              <a:rPr lang="en-US" sz="4800" b="1" dirty="0">
                <a:solidFill>
                  <a:srgbClr val="FFFF00"/>
                </a:solidFill>
                <a:latin typeface="HP001 4 hàng" panose="020B0603050302020204" pitchFamily="34" charset="-93"/>
              </a:rPr>
              <a:t>   </a:t>
            </a:r>
            <a:r>
              <a:rPr lang="en-US" sz="4800" b="1" dirty="0" err="1">
                <a:solidFill>
                  <a:srgbClr val="FFFF00"/>
                </a:solidFill>
                <a:latin typeface="HP001 4 hàng" panose="020B0603050302020204" pitchFamily="34" charset="-93"/>
              </a:rPr>
              <a:t>G</a:t>
            </a:r>
            <a:r>
              <a:rPr lang="en-US" sz="4800" b="1" dirty="0">
                <a:solidFill>
                  <a:srgbClr val="FFFF00"/>
                </a:solidFill>
                <a:latin typeface="HP001 4 hàng" panose="020B0603050302020204" pitchFamily="34" charset="-93"/>
              </a:rPr>
              <a:t>   </a:t>
            </a:r>
            <a:r>
              <a:rPr lang="en-US" sz="4800" b="1" dirty="0" err="1">
                <a:solidFill>
                  <a:srgbClr val="FFFF00"/>
                </a:solidFill>
                <a:latin typeface="HP001 4 hàng" panose="020B0603050302020204" pitchFamily="34" charset="-93"/>
              </a:rPr>
              <a:t>G</a:t>
            </a:r>
            <a:r>
              <a:rPr lang="en-US" sz="4800" b="1" dirty="0">
                <a:solidFill>
                  <a:srgbClr val="FFFF00"/>
                </a:solidFill>
                <a:latin typeface="HP001 4 hàng" panose="020B0603050302020204" pitchFamily="34" charset="-93"/>
              </a:rPr>
              <a:t>    </a:t>
            </a:r>
            <a:r>
              <a:rPr lang="en-US" sz="4800" b="1" dirty="0" err="1">
                <a:solidFill>
                  <a:srgbClr val="FFFF00"/>
                </a:solidFill>
                <a:latin typeface="HP001 4 hàng" panose="020B0603050302020204" pitchFamily="34" charset="-93"/>
              </a:rPr>
              <a:t>G</a:t>
            </a:r>
            <a:endParaRPr lang="en-US" sz="4800" b="1" dirty="0">
              <a:solidFill>
                <a:srgbClr val="FFFF00"/>
              </a:solidFill>
              <a:latin typeface="HP001 4 hàng" panose="020B0603050302020204" pitchFamily="34" charset="-93"/>
            </a:endParaRPr>
          </a:p>
        </p:txBody>
      </p:sp>
      <p:sp>
        <p:nvSpPr>
          <p:cNvPr id="13" name="Title 3"/>
          <p:cNvSpPr>
            <a:spLocks noGrp="1"/>
          </p:cNvSpPr>
          <p:nvPr/>
        </p:nvSpPr>
        <p:spPr>
          <a:xfrm>
            <a:off x="208153" y="3811308"/>
            <a:ext cx="4328052" cy="620307"/>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00"/>
                </a:solidFill>
                <a:latin typeface="HP001 4 hàng" pitchFamily="34" charset="-93"/>
                <a:cs typeface="Times New Roman" pitchFamily="18" charset="0"/>
              </a:rPr>
              <a:t>Gọi</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dạ</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bảo</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vâng</a:t>
            </a:r>
            <a:r>
              <a:rPr lang="en-US" sz="3600" b="1" dirty="0">
                <a:solidFill>
                  <a:srgbClr val="FFFF00"/>
                </a:solidFill>
                <a:latin typeface="HP001 4 hàng" pitchFamily="34" charset="-93"/>
                <a:cs typeface="Times New Roman" pitchFamily="18" charset="0"/>
              </a:rPr>
              <a:t>.</a:t>
            </a:r>
            <a:endParaRPr lang="en-US" altLang="en-US" sz="3200" b="1" dirty="0">
              <a:solidFill>
                <a:srgbClr val="FFFF00"/>
              </a:solidFill>
              <a:latin typeface="HP001 4 hàng" pitchFamily="34" charset="-93"/>
              <a:cs typeface="Times New Roman" pitchFamily="18" charset="0"/>
            </a:endParaRPr>
          </a:p>
        </p:txBody>
      </p:sp>
      <p:sp>
        <p:nvSpPr>
          <p:cNvPr id="18" name="Title 3"/>
          <p:cNvSpPr>
            <a:spLocks noGrp="1"/>
          </p:cNvSpPr>
          <p:nvPr/>
        </p:nvSpPr>
        <p:spPr>
          <a:xfrm>
            <a:off x="5552216" y="3963841"/>
            <a:ext cx="4572000" cy="620307"/>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00"/>
                </a:solidFill>
                <a:latin typeface="HP001 4 hàng" pitchFamily="34" charset="-93"/>
                <a:cs typeface="Times New Roman" pitchFamily="18" charset="0"/>
              </a:rPr>
              <a:t>Gọi</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dạ</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bảo</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vâng</a:t>
            </a:r>
            <a:r>
              <a:rPr lang="en-US" sz="3600" b="1" dirty="0">
                <a:solidFill>
                  <a:srgbClr val="FFFF00"/>
                </a:solidFill>
                <a:latin typeface="HP001 4 hàng" pitchFamily="34" charset="-93"/>
                <a:cs typeface="Times New Roman" pitchFamily="18" charset="0"/>
              </a:rPr>
              <a:t>.</a:t>
            </a:r>
            <a:endParaRPr lang="en-US" altLang="en-US" sz="3200" b="1" dirty="0">
              <a:solidFill>
                <a:srgbClr val="FFFF00"/>
              </a:solidFill>
              <a:latin typeface="HP001 4 hàng" pitchFamily="34" charset="-93"/>
              <a:cs typeface="Times New Roman" pitchFamily="18" charset="0"/>
            </a:endParaRPr>
          </a:p>
        </p:txBody>
      </p:sp>
      <p:sp>
        <p:nvSpPr>
          <p:cNvPr id="19" name="Title 3"/>
          <p:cNvSpPr>
            <a:spLocks noGrp="1"/>
          </p:cNvSpPr>
          <p:nvPr/>
        </p:nvSpPr>
        <p:spPr>
          <a:xfrm>
            <a:off x="5521736" y="4601379"/>
            <a:ext cx="4572000" cy="620307"/>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00"/>
                </a:solidFill>
                <a:latin typeface="HP001 4 hàng" pitchFamily="34" charset="-93"/>
                <a:cs typeface="Times New Roman" pitchFamily="18" charset="0"/>
              </a:rPr>
              <a:t>Gọi</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dạ</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bảo</a:t>
            </a:r>
            <a:r>
              <a:rPr lang="en-US" sz="3600" b="1" dirty="0">
                <a:solidFill>
                  <a:srgbClr val="FFFF00"/>
                </a:solidFill>
                <a:latin typeface="HP001 4 hàng" pitchFamily="34" charset="-93"/>
                <a:cs typeface="Times New Roman" pitchFamily="18" charset="0"/>
              </a:rPr>
              <a:t> </a:t>
            </a:r>
            <a:r>
              <a:rPr lang="en-US" sz="3600" b="1" dirty="0" err="1">
                <a:solidFill>
                  <a:srgbClr val="FFFF00"/>
                </a:solidFill>
                <a:latin typeface="HP001 4 hàng" pitchFamily="34" charset="-93"/>
                <a:cs typeface="Times New Roman" pitchFamily="18" charset="0"/>
              </a:rPr>
              <a:t>vâng</a:t>
            </a:r>
            <a:r>
              <a:rPr lang="en-US" sz="3600" b="1" dirty="0">
                <a:solidFill>
                  <a:schemeClr val="bg1"/>
                </a:solidFill>
                <a:latin typeface="HP001 4 hàng" pitchFamily="34" charset="-93"/>
                <a:cs typeface="Times New Roman" pitchFamily="18" charset="0"/>
              </a:rPr>
              <a:t>.</a:t>
            </a:r>
            <a:endParaRPr lang="en-US" altLang="en-US" sz="3200" b="1" dirty="0">
              <a:solidFill>
                <a:schemeClr val="bg1"/>
              </a:solidFill>
              <a:latin typeface="HP001 4 hàng" pitchFamily="34" charset="-93"/>
              <a:cs typeface="Times New Roman" pitchFamily="18" charset="0"/>
            </a:endParaRPr>
          </a:p>
        </p:txBody>
      </p:sp>
    </p:spTree>
    <p:extLst>
      <p:ext uri="{BB962C8B-B14F-4D97-AF65-F5344CB8AC3E}">
        <p14:creationId xmlns:p14="http://schemas.microsoft.com/office/powerpoint/2010/main" val="55371874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7088"/>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a:spLocks noGrp="1"/>
          </p:cNvSpPr>
          <p:nvPr/>
        </p:nvSpPr>
        <p:spPr>
          <a:xfrm>
            <a:off x="533400" y="895350"/>
            <a:ext cx="9448800" cy="389125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p>
          <a:p>
            <a:pPr algn="l"/>
            <a:endParaRPr lang="en-US"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pPr algn="l"/>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a:t>
            </a:r>
            <a:endPar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pPr algn="l"/>
            <a:endPar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a:p>
            <a:pPr algn="l"/>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Gọi</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dạ</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bảo</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vâng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Gọi</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dạ</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bảo</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vâng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a:t>
            </a:r>
          </a:p>
          <a:p>
            <a:endPar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255898110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228600" y="209550"/>
            <a:ext cx="9144000" cy="98454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ba</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26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6" name="Title 3"/>
          <p:cNvSpPr>
            <a:spLocks noGrp="1"/>
          </p:cNvSpPr>
          <p:nvPr/>
        </p:nvSpPr>
        <p:spPr>
          <a:xfrm>
            <a:off x="2743200" y="1204424"/>
            <a:ext cx="51816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8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48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2" name="TextBox 5"/>
          <p:cNvSpPr txBox="1">
            <a:spLocks noChangeArrowheads="1"/>
          </p:cNvSpPr>
          <p:nvPr/>
        </p:nvSpPr>
        <p:spPr bwMode="auto">
          <a:xfrm>
            <a:off x="228600" y="2054092"/>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b="1" dirty="0">
                <a:solidFill>
                  <a:srgbClr val="FFFFFF"/>
                </a:solidFill>
                <a:latin typeface="HP001 5 hàng" panose="020B0603050302020204" pitchFamily="34" charset="-93"/>
              </a:rPr>
              <a:t> </a:t>
            </a:r>
            <a:r>
              <a:rPr lang="en-US" altLang="en-US" sz="3600" b="1" dirty="0" err="1">
                <a:solidFill>
                  <a:srgbClr val="FFFFFF"/>
                </a:solidFill>
                <a:latin typeface="HP001 5 hàng" panose="020B0603050302020204" pitchFamily="34" charset="-93"/>
              </a:rPr>
              <a:t>Từ</a:t>
            </a:r>
            <a:r>
              <a:rPr lang="en-US" altLang="en-US" sz="3600" b="1" dirty="0">
                <a:solidFill>
                  <a:srgbClr val="FFFFFF"/>
                </a:solidFill>
                <a:latin typeface="HP001 5 hàng" panose="020B0603050302020204" pitchFamily="34" charset="-93"/>
              </a:rPr>
              <a:t> </a:t>
            </a:r>
            <a:r>
              <a:rPr lang="en-US" altLang="en-US" sz="3600" b="1" dirty="0" err="1">
                <a:solidFill>
                  <a:srgbClr val="FFFFFF"/>
                </a:solidFill>
                <a:latin typeface="HP001 5 hàng" panose="020B0603050302020204" pitchFamily="34" charset="-93"/>
              </a:rPr>
              <a:t>chỉ</a:t>
            </a:r>
            <a:r>
              <a:rPr lang="en-US" altLang="en-US" sz="3600" b="1" dirty="0">
                <a:solidFill>
                  <a:srgbClr val="FFFFFF"/>
                </a:solidFill>
                <a:latin typeface="HP001 5 hàng" panose="020B0603050302020204" pitchFamily="34" charset="-93"/>
              </a:rPr>
              <a:t> </a:t>
            </a:r>
            <a:r>
              <a:rPr lang="en-US" altLang="en-US" sz="3600" b="1" dirty="0" err="1">
                <a:solidFill>
                  <a:srgbClr val="FFFFFF"/>
                </a:solidFill>
                <a:latin typeface="HP001 5 hàng" panose="020B0603050302020204" pitchFamily="34" charset="-93"/>
              </a:rPr>
              <a:t>hoạt</a:t>
            </a:r>
            <a:r>
              <a:rPr lang="en-US" altLang="en-US" sz="3600" b="1" dirty="0">
                <a:solidFill>
                  <a:srgbClr val="FFFFFF"/>
                </a:solidFill>
                <a:latin typeface="HP001 5 hàng" panose="020B0603050302020204" pitchFamily="34" charset="-93"/>
              </a:rPr>
              <a:t> </a:t>
            </a:r>
            <a:r>
              <a:rPr lang="en-US" altLang="en-US" sz="3600" b="1" dirty="0" err="1">
                <a:solidFill>
                  <a:srgbClr val="FFFFFF"/>
                </a:solidFill>
                <a:latin typeface="HP001 5 hàng" panose="020B0603050302020204" pitchFamily="34" charset="-93"/>
              </a:rPr>
              <a:t>động</a:t>
            </a:r>
            <a:r>
              <a:rPr lang="en-US" altLang="en-US" sz="3600" b="1" dirty="0">
                <a:solidFill>
                  <a:srgbClr val="FFFFFF"/>
                </a:solidFill>
                <a:latin typeface="HP001 5 hàng" panose="020B0603050302020204" pitchFamily="34" charset="-93"/>
              </a:rPr>
              <a:t> . </a:t>
            </a:r>
            <a:r>
              <a:rPr lang="en-US" altLang="en-US" sz="3600" b="1" dirty="0" err="1">
                <a:solidFill>
                  <a:srgbClr val="FFFFFF"/>
                </a:solidFill>
                <a:latin typeface="HP001 5 hàng" panose="020B0603050302020204" pitchFamily="34" charset="-93"/>
              </a:rPr>
              <a:t>Câu</a:t>
            </a:r>
            <a:r>
              <a:rPr lang="en-US" altLang="en-US" sz="3600" b="1" dirty="0">
                <a:solidFill>
                  <a:srgbClr val="FFFFFF"/>
                </a:solidFill>
                <a:latin typeface="HP001 5 hàng" panose="020B0603050302020204" pitchFamily="34" charset="-93"/>
              </a:rPr>
              <a:t> </a:t>
            </a:r>
            <a:r>
              <a:rPr lang="en-US" altLang="en-US" sz="3600" b="1" dirty="0" err="1">
                <a:solidFill>
                  <a:srgbClr val="FFFFFF"/>
                </a:solidFill>
                <a:latin typeface="HP001 5 hàng" panose="020B0603050302020204" pitchFamily="34" charset="-93"/>
              </a:rPr>
              <a:t>kiểu</a:t>
            </a:r>
            <a:r>
              <a:rPr lang="en-US" altLang="en-US" sz="3600" b="1" dirty="0">
                <a:solidFill>
                  <a:srgbClr val="FFFFFF"/>
                </a:solidFill>
                <a:latin typeface="HP001 5 hàng" panose="020B0603050302020204" pitchFamily="34" charset="-93"/>
              </a:rPr>
              <a:t> Ai </a:t>
            </a:r>
            <a:r>
              <a:rPr lang="en-US" altLang="en-US" sz="3600" b="1" dirty="0" err="1">
                <a:solidFill>
                  <a:srgbClr val="FFFFFF"/>
                </a:solidFill>
                <a:latin typeface="HP001 5 hàng" panose="020B0603050302020204" pitchFamily="34" charset="-93"/>
              </a:rPr>
              <a:t>làm</a:t>
            </a:r>
            <a:r>
              <a:rPr lang="en-US" altLang="en-US" sz="3600" b="1" dirty="0">
                <a:solidFill>
                  <a:srgbClr val="FFFFFF"/>
                </a:solidFill>
                <a:latin typeface="HP001 5 hàng" panose="020B0603050302020204" pitchFamily="34" charset="-93"/>
              </a:rPr>
              <a:t> </a:t>
            </a:r>
            <a:r>
              <a:rPr lang="en-US" altLang="en-US" sz="3600" b="1" dirty="0" err="1">
                <a:solidFill>
                  <a:srgbClr val="FFFFFF"/>
                </a:solidFill>
                <a:latin typeface="HP001 5 hàng" panose="020B0603050302020204" pitchFamily="34" charset="-93"/>
              </a:rPr>
              <a:t>gì</a:t>
            </a:r>
            <a:r>
              <a:rPr lang="en-US" altLang="en-US" sz="3600" b="1" dirty="0">
                <a:solidFill>
                  <a:srgbClr val="FFFFFF"/>
                </a:solidFill>
                <a:latin typeface="HP001 5 hàng" panose="020B0603050302020204" pitchFamily="34" charset="-93"/>
              </a:rPr>
              <a:t>?</a:t>
            </a:r>
          </a:p>
          <a:p>
            <a:pPr algn="ctr" fontAlgn="base">
              <a:spcBef>
                <a:spcPct val="0"/>
              </a:spcBef>
              <a:spcAft>
                <a:spcPct val="0"/>
              </a:spcAft>
              <a:buFontTx/>
              <a:buNone/>
            </a:pPr>
            <a:endParaRPr lang="en-US" altLang="en-US" sz="3000" b="1" dirty="0">
              <a:solidFill>
                <a:srgbClr val="00B0F0"/>
              </a:solidFill>
              <a:latin typeface="HP001 5 hàng" panose="020B0603050302020204" pitchFamily="34" charset="-93"/>
            </a:endParaRPr>
          </a:p>
        </p:txBody>
      </p:sp>
    </p:spTree>
    <p:extLst>
      <p:ext uri="{BB962C8B-B14F-4D97-AF65-F5344CB8AC3E}">
        <p14:creationId xmlns:p14="http://schemas.microsoft.com/office/powerpoint/2010/main" val="161437294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g.loigiaihay.com/picture/question_lgh/2021_41/1622192236-jf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047750"/>
            <a:ext cx="9109075" cy="40957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260" y="124420"/>
            <a:ext cx="8935340" cy="830997"/>
          </a:xfrm>
          <a:prstGeom prst="rect">
            <a:avLst/>
          </a:prstGeom>
        </p:spPr>
        <p:txBody>
          <a:bodyPr wrap="square">
            <a:spAutoFit/>
          </a:bodyPr>
          <a:lstStyle/>
          <a:p>
            <a:pPr lvl="0" fontAlgn="base">
              <a:spcBef>
                <a:spcPct val="0"/>
              </a:spcBef>
              <a:spcAft>
                <a:spcPct val="0"/>
              </a:spcAft>
            </a:pPr>
            <a:r>
              <a:rPr lang="en-US" sz="2400" b="1" dirty="0" err="1">
                <a:solidFill>
                  <a:srgbClr val="000000"/>
                </a:solidFill>
                <a:latin typeface="OpenSans"/>
                <a:cs typeface="Arial" pitchFamily="34" charset="0"/>
              </a:rPr>
              <a:t>Câu</a:t>
            </a:r>
            <a:r>
              <a:rPr lang="en-US" sz="2400" b="1" dirty="0">
                <a:solidFill>
                  <a:srgbClr val="000000"/>
                </a:solidFill>
                <a:latin typeface="OpenSans"/>
                <a:cs typeface="Arial" pitchFamily="34" charset="0"/>
              </a:rPr>
              <a:t> 1: </a:t>
            </a:r>
            <a:r>
              <a:rPr lang="en-US" sz="2400" b="1" dirty="0" err="1">
                <a:solidFill>
                  <a:srgbClr val="000000"/>
                </a:solidFill>
                <a:latin typeface="OpenSans"/>
                <a:cs typeface="Arial" pitchFamily="34" charset="0"/>
              </a:rPr>
              <a:t>Viết</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từ</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ngữ</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chỉ</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hoạt</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động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của</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mỗi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người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trong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bức</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tranh</a:t>
            </a:r>
            <a:r>
              <a:rPr lang="en-US" sz="2400" b="1" dirty="0">
                <a:solidFill>
                  <a:srgbClr val="000000"/>
                </a:solidFill>
                <a:latin typeface="OpenSans"/>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1908052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304800" y="570566"/>
            <a:ext cx="9144000" cy="72203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hai</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25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6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6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6" name="Title 3"/>
          <p:cNvSpPr>
            <a:spLocks noGrp="1"/>
          </p:cNvSpPr>
          <p:nvPr/>
        </p:nvSpPr>
        <p:spPr>
          <a:xfrm>
            <a:off x="2721287" y="1364080"/>
            <a:ext cx="2937749" cy="598069"/>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Tiếng</a:t>
            </a:r>
            <a:r>
              <a:rPr lang="en-US" sz="36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Việt</a:t>
            </a:r>
            <a:endParaRPr lang="en-US" sz="36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2" name="Rectangle 1"/>
          <p:cNvSpPr/>
          <p:nvPr/>
        </p:nvSpPr>
        <p:spPr>
          <a:xfrm>
            <a:off x="1219200" y="1910031"/>
            <a:ext cx="7239000" cy="707886"/>
          </a:xfrm>
          <a:prstGeom prst="rect">
            <a:avLst/>
          </a:prstGeom>
        </p:spPr>
        <p:txBody>
          <a:bodyPr wrap="square">
            <a:spAutoFit/>
          </a:bodyPr>
          <a:lstStyle/>
          <a:p>
            <a:pPr lvl="0"/>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Cô</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chủ</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nhà</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tí</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hon.(</a:t>
            </a:r>
            <a:r>
              <a:rPr lang="en-US" sz="4000" b="1" dirty="0" err="1">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Tiết</a:t>
            </a:r>
            <a:r>
              <a:rPr lang="en-US" sz="40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1)</a:t>
            </a:r>
            <a:endParaRPr lang="en-US" sz="3600" b="1" dirty="0">
              <a:ln w="6600">
                <a:solidFill>
                  <a:srgbClr val="C0504D"/>
                </a:solidFill>
                <a:prstDash val="solid"/>
              </a:ln>
              <a:solidFill>
                <a:schemeClr val="bg1"/>
              </a:solidFill>
              <a:effectLst>
                <a:outerShdw dist="38100" dir="2700000" algn="tl" rotWithShape="0">
                  <a:srgbClr val="C0504D"/>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405018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19748"/>
            <a:ext cx="6934200" cy="3539430"/>
          </a:xfrm>
          <a:prstGeom prst="rect">
            <a:avLst/>
          </a:prstGeom>
        </p:spPr>
        <p:txBody>
          <a:bodyPr wrap="square">
            <a:spAutoFit/>
          </a:bodyPr>
          <a:lstStyle/>
          <a:p>
            <a:r>
              <a:rPr lang="en-US" sz="3200" b="1" dirty="0"/>
              <a:t>                                </a:t>
            </a:r>
            <a:r>
              <a:rPr lang="vi-VN" sz="3200" b="1" dirty="0"/>
              <a:t>Lời giải </a:t>
            </a:r>
            <a:r>
              <a:rPr lang="en-US" sz="3200" b="1" dirty="0"/>
              <a:t> </a:t>
            </a:r>
            <a:endParaRPr lang="vi-VN" sz="3200" dirty="0"/>
          </a:p>
          <a:p>
            <a:r>
              <a:rPr lang="vi-VN" sz="3200" dirty="0"/>
              <a:t>- Bố: </a:t>
            </a:r>
            <a:r>
              <a:rPr lang="vi-VN" sz="3200" u="sng" dirty="0">
                <a:solidFill>
                  <a:srgbClr val="FF0000"/>
                </a:solidFill>
              </a:rPr>
              <a:t>tỉa</a:t>
            </a:r>
            <a:r>
              <a:rPr lang="vi-VN" sz="3200" dirty="0">
                <a:solidFill>
                  <a:srgbClr val="FF0000"/>
                </a:solidFill>
              </a:rPr>
              <a:t> lá</a:t>
            </a:r>
            <a:r>
              <a:rPr lang="en-US" sz="3200" dirty="0">
                <a:solidFill>
                  <a:srgbClr val="FF0000"/>
                </a:solidFill>
              </a:rPr>
              <a:t>.</a:t>
            </a:r>
            <a:endParaRPr lang="vi-VN" sz="3200" dirty="0">
              <a:solidFill>
                <a:srgbClr val="FF0000"/>
              </a:solidFill>
            </a:endParaRPr>
          </a:p>
          <a:p>
            <a:r>
              <a:rPr lang="vi-VN" sz="3200" dirty="0"/>
              <a:t>- Mẹ: </a:t>
            </a:r>
            <a:r>
              <a:rPr lang="vi-VN" sz="3200" u="sng" dirty="0">
                <a:solidFill>
                  <a:srgbClr val="FF0000"/>
                </a:solidFill>
              </a:rPr>
              <a:t>hái</a:t>
            </a:r>
            <a:r>
              <a:rPr lang="vi-VN" sz="3200" dirty="0">
                <a:solidFill>
                  <a:srgbClr val="FF0000"/>
                </a:solidFill>
              </a:rPr>
              <a:t> hoa</a:t>
            </a:r>
            <a:r>
              <a:rPr lang="en-US" sz="3200" dirty="0">
                <a:solidFill>
                  <a:srgbClr val="FF0000"/>
                </a:solidFill>
              </a:rPr>
              <a:t>.</a:t>
            </a:r>
            <a:endParaRPr lang="vi-VN" sz="3200" dirty="0">
              <a:solidFill>
                <a:srgbClr val="FF0000"/>
              </a:solidFill>
            </a:endParaRPr>
          </a:p>
          <a:p>
            <a:r>
              <a:rPr lang="vi-VN" sz="3200" dirty="0"/>
              <a:t>- Bà: </a:t>
            </a:r>
            <a:r>
              <a:rPr lang="vi-VN" sz="3200" u="sng" dirty="0">
                <a:solidFill>
                  <a:srgbClr val="FF0000"/>
                </a:solidFill>
              </a:rPr>
              <a:t>bê</a:t>
            </a:r>
            <a:r>
              <a:rPr lang="vi-VN" sz="3200" dirty="0">
                <a:solidFill>
                  <a:srgbClr val="FF0000"/>
                </a:solidFill>
              </a:rPr>
              <a:t> rổ - </a:t>
            </a:r>
            <a:r>
              <a:rPr lang="vi-VN" sz="3200" u="sng" dirty="0">
                <a:solidFill>
                  <a:srgbClr val="FF0000"/>
                </a:solidFill>
              </a:rPr>
              <a:t>ngoái</a:t>
            </a:r>
            <a:r>
              <a:rPr lang="vi-VN" sz="3200" dirty="0">
                <a:solidFill>
                  <a:srgbClr val="FF0000"/>
                </a:solidFill>
              </a:rPr>
              <a:t> đầu </a:t>
            </a:r>
            <a:r>
              <a:rPr lang="vi-VN" sz="3200" u="sng" dirty="0">
                <a:solidFill>
                  <a:srgbClr val="FF0000"/>
                </a:solidFill>
              </a:rPr>
              <a:t>nhìn</a:t>
            </a:r>
            <a:r>
              <a:rPr lang="vi-VN" sz="3200" dirty="0">
                <a:solidFill>
                  <a:srgbClr val="FF0000"/>
                </a:solidFill>
              </a:rPr>
              <a:t> bé trai</a:t>
            </a:r>
            <a:r>
              <a:rPr lang="en-US" sz="3200" dirty="0">
                <a:solidFill>
                  <a:srgbClr val="FF0000"/>
                </a:solidFill>
              </a:rPr>
              <a:t>.</a:t>
            </a:r>
            <a:endParaRPr lang="vi-VN" sz="3200" dirty="0">
              <a:solidFill>
                <a:srgbClr val="FF0000"/>
              </a:solidFill>
            </a:endParaRPr>
          </a:p>
          <a:p>
            <a:r>
              <a:rPr lang="vi-VN" sz="3200" dirty="0"/>
              <a:t>- Ông: </a:t>
            </a:r>
            <a:r>
              <a:rPr lang="vi-VN" sz="3200" u="sng" dirty="0">
                <a:solidFill>
                  <a:srgbClr val="FF0000"/>
                </a:solidFill>
              </a:rPr>
              <a:t>chăm sóc </a:t>
            </a:r>
            <a:r>
              <a:rPr lang="vi-VN" sz="3200" dirty="0">
                <a:solidFill>
                  <a:srgbClr val="FF0000"/>
                </a:solidFill>
              </a:rPr>
              <a:t>cây</a:t>
            </a:r>
            <a:r>
              <a:rPr lang="en-US" sz="3200" dirty="0">
                <a:solidFill>
                  <a:srgbClr val="FF0000"/>
                </a:solidFill>
              </a:rPr>
              <a:t>.</a:t>
            </a:r>
            <a:endParaRPr lang="vi-VN" sz="3200" dirty="0">
              <a:solidFill>
                <a:srgbClr val="FF0000"/>
              </a:solidFill>
            </a:endParaRPr>
          </a:p>
          <a:p>
            <a:r>
              <a:rPr lang="vi-VN" sz="3200" dirty="0"/>
              <a:t>- Bé gái: </a:t>
            </a:r>
            <a:r>
              <a:rPr lang="vi-VN" sz="3200" u="sng" dirty="0">
                <a:solidFill>
                  <a:srgbClr val="FF0000"/>
                </a:solidFill>
              </a:rPr>
              <a:t>quan sát </a:t>
            </a:r>
            <a:r>
              <a:rPr lang="vi-VN" sz="3200" dirty="0">
                <a:solidFill>
                  <a:srgbClr val="FF0000"/>
                </a:solidFill>
              </a:rPr>
              <a:t>ông</a:t>
            </a:r>
            <a:r>
              <a:rPr lang="en-US" sz="3200" dirty="0">
                <a:solidFill>
                  <a:srgbClr val="FF0000"/>
                </a:solidFill>
              </a:rPr>
              <a:t>.</a:t>
            </a:r>
            <a:endParaRPr lang="vi-VN" sz="3200" dirty="0">
              <a:solidFill>
                <a:srgbClr val="FF0000"/>
              </a:solidFill>
            </a:endParaRPr>
          </a:p>
          <a:p>
            <a:r>
              <a:rPr lang="vi-VN" sz="3200" dirty="0"/>
              <a:t>- Bé trai:  </a:t>
            </a:r>
            <a:r>
              <a:rPr lang="vi-VN" sz="3200" u="sng" dirty="0">
                <a:solidFill>
                  <a:srgbClr val="FF0000"/>
                </a:solidFill>
              </a:rPr>
              <a:t>ngắm</a:t>
            </a:r>
            <a:r>
              <a:rPr lang="vi-VN" sz="3200" dirty="0">
                <a:solidFill>
                  <a:srgbClr val="FF0000"/>
                </a:solidFill>
              </a:rPr>
              <a:t> hoa và bướm</a:t>
            </a:r>
            <a:r>
              <a:rPr lang="en-US" sz="3200" dirty="0">
                <a:solidFill>
                  <a:srgbClr val="FF0000"/>
                </a:solidFill>
              </a:rPr>
              <a:t>.</a:t>
            </a:r>
            <a:endParaRPr lang="vi-VN" sz="3200" dirty="0">
              <a:solidFill>
                <a:srgbClr val="FF0000"/>
              </a:solidFill>
            </a:endParaRPr>
          </a:p>
        </p:txBody>
      </p:sp>
      <p:sp>
        <p:nvSpPr>
          <p:cNvPr id="3" name="Rectangle 2"/>
          <p:cNvSpPr/>
          <p:nvPr/>
        </p:nvSpPr>
        <p:spPr>
          <a:xfrm>
            <a:off x="685800" y="209550"/>
            <a:ext cx="8077200"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2800" dirty="0"/>
              <a:t>Em quan sát kĩ bức tranh xem từng người trong bức tranh đang làm gì</a:t>
            </a:r>
            <a:r>
              <a:rPr lang="en-US" sz="2800" dirty="0"/>
              <a:t>?</a:t>
            </a:r>
            <a:endParaRPr lang="vi-VN" sz="2800" dirty="0"/>
          </a:p>
        </p:txBody>
      </p:sp>
      <p:sp>
        <p:nvSpPr>
          <p:cNvPr id="4" name="Cloud 3">
            <a:extLst>
              <a:ext uri="{FF2B5EF4-FFF2-40B4-BE49-F238E27FC236}">
                <a16:creationId xmlns:a16="http://schemas.microsoft.com/office/drawing/2014/main" id="{892F527C-0EB3-4C9C-97F7-E318CAB1AF79}"/>
              </a:ext>
            </a:extLst>
          </p:cNvPr>
          <p:cNvSpPr/>
          <p:nvPr/>
        </p:nvSpPr>
        <p:spPr>
          <a:xfrm>
            <a:off x="7123176" y="1123098"/>
            <a:ext cx="2057400" cy="1170259"/>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err="1">
                <a:solidFill>
                  <a:srgbClr val="FF0000"/>
                </a:solidFill>
                <a:latin typeface="+mj-lt"/>
                <a:cs typeface="Times New Roman" pitchFamily="18" charset="0"/>
              </a:rPr>
              <a:t>Cá</a:t>
            </a:r>
            <a:r>
              <a:rPr lang="en-US" sz="2400" b="1" dirty="0">
                <a:solidFill>
                  <a:srgbClr val="FF0000"/>
                </a:solidFill>
                <a:latin typeface="+mj-lt"/>
                <a:cs typeface="Times New Roman" pitchFamily="18" charset="0"/>
              </a:rPr>
              <a:t> </a:t>
            </a:r>
            <a:r>
              <a:rPr lang="en-US" sz="2400" b="1" dirty="0" err="1">
                <a:solidFill>
                  <a:srgbClr val="FF0000"/>
                </a:solidFill>
                <a:latin typeface="+mj-lt"/>
                <a:cs typeface="Times New Roman" pitchFamily="18" charset="0"/>
              </a:rPr>
              <a:t>nhân</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61553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circle(in)">
                                      <p:cBhvr>
                                        <p:cTn id="35" dur="20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barn(inVertical)">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 calcmode="lin" valueType="num">
                                      <p:cBhvr additive="base">
                                        <p:cTn id="4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wheel(1)">
                                      <p:cBhvr>
                                        <p:cTn id="51"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228600" y="209550"/>
            <a:ext cx="9144000" cy="98454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ba</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26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4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4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6" name="Title 3"/>
          <p:cNvSpPr>
            <a:spLocks noGrp="1"/>
          </p:cNvSpPr>
          <p:nvPr/>
        </p:nvSpPr>
        <p:spPr>
          <a:xfrm>
            <a:off x="914400" y="1737694"/>
            <a:ext cx="80010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marL="685800" indent="-685800">
              <a:buFontTx/>
              <a:buChar char="-"/>
            </a:pP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Mẹ</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đang</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làm</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gì</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a:t>
            </a:r>
          </a:p>
          <a:p>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Mẹ</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đang</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hái</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hoa</a:t>
            </a:r>
            <a:r>
              <a:rPr lang="en-US" sz="60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a:t>
            </a:r>
          </a:p>
        </p:txBody>
      </p:sp>
    </p:spTree>
    <p:extLst>
      <p:ext uri="{BB962C8B-B14F-4D97-AF65-F5344CB8AC3E}">
        <p14:creationId xmlns:p14="http://schemas.microsoft.com/office/powerpoint/2010/main" val="334971252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9819"/>
            <a:ext cx="8534400" cy="221599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2800" b="1" dirty="0"/>
              <a:t>Câu 4: </a:t>
            </a:r>
            <a:r>
              <a:rPr lang="en-US" sz="2800" b="1" dirty="0" err="1"/>
              <a:t>Viết</a:t>
            </a:r>
            <a:r>
              <a:rPr lang="en-US" sz="2800" b="1" dirty="0"/>
              <a:t> </a:t>
            </a:r>
            <a:r>
              <a:rPr lang="en-US" sz="2800" b="1" dirty="0" err="1"/>
              <a:t>câu</a:t>
            </a:r>
            <a:r>
              <a:rPr lang="en-US" sz="2800" b="1" dirty="0"/>
              <a:t> </a:t>
            </a:r>
            <a:r>
              <a:rPr lang="en-US" sz="2800" b="1" dirty="0" err="1"/>
              <a:t>hỏi</a:t>
            </a:r>
            <a:r>
              <a:rPr lang="vi-VN" sz="2800" b="1" dirty="0"/>
              <a:t> và </a:t>
            </a:r>
            <a:r>
              <a:rPr lang="en-US" sz="2800" b="1" dirty="0" err="1"/>
              <a:t>câu</a:t>
            </a:r>
            <a:r>
              <a:rPr lang="en-US" sz="2800" b="1" dirty="0"/>
              <a:t> </a:t>
            </a:r>
            <a:r>
              <a:rPr lang="vi-VN" sz="2800" b="1" dirty="0"/>
              <a:t>trả lời về hoạt động của 1 – 2 người có trong bức tranh ở bài tập </a:t>
            </a:r>
            <a:r>
              <a:rPr lang="en-US" sz="2800" b="1" dirty="0"/>
              <a:t>1.</a:t>
            </a:r>
            <a:endParaRPr lang="vi-VN" sz="2800" dirty="0"/>
          </a:p>
          <a:p>
            <a:r>
              <a:rPr lang="vi-VN" sz="3200" b="1" dirty="0">
                <a:solidFill>
                  <a:schemeClr val="tx2">
                    <a:lumMod val="40000"/>
                    <a:lumOff val="60000"/>
                  </a:schemeClr>
                </a:solidFill>
              </a:rPr>
              <a:t>M</a:t>
            </a:r>
            <a:r>
              <a:rPr lang="vi-VN" sz="3200" b="1" dirty="0">
                <a:solidFill>
                  <a:srgbClr val="FF0000"/>
                </a:solidFill>
              </a:rPr>
              <a:t>: </a:t>
            </a:r>
            <a:r>
              <a:rPr lang="vi-VN" sz="3200" dirty="0">
                <a:solidFill>
                  <a:schemeClr val="tx1"/>
                </a:solidFill>
              </a:rPr>
              <a:t>- Bố </a:t>
            </a:r>
            <a:r>
              <a:rPr lang="vi-VN" sz="3200" dirty="0">
                <a:solidFill>
                  <a:srgbClr val="FF0000"/>
                </a:solidFill>
              </a:rPr>
              <a:t>làm gì</a:t>
            </a:r>
            <a:r>
              <a:rPr lang="vi-VN" sz="3200" dirty="0">
                <a:solidFill>
                  <a:schemeClr val="tx1"/>
                </a:solidFill>
              </a:rPr>
              <a:t>?</a:t>
            </a:r>
          </a:p>
          <a:p>
            <a:r>
              <a:rPr lang="vi-VN" sz="3200" dirty="0">
                <a:solidFill>
                  <a:srgbClr val="FF0000"/>
                </a:solidFill>
              </a:rPr>
              <a:t>    </a:t>
            </a:r>
            <a:r>
              <a:rPr lang="vi-VN" sz="3200" dirty="0">
                <a:solidFill>
                  <a:schemeClr val="tx1"/>
                </a:solidFill>
              </a:rPr>
              <a:t> - Bố </a:t>
            </a:r>
            <a:r>
              <a:rPr lang="vi-VN" sz="3200" dirty="0">
                <a:solidFill>
                  <a:srgbClr val="FF0000"/>
                </a:solidFill>
              </a:rPr>
              <a:t>tỉa lá cho cây.</a:t>
            </a:r>
          </a:p>
          <a:p>
            <a:endParaRPr lang="en-US" sz="1600" dirty="0"/>
          </a:p>
        </p:txBody>
      </p:sp>
      <p:sp>
        <p:nvSpPr>
          <p:cNvPr id="4" name="Rectangle 3"/>
          <p:cNvSpPr/>
          <p:nvPr/>
        </p:nvSpPr>
        <p:spPr>
          <a:xfrm>
            <a:off x="457200" y="3049524"/>
            <a:ext cx="85344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4000" dirty="0" err="1">
                <a:solidFill>
                  <a:schemeClr val="tx1"/>
                </a:solidFill>
              </a:rPr>
              <a:t>Mẹ</a:t>
            </a:r>
            <a:r>
              <a:rPr lang="en-US" sz="4000" dirty="0">
                <a:solidFill>
                  <a:schemeClr val="tx1"/>
                </a:solidFill>
              </a:rPr>
              <a:t> </a:t>
            </a:r>
            <a:r>
              <a:rPr lang="en-US" sz="4000" dirty="0" err="1">
                <a:solidFill>
                  <a:srgbClr val="FF0000"/>
                </a:solidFill>
              </a:rPr>
              <a:t>làm</a:t>
            </a:r>
            <a:r>
              <a:rPr lang="en-US" sz="4000" dirty="0">
                <a:solidFill>
                  <a:srgbClr val="FF0000"/>
                </a:solidFill>
              </a:rPr>
              <a:t> </a:t>
            </a:r>
            <a:r>
              <a:rPr lang="en-US" sz="4000" dirty="0" err="1">
                <a:solidFill>
                  <a:srgbClr val="FF0000"/>
                </a:solidFill>
              </a:rPr>
              <a:t>gì</a:t>
            </a:r>
            <a:r>
              <a:rPr lang="en-US" sz="4000" dirty="0"/>
              <a:t>?    </a:t>
            </a:r>
            <a:r>
              <a:rPr lang="vi-VN" sz="4000" dirty="0">
                <a:solidFill>
                  <a:schemeClr val="tx1"/>
                </a:solidFill>
              </a:rPr>
              <a:t>Mẹ</a:t>
            </a:r>
            <a:r>
              <a:rPr lang="vi-VN" sz="4000" dirty="0"/>
              <a:t>  </a:t>
            </a:r>
            <a:r>
              <a:rPr lang="vi-VN" sz="4000" dirty="0">
                <a:solidFill>
                  <a:srgbClr val="FF0000"/>
                </a:solidFill>
              </a:rPr>
              <a:t>hái hoa</a:t>
            </a:r>
            <a:r>
              <a:rPr lang="en-US" sz="4000" dirty="0">
                <a:solidFill>
                  <a:srgbClr val="FF0000"/>
                </a:solidFill>
              </a:rPr>
              <a:t>.</a:t>
            </a:r>
            <a:endParaRPr lang="vi-VN" sz="4000" dirty="0">
              <a:solidFill>
                <a:srgbClr val="FF0000"/>
              </a:solidFill>
            </a:endParaRPr>
          </a:p>
        </p:txBody>
      </p:sp>
      <p:sp>
        <p:nvSpPr>
          <p:cNvPr id="5" name="Cloud 4">
            <a:extLst>
              <a:ext uri="{FF2B5EF4-FFF2-40B4-BE49-F238E27FC236}">
                <a16:creationId xmlns:a16="http://schemas.microsoft.com/office/drawing/2014/main" id="{892F527C-0EB3-4C9C-97F7-E318CAB1AF79}"/>
              </a:ext>
            </a:extLst>
          </p:cNvPr>
          <p:cNvSpPr/>
          <p:nvPr/>
        </p:nvSpPr>
        <p:spPr>
          <a:xfrm>
            <a:off x="6934200" y="1252941"/>
            <a:ext cx="2057400" cy="1170259"/>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a:solidFill>
                  <a:srgbClr val="FF0000"/>
                </a:solidFill>
                <a:latin typeface="+mj-lt"/>
                <a:cs typeface="Times New Roman" pitchFamily="18" charset="0"/>
              </a:rPr>
              <a:t>VBT</a:t>
            </a:r>
          </a:p>
        </p:txBody>
      </p:sp>
    </p:spTree>
    <p:extLst>
      <p:ext uri="{BB962C8B-B14F-4D97-AF65-F5344CB8AC3E}">
        <p14:creationId xmlns:p14="http://schemas.microsoft.com/office/powerpoint/2010/main" val="969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circle(in)">
                                      <p:cBhvr>
                                        <p:cTn id="15" dur="2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80865748"/>
              </p:ext>
            </p:extLst>
          </p:nvPr>
        </p:nvGraphicFramePr>
        <p:xfrm>
          <a:off x="685800" y="503220"/>
          <a:ext cx="7848600" cy="4019537"/>
        </p:xfrm>
        <a:graphic>
          <a:graphicData uri="http://schemas.openxmlformats.org/drawingml/2006/table">
            <a:tbl>
              <a:tblPr>
                <a:tableStyleId>{69C7853C-536D-4A76-A0AE-DD22124D55A5}</a:tableStyleId>
              </a:tblPr>
              <a:tblGrid>
                <a:gridCol w="2438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332494">
                <a:tc>
                  <a:txBody>
                    <a:bodyPr/>
                    <a:lstStyle/>
                    <a:p>
                      <a:pPr algn="ctr" fontAlgn="t"/>
                      <a:r>
                        <a:rPr lang="en-US" sz="2400" b="1" dirty="0" err="1">
                          <a:effectLst/>
                        </a:rPr>
                        <a:t>Hỏi</a:t>
                      </a:r>
                      <a:endParaRPr lang="en-US" sz="2400" b="1" dirty="0">
                        <a:effectLst/>
                      </a:endParaRPr>
                    </a:p>
                  </a:txBody>
                  <a:tcPr marL="42847" marR="42847" marT="42847" marB="42847"/>
                </a:tc>
                <a:tc>
                  <a:txBody>
                    <a:bodyPr/>
                    <a:lstStyle/>
                    <a:p>
                      <a:pPr algn="ctr" fontAlgn="t"/>
                      <a:r>
                        <a:rPr lang="en-US" sz="2400" b="1" dirty="0" err="1">
                          <a:effectLst/>
                        </a:rPr>
                        <a:t>Trả</a:t>
                      </a:r>
                      <a:r>
                        <a:rPr lang="en-US" sz="2400" b="1" dirty="0">
                          <a:effectLst/>
                        </a:rPr>
                        <a:t> </a:t>
                      </a:r>
                      <a:r>
                        <a:rPr lang="en-US" sz="2400" b="1" dirty="0" err="1">
                          <a:effectLst/>
                        </a:rPr>
                        <a:t>lời</a:t>
                      </a:r>
                      <a:endParaRPr lang="en-US" sz="2400" b="1" dirty="0">
                        <a:effectLst/>
                      </a:endParaRPr>
                    </a:p>
                  </a:txBody>
                  <a:tcPr marL="42847" marR="42847" marT="42847" marB="42847"/>
                </a:tc>
                <a:extLst>
                  <a:ext uri="{0D108BD9-81ED-4DB2-BD59-A6C34878D82A}">
                    <a16:rowId xmlns:a16="http://schemas.microsoft.com/office/drawing/2014/main" val="10000"/>
                  </a:ext>
                </a:extLst>
              </a:tr>
              <a:tr h="332494">
                <a:tc>
                  <a:txBody>
                    <a:bodyPr/>
                    <a:lstStyle/>
                    <a:p>
                      <a:pPr algn="l" fontAlgn="t"/>
                      <a:r>
                        <a:rPr lang="en-US" sz="2400" dirty="0" err="1">
                          <a:effectLst/>
                        </a:rPr>
                        <a:t>Bố</a:t>
                      </a:r>
                      <a:r>
                        <a:rPr lang="en-US" sz="2400" dirty="0">
                          <a:effectLst/>
                        </a:rPr>
                        <a:t> </a:t>
                      </a:r>
                      <a:r>
                        <a:rPr lang="en-US" sz="2400" dirty="0" err="1">
                          <a:effectLst/>
                        </a:rPr>
                        <a:t>làm</a:t>
                      </a:r>
                      <a:r>
                        <a:rPr lang="en-US" sz="2400" dirty="0">
                          <a:effectLst/>
                        </a:rPr>
                        <a:t> </a:t>
                      </a:r>
                      <a:r>
                        <a:rPr lang="en-US" sz="2400" dirty="0" err="1">
                          <a:effectLst/>
                        </a:rPr>
                        <a:t>gì</a:t>
                      </a:r>
                      <a:r>
                        <a:rPr lang="en-US" sz="2400" dirty="0">
                          <a:effectLst/>
                        </a:rPr>
                        <a:t>?</a:t>
                      </a:r>
                      <a:endParaRPr lang="en-US" sz="2400" b="0" dirty="0">
                        <a:effectLst/>
                      </a:endParaRPr>
                    </a:p>
                  </a:txBody>
                  <a:tcPr marL="42847" marR="42847" marT="42847" marB="42847"/>
                </a:tc>
                <a:tc>
                  <a:txBody>
                    <a:bodyPr/>
                    <a:lstStyle/>
                    <a:p>
                      <a:pPr algn="l" fontAlgn="t"/>
                      <a:r>
                        <a:rPr lang="pt-BR" sz="2400" dirty="0">
                          <a:solidFill>
                            <a:srgbClr val="FF0000"/>
                          </a:solidFill>
                          <a:effectLst/>
                        </a:rPr>
                        <a:t>Bố tỉa lá cho cây.</a:t>
                      </a:r>
                      <a:endParaRPr lang="pt-BR" sz="2400" b="0" dirty="0">
                        <a:solidFill>
                          <a:srgbClr val="FF0000"/>
                        </a:solidFill>
                        <a:effectLst/>
                      </a:endParaRPr>
                    </a:p>
                  </a:txBody>
                  <a:tcPr marL="42847" marR="42847" marT="42847" marB="42847"/>
                </a:tc>
                <a:extLst>
                  <a:ext uri="{0D108BD9-81ED-4DB2-BD59-A6C34878D82A}">
                    <a16:rowId xmlns:a16="http://schemas.microsoft.com/office/drawing/2014/main" val="10001"/>
                  </a:ext>
                </a:extLst>
              </a:tr>
              <a:tr h="332494">
                <a:tc>
                  <a:txBody>
                    <a:bodyPr/>
                    <a:lstStyle/>
                    <a:p>
                      <a:pPr algn="l" fontAlgn="t"/>
                      <a:r>
                        <a:rPr lang="en-US" sz="2400" dirty="0" err="1">
                          <a:effectLst/>
                        </a:rPr>
                        <a:t>Mẹ</a:t>
                      </a:r>
                      <a:r>
                        <a:rPr lang="en-US" sz="2400" dirty="0">
                          <a:effectLst/>
                        </a:rPr>
                        <a:t> </a:t>
                      </a:r>
                      <a:r>
                        <a:rPr lang="en-US" sz="2400" dirty="0" err="1">
                          <a:effectLst/>
                        </a:rPr>
                        <a:t>làm</a:t>
                      </a:r>
                      <a:r>
                        <a:rPr lang="en-US" sz="2400" dirty="0">
                          <a:effectLst/>
                        </a:rPr>
                        <a:t> </a:t>
                      </a:r>
                      <a:r>
                        <a:rPr lang="en-US" sz="2400" dirty="0" err="1">
                          <a:effectLst/>
                        </a:rPr>
                        <a:t>gì</a:t>
                      </a:r>
                      <a:r>
                        <a:rPr lang="en-US" sz="2400" dirty="0">
                          <a:effectLst/>
                        </a:rPr>
                        <a:t>?</a:t>
                      </a:r>
                      <a:endParaRPr lang="en-US" sz="2400" b="0" dirty="0">
                        <a:effectLst/>
                      </a:endParaRPr>
                    </a:p>
                  </a:txBody>
                  <a:tcPr marL="42847" marR="42847" marT="42847" marB="42847"/>
                </a:tc>
                <a:tc>
                  <a:txBody>
                    <a:bodyPr/>
                    <a:lstStyle/>
                    <a:p>
                      <a:pPr algn="l" fontAlgn="t"/>
                      <a:r>
                        <a:rPr lang="vi-VN" sz="2400" dirty="0">
                          <a:solidFill>
                            <a:srgbClr val="FF0000"/>
                          </a:solidFill>
                          <a:effectLst/>
                        </a:rPr>
                        <a:t>Mẹ hái hoa đậu biếc.</a:t>
                      </a:r>
                      <a:endParaRPr lang="vi-VN" sz="2400" b="0" dirty="0">
                        <a:solidFill>
                          <a:srgbClr val="FF0000"/>
                        </a:solidFill>
                        <a:effectLst/>
                      </a:endParaRPr>
                    </a:p>
                  </a:txBody>
                  <a:tcPr marL="42847" marR="42847" marT="42847" marB="42847"/>
                </a:tc>
                <a:extLst>
                  <a:ext uri="{0D108BD9-81ED-4DB2-BD59-A6C34878D82A}">
                    <a16:rowId xmlns:a16="http://schemas.microsoft.com/office/drawing/2014/main" val="10002"/>
                  </a:ext>
                </a:extLst>
              </a:tr>
              <a:tr h="579293">
                <a:tc>
                  <a:txBody>
                    <a:bodyPr/>
                    <a:lstStyle/>
                    <a:p>
                      <a:pPr algn="l" fontAlgn="t"/>
                      <a:r>
                        <a:rPr lang="en-US" sz="2400" dirty="0" err="1">
                          <a:effectLst/>
                        </a:rPr>
                        <a:t>Bà</a:t>
                      </a:r>
                      <a:r>
                        <a:rPr lang="en-US" sz="2400" dirty="0">
                          <a:effectLst/>
                        </a:rPr>
                        <a:t> </a:t>
                      </a:r>
                      <a:r>
                        <a:rPr lang="en-US" sz="2400" dirty="0" err="1">
                          <a:effectLst/>
                        </a:rPr>
                        <a:t>làm</a:t>
                      </a:r>
                      <a:r>
                        <a:rPr lang="en-US" sz="2400" dirty="0">
                          <a:effectLst/>
                        </a:rPr>
                        <a:t> </a:t>
                      </a:r>
                      <a:r>
                        <a:rPr lang="en-US" sz="2400" dirty="0" err="1">
                          <a:effectLst/>
                        </a:rPr>
                        <a:t>gì</a:t>
                      </a:r>
                      <a:r>
                        <a:rPr lang="en-US" sz="2400" dirty="0">
                          <a:effectLst/>
                        </a:rPr>
                        <a:t>?</a:t>
                      </a:r>
                      <a:endParaRPr lang="en-US" sz="2400" b="0" dirty="0">
                        <a:effectLst/>
                      </a:endParaRPr>
                    </a:p>
                  </a:txBody>
                  <a:tcPr marL="42847" marR="42847" marT="42847" marB="42847"/>
                </a:tc>
                <a:tc>
                  <a:txBody>
                    <a:bodyPr/>
                    <a:lstStyle/>
                    <a:p>
                      <a:pPr algn="l" fontAlgn="t"/>
                      <a:r>
                        <a:rPr lang="vi-VN" sz="2400" dirty="0">
                          <a:solidFill>
                            <a:srgbClr val="FF0000"/>
                          </a:solidFill>
                          <a:effectLst/>
                        </a:rPr>
                        <a:t>Bà bê rổ cho mẹ hái hoa.</a:t>
                      </a:r>
                    </a:p>
                    <a:p>
                      <a:pPr algn="l" fontAlgn="t"/>
                      <a:r>
                        <a:rPr lang="vi-VN" sz="2400" dirty="0">
                          <a:solidFill>
                            <a:srgbClr val="FF0000"/>
                          </a:solidFill>
                          <a:effectLst/>
                        </a:rPr>
                        <a:t>Bà ngoái đầu lại nhìn bé trai.</a:t>
                      </a:r>
                      <a:endParaRPr lang="vi-VN" sz="2400" b="0" dirty="0">
                        <a:solidFill>
                          <a:srgbClr val="FF0000"/>
                        </a:solidFill>
                        <a:effectLst/>
                      </a:endParaRPr>
                    </a:p>
                  </a:txBody>
                  <a:tcPr marL="42847" marR="42847" marT="42847" marB="42847"/>
                </a:tc>
                <a:extLst>
                  <a:ext uri="{0D108BD9-81ED-4DB2-BD59-A6C34878D82A}">
                    <a16:rowId xmlns:a16="http://schemas.microsoft.com/office/drawing/2014/main" val="10003"/>
                  </a:ext>
                </a:extLst>
              </a:tr>
              <a:tr h="332494">
                <a:tc>
                  <a:txBody>
                    <a:bodyPr/>
                    <a:lstStyle/>
                    <a:p>
                      <a:pPr algn="l" fontAlgn="t"/>
                      <a:r>
                        <a:rPr lang="en-US" sz="2400">
                          <a:effectLst/>
                        </a:rPr>
                        <a:t>Ông làm gì?</a:t>
                      </a:r>
                      <a:endParaRPr lang="en-US" sz="2400" b="0">
                        <a:effectLst/>
                      </a:endParaRPr>
                    </a:p>
                  </a:txBody>
                  <a:tcPr marL="42847" marR="42847" marT="42847" marB="42847"/>
                </a:tc>
                <a:tc>
                  <a:txBody>
                    <a:bodyPr/>
                    <a:lstStyle/>
                    <a:p>
                      <a:pPr algn="l" fontAlgn="t"/>
                      <a:r>
                        <a:rPr lang="vi-VN" sz="2400" dirty="0">
                          <a:solidFill>
                            <a:srgbClr val="FF0000"/>
                          </a:solidFill>
                          <a:effectLst/>
                        </a:rPr>
                        <a:t>Ông chăm sóc cây.</a:t>
                      </a:r>
                      <a:endParaRPr lang="vi-VN" sz="2400" b="0" dirty="0">
                        <a:solidFill>
                          <a:srgbClr val="FF0000"/>
                        </a:solidFill>
                        <a:effectLst/>
                      </a:endParaRPr>
                    </a:p>
                  </a:txBody>
                  <a:tcPr marL="42847" marR="42847" marT="42847" marB="42847"/>
                </a:tc>
                <a:extLst>
                  <a:ext uri="{0D108BD9-81ED-4DB2-BD59-A6C34878D82A}">
                    <a16:rowId xmlns:a16="http://schemas.microsoft.com/office/drawing/2014/main" val="10004"/>
                  </a:ext>
                </a:extLst>
              </a:tr>
              <a:tr h="579293">
                <a:tc>
                  <a:txBody>
                    <a:bodyPr/>
                    <a:lstStyle/>
                    <a:p>
                      <a:pPr algn="l" fontAlgn="t"/>
                      <a:r>
                        <a:rPr lang="en-US" sz="2400" dirty="0" err="1">
                          <a:effectLst/>
                        </a:rPr>
                        <a:t>Bé</a:t>
                      </a:r>
                      <a:r>
                        <a:rPr lang="en-US" sz="2400" dirty="0">
                          <a:effectLst/>
                        </a:rPr>
                        <a:t> </a:t>
                      </a:r>
                      <a:r>
                        <a:rPr lang="en-US" sz="2400" dirty="0" err="1">
                          <a:effectLst/>
                        </a:rPr>
                        <a:t>gái</a:t>
                      </a:r>
                      <a:r>
                        <a:rPr lang="en-US" sz="2400" dirty="0">
                          <a:effectLst/>
                        </a:rPr>
                        <a:t> </a:t>
                      </a:r>
                      <a:r>
                        <a:rPr lang="en-US" sz="2400" dirty="0" err="1">
                          <a:effectLst/>
                        </a:rPr>
                        <a:t>làm</a:t>
                      </a:r>
                      <a:r>
                        <a:rPr lang="en-US" sz="2400" dirty="0">
                          <a:effectLst/>
                        </a:rPr>
                        <a:t> </a:t>
                      </a:r>
                      <a:r>
                        <a:rPr lang="en-US" sz="2400" dirty="0" err="1">
                          <a:effectLst/>
                        </a:rPr>
                        <a:t>gì</a:t>
                      </a:r>
                      <a:r>
                        <a:rPr lang="en-US" sz="2400" dirty="0">
                          <a:effectLst/>
                        </a:rPr>
                        <a:t>?</a:t>
                      </a:r>
                      <a:endParaRPr lang="en-US" sz="2400" b="0" dirty="0">
                        <a:effectLst/>
                      </a:endParaRPr>
                    </a:p>
                  </a:txBody>
                  <a:tcPr marL="42847" marR="42847" marT="42847" marB="42847"/>
                </a:tc>
                <a:tc>
                  <a:txBody>
                    <a:bodyPr/>
                    <a:lstStyle/>
                    <a:p>
                      <a:pPr algn="l" fontAlgn="t"/>
                      <a:r>
                        <a:rPr lang="vi-VN" sz="2400" dirty="0">
                          <a:solidFill>
                            <a:srgbClr val="FF0000"/>
                          </a:solidFill>
                          <a:effectLst/>
                        </a:rPr>
                        <a:t>Bé gái quan sát ông chăm cây.</a:t>
                      </a:r>
                    </a:p>
                    <a:p>
                      <a:pPr algn="l" fontAlgn="t"/>
                      <a:r>
                        <a:rPr lang="vi-VN" sz="2400" dirty="0">
                          <a:solidFill>
                            <a:srgbClr val="FF0000"/>
                          </a:solidFill>
                          <a:effectLst/>
                        </a:rPr>
                        <a:t>Bé gái chăm sóc cây với ông.</a:t>
                      </a:r>
                      <a:endParaRPr lang="vi-VN" sz="2400" b="0" dirty="0">
                        <a:solidFill>
                          <a:srgbClr val="FF0000"/>
                        </a:solidFill>
                        <a:effectLst/>
                      </a:endParaRPr>
                    </a:p>
                  </a:txBody>
                  <a:tcPr marL="42847" marR="42847" marT="42847" marB="42847"/>
                </a:tc>
                <a:extLst>
                  <a:ext uri="{0D108BD9-81ED-4DB2-BD59-A6C34878D82A}">
                    <a16:rowId xmlns:a16="http://schemas.microsoft.com/office/drawing/2014/main" val="10005"/>
                  </a:ext>
                </a:extLst>
              </a:tr>
              <a:tr h="579293">
                <a:tc>
                  <a:txBody>
                    <a:bodyPr/>
                    <a:lstStyle/>
                    <a:p>
                      <a:pPr algn="l" fontAlgn="t"/>
                      <a:r>
                        <a:rPr lang="en-US" sz="2400" dirty="0" err="1">
                          <a:effectLst/>
                        </a:rPr>
                        <a:t>Bé</a:t>
                      </a:r>
                      <a:r>
                        <a:rPr lang="en-US" sz="2400" dirty="0">
                          <a:effectLst/>
                        </a:rPr>
                        <a:t> </a:t>
                      </a:r>
                      <a:r>
                        <a:rPr lang="en-US" sz="2400" dirty="0" err="1">
                          <a:effectLst/>
                        </a:rPr>
                        <a:t>trai</a:t>
                      </a:r>
                      <a:r>
                        <a:rPr lang="en-US" sz="2400" dirty="0">
                          <a:effectLst/>
                        </a:rPr>
                        <a:t> </a:t>
                      </a:r>
                      <a:r>
                        <a:rPr lang="en-US" sz="2400" dirty="0" err="1">
                          <a:effectLst/>
                        </a:rPr>
                        <a:t>làm</a:t>
                      </a:r>
                      <a:r>
                        <a:rPr lang="en-US" sz="2400" dirty="0">
                          <a:effectLst/>
                        </a:rPr>
                        <a:t> </a:t>
                      </a:r>
                      <a:r>
                        <a:rPr lang="en-US" sz="2400" dirty="0" err="1">
                          <a:effectLst/>
                        </a:rPr>
                        <a:t>gì</a:t>
                      </a:r>
                      <a:r>
                        <a:rPr lang="en-US" sz="2400" dirty="0">
                          <a:effectLst/>
                        </a:rPr>
                        <a:t>?</a:t>
                      </a:r>
                      <a:endParaRPr lang="en-US" sz="2400" b="0" dirty="0">
                        <a:effectLst/>
                      </a:endParaRPr>
                    </a:p>
                  </a:txBody>
                  <a:tcPr marL="42847" marR="42847" marT="42847" marB="42847"/>
                </a:tc>
                <a:tc>
                  <a:txBody>
                    <a:bodyPr/>
                    <a:lstStyle/>
                    <a:p>
                      <a:pPr algn="l" fontAlgn="t"/>
                      <a:r>
                        <a:rPr lang="vi-VN" sz="2400" dirty="0">
                          <a:solidFill>
                            <a:srgbClr val="FF0000"/>
                          </a:solidFill>
                          <a:effectLst/>
                        </a:rPr>
                        <a:t>Bé trai chỉ tay về hoa và bươm bướm.</a:t>
                      </a:r>
                      <a:endParaRPr lang="vi-VN" sz="2400" b="0" dirty="0">
                        <a:solidFill>
                          <a:srgbClr val="FF0000"/>
                        </a:solidFill>
                        <a:effectLst/>
                      </a:endParaRPr>
                    </a:p>
                  </a:txBody>
                  <a:tcPr marL="42847" marR="42847" marT="42847" marB="42847"/>
                </a:tc>
                <a:extLst>
                  <a:ext uri="{0D108BD9-81ED-4DB2-BD59-A6C34878D82A}">
                    <a16:rowId xmlns:a16="http://schemas.microsoft.com/office/drawing/2014/main" val="10006"/>
                  </a:ext>
                </a:extLst>
              </a:tr>
            </a:tbl>
          </a:graphicData>
        </a:graphic>
      </p:graphicFrame>
      <p:sp>
        <p:nvSpPr>
          <p:cNvPr id="3" name="Rectangle 1"/>
          <p:cNvSpPr>
            <a:spLocks noChangeArrowheads="1"/>
          </p:cNvSpPr>
          <p:nvPr/>
        </p:nvSpPr>
        <p:spPr bwMode="auto">
          <a:xfrm>
            <a:off x="0" y="-20000"/>
            <a:ext cx="34290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000000"/>
                </a:solidFill>
                <a:effectLst/>
                <a:latin typeface="OpenSans"/>
                <a:cs typeface="Arial" pitchFamily="34" charset="0"/>
              </a:rPr>
              <a:t>    </a:t>
            </a:r>
            <a:r>
              <a:rPr kumimoji="0" lang="en-US" sz="3200" b="1" i="0" u="none" strike="noStrike" cap="none" normalizeH="0" baseline="0" dirty="0" err="1">
                <a:ln>
                  <a:noFill/>
                </a:ln>
                <a:solidFill>
                  <a:srgbClr val="000000"/>
                </a:solidFill>
                <a:effectLst/>
                <a:latin typeface="OpenSans"/>
                <a:cs typeface="Arial" pitchFamily="34" charset="0"/>
              </a:rPr>
              <a:t>Gợi</a:t>
            </a:r>
            <a:r>
              <a:rPr kumimoji="0" lang="en-US" sz="3200" b="1" i="0" u="none" strike="noStrike" cap="none" normalizeH="0" dirty="0">
                <a:ln>
                  <a:noFill/>
                </a:ln>
                <a:solidFill>
                  <a:srgbClr val="000000"/>
                </a:solidFill>
                <a:effectLst/>
                <a:latin typeface="OpenSans"/>
                <a:cs typeface="Arial" pitchFamily="34" charset="0"/>
              </a:rPr>
              <a:t> ý</a:t>
            </a:r>
            <a:endParaRPr kumimoji="0" lang="en-US" sz="3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000" b="0" i="0" u="none" strike="noStrike" cap="none" normalizeH="0" baseline="0" dirty="0">
                <a:ln>
                  <a:noFill/>
                </a:ln>
                <a:solidFill>
                  <a:srgbClr val="000000"/>
                </a:solidFill>
                <a:effectLst/>
                <a:latin typeface="OpenSans"/>
                <a:cs typeface="Arial" pitchFamily="34" charset="0"/>
              </a:rPr>
            </a:br>
            <a:br>
              <a:rPr kumimoji="0" lang="en-US" sz="1000" b="0" i="0" u="none" strike="noStrike" cap="none" normalizeH="0" baseline="0" dirty="0">
                <a:ln>
                  <a:noFill/>
                </a:ln>
                <a:solidFill>
                  <a:srgbClr val="000000"/>
                </a:solidFill>
                <a:effectLst/>
                <a:latin typeface="OpenSans"/>
                <a:cs typeface="Arial" pitchFamily="34" charset="0"/>
              </a:rPr>
            </a:br>
            <a:r>
              <a:rPr kumimoji="0" lang="en-US" sz="800" b="0" i="0" u="none" strike="noStrike" cap="none" normalizeH="0" baseline="0" dirty="0">
                <a:ln>
                  <a:noFill/>
                </a:ln>
                <a:solidFill>
                  <a:schemeClr val="tx1"/>
                </a:solidFill>
                <a:effectLst/>
                <a:latin typeface="Arial" pitchFamily="34"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9535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312" y="971550"/>
            <a:ext cx="883920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a:solidFill>
                  <a:schemeClr val="tx1"/>
                </a:solidFill>
              </a:rPr>
              <a:t>3/</a:t>
            </a:r>
            <a:r>
              <a:rPr lang="vi-VN" sz="3200" b="1" dirty="0">
                <a:solidFill>
                  <a:schemeClr val="tx1"/>
                </a:solidFill>
              </a:rPr>
              <a:t>Tưởng tượng mình là bạn nhỏ trong bài </a:t>
            </a:r>
            <a:r>
              <a:rPr lang="vi-VN" sz="3200" b="1" i="1" dirty="0">
                <a:solidFill>
                  <a:schemeClr val="tx1"/>
                </a:solidFill>
              </a:rPr>
              <a:t>Cô chủ nhà tí hon, </a:t>
            </a:r>
            <a:r>
              <a:rPr lang="vi-VN" sz="3200" b="1" dirty="0">
                <a:solidFill>
                  <a:schemeClr val="tx1"/>
                </a:solidFill>
              </a:rPr>
              <a:t>viết lời cảm ơn ông.</a:t>
            </a:r>
            <a:endParaRPr lang="vi-VN" sz="3200" dirty="0">
              <a:solidFill>
                <a:schemeClr val="tx1"/>
              </a:solidFill>
            </a:endParaRPr>
          </a:p>
        </p:txBody>
      </p:sp>
      <p:sp>
        <p:nvSpPr>
          <p:cNvPr id="3" name="Rectangle 2"/>
          <p:cNvSpPr/>
          <p:nvPr/>
        </p:nvSpPr>
        <p:spPr>
          <a:xfrm>
            <a:off x="381000" y="209550"/>
            <a:ext cx="228600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vi-VN" sz="2800" b="1" dirty="0"/>
              <a:t>Vận dụng</a:t>
            </a:r>
            <a:endParaRPr lang="en-US" sz="2800" dirty="0"/>
          </a:p>
        </p:txBody>
      </p:sp>
      <p:sp>
        <p:nvSpPr>
          <p:cNvPr id="4" name="Rounded Rectangle 3"/>
          <p:cNvSpPr/>
          <p:nvPr/>
        </p:nvSpPr>
        <p:spPr>
          <a:xfrm>
            <a:off x="70104" y="2419350"/>
            <a:ext cx="8979408" cy="27241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dirty="0"/>
          </a:p>
          <a:p>
            <a:r>
              <a:rPr lang="vi-VN" sz="2800" dirty="0"/>
              <a:t>       </a:t>
            </a:r>
            <a:r>
              <a:rPr lang="vi-VN" sz="2800" dirty="0">
                <a:solidFill>
                  <a:srgbClr val="FF0000"/>
                </a:solidFill>
              </a:rPr>
              <a:t>Ông ơi, cháu cảm ơn ông vì đã giúp cháu tự tin nhiều hơn. Nhờ có sự chỉ dạy và động viên của ông mà cháu đã tự tin và biết cách làm sao để trở thành một cô chủ tí hon ạ! Cháu hứa với ông cháu sẽ còn tự tin và cố gắng nhiều hơn nữa ạ!</a:t>
            </a:r>
            <a:br>
              <a:rPr lang="vi-VN" sz="2800" dirty="0">
                <a:solidFill>
                  <a:srgbClr val="FF0000"/>
                </a:solidFill>
              </a:rPr>
            </a:br>
            <a:br>
              <a:rPr lang="vi-VN" sz="2800" dirty="0"/>
            </a:br>
            <a:endParaRPr lang="en-US" sz="2800" dirty="0"/>
          </a:p>
        </p:txBody>
      </p:sp>
    </p:spTree>
    <p:extLst>
      <p:ext uri="{BB962C8B-B14F-4D97-AF65-F5344CB8AC3E}">
        <p14:creationId xmlns:p14="http://schemas.microsoft.com/office/powerpoint/2010/main" val="63554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312" y="971550"/>
            <a:ext cx="883920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3200" b="1" dirty="0">
                <a:solidFill>
                  <a:schemeClr val="tx1"/>
                </a:solidFill>
              </a:rPr>
              <a:t>3/</a:t>
            </a:r>
            <a:r>
              <a:rPr lang="vi-VN" sz="3200" b="1" dirty="0">
                <a:solidFill>
                  <a:schemeClr val="tx1"/>
                </a:solidFill>
              </a:rPr>
              <a:t>Tưởng tượng mình là bạn nhỏ trong bài </a:t>
            </a:r>
            <a:r>
              <a:rPr lang="vi-VN" sz="3200" b="1" i="1" dirty="0">
                <a:solidFill>
                  <a:schemeClr val="tx1"/>
                </a:solidFill>
              </a:rPr>
              <a:t>Cô chủ nhà tí hon, </a:t>
            </a:r>
            <a:r>
              <a:rPr lang="vi-VN" sz="3200" b="1" dirty="0">
                <a:solidFill>
                  <a:schemeClr val="tx1"/>
                </a:solidFill>
              </a:rPr>
              <a:t>viết lời cảm ơn ông.</a:t>
            </a:r>
            <a:endParaRPr lang="vi-VN" sz="3200" dirty="0">
              <a:solidFill>
                <a:schemeClr val="tx1"/>
              </a:solidFill>
            </a:endParaRPr>
          </a:p>
        </p:txBody>
      </p:sp>
      <p:sp>
        <p:nvSpPr>
          <p:cNvPr id="3" name="Rectangle 2"/>
          <p:cNvSpPr/>
          <p:nvPr/>
        </p:nvSpPr>
        <p:spPr>
          <a:xfrm>
            <a:off x="381000" y="209550"/>
            <a:ext cx="228600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vi-VN" sz="2800" b="1" dirty="0"/>
              <a:t>Vận dụng</a:t>
            </a:r>
            <a:endParaRPr lang="en-US" sz="2800" dirty="0"/>
          </a:p>
        </p:txBody>
      </p:sp>
      <p:sp>
        <p:nvSpPr>
          <p:cNvPr id="4" name="Rounded Rectangle 3"/>
          <p:cNvSpPr/>
          <p:nvPr/>
        </p:nvSpPr>
        <p:spPr>
          <a:xfrm>
            <a:off x="70104" y="2419350"/>
            <a:ext cx="8979408" cy="27241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dirty="0"/>
          </a:p>
          <a:p>
            <a:r>
              <a:rPr lang="vi-VN" sz="2800" dirty="0"/>
              <a:t>       </a:t>
            </a:r>
            <a:r>
              <a:rPr lang="vi-VN" sz="2800" dirty="0">
                <a:solidFill>
                  <a:srgbClr val="FF0000"/>
                </a:solidFill>
              </a:rPr>
              <a:t>Ông ơi, cháu cảm ơn ông vì đã giúp cháu tự tin nhiều hơn. Nhờ có sự chỉ dạy và động viên của ông mà cháu đã tự tin và biết cách làm sao để trở thành một cô chủ tí hon ạ! Cháu hứa với ông cháu sẽ còn tự tin và cố gắng nhiều hơn nữa ạ!</a:t>
            </a:r>
            <a:br>
              <a:rPr lang="vi-VN" sz="2800" dirty="0">
                <a:solidFill>
                  <a:srgbClr val="FF0000"/>
                </a:solidFill>
              </a:rPr>
            </a:br>
            <a:br>
              <a:rPr lang="vi-VN" sz="2800" dirty="0"/>
            </a:br>
            <a:endParaRPr lang="en-US" sz="2800" dirty="0"/>
          </a:p>
        </p:txBody>
      </p:sp>
    </p:spTree>
    <p:extLst>
      <p:ext uri="{BB962C8B-B14F-4D97-AF65-F5344CB8AC3E}">
        <p14:creationId xmlns:p14="http://schemas.microsoft.com/office/powerpoint/2010/main" val="20261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386" y="164236"/>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p:cNvSpPr>
            <a:spLocks noGrp="1"/>
          </p:cNvSpPr>
          <p:nvPr/>
        </p:nvSpPr>
        <p:spPr>
          <a:xfrm>
            <a:off x="152400" y="2634428"/>
            <a:ext cx="96774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Ông</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ơi</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cháu</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cảm</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ơn</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ông</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nhiều</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vì</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ông</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đã</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giúp</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cháu</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tự</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tin </a:t>
            </a:r>
            <a:r>
              <a:rPr lang="en-US" sz="66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hơn</a:t>
            </a:r>
            <a:r>
              <a:rPr lang="en-US" sz="66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a:t>
            </a:r>
          </a:p>
        </p:txBody>
      </p:sp>
    </p:spTree>
    <p:extLst>
      <p:ext uri="{BB962C8B-B14F-4D97-AF65-F5344CB8AC3E}">
        <p14:creationId xmlns:p14="http://schemas.microsoft.com/office/powerpoint/2010/main" val="2025397056"/>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WordArt 7"/>
          <p:cNvSpPr>
            <a:spLocks noChangeArrowheads="1" noChangeShapeType="1" noTextEdit="1"/>
          </p:cNvSpPr>
          <p:nvPr/>
        </p:nvSpPr>
        <p:spPr bwMode="auto">
          <a:xfrm>
            <a:off x="615389" y="395749"/>
            <a:ext cx="7991475" cy="5691188"/>
          </a:xfrm>
          <a:prstGeom prst="rect">
            <a:avLst/>
          </a:prstGeom>
        </p:spPr>
        <p:txBody>
          <a:bodyPr spcFirstLastPara="1" wrap="none" lIns="121917" tIns="60958" rIns="121917" bIns="60958" fromWordArt="1">
            <a:prstTxWarp prst="textArchUp">
              <a:avLst>
                <a:gd name="adj" fmla="val 10800004"/>
              </a:avLst>
            </a:prstTxWarp>
          </a:bodyPr>
          <a:lstStyle/>
          <a:p>
            <a:pPr algn="ctr"/>
            <a:r>
              <a:rPr lang="vi-VN" sz="4300" b="1" kern="10" dirty="0">
                <a:ln w="9525">
                  <a:solidFill>
                    <a:srgbClr val="00FF00"/>
                  </a:solidFill>
                  <a:round/>
                  <a:headEnd/>
                  <a:tailEnd/>
                </a:ln>
                <a:solidFill>
                  <a:srgbClr val="CC3300"/>
                </a:solidFill>
              </a:rPr>
              <a:t> </a:t>
            </a:r>
            <a:r>
              <a:rPr lang="vi-VN" sz="4300" b="1" kern="10" dirty="0">
                <a:ln w="9525">
                  <a:solidFill>
                    <a:srgbClr val="00FF00"/>
                  </a:solidFill>
                  <a:round/>
                  <a:headEnd/>
                  <a:tailEnd/>
                </a:ln>
                <a:solidFill>
                  <a:srgbClr val="CC3300"/>
                </a:solidFill>
                <a:latin typeface="+mj-lt"/>
              </a:rPr>
              <a:t>CHÀO MỪNG QUÝ PHỤ HUYNH VÀ HỌC SINH </a:t>
            </a:r>
            <a:r>
              <a:rPr lang="en-US" sz="4300" b="1" kern="10" dirty="0" err="1">
                <a:ln w="9525">
                  <a:solidFill>
                    <a:srgbClr val="00FF00"/>
                  </a:solidFill>
                  <a:round/>
                  <a:headEnd/>
                  <a:tailEnd/>
                </a:ln>
                <a:solidFill>
                  <a:srgbClr val="CC3300"/>
                </a:solidFill>
                <a:latin typeface="+mj-lt"/>
              </a:rPr>
              <a:t>lớp</a:t>
            </a:r>
            <a:r>
              <a:rPr lang="vi-VN" sz="4300" b="1" kern="10" dirty="0">
                <a:ln w="9525">
                  <a:solidFill>
                    <a:srgbClr val="00FF00"/>
                  </a:solidFill>
                  <a:round/>
                  <a:headEnd/>
                  <a:tailEnd/>
                </a:ln>
                <a:solidFill>
                  <a:srgbClr val="CC3300"/>
                </a:solidFill>
                <a:latin typeface="+mj-lt"/>
              </a:rPr>
              <a:t>2</a:t>
            </a:r>
            <a:endParaRPr lang="vi-VN" sz="4300" b="1" kern="10" dirty="0">
              <a:ln w="9525">
                <a:solidFill>
                  <a:srgbClr val="00FF00"/>
                </a:solidFill>
                <a:round/>
                <a:headEnd/>
                <a:tailEnd/>
              </a:ln>
              <a:solidFill>
                <a:srgbClr val="CC3300"/>
              </a:solidFill>
            </a:endParaRPr>
          </a:p>
        </p:txBody>
      </p:sp>
      <p:sp>
        <p:nvSpPr>
          <p:cNvPr id="69636" name="WordArt 4"/>
          <p:cNvSpPr>
            <a:spLocks noChangeArrowheads="1" noChangeShapeType="1" noTextEdit="1"/>
          </p:cNvSpPr>
          <p:nvPr/>
        </p:nvSpPr>
        <p:spPr bwMode="auto">
          <a:xfrm>
            <a:off x="1600200" y="1828801"/>
            <a:ext cx="6248400" cy="1546622"/>
          </a:xfrm>
          <a:prstGeom prst="rect">
            <a:avLst/>
          </a:prstGeom>
          <a:extLst>
            <a:ext uri="{AF507438-7753-43E0-B8FC-AC1667EBCBE1}">
              <a14:hiddenEffects xmlns:a14="http://schemas.microsoft.com/office/drawing/2010/main">
                <a:effectLst/>
              </a14:hiddenEffects>
            </a:ext>
          </a:extLst>
        </p:spPr>
        <p:txBody>
          <a:bodyPr wrap="none" lIns="121917" tIns="60958" rIns="121917" bIns="60958" fromWordArt="1">
            <a:prstTxWarp prst="textDeflate">
              <a:avLst>
                <a:gd name="adj" fmla="val 26227"/>
              </a:avLst>
            </a:prstTxWarp>
          </a:bodyPr>
          <a:lstStyle/>
          <a:p>
            <a:pPr algn="ctr"/>
            <a:r>
              <a:rPr lang="vi-VN" sz="4800" b="1" kern="10" dirty="0">
                <a:ln w="9525" cap="rnd">
                  <a:solidFill>
                    <a:srgbClr val="FFFF00"/>
                  </a:solidFill>
                  <a:prstDash val="sysDot"/>
                  <a:round/>
                  <a:headEnd/>
                  <a:tailEnd/>
                </a:ln>
                <a:solidFill>
                  <a:srgbClr val="0033CC"/>
                </a:solidFill>
                <a:latin typeface="Times New Roman"/>
                <a:cs typeface="Times New Roman"/>
              </a:rPr>
              <a:t>Môn: T</a:t>
            </a:r>
            <a:r>
              <a:rPr lang="en-US" sz="4800" b="1" kern="10" dirty="0" err="1">
                <a:ln w="9525" cap="rnd">
                  <a:solidFill>
                    <a:srgbClr val="FFFF00"/>
                  </a:solidFill>
                  <a:prstDash val="sysDot"/>
                  <a:round/>
                  <a:headEnd/>
                  <a:tailEnd/>
                </a:ln>
                <a:solidFill>
                  <a:srgbClr val="0033CC"/>
                </a:solidFill>
                <a:latin typeface="Times New Roman"/>
                <a:cs typeface="Times New Roman"/>
              </a:rPr>
              <a:t>iếng</a:t>
            </a:r>
            <a:r>
              <a:rPr lang="en-US" sz="4800" b="1" kern="10" dirty="0">
                <a:ln w="9525" cap="rnd">
                  <a:solidFill>
                    <a:srgbClr val="FFFF00"/>
                  </a:solidFill>
                  <a:prstDash val="sysDot"/>
                  <a:round/>
                  <a:headEnd/>
                  <a:tailEnd/>
                </a:ln>
                <a:solidFill>
                  <a:srgbClr val="0033CC"/>
                </a:solidFill>
                <a:latin typeface="Times New Roman"/>
                <a:cs typeface="Times New Roman"/>
              </a:rPr>
              <a:t> </a:t>
            </a:r>
            <a:r>
              <a:rPr lang="en-US" sz="4800" b="1" kern="10" dirty="0" err="1">
                <a:ln w="9525" cap="rnd">
                  <a:solidFill>
                    <a:srgbClr val="FFFF00"/>
                  </a:solidFill>
                  <a:prstDash val="sysDot"/>
                  <a:round/>
                  <a:headEnd/>
                  <a:tailEnd/>
                </a:ln>
                <a:solidFill>
                  <a:srgbClr val="0033CC"/>
                </a:solidFill>
                <a:latin typeface="Times New Roman"/>
                <a:cs typeface="Times New Roman"/>
              </a:rPr>
              <a:t>Việt</a:t>
            </a:r>
            <a:r>
              <a:rPr lang="vi-VN" sz="4800" b="1" kern="10" dirty="0">
                <a:ln w="9525" cap="rnd">
                  <a:solidFill>
                    <a:srgbClr val="FFFF00"/>
                  </a:solidFill>
                  <a:prstDash val="sysDot"/>
                  <a:round/>
                  <a:headEnd/>
                  <a:tailEnd/>
                </a:ln>
                <a:solidFill>
                  <a:srgbClr val="0033CC"/>
                </a:solidFill>
                <a:latin typeface="Times New Roman"/>
                <a:cs typeface="Times New Roman"/>
              </a:rPr>
              <a:t>  </a:t>
            </a:r>
          </a:p>
        </p:txBody>
      </p:sp>
      <p:sp>
        <p:nvSpPr>
          <p:cNvPr id="69637" name="AutoShape 5"/>
          <p:cNvSpPr>
            <a:spLocks noChangeArrowheads="1"/>
          </p:cNvSpPr>
          <p:nvPr/>
        </p:nvSpPr>
        <p:spPr bwMode="auto">
          <a:xfrm>
            <a:off x="7696200" y="27432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8" name="AutoShape 6"/>
          <p:cNvSpPr>
            <a:spLocks noChangeArrowheads="1"/>
          </p:cNvSpPr>
          <p:nvPr/>
        </p:nvSpPr>
        <p:spPr bwMode="auto">
          <a:xfrm>
            <a:off x="381000" y="3314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39" name="AutoShape 7"/>
          <p:cNvSpPr>
            <a:spLocks noChangeArrowheads="1"/>
          </p:cNvSpPr>
          <p:nvPr/>
        </p:nvSpPr>
        <p:spPr bwMode="auto">
          <a:xfrm>
            <a:off x="1371600" y="8572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0" name="AutoShape 8"/>
          <p:cNvSpPr>
            <a:spLocks noChangeArrowheads="1"/>
          </p:cNvSpPr>
          <p:nvPr/>
        </p:nvSpPr>
        <p:spPr bwMode="auto">
          <a:xfrm>
            <a:off x="2667000" y="18859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1" name="AutoShape 9"/>
          <p:cNvSpPr>
            <a:spLocks noChangeArrowheads="1"/>
          </p:cNvSpPr>
          <p:nvPr/>
        </p:nvSpPr>
        <p:spPr bwMode="auto">
          <a:xfrm>
            <a:off x="5181600" y="13716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2" name="AutoShape 10"/>
          <p:cNvSpPr>
            <a:spLocks noChangeArrowheads="1"/>
          </p:cNvSpPr>
          <p:nvPr/>
        </p:nvSpPr>
        <p:spPr bwMode="auto">
          <a:xfrm>
            <a:off x="8610600" y="337185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3" name="AutoShape 11"/>
          <p:cNvSpPr>
            <a:spLocks noChangeArrowheads="1"/>
          </p:cNvSpPr>
          <p:nvPr/>
        </p:nvSpPr>
        <p:spPr bwMode="auto">
          <a:xfrm>
            <a:off x="5791200" y="10287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4" name="AutoShape 12"/>
          <p:cNvSpPr>
            <a:spLocks noChangeArrowheads="1"/>
          </p:cNvSpPr>
          <p:nvPr/>
        </p:nvSpPr>
        <p:spPr bwMode="auto">
          <a:xfrm>
            <a:off x="7620000" y="685800"/>
            <a:ext cx="228600" cy="2286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endParaRPr lang="vi-VN"/>
          </a:p>
        </p:txBody>
      </p:sp>
      <p:sp>
        <p:nvSpPr>
          <p:cNvPr id="69645" name="Text Box 13"/>
          <p:cNvSpPr txBox="1">
            <a:spLocks noChangeArrowheads="1"/>
          </p:cNvSpPr>
          <p:nvPr/>
        </p:nvSpPr>
        <p:spPr bwMode="auto">
          <a:xfrm>
            <a:off x="1447800" y="3600451"/>
            <a:ext cx="6096000" cy="81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pPr>
              <a:spcBef>
                <a:spcPct val="50000"/>
              </a:spcBef>
            </a:pPr>
            <a:endParaRPr lang="en-US">
              <a:latin typeface=".VnArabia" pitchFamily="34" charset="0"/>
              <a:cs typeface="Arial" charset="0"/>
            </a:endParaRPr>
          </a:p>
          <a:p>
            <a:pPr>
              <a:spcBef>
                <a:spcPct val="50000"/>
              </a:spcBef>
            </a:pPr>
            <a:endParaRPr lang="en-US">
              <a:latin typeface=".VnArabia" pitchFamily="34" charset="0"/>
              <a:cs typeface="Arial" charset="0"/>
            </a:endParaRPr>
          </a:p>
        </p:txBody>
      </p:sp>
      <p:pic>
        <p:nvPicPr>
          <p:cNvPr id="69646" name="Picture 9" descr="star02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14400"/>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5"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pic>
        <p:nvPicPr>
          <p:cNvPr id="69648" name="Picture 16"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3650" y="3943350"/>
            <a:ext cx="1530350" cy="1200150"/>
          </a:xfrm>
          <a:prstGeom prst="rect">
            <a:avLst/>
          </a:prstGeom>
          <a:noFill/>
          <a:extLst>
            <a:ext uri="{909E8E84-426E-40DD-AFC4-6F175D3DCCD1}">
              <a14:hiddenFill xmlns:a14="http://schemas.microsoft.com/office/drawing/2010/main">
                <a:solidFill>
                  <a:srgbClr val="FFFFFF"/>
                </a:solidFill>
              </a14:hiddenFill>
            </a:ext>
          </a:extLst>
        </p:spPr>
      </p:pic>
      <p:sp>
        <p:nvSpPr>
          <p:cNvPr id="69649" name="Text Box 17"/>
          <p:cNvSpPr txBox="1">
            <a:spLocks noChangeArrowheads="1"/>
          </p:cNvSpPr>
          <p:nvPr/>
        </p:nvSpPr>
        <p:spPr bwMode="auto">
          <a:xfrm>
            <a:off x="495300" y="2969510"/>
            <a:ext cx="8039100" cy="154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p>
            <a:pPr algn="ctr">
              <a:spcBef>
                <a:spcPct val="50000"/>
              </a:spcBef>
            </a:pPr>
            <a:endParaRPr lang="en-US" sz="3700" b="1" dirty="0">
              <a:solidFill>
                <a:srgbClr val="0000FF"/>
              </a:solidFill>
              <a:latin typeface=".VnArial" pitchFamily="34" charset="0"/>
              <a:cs typeface="Arial" charset="0"/>
            </a:endParaRPr>
          </a:p>
          <a:p>
            <a:pPr algn="ctr">
              <a:spcBef>
                <a:spcPct val="50000"/>
              </a:spcBef>
            </a:pPr>
            <a:r>
              <a:rPr lang="en-US" sz="3700" b="1" dirty="0" err="1">
                <a:solidFill>
                  <a:srgbClr val="0000FF"/>
                </a:solidFill>
                <a:latin typeface=".VnArial" pitchFamily="34" charset="0"/>
                <a:cs typeface="Arial" charset="0"/>
              </a:rPr>
              <a:t>Trường</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Tiểu</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học</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Hồng</a:t>
            </a:r>
            <a:r>
              <a:rPr lang="en-US" sz="3700" b="1" dirty="0">
                <a:solidFill>
                  <a:srgbClr val="0000FF"/>
                </a:solidFill>
                <a:latin typeface=".VnArial" pitchFamily="34" charset="0"/>
                <a:cs typeface="Arial" charset="0"/>
              </a:rPr>
              <a:t> </a:t>
            </a:r>
            <a:r>
              <a:rPr lang="en-US" sz="3700" b="1" dirty="0" err="1">
                <a:solidFill>
                  <a:srgbClr val="0000FF"/>
                </a:solidFill>
                <a:latin typeface=".VnArial" pitchFamily="34" charset="0"/>
                <a:cs typeface="Arial" charset="0"/>
              </a:rPr>
              <a:t>B</a:t>
            </a:r>
            <a:r>
              <a:rPr lang="en-US" sz="3700" b="1" dirty="0" err="1">
                <a:solidFill>
                  <a:srgbClr val="0000FF"/>
                </a:solidFill>
                <a:latin typeface="Times New Roman" pitchFamily="18" charset="0"/>
                <a:cs typeface="Arial" charset="0"/>
              </a:rPr>
              <a:t>àn</a:t>
            </a:r>
            <a:r>
              <a:rPr lang="en-US" sz="3700" b="1" dirty="0" err="1">
                <a:solidFill>
                  <a:srgbClr val="0000FF"/>
                </a:solidFill>
                <a:latin typeface=".VnArial" pitchFamily="34" charset="0"/>
                <a:cs typeface="Arial" charset="0"/>
              </a:rPr>
              <a:t>g</a:t>
            </a:r>
            <a:endParaRPr lang="en-US" sz="3700" b="1" dirty="0">
              <a:solidFill>
                <a:srgbClr val="0000FF"/>
              </a:solidFill>
              <a:latin typeface=".VnArial" pitchFamily="34" charset="0"/>
              <a:cs typeface="Arial" charset="0"/>
            </a:endParaRPr>
          </a:p>
        </p:txBody>
      </p:sp>
      <p:pic>
        <p:nvPicPr>
          <p:cNvPr id="69650" name="uoc mo xanh.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684213" y="4731544"/>
            <a:ext cx="3048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9651" name="Picture 19"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1601788"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42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wheel(4)">
                                      <p:cBhvr>
                                        <p:cTn id="7" dur="2000"/>
                                        <p:tgtEl>
                                          <p:spTgt spid="69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wheel(4)">
                                      <p:cBhvr>
                                        <p:cTn id="12" dur="2000"/>
                                        <p:tgtEl>
                                          <p:spTgt spid="69636"/>
                                        </p:tgtEl>
                                      </p:cBhvr>
                                    </p:animEffect>
                                  </p:childTnLst>
                                </p:cTn>
                              </p:par>
                              <p:par>
                                <p:cTn id="13" presetID="2" presetClass="entr" presetSubtype="1" repeatCount="indefinite" fill="hold" grpId="0" nodeType="withEffect">
                                  <p:stCondLst>
                                    <p:cond delay="0"/>
                                  </p:stCondLst>
                                  <p:childTnLst>
                                    <p:set>
                                      <p:cBhvr>
                                        <p:cTn id="14" dur="1" fill="hold">
                                          <p:stCondLst>
                                            <p:cond delay="0"/>
                                          </p:stCondLst>
                                        </p:cTn>
                                        <p:tgtEl>
                                          <p:spTgt spid="69637"/>
                                        </p:tgtEl>
                                        <p:attrNameLst>
                                          <p:attrName>style.visibility</p:attrName>
                                        </p:attrNameLst>
                                      </p:cBhvr>
                                      <p:to>
                                        <p:strVal val="visible"/>
                                      </p:to>
                                    </p:set>
                                    <p:anim calcmode="lin" valueType="num">
                                      <p:cBhvr additive="base">
                                        <p:cTn id="15" dur="3000" fill="hold"/>
                                        <p:tgtEl>
                                          <p:spTgt spid="69637"/>
                                        </p:tgtEl>
                                        <p:attrNameLst>
                                          <p:attrName>ppt_x</p:attrName>
                                        </p:attrNameLst>
                                      </p:cBhvr>
                                      <p:tavLst>
                                        <p:tav tm="0">
                                          <p:val>
                                            <p:strVal val="#ppt_x"/>
                                          </p:val>
                                        </p:tav>
                                        <p:tav tm="100000">
                                          <p:val>
                                            <p:strVal val="#ppt_x"/>
                                          </p:val>
                                        </p:tav>
                                      </p:tavLst>
                                    </p:anim>
                                    <p:anim calcmode="lin" valueType="num">
                                      <p:cBhvr additive="base">
                                        <p:cTn id="16" dur="3000" fill="hold"/>
                                        <p:tgtEl>
                                          <p:spTgt spid="69637"/>
                                        </p:tgtEl>
                                        <p:attrNameLst>
                                          <p:attrName>ppt_y</p:attrName>
                                        </p:attrNameLst>
                                      </p:cBhvr>
                                      <p:tavLst>
                                        <p:tav tm="0">
                                          <p:val>
                                            <p:strVal val="0-#ppt_h/2"/>
                                          </p:val>
                                        </p:tav>
                                        <p:tav tm="100000">
                                          <p:val>
                                            <p:strVal val="#ppt_y"/>
                                          </p:val>
                                        </p:tav>
                                      </p:tavLst>
                                    </p:anim>
                                  </p:childTnLst>
                                </p:cTn>
                              </p:par>
                              <p:par>
                                <p:cTn id="17" presetID="21" presetClass="emph" presetSubtype="0" repeatCount="indefinite" fill="hold" grpId="1" nodeType="withEffect">
                                  <p:stCondLst>
                                    <p:cond delay="0"/>
                                  </p:stCondLst>
                                  <p:childTnLst>
                                    <p:animClr clrSpc="hsl" dir="cw">
                                      <p:cBhvr override="childStyle">
                                        <p:cTn id="18" dur="3000" fill="hold"/>
                                        <p:tgtEl>
                                          <p:spTgt spid="69637"/>
                                        </p:tgtEl>
                                        <p:attrNameLst>
                                          <p:attrName>style.color</p:attrName>
                                        </p:attrNameLst>
                                      </p:cBhvr>
                                      <p:by>
                                        <p:hsl h="7200000" s="0" l="0"/>
                                      </p:by>
                                    </p:animClr>
                                    <p:animClr clrSpc="hsl" dir="cw">
                                      <p:cBhvr>
                                        <p:cTn id="19" dur="3000" fill="hold"/>
                                        <p:tgtEl>
                                          <p:spTgt spid="69637"/>
                                        </p:tgtEl>
                                        <p:attrNameLst>
                                          <p:attrName>fillcolor</p:attrName>
                                        </p:attrNameLst>
                                      </p:cBhvr>
                                      <p:by>
                                        <p:hsl h="7200000" s="0" l="0"/>
                                      </p:by>
                                    </p:animClr>
                                    <p:animClr clrSpc="hsl" dir="cw">
                                      <p:cBhvr>
                                        <p:cTn id="20" dur="3000" fill="hold"/>
                                        <p:tgtEl>
                                          <p:spTgt spid="69637"/>
                                        </p:tgtEl>
                                        <p:attrNameLst>
                                          <p:attrName>stroke.color</p:attrName>
                                        </p:attrNameLst>
                                      </p:cBhvr>
                                      <p:by>
                                        <p:hsl h="7200000" s="0" l="0"/>
                                      </p:by>
                                    </p:animClr>
                                    <p:set>
                                      <p:cBhvr>
                                        <p:cTn id="21" dur="3000" fill="hold"/>
                                        <p:tgtEl>
                                          <p:spTgt spid="69637"/>
                                        </p:tgtEl>
                                        <p:attrNameLst>
                                          <p:attrName>fill.type</p:attrName>
                                        </p:attrNameLst>
                                      </p:cBhvr>
                                      <p:to>
                                        <p:strVal val="solid"/>
                                      </p:to>
                                    </p:set>
                                  </p:childTnLst>
                                </p:cTn>
                              </p:par>
                              <p:par>
                                <p:cTn id="22" presetID="2" presetClass="entr" presetSubtype="1" repeatCount="indefinite" fill="hold" grpId="0" nodeType="withEffect">
                                  <p:stCondLst>
                                    <p:cond delay="0"/>
                                  </p:stCondLst>
                                  <p:childTnLst>
                                    <p:set>
                                      <p:cBhvr>
                                        <p:cTn id="23" dur="1" fill="hold">
                                          <p:stCondLst>
                                            <p:cond delay="0"/>
                                          </p:stCondLst>
                                        </p:cTn>
                                        <p:tgtEl>
                                          <p:spTgt spid="69638"/>
                                        </p:tgtEl>
                                        <p:attrNameLst>
                                          <p:attrName>style.visibility</p:attrName>
                                        </p:attrNameLst>
                                      </p:cBhvr>
                                      <p:to>
                                        <p:strVal val="visible"/>
                                      </p:to>
                                    </p:set>
                                    <p:anim calcmode="lin" valueType="num">
                                      <p:cBhvr additive="base">
                                        <p:cTn id="24" dur="3000" fill="hold"/>
                                        <p:tgtEl>
                                          <p:spTgt spid="69638"/>
                                        </p:tgtEl>
                                        <p:attrNameLst>
                                          <p:attrName>ppt_x</p:attrName>
                                        </p:attrNameLst>
                                      </p:cBhvr>
                                      <p:tavLst>
                                        <p:tav tm="0">
                                          <p:val>
                                            <p:strVal val="#ppt_x"/>
                                          </p:val>
                                        </p:tav>
                                        <p:tav tm="100000">
                                          <p:val>
                                            <p:strVal val="#ppt_x"/>
                                          </p:val>
                                        </p:tav>
                                      </p:tavLst>
                                    </p:anim>
                                    <p:anim calcmode="lin" valueType="num">
                                      <p:cBhvr additive="base">
                                        <p:cTn id="25" dur="3000" fill="hold"/>
                                        <p:tgtEl>
                                          <p:spTgt spid="69638"/>
                                        </p:tgtEl>
                                        <p:attrNameLst>
                                          <p:attrName>ppt_y</p:attrName>
                                        </p:attrNameLst>
                                      </p:cBhvr>
                                      <p:tavLst>
                                        <p:tav tm="0">
                                          <p:val>
                                            <p:strVal val="0-#ppt_h/2"/>
                                          </p:val>
                                        </p:tav>
                                        <p:tav tm="100000">
                                          <p:val>
                                            <p:strVal val="#ppt_y"/>
                                          </p:val>
                                        </p:tav>
                                      </p:tavLst>
                                    </p:anim>
                                  </p:childTnLst>
                                </p:cTn>
                              </p:par>
                              <p:par>
                                <p:cTn id="26" presetID="21" presetClass="emph" presetSubtype="0" repeatCount="indefinite" fill="hold" grpId="1" nodeType="withEffect">
                                  <p:stCondLst>
                                    <p:cond delay="0"/>
                                  </p:stCondLst>
                                  <p:childTnLst>
                                    <p:animClr clrSpc="hsl" dir="cw">
                                      <p:cBhvr override="childStyle">
                                        <p:cTn id="27" dur="3000" fill="hold"/>
                                        <p:tgtEl>
                                          <p:spTgt spid="69638"/>
                                        </p:tgtEl>
                                        <p:attrNameLst>
                                          <p:attrName>style.color</p:attrName>
                                        </p:attrNameLst>
                                      </p:cBhvr>
                                      <p:by>
                                        <p:hsl h="7200000" s="0" l="0"/>
                                      </p:by>
                                    </p:animClr>
                                    <p:animClr clrSpc="hsl" dir="cw">
                                      <p:cBhvr>
                                        <p:cTn id="28" dur="3000" fill="hold"/>
                                        <p:tgtEl>
                                          <p:spTgt spid="69638"/>
                                        </p:tgtEl>
                                        <p:attrNameLst>
                                          <p:attrName>fillcolor</p:attrName>
                                        </p:attrNameLst>
                                      </p:cBhvr>
                                      <p:by>
                                        <p:hsl h="7200000" s="0" l="0"/>
                                      </p:by>
                                    </p:animClr>
                                    <p:animClr clrSpc="hsl" dir="cw">
                                      <p:cBhvr>
                                        <p:cTn id="29" dur="3000" fill="hold"/>
                                        <p:tgtEl>
                                          <p:spTgt spid="69638"/>
                                        </p:tgtEl>
                                        <p:attrNameLst>
                                          <p:attrName>stroke.color</p:attrName>
                                        </p:attrNameLst>
                                      </p:cBhvr>
                                      <p:by>
                                        <p:hsl h="7200000" s="0" l="0"/>
                                      </p:by>
                                    </p:animClr>
                                    <p:set>
                                      <p:cBhvr>
                                        <p:cTn id="30" dur="3000" fill="hold"/>
                                        <p:tgtEl>
                                          <p:spTgt spid="69638"/>
                                        </p:tgtEl>
                                        <p:attrNameLst>
                                          <p:attrName>fill.type</p:attrName>
                                        </p:attrNameLst>
                                      </p:cBhvr>
                                      <p:to>
                                        <p:strVal val="solid"/>
                                      </p:to>
                                    </p:set>
                                  </p:childTnLst>
                                </p:cTn>
                              </p:par>
                              <p:par>
                                <p:cTn id="31" presetID="2" presetClass="entr" presetSubtype="1" repeatCount="indefinite" fill="hold" grpId="0" nodeType="withEffect">
                                  <p:stCondLst>
                                    <p:cond delay="0"/>
                                  </p:stCondLst>
                                  <p:childTnLst>
                                    <p:set>
                                      <p:cBhvr>
                                        <p:cTn id="32" dur="1" fill="hold">
                                          <p:stCondLst>
                                            <p:cond delay="0"/>
                                          </p:stCondLst>
                                        </p:cTn>
                                        <p:tgtEl>
                                          <p:spTgt spid="69639"/>
                                        </p:tgtEl>
                                        <p:attrNameLst>
                                          <p:attrName>style.visibility</p:attrName>
                                        </p:attrNameLst>
                                      </p:cBhvr>
                                      <p:to>
                                        <p:strVal val="visible"/>
                                      </p:to>
                                    </p:set>
                                    <p:anim calcmode="lin" valueType="num">
                                      <p:cBhvr additive="base">
                                        <p:cTn id="33" dur="3000" fill="hold"/>
                                        <p:tgtEl>
                                          <p:spTgt spid="69639"/>
                                        </p:tgtEl>
                                        <p:attrNameLst>
                                          <p:attrName>ppt_x</p:attrName>
                                        </p:attrNameLst>
                                      </p:cBhvr>
                                      <p:tavLst>
                                        <p:tav tm="0">
                                          <p:val>
                                            <p:strVal val="#ppt_x"/>
                                          </p:val>
                                        </p:tav>
                                        <p:tav tm="100000">
                                          <p:val>
                                            <p:strVal val="#ppt_x"/>
                                          </p:val>
                                        </p:tav>
                                      </p:tavLst>
                                    </p:anim>
                                    <p:anim calcmode="lin" valueType="num">
                                      <p:cBhvr additive="base">
                                        <p:cTn id="34" dur="3000" fill="hold"/>
                                        <p:tgtEl>
                                          <p:spTgt spid="69639"/>
                                        </p:tgtEl>
                                        <p:attrNameLst>
                                          <p:attrName>ppt_y</p:attrName>
                                        </p:attrNameLst>
                                      </p:cBhvr>
                                      <p:tavLst>
                                        <p:tav tm="0">
                                          <p:val>
                                            <p:strVal val="0-#ppt_h/2"/>
                                          </p:val>
                                        </p:tav>
                                        <p:tav tm="100000">
                                          <p:val>
                                            <p:strVal val="#ppt_y"/>
                                          </p:val>
                                        </p:tav>
                                      </p:tavLst>
                                    </p:anim>
                                  </p:childTnLst>
                                </p:cTn>
                              </p:par>
                              <p:par>
                                <p:cTn id="35" presetID="21" presetClass="emph" presetSubtype="0" repeatCount="indefinite" fill="hold" grpId="1" nodeType="withEffect">
                                  <p:stCondLst>
                                    <p:cond delay="0"/>
                                  </p:stCondLst>
                                  <p:childTnLst>
                                    <p:animClr clrSpc="hsl" dir="cw">
                                      <p:cBhvr override="childStyle">
                                        <p:cTn id="36" dur="3000" fill="hold"/>
                                        <p:tgtEl>
                                          <p:spTgt spid="69639"/>
                                        </p:tgtEl>
                                        <p:attrNameLst>
                                          <p:attrName>style.color</p:attrName>
                                        </p:attrNameLst>
                                      </p:cBhvr>
                                      <p:by>
                                        <p:hsl h="7200000" s="0" l="0"/>
                                      </p:by>
                                    </p:animClr>
                                    <p:animClr clrSpc="hsl" dir="cw">
                                      <p:cBhvr>
                                        <p:cTn id="37" dur="3000" fill="hold"/>
                                        <p:tgtEl>
                                          <p:spTgt spid="69639"/>
                                        </p:tgtEl>
                                        <p:attrNameLst>
                                          <p:attrName>fillcolor</p:attrName>
                                        </p:attrNameLst>
                                      </p:cBhvr>
                                      <p:by>
                                        <p:hsl h="7200000" s="0" l="0"/>
                                      </p:by>
                                    </p:animClr>
                                    <p:animClr clrSpc="hsl" dir="cw">
                                      <p:cBhvr>
                                        <p:cTn id="38" dur="3000" fill="hold"/>
                                        <p:tgtEl>
                                          <p:spTgt spid="69639"/>
                                        </p:tgtEl>
                                        <p:attrNameLst>
                                          <p:attrName>stroke.color</p:attrName>
                                        </p:attrNameLst>
                                      </p:cBhvr>
                                      <p:by>
                                        <p:hsl h="7200000" s="0" l="0"/>
                                      </p:by>
                                    </p:animClr>
                                    <p:set>
                                      <p:cBhvr>
                                        <p:cTn id="39" dur="3000" fill="hold"/>
                                        <p:tgtEl>
                                          <p:spTgt spid="69639"/>
                                        </p:tgtEl>
                                        <p:attrNameLst>
                                          <p:attrName>fill.type</p:attrName>
                                        </p:attrNameLst>
                                      </p:cBhvr>
                                      <p:to>
                                        <p:strVal val="solid"/>
                                      </p:to>
                                    </p:set>
                                  </p:childTnLst>
                                </p:cTn>
                              </p:par>
                              <p:par>
                                <p:cTn id="40" presetID="2" presetClass="entr" presetSubtype="1" repeatCount="indefinite" fill="hold" grpId="0" nodeType="withEffect">
                                  <p:stCondLst>
                                    <p:cond delay="0"/>
                                  </p:stCondLst>
                                  <p:childTnLst>
                                    <p:set>
                                      <p:cBhvr>
                                        <p:cTn id="41" dur="1" fill="hold">
                                          <p:stCondLst>
                                            <p:cond delay="0"/>
                                          </p:stCondLst>
                                        </p:cTn>
                                        <p:tgtEl>
                                          <p:spTgt spid="69640"/>
                                        </p:tgtEl>
                                        <p:attrNameLst>
                                          <p:attrName>style.visibility</p:attrName>
                                        </p:attrNameLst>
                                      </p:cBhvr>
                                      <p:to>
                                        <p:strVal val="visible"/>
                                      </p:to>
                                    </p:set>
                                    <p:anim calcmode="lin" valueType="num">
                                      <p:cBhvr additive="base">
                                        <p:cTn id="42" dur="3000" fill="hold"/>
                                        <p:tgtEl>
                                          <p:spTgt spid="69640"/>
                                        </p:tgtEl>
                                        <p:attrNameLst>
                                          <p:attrName>ppt_x</p:attrName>
                                        </p:attrNameLst>
                                      </p:cBhvr>
                                      <p:tavLst>
                                        <p:tav tm="0">
                                          <p:val>
                                            <p:strVal val="#ppt_x"/>
                                          </p:val>
                                        </p:tav>
                                        <p:tav tm="100000">
                                          <p:val>
                                            <p:strVal val="#ppt_x"/>
                                          </p:val>
                                        </p:tav>
                                      </p:tavLst>
                                    </p:anim>
                                    <p:anim calcmode="lin" valueType="num">
                                      <p:cBhvr additive="base">
                                        <p:cTn id="43" dur="3000" fill="hold"/>
                                        <p:tgtEl>
                                          <p:spTgt spid="69640"/>
                                        </p:tgtEl>
                                        <p:attrNameLst>
                                          <p:attrName>ppt_y</p:attrName>
                                        </p:attrNameLst>
                                      </p:cBhvr>
                                      <p:tavLst>
                                        <p:tav tm="0">
                                          <p:val>
                                            <p:strVal val="0-#ppt_h/2"/>
                                          </p:val>
                                        </p:tav>
                                        <p:tav tm="100000">
                                          <p:val>
                                            <p:strVal val="#ppt_y"/>
                                          </p:val>
                                        </p:tav>
                                      </p:tavLst>
                                    </p:anim>
                                  </p:childTnLst>
                                </p:cTn>
                              </p:par>
                              <p:par>
                                <p:cTn id="44" presetID="21" presetClass="emph" presetSubtype="0" repeatCount="indefinite" fill="hold" grpId="1" nodeType="withEffect">
                                  <p:stCondLst>
                                    <p:cond delay="0"/>
                                  </p:stCondLst>
                                  <p:childTnLst>
                                    <p:animClr clrSpc="hsl" dir="cw">
                                      <p:cBhvr override="childStyle">
                                        <p:cTn id="45" dur="3000" fill="hold"/>
                                        <p:tgtEl>
                                          <p:spTgt spid="69640"/>
                                        </p:tgtEl>
                                        <p:attrNameLst>
                                          <p:attrName>style.color</p:attrName>
                                        </p:attrNameLst>
                                      </p:cBhvr>
                                      <p:by>
                                        <p:hsl h="7200000" s="0" l="0"/>
                                      </p:by>
                                    </p:animClr>
                                    <p:animClr clrSpc="hsl" dir="cw">
                                      <p:cBhvr>
                                        <p:cTn id="46" dur="3000" fill="hold"/>
                                        <p:tgtEl>
                                          <p:spTgt spid="69640"/>
                                        </p:tgtEl>
                                        <p:attrNameLst>
                                          <p:attrName>fillcolor</p:attrName>
                                        </p:attrNameLst>
                                      </p:cBhvr>
                                      <p:by>
                                        <p:hsl h="7200000" s="0" l="0"/>
                                      </p:by>
                                    </p:animClr>
                                    <p:animClr clrSpc="hsl" dir="cw">
                                      <p:cBhvr>
                                        <p:cTn id="47" dur="3000" fill="hold"/>
                                        <p:tgtEl>
                                          <p:spTgt spid="69640"/>
                                        </p:tgtEl>
                                        <p:attrNameLst>
                                          <p:attrName>stroke.color</p:attrName>
                                        </p:attrNameLst>
                                      </p:cBhvr>
                                      <p:by>
                                        <p:hsl h="7200000" s="0" l="0"/>
                                      </p:by>
                                    </p:animClr>
                                    <p:set>
                                      <p:cBhvr>
                                        <p:cTn id="48" dur="3000" fill="hold"/>
                                        <p:tgtEl>
                                          <p:spTgt spid="69640"/>
                                        </p:tgtEl>
                                        <p:attrNameLst>
                                          <p:attrName>fill.type</p:attrName>
                                        </p:attrNameLst>
                                      </p:cBhvr>
                                      <p:to>
                                        <p:strVal val="solid"/>
                                      </p:to>
                                    </p:set>
                                  </p:childTnLst>
                                </p:cTn>
                              </p:par>
                              <p:par>
                                <p:cTn id="49" presetID="2" presetClass="entr" presetSubtype="1" repeatCount="indefinite" fill="hold" grpId="0" nodeType="withEffect">
                                  <p:stCondLst>
                                    <p:cond delay="0"/>
                                  </p:stCondLst>
                                  <p:childTnLst>
                                    <p:set>
                                      <p:cBhvr>
                                        <p:cTn id="50" dur="1" fill="hold">
                                          <p:stCondLst>
                                            <p:cond delay="0"/>
                                          </p:stCondLst>
                                        </p:cTn>
                                        <p:tgtEl>
                                          <p:spTgt spid="69641"/>
                                        </p:tgtEl>
                                        <p:attrNameLst>
                                          <p:attrName>style.visibility</p:attrName>
                                        </p:attrNameLst>
                                      </p:cBhvr>
                                      <p:to>
                                        <p:strVal val="visible"/>
                                      </p:to>
                                    </p:set>
                                    <p:anim calcmode="lin" valueType="num">
                                      <p:cBhvr additive="base">
                                        <p:cTn id="51" dur="3000" fill="hold"/>
                                        <p:tgtEl>
                                          <p:spTgt spid="69641"/>
                                        </p:tgtEl>
                                        <p:attrNameLst>
                                          <p:attrName>ppt_x</p:attrName>
                                        </p:attrNameLst>
                                      </p:cBhvr>
                                      <p:tavLst>
                                        <p:tav tm="0">
                                          <p:val>
                                            <p:strVal val="#ppt_x"/>
                                          </p:val>
                                        </p:tav>
                                        <p:tav tm="100000">
                                          <p:val>
                                            <p:strVal val="#ppt_x"/>
                                          </p:val>
                                        </p:tav>
                                      </p:tavLst>
                                    </p:anim>
                                    <p:anim calcmode="lin" valueType="num">
                                      <p:cBhvr additive="base">
                                        <p:cTn id="52" dur="3000" fill="hold"/>
                                        <p:tgtEl>
                                          <p:spTgt spid="69641"/>
                                        </p:tgtEl>
                                        <p:attrNameLst>
                                          <p:attrName>ppt_y</p:attrName>
                                        </p:attrNameLst>
                                      </p:cBhvr>
                                      <p:tavLst>
                                        <p:tav tm="0">
                                          <p:val>
                                            <p:strVal val="0-#ppt_h/2"/>
                                          </p:val>
                                        </p:tav>
                                        <p:tav tm="100000">
                                          <p:val>
                                            <p:strVal val="#ppt_y"/>
                                          </p:val>
                                        </p:tav>
                                      </p:tavLst>
                                    </p:anim>
                                  </p:childTnLst>
                                </p:cTn>
                              </p:par>
                              <p:par>
                                <p:cTn id="53" presetID="21" presetClass="emph" presetSubtype="0" repeatCount="indefinite" fill="hold" grpId="1" nodeType="withEffect">
                                  <p:stCondLst>
                                    <p:cond delay="0"/>
                                  </p:stCondLst>
                                  <p:childTnLst>
                                    <p:animClr clrSpc="hsl" dir="cw">
                                      <p:cBhvr override="childStyle">
                                        <p:cTn id="54" dur="3000" fill="hold"/>
                                        <p:tgtEl>
                                          <p:spTgt spid="69641"/>
                                        </p:tgtEl>
                                        <p:attrNameLst>
                                          <p:attrName>style.color</p:attrName>
                                        </p:attrNameLst>
                                      </p:cBhvr>
                                      <p:by>
                                        <p:hsl h="7200000" s="0" l="0"/>
                                      </p:by>
                                    </p:animClr>
                                    <p:animClr clrSpc="hsl" dir="cw">
                                      <p:cBhvr>
                                        <p:cTn id="55" dur="3000" fill="hold"/>
                                        <p:tgtEl>
                                          <p:spTgt spid="69641"/>
                                        </p:tgtEl>
                                        <p:attrNameLst>
                                          <p:attrName>fillcolor</p:attrName>
                                        </p:attrNameLst>
                                      </p:cBhvr>
                                      <p:by>
                                        <p:hsl h="7200000" s="0" l="0"/>
                                      </p:by>
                                    </p:animClr>
                                    <p:animClr clrSpc="hsl" dir="cw">
                                      <p:cBhvr>
                                        <p:cTn id="56" dur="3000" fill="hold"/>
                                        <p:tgtEl>
                                          <p:spTgt spid="69641"/>
                                        </p:tgtEl>
                                        <p:attrNameLst>
                                          <p:attrName>stroke.color</p:attrName>
                                        </p:attrNameLst>
                                      </p:cBhvr>
                                      <p:by>
                                        <p:hsl h="7200000" s="0" l="0"/>
                                      </p:by>
                                    </p:animClr>
                                    <p:set>
                                      <p:cBhvr>
                                        <p:cTn id="57" dur="3000" fill="hold"/>
                                        <p:tgtEl>
                                          <p:spTgt spid="69641"/>
                                        </p:tgtEl>
                                        <p:attrNameLst>
                                          <p:attrName>fill.type</p:attrName>
                                        </p:attrNameLst>
                                      </p:cBhvr>
                                      <p:to>
                                        <p:strVal val="solid"/>
                                      </p:to>
                                    </p:set>
                                  </p:childTnLst>
                                </p:cTn>
                              </p:par>
                              <p:par>
                                <p:cTn id="58" presetID="2" presetClass="entr" presetSubtype="1" repeatCount="indefinite" fill="hold" grpId="0" nodeType="withEffect">
                                  <p:stCondLst>
                                    <p:cond delay="0"/>
                                  </p:stCondLst>
                                  <p:childTnLst>
                                    <p:set>
                                      <p:cBhvr>
                                        <p:cTn id="59" dur="1" fill="hold">
                                          <p:stCondLst>
                                            <p:cond delay="0"/>
                                          </p:stCondLst>
                                        </p:cTn>
                                        <p:tgtEl>
                                          <p:spTgt spid="69642"/>
                                        </p:tgtEl>
                                        <p:attrNameLst>
                                          <p:attrName>style.visibility</p:attrName>
                                        </p:attrNameLst>
                                      </p:cBhvr>
                                      <p:to>
                                        <p:strVal val="visible"/>
                                      </p:to>
                                    </p:set>
                                    <p:anim calcmode="lin" valueType="num">
                                      <p:cBhvr additive="base">
                                        <p:cTn id="60" dur="3000" fill="hold"/>
                                        <p:tgtEl>
                                          <p:spTgt spid="69642"/>
                                        </p:tgtEl>
                                        <p:attrNameLst>
                                          <p:attrName>ppt_x</p:attrName>
                                        </p:attrNameLst>
                                      </p:cBhvr>
                                      <p:tavLst>
                                        <p:tav tm="0">
                                          <p:val>
                                            <p:strVal val="#ppt_x"/>
                                          </p:val>
                                        </p:tav>
                                        <p:tav tm="100000">
                                          <p:val>
                                            <p:strVal val="#ppt_x"/>
                                          </p:val>
                                        </p:tav>
                                      </p:tavLst>
                                    </p:anim>
                                    <p:anim calcmode="lin" valueType="num">
                                      <p:cBhvr additive="base">
                                        <p:cTn id="61" dur="3000" fill="hold"/>
                                        <p:tgtEl>
                                          <p:spTgt spid="69642"/>
                                        </p:tgtEl>
                                        <p:attrNameLst>
                                          <p:attrName>ppt_y</p:attrName>
                                        </p:attrNameLst>
                                      </p:cBhvr>
                                      <p:tavLst>
                                        <p:tav tm="0">
                                          <p:val>
                                            <p:strVal val="0-#ppt_h/2"/>
                                          </p:val>
                                        </p:tav>
                                        <p:tav tm="100000">
                                          <p:val>
                                            <p:strVal val="#ppt_y"/>
                                          </p:val>
                                        </p:tav>
                                      </p:tavLst>
                                    </p:anim>
                                  </p:childTnLst>
                                </p:cTn>
                              </p:par>
                              <p:par>
                                <p:cTn id="62" presetID="21" presetClass="emph" presetSubtype="0" repeatCount="indefinite" fill="hold" grpId="1" nodeType="withEffect">
                                  <p:stCondLst>
                                    <p:cond delay="0"/>
                                  </p:stCondLst>
                                  <p:childTnLst>
                                    <p:animClr clrSpc="hsl" dir="cw">
                                      <p:cBhvr override="childStyle">
                                        <p:cTn id="63" dur="3000" fill="hold"/>
                                        <p:tgtEl>
                                          <p:spTgt spid="69642"/>
                                        </p:tgtEl>
                                        <p:attrNameLst>
                                          <p:attrName>style.color</p:attrName>
                                        </p:attrNameLst>
                                      </p:cBhvr>
                                      <p:by>
                                        <p:hsl h="7200000" s="0" l="0"/>
                                      </p:by>
                                    </p:animClr>
                                    <p:animClr clrSpc="hsl" dir="cw">
                                      <p:cBhvr>
                                        <p:cTn id="64" dur="3000" fill="hold"/>
                                        <p:tgtEl>
                                          <p:spTgt spid="69642"/>
                                        </p:tgtEl>
                                        <p:attrNameLst>
                                          <p:attrName>fillcolor</p:attrName>
                                        </p:attrNameLst>
                                      </p:cBhvr>
                                      <p:by>
                                        <p:hsl h="7200000" s="0" l="0"/>
                                      </p:by>
                                    </p:animClr>
                                    <p:animClr clrSpc="hsl" dir="cw">
                                      <p:cBhvr>
                                        <p:cTn id="65" dur="3000" fill="hold"/>
                                        <p:tgtEl>
                                          <p:spTgt spid="69642"/>
                                        </p:tgtEl>
                                        <p:attrNameLst>
                                          <p:attrName>stroke.color</p:attrName>
                                        </p:attrNameLst>
                                      </p:cBhvr>
                                      <p:by>
                                        <p:hsl h="7200000" s="0" l="0"/>
                                      </p:by>
                                    </p:animClr>
                                    <p:set>
                                      <p:cBhvr>
                                        <p:cTn id="66" dur="3000" fill="hold"/>
                                        <p:tgtEl>
                                          <p:spTgt spid="69642"/>
                                        </p:tgtEl>
                                        <p:attrNameLst>
                                          <p:attrName>fill.type</p:attrName>
                                        </p:attrNameLst>
                                      </p:cBhvr>
                                      <p:to>
                                        <p:strVal val="solid"/>
                                      </p:to>
                                    </p:set>
                                  </p:childTnLst>
                                </p:cTn>
                              </p:par>
                              <p:par>
                                <p:cTn id="67" presetID="2" presetClass="entr" presetSubtype="1" repeatCount="indefinite" fill="hold" grpId="0" nodeType="withEffect">
                                  <p:stCondLst>
                                    <p:cond delay="0"/>
                                  </p:stCondLst>
                                  <p:childTnLst>
                                    <p:set>
                                      <p:cBhvr>
                                        <p:cTn id="68" dur="1" fill="hold">
                                          <p:stCondLst>
                                            <p:cond delay="0"/>
                                          </p:stCondLst>
                                        </p:cTn>
                                        <p:tgtEl>
                                          <p:spTgt spid="69643"/>
                                        </p:tgtEl>
                                        <p:attrNameLst>
                                          <p:attrName>style.visibility</p:attrName>
                                        </p:attrNameLst>
                                      </p:cBhvr>
                                      <p:to>
                                        <p:strVal val="visible"/>
                                      </p:to>
                                    </p:set>
                                    <p:anim calcmode="lin" valueType="num">
                                      <p:cBhvr additive="base">
                                        <p:cTn id="69" dur="3000" fill="hold"/>
                                        <p:tgtEl>
                                          <p:spTgt spid="69643"/>
                                        </p:tgtEl>
                                        <p:attrNameLst>
                                          <p:attrName>ppt_x</p:attrName>
                                        </p:attrNameLst>
                                      </p:cBhvr>
                                      <p:tavLst>
                                        <p:tav tm="0">
                                          <p:val>
                                            <p:strVal val="#ppt_x"/>
                                          </p:val>
                                        </p:tav>
                                        <p:tav tm="100000">
                                          <p:val>
                                            <p:strVal val="#ppt_x"/>
                                          </p:val>
                                        </p:tav>
                                      </p:tavLst>
                                    </p:anim>
                                    <p:anim calcmode="lin" valueType="num">
                                      <p:cBhvr additive="base">
                                        <p:cTn id="70" dur="3000" fill="hold"/>
                                        <p:tgtEl>
                                          <p:spTgt spid="69643"/>
                                        </p:tgtEl>
                                        <p:attrNameLst>
                                          <p:attrName>ppt_y</p:attrName>
                                        </p:attrNameLst>
                                      </p:cBhvr>
                                      <p:tavLst>
                                        <p:tav tm="0">
                                          <p:val>
                                            <p:strVal val="0-#ppt_h/2"/>
                                          </p:val>
                                        </p:tav>
                                        <p:tav tm="100000">
                                          <p:val>
                                            <p:strVal val="#ppt_y"/>
                                          </p:val>
                                        </p:tav>
                                      </p:tavLst>
                                    </p:anim>
                                  </p:childTnLst>
                                </p:cTn>
                              </p:par>
                              <p:par>
                                <p:cTn id="71" presetID="21" presetClass="emph" presetSubtype="0" repeatCount="indefinite" fill="hold" grpId="1" nodeType="withEffect">
                                  <p:stCondLst>
                                    <p:cond delay="0"/>
                                  </p:stCondLst>
                                  <p:childTnLst>
                                    <p:animClr clrSpc="hsl" dir="cw">
                                      <p:cBhvr override="childStyle">
                                        <p:cTn id="72" dur="3000" fill="hold"/>
                                        <p:tgtEl>
                                          <p:spTgt spid="69643"/>
                                        </p:tgtEl>
                                        <p:attrNameLst>
                                          <p:attrName>style.color</p:attrName>
                                        </p:attrNameLst>
                                      </p:cBhvr>
                                      <p:by>
                                        <p:hsl h="7200000" s="0" l="0"/>
                                      </p:by>
                                    </p:animClr>
                                    <p:animClr clrSpc="hsl" dir="cw">
                                      <p:cBhvr>
                                        <p:cTn id="73" dur="3000" fill="hold"/>
                                        <p:tgtEl>
                                          <p:spTgt spid="69643"/>
                                        </p:tgtEl>
                                        <p:attrNameLst>
                                          <p:attrName>fillcolor</p:attrName>
                                        </p:attrNameLst>
                                      </p:cBhvr>
                                      <p:by>
                                        <p:hsl h="7200000" s="0" l="0"/>
                                      </p:by>
                                    </p:animClr>
                                    <p:animClr clrSpc="hsl" dir="cw">
                                      <p:cBhvr>
                                        <p:cTn id="74" dur="3000" fill="hold"/>
                                        <p:tgtEl>
                                          <p:spTgt spid="69643"/>
                                        </p:tgtEl>
                                        <p:attrNameLst>
                                          <p:attrName>stroke.color</p:attrName>
                                        </p:attrNameLst>
                                      </p:cBhvr>
                                      <p:by>
                                        <p:hsl h="7200000" s="0" l="0"/>
                                      </p:by>
                                    </p:animClr>
                                    <p:set>
                                      <p:cBhvr>
                                        <p:cTn id="75" dur="3000" fill="hold"/>
                                        <p:tgtEl>
                                          <p:spTgt spid="69643"/>
                                        </p:tgtEl>
                                        <p:attrNameLst>
                                          <p:attrName>fill.type</p:attrName>
                                        </p:attrNameLst>
                                      </p:cBhvr>
                                      <p:to>
                                        <p:strVal val="solid"/>
                                      </p:to>
                                    </p:set>
                                  </p:childTnLst>
                                </p:cTn>
                              </p:par>
                              <p:par>
                                <p:cTn id="76" presetID="2" presetClass="entr" presetSubtype="1" repeatCount="indefinite" fill="hold" grpId="0" nodeType="withEffect">
                                  <p:stCondLst>
                                    <p:cond delay="0"/>
                                  </p:stCondLst>
                                  <p:childTnLst>
                                    <p:set>
                                      <p:cBhvr>
                                        <p:cTn id="77" dur="1" fill="hold">
                                          <p:stCondLst>
                                            <p:cond delay="0"/>
                                          </p:stCondLst>
                                        </p:cTn>
                                        <p:tgtEl>
                                          <p:spTgt spid="69644"/>
                                        </p:tgtEl>
                                        <p:attrNameLst>
                                          <p:attrName>style.visibility</p:attrName>
                                        </p:attrNameLst>
                                      </p:cBhvr>
                                      <p:to>
                                        <p:strVal val="visible"/>
                                      </p:to>
                                    </p:set>
                                    <p:anim calcmode="lin" valueType="num">
                                      <p:cBhvr additive="base">
                                        <p:cTn id="78" dur="3000" fill="hold"/>
                                        <p:tgtEl>
                                          <p:spTgt spid="69644"/>
                                        </p:tgtEl>
                                        <p:attrNameLst>
                                          <p:attrName>ppt_x</p:attrName>
                                        </p:attrNameLst>
                                      </p:cBhvr>
                                      <p:tavLst>
                                        <p:tav tm="0">
                                          <p:val>
                                            <p:strVal val="#ppt_x"/>
                                          </p:val>
                                        </p:tav>
                                        <p:tav tm="100000">
                                          <p:val>
                                            <p:strVal val="#ppt_x"/>
                                          </p:val>
                                        </p:tav>
                                      </p:tavLst>
                                    </p:anim>
                                    <p:anim calcmode="lin" valueType="num">
                                      <p:cBhvr additive="base">
                                        <p:cTn id="79" dur="3000" fill="hold"/>
                                        <p:tgtEl>
                                          <p:spTgt spid="69644"/>
                                        </p:tgtEl>
                                        <p:attrNameLst>
                                          <p:attrName>ppt_y</p:attrName>
                                        </p:attrNameLst>
                                      </p:cBhvr>
                                      <p:tavLst>
                                        <p:tav tm="0">
                                          <p:val>
                                            <p:strVal val="0-#ppt_h/2"/>
                                          </p:val>
                                        </p:tav>
                                        <p:tav tm="100000">
                                          <p:val>
                                            <p:strVal val="#ppt_y"/>
                                          </p:val>
                                        </p:tav>
                                      </p:tavLst>
                                    </p:anim>
                                  </p:childTnLst>
                                </p:cTn>
                              </p:par>
                              <p:par>
                                <p:cTn id="80" presetID="21" presetClass="emph" presetSubtype="0" repeatCount="indefinite" fill="hold" grpId="1" nodeType="withEffect">
                                  <p:stCondLst>
                                    <p:cond delay="0"/>
                                  </p:stCondLst>
                                  <p:childTnLst>
                                    <p:animClr clrSpc="hsl" dir="cw">
                                      <p:cBhvr override="childStyle">
                                        <p:cTn id="81" dur="3000" fill="hold"/>
                                        <p:tgtEl>
                                          <p:spTgt spid="69644"/>
                                        </p:tgtEl>
                                        <p:attrNameLst>
                                          <p:attrName>style.color</p:attrName>
                                        </p:attrNameLst>
                                      </p:cBhvr>
                                      <p:by>
                                        <p:hsl h="7200000" s="0" l="0"/>
                                      </p:by>
                                    </p:animClr>
                                    <p:animClr clrSpc="hsl" dir="cw">
                                      <p:cBhvr>
                                        <p:cTn id="82" dur="3000" fill="hold"/>
                                        <p:tgtEl>
                                          <p:spTgt spid="69644"/>
                                        </p:tgtEl>
                                        <p:attrNameLst>
                                          <p:attrName>fillcolor</p:attrName>
                                        </p:attrNameLst>
                                      </p:cBhvr>
                                      <p:by>
                                        <p:hsl h="7200000" s="0" l="0"/>
                                      </p:by>
                                    </p:animClr>
                                    <p:animClr clrSpc="hsl" dir="cw">
                                      <p:cBhvr>
                                        <p:cTn id="83" dur="3000" fill="hold"/>
                                        <p:tgtEl>
                                          <p:spTgt spid="69644"/>
                                        </p:tgtEl>
                                        <p:attrNameLst>
                                          <p:attrName>stroke.color</p:attrName>
                                        </p:attrNameLst>
                                      </p:cBhvr>
                                      <p:by>
                                        <p:hsl h="7200000" s="0" l="0"/>
                                      </p:by>
                                    </p:animClr>
                                    <p:set>
                                      <p:cBhvr>
                                        <p:cTn id="84" dur="3000" fill="hold"/>
                                        <p:tgtEl>
                                          <p:spTgt spid="69644"/>
                                        </p:tgtEl>
                                        <p:attrNameLst>
                                          <p:attrName>fill.type</p:attrName>
                                        </p:attrNameLst>
                                      </p:cBhvr>
                                      <p:to>
                                        <p:strVal val="solid"/>
                                      </p:to>
                                    </p:set>
                                  </p:childTnLst>
                                </p:cTn>
                              </p:par>
                            </p:childTnLst>
                          </p:cTn>
                        </p:par>
                        <p:par>
                          <p:cTn id="85" fill="hold" nodeType="afterGroup">
                            <p:stCondLst>
                              <p:cond delay="3000"/>
                            </p:stCondLst>
                            <p:childTnLst>
                              <p:par>
                                <p:cTn id="86" presetID="1" presetClass="mediacall" presetSubtype="0" fill="hold" nodeType="afterEffect">
                                  <p:stCondLst>
                                    <p:cond delay="0"/>
                                  </p:stCondLst>
                                  <p:childTnLst>
                                    <p:cmd type="call" cmd="playFrom(0.0)">
                                      <p:cBhvr>
                                        <p:cTn id="87" dur="240071" fill="hold"/>
                                        <p:tgtEl>
                                          <p:spTgt spid="696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88" fill="hold" display="0">
                  <p:stCondLst>
                    <p:cond delay="indefinite"/>
                  </p:stCondLst>
                  <p:endCondLst>
                    <p:cond evt="onNext" delay="0">
                      <p:tgtEl>
                        <p:sldTgt/>
                      </p:tgtEl>
                    </p:cond>
                    <p:cond evt="onPrev" delay="0">
                      <p:tgtEl>
                        <p:sldTgt/>
                      </p:tgtEl>
                    </p:cond>
                    <p:cond evt="onStopAudio" delay="0">
                      <p:tgtEl>
                        <p:sldTgt/>
                      </p:tgtEl>
                    </p:cond>
                  </p:endCondLst>
                </p:cTn>
                <p:tgtEl>
                  <p:spTgt spid="69650"/>
                </p:tgtEl>
              </p:cMediaNode>
            </p:audio>
          </p:childTnLst>
        </p:cTn>
      </p:par>
    </p:tnLst>
    <p:bldLst>
      <p:bldP spid="69635" grpId="0" animBg="1"/>
      <p:bldP spid="69636" grpId="0" animBg="1"/>
      <p:bldP spid="69637" grpId="0" animBg="1"/>
      <p:bldP spid="69637" grpId="1" animBg="1"/>
      <p:bldP spid="69638" grpId="0" animBg="1"/>
      <p:bldP spid="69638" grpId="1" animBg="1"/>
      <p:bldP spid="69639" grpId="0" animBg="1"/>
      <p:bldP spid="69639" grpId="1" animBg="1"/>
      <p:bldP spid="69640" grpId="0" animBg="1"/>
      <p:bldP spid="69640" grpId="1" animBg="1"/>
      <p:bldP spid="69641" grpId="0" animBg="1"/>
      <p:bldP spid="69641" grpId="1" animBg="1"/>
      <p:bldP spid="69642" grpId="0" animBg="1"/>
      <p:bldP spid="69642" grpId="1" animBg="1"/>
      <p:bldP spid="69643" grpId="0" animBg="1"/>
      <p:bldP spid="69643" grpId="1" animBg="1"/>
      <p:bldP spid="69644" grpId="0" animBg="1"/>
      <p:bldP spid="6964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416820" y="209550"/>
            <a:ext cx="9412980" cy="98454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Thứ</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tư</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ngày</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27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tháng</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10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năm</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2021</a:t>
            </a:r>
          </a:p>
        </p:txBody>
      </p:sp>
      <p:sp>
        <p:nvSpPr>
          <p:cNvPr id="16" name="Title 3"/>
          <p:cNvSpPr>
            <a:spLocks noGrp="1"/>
          </p:cNvSpPr>
          <p:nvPr/>
        </p:nvSpPr>
        <p:spPr>
          <a:xfrm>
            <a:off x="2743200" y="1204424"/>
            <a:ext cx="51816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8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Tiếng</a:t>
            </a:r>
            <a:r>
              <a:rPr lang="en-US" sz="48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48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Việt</a:t>
            </a:r>
            <a:endParaRPr lang="en-US" sz="48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endParaRPr>
          </a:p>
        </p:txBody>
      </p:sp>
      <p:sp>
        <p:nvSpPr>
          <p:cNvPr id="12" name="TextBox 5"/>
          <p:cNvSpPr txBox="1">
            <a:spLocks noChangeArrowheads="1"/>
          </p:cNvSpPr>
          <p:nvPr/>
        </p:nvSpPr>
        <p:spPr bwMode="auto">
          <a:xfrm>
            <a:off x="416820" y="2076296"/>
            <a:ext cx="95653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4400" b="1" dirty="0" err="1">
                <a:solidFill>
                  <a:srgbClr val="FFFF00"/>
                </a:solidFill>
                <a:latin typeface="HP001 4 hàng" pitchFamily="34" charset="-93"/>
                <a:cs typeface="Times New Roman" pitchFamily="18" charset="0"/>
              </a:rPr>
              <a:t>Bưu</a:t>
            </a:r>
            <a:r>
              <a:rPr lang="en-US" altLang="en-US" sz="4400" b="1" dirty="0">
                <a:solidFill>
                  <a:srgbClr val="FFFF00"/>
                </a:solidFill>
                <a:latin typeface="HP001 4 hàng" pitchFamily="34" charset="-93"/>
                <a:cs typeface="Times New Roman" pitchFamily="18" charset="0"/>
              </a:rPr>
              <a:t> </a:t>
            </a:r>
            <a:r>
              <a:rPr lang="en-US" altLang="en-US" sz="4400" b="1" dirty="0" err="1">
                <a:solidFill>
                  <a:srgbClr val="FFFF00"/>
                </a:solidFill>
                <a:latin typeface="HP001 4 hàng" pitchFamily="34" charset="-93"/>
                <a:cs typeface="Times New Roman" pitchFamily="18" charset="0"/>
              </a:rPr>
              <a:t>Thiếp</a:t>
            </a:r>
            <a:endParaRPr lang="en-US" altLang="en-US" sz="4800" b="1" dirty="0">
              <a:solidFill>
                <a:srgbClr val="FFFF00"/>
              </a:solidFill>
              <a:latin typeface="HP001 4 hàng" pitchFamily="34" charset="-93"/>
              <a:cs typeface="Times New Roman" pitchFamily="18" charset="0"/>
            </a:endParaRPr>
          </a:p>
          <a:p>
            <a:pPr algn="ctr" fontAlgn="base">
              <a:spcBef>
                <a:spcPct val="0"/>
              </a:spcBef>
              <a:spcAft>
                <a:spcPct val="0"/>
              </a:spcAft>
              <a:buFontTx/>
              <a:buNone/>
            </a:pPr>
            <a:endParaRPr lang="en-US" altLang="en-US" sz="36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077573929"/>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question_lgh/2021_41/1622194585-qfq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850988"/>
            <a:ext cx="8686800" cy="41972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1" y="19991"/>
            <a:ext cx="7848600" cy="830997"/>
          </a:xfrm>
          <a:prstGeom prst="rect">
            <a:avLst/>
          </a:prstGeom>
        </p:spPr>
        <p:txBody>
          <a:bodyPr wrap="square">
            <a:spAutoFit/>
          </a:bodyPr>
          <a:lstStyle/>
          <a:p>
            <a:pPr lvl="0" fontAlgn="base">
              <a:spcBef>
                <a:spcPct val="0"/>
              </a:spcBef>
              <a:spcAft>
                <a:spcPct val="0"/>
              </a:spcAft>
            </a:pPr>
            <a:r>
              <a:rPr lang="en-US" sz="2400" b="1" dirty="0" err="1">
                <a:solidFill>
                  <a:srgbClr val="000000"/>
                </a:solidFill>
                <a:latin typeface="OpenSans"/>
                <a:cs typeface="Arial" pitchFamily="34" charset="0"/>
              </a:rPr>
              <a:t>Khởi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động</a:t>
            </a:r>
            <a:r>
              <a:rPr lang="en-US" sz="2400" b="1" dirty="0">
                <a:solidFill>
                  <a:srgbClr val="000000"/>
                </a:solidFill>
                <a:latin typeface="OpenSans"/>
                <a:cs typeface="Arial" pitchFamily="34" charset="0"/>
              </a:rPr>
              <a:t>:</a:t>
            </a:r>
            <a:r>
              <a:rPr lang="en-US" dirty="0">
                <a:latin typeface="Arial" pitchFamily="34" charset="0"/>
                <a:cs typeface="Arial" pitchFamily="34" charset="0"/>
              </a:rPr>
              <a:t>      </a:t>
            </a:r>
            <a:r>
              <a:rPr lang="en-US" sz="2400" b="1" dirty="0" err="1">
                <a:solidFill>
                  <a:srgbClr val="000000"/>
                </a:solidFill>
                <a:latin typeface="OpenSans"/>
                <a:cs typeface="Arial" pitchFamily="34" charset="0"/>
              </a:rPr>
              <a:t>Nói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với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bạn</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những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điều</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em</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thấy</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trong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tấm</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bưu</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thiếp</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dưới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đây</a:t>
            </a:r>
            <a:r>
              <a:rPr lang="en-US" sz="2400" b="1" dirty="0">
                <a:solidFill>
                  <a:srgbClr val="000000"/>
                </a:solidFill>
                <a:latin typeface="OpenSans"/>
                <a:cs typeface="Arial" pitchFamily="34" charset="0"/>
              </a:rPr>
              <a:t>:</a:t>
            </a:r>
            <a:endParaRPr lang="en-US" sz="2400" dirty="0"/>
          </a:p>
        </p:txBody>
      </p:sp>
    </p:spTree>
    <p:extLst>
      <p:ext uri="{BB962C8B-B14F-4D97-AF65-F5344CB8AC3E}">
        <p14:creationId xmlns:p14="http://schemas.microsoft.com/office/powerpoint/2010/main" val="1328265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3" name="Rectangle 1"/>
          <p:cNvSpPr>
            <a:spLocks noChangeArrowheads="1"/>
          </p:cNvSpPr>
          <p:nvPr/>
        </p:nvSpPr>
        <p:spPr bwMode="auto">
          <a:xfrm>
            <a:off x="0" y="-763979"/>
            <a:ext cx="906780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Open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000" b="1" dirty="0">
              <a:solidFill>
                <a:srgbClr val="000000"/>
              </a:solidFill>
              <a:latin typeface="Open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Open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000" b="1" dirty="0">
              <a:solidFill>
                <a:srgbClr val="000000"/>
              </a:solidFill>
              <a:latin typeface="Open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7900" b="0" i="0" u="none" strike="noStrike" cap="none" normalizeH="0" baseline="0" dirty="0">
              <a:ln>
                <a:noFill/>
              </a:ln>
              <a:solidFill>
                <a:srgbClr val="000000"/>
              </a:solidFill>
              <a:effectLst/>
              <a:latin typeface="OpenSans"/>
              <a:cs typeface="Arial" pitchFamily="34" charset="0"/>
            </a:endParaRPr>
          </a:p>
        </p:txBody>
      </p:sp>
      <p:pic>
        <p:nvPicPr>
          <p:cNvPr id="3074" name="Picture 2" descr="https://img.loigiaihay.com/picture/question_lgh/2021_41/1622191815-oh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29011"/>
            <a:ext cx="8915400" cy="32811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67018"/>
            <a:ext cx="8763000" cy="1661993"/>
          </a:xfrm>
          <a:prstGeom prst="rect">
            <a:avLst/>
          </a:prstGeom>
        </p:spPr>
        <p:txBody>
          <a:bodyPr wrap="square">
            <a:spAutoFit/>
          </a:bodyPr>
          <a:lstStyle/>
          <a:p>
            <a:pPr lvl="0" fontAlgn="base">
              <a:spcBef>
                <a:spcPct val="0"/>
              </a:spcBef>
              <a:spcAft>
                <a:spcPct val="0"/>
              </a:spcAft>
            </a:pPr>
            <a:r>
              <a:rPr lang="en-US" sz="2800" b="1" dirty="0">
                <a:solidFill>
                  <a:srgbClr val="FF0000"/>
                </a:solidFill>
                <a:latin typeface="OpenSans"/>
                <a:cs typeface="Arial" pitchFamily="34" charset="0"/>
              </a:rPr>
              <a:t>                           </a:t>
            </a:r>
            <a:r>
              <a:rPr lang="en-US" sz="2800" b="1" dirty="0" err="1">
                <a:solidFill>
                  <a:srgbClr val="FF0000"/>
                </a:solidFill>
                <a:latin typeface="OpenSans"/>
                <a:cs typeface="Arial" pitchFamily="34" charset="0"/>
              </a:rPr>
              <a:t>Khởi</a:t>
            </a:r>
            <a:r>
              <a:rPr lang="en-US" sz="2800" b="1" dirty="0">
                <a:solidFill>
                  <a:srgbClr val="FF0000"/>
                </a:solidFill>
                <a:latin typeface="OpenSans"/>
                <a:cs typeface="Arial" pitchFamily="34" charset="0"/>
              </a:rPr>
              <a:t> </a:t>
            </a:r>
            <a:r>
              <a:rPr lang="en-US" sz="2800" b="1" dirty="0" err="1">
                <a:solidFill>
                  <a:srgbClr val="FF0000"/>
                </a:solidFill>
                <a:latin typeface="OpenSans"/>
                <a:cs typeface="Arial" pitchFamily="34" charset="0"/>
              </a:rPr>
              <a:t>động</a:t>
            </a:r>
            <a:endParaRPr lang="en-US" sz="2000" dirty="0">
              <a:solidFill>
                <a:srgbClr val="FF0000"/>
              </a:solidFill>
              <a:latin typeface="Arial" pitchFamily="34" charset="0"/>
              <a:cs typeface="Arial" pitchFamily="34" charset="0"/>
            </a:endParaRPr>
          </a:p>
          <a:p>
            <a:pPr lvl="0" eaLnBrk="0" fontAlgn="base" hangingPunct="0">
              <a:spcBef>
                <a:spcPct val="0"/>
              </a:spcBef>
              <a:spcAft>
                <a:spcPct val="0"/>
              </a:spcAft>
            </a:pPr>
            <a:r>
              <a:rPr lang="en-US" sz="2800" b="1" dirty="0" err="1">
                <a:solidFill>
                  <a:srgbClr val="000000"/>
                </a:solidFill>
                <a:latin typeface="OpenSans"/>
                <a:cs typeface="Arial" pitchFamily="34" charset="0"/>
              </a:rPr>
              <a:t>Ghép</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chữ</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cái</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và</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thêm</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dấu</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thanh</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nếu</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cần</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thành</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những</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từ</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ngữ</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chỉ</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người</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trong</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gia</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đình</a:t>
            </a:r>
            <a:r>
              <a:rPr lang="en-US" sz="2800" b="1" dirty="0">
                <a:solidFill>
                  <a:srgbClr val="000000"/>
                </a:solidFill>
                <a:latin typeface="OpenSans"/>
                <a:cs typeface="Arial" pitchFamily="34" charset="0"/>
              </a:rPr>
              <a:t>.</a:t>
            </a:r>
            <a:endParaRPr lang="en-US" sz="2000" dirty="0">
              <a:latin typeface="Arial" pitchFamily="34" charset="0"/>
              <a:cs typeface="Arial" pitchFamily="34" charset="0"/>
            </a:endParaRPr>
          </a:p>
          <a:p>
            <a:pPr lvl="0" eaLnBrk="0" fontAlgn="base" hangingPunct="0">
              <a:spcBef>
                <a:spcPct val="0"/>
              </a:spcBef>
              <a:spcAft>
                <a:spcPct val="0"/>
              </a:spcAft>
            </a:pPr>
            <a:endParaRPr lang="en-US" dirty="0">
              <a:solidFill>
                <a:srgbClr val="000000"/>
              </a:solidFill>
              <a:latin typeface="OpenSans"/>
              <a:cs typeface="Arial" pitchFamily="34" charset="0"/>
            </a:endParaRPr>
          </a:p>
        </p:txBody>
      </p:sp>
    </p:spTree>
    <p:extLst>
      <p:ext uri="{BB962C8B-B14F-4D97-AF65-F5344CB8AC3E}">
        <p14:creationId xmlns:p14="http://schemas.microsoft.com/office/powerpoint/2010/main" val="3893724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48092"/>
            <a:ext cx="7772400" cy="3816429"/>
          </a:xfrm>
          <a:prstGeom prst="rect">
            <a:avLst/>
          </a:prstGeom>
        </p:spPr>
        <p:txBody>
          <a:bodyPr wrap="square">
            <a:spAutoFit/>
          </a:bodyPr>
          <a:lstStyle/>
          <a:p>
            <a:r>
              <a:rPr lang="vi-VN" sz="2800" dirty="0"/>
              <a:t>Những điều em nhìn thấy trong bưu thiếp đó là:</a:t>
            </a:r>
          </a:p>
          <a:p>
            <a:r>
              <a:rPr lang="vi-VN" sz="2800" dirty="0">
                <a:solidFill>
                  <a:srgbClr val="C00000"/>
                </a:solidFill>
              </a:rPr>
              <a:t>     - Ảnh</a:t>
            </a:r>
          </a:p>
          <a:p>
            <a:r>
              <a:rPr lang="vi-VN" sz="2800" dirty="0">
                <a:solidFill>
                  <a:srgbClr val="C00000"/>
                </a:solidFill>
              </a:rPr>
              <a:t>     - Tem</a:t>
            </a:r>
          </a:p>
          <a:p>
            <a:r>
              <a:rPr lang="vi-VN" sz="2800" dirty="0">
                <a:solidFill>
                  <a:srgbClr val="C00000"/>
                </a:solidFill>
              </a:rPr>
              <a:t>     - Thời gian</a:t>
            </a:r>
          </a:p>
          <a:p>
            <a:r>
              <a:rPr lang="vi-VN" sz="2800" dirty="0">
                <a:solidFill>
                  <a:srgbClr val="C00000"/>
                </a:solidFill>
              </a:rPr>
              <a:t>     - Lời chúc, lời nhắn gửi</a:t>
            </a:r>
          </a:p>
          <a:p>
            <a:r>
              <a:rPr lang="vi-VN" sz="2800" dirty="0">
                <a:solidFill>
                  <a:srgbClr val="C00000"/>
                </a:solidFill>
              </a:rPr>
              <a:t>     - Người gửi</a:t>
            </a:r>
          </a:p>
          <a:p>
            <a:r>
              <a:rPr lang="vi-VN" sz="2800" dirty="0">
                <a:solidFill>
                  <a:srgbClr val="C00000"/>
                </a:solidFill>
              </a:rPr>
              <a:t>     - Người nhận</a:t>
            </a:r>
          </a:p>
          <a:p>
            <a:r>
              <a:rPr lang="vi-VN" sz="2800" dirty="0">
                <a:solidFill>
                  <a:srgbClr val="C00000"/>
                </a:solidFill>
              </a:rPr>
              <a:t>     - Địa chỉ người nhận.</a:t>
            </a:r>
          </a:p>
          <a:p>
            <a:endParaRPr lang="en-US" sz="1600" dirty="0"/>
          </a:p>
        </p:txBody>
      </p:sp>
    </p:spTree>
    <p:extLst>
      <p:ext uri="{BB962C8B-B14F-4D97-AF65-F5344CB8AC3E}">
        <p14:creationId xmlns:p14="http://schemas.microsoft.com/office/powerpoint/2010/main" val="256132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arn(inVertical)">
                                      <p:cBhvr>
                                        <p:cTn id="16" dur="500"/>
                                        <p:tgtEl>
                                          <p:spTgt spid="2">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Vertical)">
                                      <p:cBhvr>
                                        <p:cTn id="19" dur="500"/>
                                        <p:tgtEl>
                                          <p:spTgt spid="2">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arn(inVertical)">
                                      <p:cBhvr>
                                        <p:cTn id="22" dur="500"/>
                                        <p:tgtEl>
                                          <p:spTgt spid="2">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barn(inVertical)">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09550"/>
            <a:ext cx="8610600" cy="4616648"/>
          </a:xfrm>
          <a:prstGeom prst="rect">
            <a:avLst/>
          </a:prstGeom>
        </p:spPr>
        <p:txBody>
          <a:bodyPr wrap="square">
            <a:spAutoFit/>
          </a:bodyPr>
          <a:lstStyle/>
          <a:p>
            <a:r>
              <a:rPr lang="en-US" sz="2400" b="1" dirty="0">
                <a:latin typeface="Times New Roman" pitchFamily="18" charset="0"/>
                <a:cs typeface="Times New Roman" pitchFamily="18" charset="0"/>
              </a:rPr>
              <a:t>S/ 61                                             </a:t>
            </a:r>
            <a:r>
              <a:rPr lang="vi-VN" sz="2400" b="1" dirty="0">
                <a:latin typeface="Times New Roman" pitchFamily="18" charset="0"/>
                <a:cs typeface="Times New Roman" pitchFamily="18" charset="0"/>
              </a:rPr>
              <a:t>Đọc</a:t>
            </a:r>
            <a:endParaRPr lang="vi-VN"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Bưu thiếp</a:t>
            </a:r>
            <a:endParaRPr lang="vi-VN" sz="2400" dirty="0">
              <a:latin typeface="Times New Roman" pitchFamily="18" charset="0"/>
              <a:cs typeface="Times New Roman" pitchFamily="18" charset="0"/>
            </a:endParaRPr>
          </a:p>
          <a:p>
            <a:r>
              <a:rPr lang="en-US" sz="2000" b="1" dirty="0">
                <a:solidFill>
                  <a:srgbClr val="FF0000"/>
                </a:solidFill>
                <a:latin typeface="Times New Roman" pitchFamily="18" charset="0"/>
                <a:cs typeface="Times New Roman" pitchFamily="18" charset="0"/>
              </a:rPr>
              <a:t>     1 </a:t>
            </a:r>
            <a:r>
              <a:rPr lang="vi-VN" sz="2000" dirty="0">
                <a:latin typeface="Times New Roman" pitchFamily="18" charset="0"/>
                <a:cs typeface="Times New Roman" pitchFamily="18" charset="0"/>
              </a:rPr>
              <a:t>Em có thể tự làm bưu thiếp gửi tặng người thân nhân dịp sinh</a:t>
            </a:r>
            <a:r>
              <a:rPr lang="vi-VN"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nhật hoặc nhân ngày lễ, tết theo hướng dẫn dưới đây:</a:t>
            </a:r>
          </a:p>
          <a:p>
            <a:r>
              <a:rPr lang="en-US" sz="2000" b="1" dirty="0">
                <a:solidFill>
                  <a:srgbClr val="FF0000"/>
                </a:solidFill>
                <a:latin typeface="Times New Roman" pitchFamily="18" charset="0"/>
                <a:cs typeface="Times New Roman" pitchFamily="18" charset="0"/>
              </a:rPr>
              <a:t>      2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1. Chuẩn bị</a:t>
            </a:r>
            <a:r>
              <a:rPr lang="vi-VN" sz="2000" dirty="0">
                <a:latin typeface="Times New Roman" pitchFamily="18" charset="0"/>
                <a:cs typeface="Times New Roman" pitchFamily="18" charset="0"/>
              </a:rPr>
              <a:t>: giấy bìa màu, kéo, thước, bút,...</a:t>
            </a:r>
          </a:p>
          <a:p>
            <a:r>
              <a:rPr lang="en-US" sz="2000" b="1" dirty="0">
                <a:solidFill>
                  <a:srgbClr val="FF0000"/>
                </a:solidFill>
                <a:latin typeface="Times New Roman" pitchFamily="18" charset="0"/>
                <a:cs typeface="Times New Roman" pitchFamily="18" charset="0"/>
              </a:rPr>
              <a:t>      3</a:t>
            </a:r>
            <a:r>
              <a:rPr lang="en-US" sz="2000" b="1" dirty="0">
                <a:latin typeface="Times New Roman" pitchFamily="18" charset="0"/>
                <a:cs typeface="Times New Roman" pitchFamily="18" charset="0"/>
              </a:rPr>
              <a:t> </a:t>
            </a:r>
            <a:r>
              <a:rPr lang="vi-VN" sz="2000" b="1">
                <a:latin typeface="Times New Roman" pitchFamily="18" charset="0"/>
                <a:cs typeface="Times New Roman" pitchFamily="18" charset="0"/>
              </a:rPr>
              <a:t>   2</a:t>
            </a:r>
            <a:r>
              <a:rPr lang="vi-VN" sz="2000" b="1" dirty="0">
                <a:latin typeface="Times New Roman" pitchFamily="18" charset="0"/>
                <a:cs typeface="Times New Roman" pitchFamily="18" charset="0"/>
              </a:rPr>
              <a:t>. Cách làm:</a:t>
            </a:r>
            <a:endParaRPr lang="vi-VN"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 Bước 1:</a:t>
            </a:r>
            <a:r>
              <a:rPr lang="vi-VN" sz="2000" dirty="0">
                <a:latin typeface="Times New Roman" pitchFamily="18" charset="0"/>
                <a:cs typeface="Times New Roman" pitchFamily="18" charset="0"/>
              </a:rPr>
              <a:t> vẽ hình dạng bưu thiếp theo ý thích, cắt theo đường</a:t>
            </a:r>
            <a:r>
              <a:rPr lang="vi-VN"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đã vẽ.</a:t>
            </a:r>
          </a:p>
          <a:p>
            <a:r>
              <a:rPr lang="en-US" sz="20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4</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 Bước 2:</a:t>
            </a:r>
            <a:r>
              <a:rPr lang="vi-VN" sz="2000" dirty="0">
                <a:latin typeface="Times New Roman" pitchFamily="18" charset="0"/>
                <a:cs typeface="Times New Roman" pitchFamily="18" charset="0"/>
              </a:rPr>
              <a:t> trang trí và viết chữ Chúc mừng hoặc Thân tặng vào mặt ngoài tấm bưu thiếp.</a:t>
            </a:r>
          </a:p>
          <a:p>
            <a:r>
              <a:rPr lang="en-US" sz="2400" b="1" dirty="0">
                <a:solidFill>
                  <a:srgbClr val="FF0000"/>
                </a:solidFill>
                <a:latin typeface="Times New Roman" pitchFamily="18" charset="0"/>
                <a:cs typeface="Times New Roman" pitchFamily="18" charset="0"/>
              </a:rPr>
              <a:t>      5</a:t>
            </a:r>
            <a:r>
              <a:rPr lang="vi-VN" sz="2000" b="1" dirty="0">
                <a:latin typeface="Times New Roman" pitchFamily="18" charset="0"/>
                <a:cs typeface="Times New Roman" pitchFamily="18" charset="0"/>
              </a:rPr>
              <a:t>• Bước 3:</a:t>
            </a:r>
            <a:r>
              <a:rPr lang="vi-VN" sz="2000" dirty="0">
                <a:latin typeface="Times New Roman" pitchFamily="18" charset="0"/>
                <a:cs typeface="Times New Roman" pitchFamily="18" charset="0"/>
              </a:rPr>
              <a:t> trang trí, viết lời chúc mừng vào mặt trong của tấm bưu thiếp.</a:t>
            </a:r>
          </a:p>
          <a:p>
            <a:r>
              <a:rPr lang="en-US" sz="2000" b="1" dirty="0">
                <a:solidFill>
                  <a:srgbClr val="FF0000"/>
                </a:solidFill>
                <a:latin typeface="Times New Roman" pitchFamily="18" charset="0"/>
                <a:cs typeface="Times New Roman" pitchFamily="18" charset="0"/>
              </a:rPr>
              <a:t>         6</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Em có thể làm bưu thiếp theo cách của mình.</a:t>
            </a:r>
          </a:p>
          <a:p>
            <a:r>
              <a:rPr lang="en-US" sz="2000" b="1" dirty="0">
                <a:solidFill>
                  <a:srgbClr val="FF0000"/>
                </a:solidFill>
                <a:latin typeface="Times New Roman" pitchFamily="18" charset="0"/>
                <a:cs typeface="Times New Roman" pitchFamily="18" charset="0"/>
              </a:rPr>
              <a:t>         7 </a:t>
            </a:r>
            <a:r>
              <a:rPr lang="vi-VN" sz="2000" dirty="0">
                <a:latin typeface="Times New Roman" pitchFamily="18" charset="0"/>
                <a:cs typeface="Times New Roman" pitchFamily="18" charset="0"/>
              </a:rPr>
              <a:t>Nếu người thân ở xa, em có thể gửi bưu thiếp qua đường bưu điện.</a:t>
            </a:r>
          </a:p>
          <a:p>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Nguyễn Thị Hương</a:t>
            </a:r>
          </a:p>
          <a:p>
            <a:endParaRPr lang="en-US" dirty="0"/>
          </a:p>
        </p:txBody>
      </p:sp>
      <p:sp>
        <p:nvSpPr>
          <p:cNvPr id="3" name="Cloud 2">
            <a:extLst>
              <a:ext uri="{FF2B5EF4-FFF2-40B4-BE49-F238E27FC236}">
                <a16:creationId xmlns:a16="http://schemas.microsoft.com/office/drawing/2014/main" id="{892F527C-0EB3-4C9C-97F7-E318CAB1AF79}"/>
              </a:ext>
            </a:extLst>
          </p:cNvPr>
          <p:cNvSpPr/>
          <p:nvPr/>
        </p:nvSpPr>
        <p:spPr>
          <a:xfrm>
            <a:off x="6477000" y="-1"/>
            <a:ext cx="2362200" cy="742951"/>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b="1" dirty="0" err="1">
                <a:solidFill>
                  <a:srgbClr val="FF0000"/>
                </a:solidFill>
                <a:latin typeface="+mj-lt"/>
                <a:cs typeface="Times New Roman" pitchFamily="18" charset="0"/>
              </a:rPr>
              <a:t>Luyện</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đọc</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câu</a:t>
            </a:r>
            <a:endParaRPr lang="en-US" b="1" dirty="0">
              <a:solidFill>
                <a:srgbClr val="FF0000"/>
              </a:solidFill>
              <a:latin typeface="+mj-lt"/>
              <a:cs typeface="Times New Roman" pitchFamily="18" charset="0"/>
            </a:endParaRPr>
          </a:p>
        </p:txBody>
      </p:sp>
      <p:sp>
        <p:nvSpPr>
          <p:cNvPr id="9" name="Cloud 8">
            <a:extLst>
              <a:ext uri="{FF2B5EF4-FFF2-40B4-BE49-F238E27FC236}">
                <a16:creationId xmlns:a16="http://schemas.microsoft.com/office/drawing/2014/main" id="{892F527C-0EB3-4C9C-97F7-E318CAB1AF79}"/>
              </a:ext>
            </a:extLst>
          </p:cNvPr>
          <p:cNvSpPr/>
          <p:nvPr/>
        </p:nvSpPr>
        <p:spPr>
          <a:xfrm>
            <a:off x="6477000" y="-2"/>
            <a:ext cx="2362200" cy="742951"/>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b="1" dirty="0" err="1">
                <a:solidFill>
                  <a:srgbClr val="FF0000"/>
                </a:solidFill>
                <a:latin typeface="+mj-lt"/>
                <a:cs typeface="Times New Roman" pitchFamily="18" charset="0"/>
              </a:rPr>
              <a:t>Luyện</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đọc</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câu</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11568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6908" y="133350"/>
            <a:ext cx="8305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b="1" dirty="0"/>
              <a:t>                                           </a:t>
            </a:r>
            <a:r>
              <a:rPr lang="vi-VN" sz="2000" b="1" dirty="0"/>
              <a:t>Bưu thiếp</a:t>
            </a:r>
            <a:endParaRPr lang="vi-VN" sz="2000" dirty="0"/>
          </a:p>
          <a:p>
            <a:r>
              <a:rPr lang="vi-VN" dirty="0"/>
              <a:t>      </a:t>
            </a:r>
            <a:r>
              <a:rPr lang="vi-VN" sz="2000" dirty="0"/>
              <a:t>Em có thể tự làm bưu thiếp gửi tặng người thân nhân dịp sinh</a:t>
            </a:r>
            <a:r>
              <a:rPr lang="vi-VN" sz="2000" b="1" dirty="0"/>
              <a:t> </a:t>
            </a:r>
            <a:r>
              <a:rPr lang="vi-VN" sz="2000" dirty="0"/>
              <a:t>nhật hoặc nhân ngày lễ, tết theo hướng dẫn dưới đây:</a:t>
            </a:r>
          </a:p>
        </p:txBody>
      </p:sp>
      <p:sp>
        <p:nvSpPr>
          <p:cNvPr id="4" name="Rectangle 3"/>
          <p:cNvSpPr/>
          <p:nvPr/>
        </p:nvSpPr>
        <p:spPr>
          <a:xfrm>
            <a:off x="755904" y="1345812"/>
            <a:ext cx="557260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b="1" dirty="0"/>
              <a:t>1. Chuẩn bị</a:t>
            </a:r>
            <a:r>
              <a:rPr lang="vi-VN" dirty="0"/>
              <a:t>: giấy bìa màu, kéo, thước, bút,...</a:t>
            </a:r>
          </a:p>
        </p:txBody>
      </p:sp>
      <p:sp>
        <p:nvSpPr>
          <p:cNvPr id="5" name="Rectangle 4"/>
          <p:cNvSpPr/>
          <p:nvPr/>
        </p:nvSpPr>
        <p:spPr>
          <a:xfrm>
            <a:off x="762000" y="1821418"/>
            <a:ext cx="21336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b="1" dirty="0"/>
              <a:t>2. Cách làm:</a:t>
            </a:r>
            <a:endParaRPr lang="vi-VN" dirty="0"/>
          </a:p>
        </p:txBody>
      </p:sp>
      <p:sp>
        <p:nvSpPr>
          <p:cNvPr id="6" name="Rectangle 5"/>
          <p:cNvSpPr/>
          <p:nvPr/>
        </p:nvSpPr>
        <p:spPr>
          <a:xfrm>
            <a:off x="1109472" y="2190750"/>
            <a:ext cx="780592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b="1" dirty="0">
                <a:solidFill>
                  <a:srgbClr val="FF0000"/>
                </a:solidFill>
              </a:rPr>
              <a:t>• Bước 1:</a:t>
            </a:r>
            <a:r>
              <a:rPr lang="vi-VN" dirty="0">
                <a:solidFill>
                  <a:srgbClr val="FF0000"/>
                </a:solidFill>
              </a:rPr>
              <a:t> vẽ hình dạng bưu thiếp theo ý thích, cắt theo đường</a:t>
            </a:r>
            <a:r>
              <a:rPr lang="vi-VN" b="1" dirty="0">
                <a:solidFill>
                  <a:srgbClr val="FF0000"/>
                </a:solidFill>
              </a:rPr>
              <a:t> </a:t>
            </a:r>
            <a:r>
              <a:rPr lang="vi-VN" dirty="0">
                <a:solidFill>
                  <a:srgbClr val="FF0000"/>
                </a:solidFill>
              </a:rPr>
              <a:t>đã vẽ.</a:t>
            </a:r>
          </a:p>
        </p:txBody>
      </p:sp>
      <p:sp>
        <p:nvSpPr>
          <p:cNvPr id="7" name="Rectangle 6"/>
          <p:cNvSpPr/>
          <p:nvPr/>
        </p:nvSpPr>
        <p:spPr>
          <a:xfrm>
            <a:off x="1107948" y="2731269"/>
            <a:ext cx="780745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b="1" dirty="0">
                <a:solidFill>
                  <a:srgbClr val="FF0000"/>
                </a:solidFill>
              </a:rPr>
              <a:t>• Bước 2:</a:t>
            </a:r>
            <a:r>
              <a:rPr lang="vi-VN" dirty="0">
                <a:solidFill>
                  <a:srgbClr val="FF0000"/>
                </a:solidFill>
              </a:rPr>
              <a:t> trang trí và viết chữ Chúc mừng hoặc Thân tặng vào mặt ngoài tấm bưu thiếp.</a:t>
            </a:r>
          </a:p>
        </p:txBody>
      </p:sp>
      <p:sp>
        <p:nvSpPr>
          <p:cNvPr id="8" name="Rectangle 7"/>
          <p:cNvSpPr/>
          <p:nvPr/>
        </p:nvSpPr>
        <p:spPr>
          <a:xfrm>
            <a:off x="1126236" y="3354918"/>
            <a:ext cx="777240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b="1" dirty="0">
                <a:solidFill>
                  <a:srgbClr val="FF0000"/>
                </a:solidFill>
              </a:rPr>
              <a:t>• Bước 3:</a:t>
            </a:r>
            <a:r>
              <a:rPr lang="vi-VN" dirty="0">
                <a:solidFill>
                  <a:srgbClr val="FF0000"/>
                </a:solidFill>
              </a:rPr>
              <a:t> trang trí, viết lời chúc mừng vào mặt trong của tấm bưu thiếp.</a:t>
            </a:r>
          </a:p>
          <a:p>
            <a:r>
              <a:rPr lang="vi-VN" dirty="0">
                <a:solidFill>
                  <a:srgbClr val="FF0000"/>
                </a:solidFill>
              </a:rPr>
              <a:t>Em có thể làm bưu thiếp theo cách của mình.</a:t>
            </a:r>
          </a:p>
          <a:p>
            <a:r>
              <a:rPr lang="vi-VN" dirty="0">
                <a:solidFill>
                  <a:srgbClr val="FF0000"/>
                </a:solidFill>
              </a:rPr>
              <a:t>Nếu người thân ở xa, em có thể gửi bưu thiếp qua đường bưu điện.</a:t>
            </a:r>
          </a:p>
          <a:p>
            <a:r>
              <a:rPr lang="en-US" dirty="0">
                <a:solidFill>
                  <a:srgbClr val="FF0000"/>
                </a:solidFill>
              </a:rPr>
              <a:t>                                                                                                 </a:t>
            </a:r>
            <a:r>
              <a:rPr lang="vi-VN" dirty="0">
                <a:solidFill>
                  <a:srgbClr val="FF0000"/>
                </a:solidFill>
              </a:rPr>
              <a:t>Nguyễn Thị Hương</a:t>
            </a:r>
          </a:p>
        </p:txBody>
      </p:sp>
    </p:spTree>
    <p:extLst>
      <p:ext uri="{BB962C8B-B14F-4D97-AF65-F5344CB8AC3E}">
        <p14:creationId xmlns:p14="http://schemas.microsoft.com/office/powerpoint/2010/main" val="38781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642938"/>
            <a:ext cx="9144000" cy="3857625"/>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1620397"/>
            <a:ext cx="9143999" cy="2231534"/>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8803" y="901628"/>
            <a:ext cx="873276" cy="301280"/>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198" y="660451"/>
            <a:ext cx="935245" cy="699095"/>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928" y="855442"/>
            <a:ext cx="7135611" cy="3901013"/>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922" y="1805880"/>
            <a:ext cx="542129" cy="737295"/>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6345" y="704523"/>
            <a:ext cx="396134" cy="626386"/>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1764" y="804336"/>
            <a:ext cx="482125" cy="655690"/>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02412" y="2304383"/>
            <a:ext cx="607682" cy="826447"/>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73" y="855442"/>
            <a:ext cx="873276" cy="301280"/>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4636" y="917008"/>
            <a:ext cx="872416" cy="296621"/>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38276" y="1038557"/>
            <a:ext cx="1029953" cy="387520"/>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471621" y="1387715"/>
            <a:ext cx="4200765" cy="584775"/>
          </a:xfrm>
          <a:prstGeom prst="rect">
            <a:avLst/>
          </a:prstGeom>
          <a:noFill/>
        </p:spPr>
        <p:txBody>
          <a:bodyPr wrap="none" rtlCol="0">
            <a:spAutoFit/>
          </a:bodyPr>
          <a:lstStyle/>
          <a:p>
            <a:pPr algn="ctr" defTabSz="685783"/>
            <a:r>
              <a:rPr lang="en-US" sz="3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TỪ KHÓ</a:t>
            </a:r>
          </a:p>
        </p:txBody>
      </p:sp>
      <p:sp>
        <p:nvSpPr>
          <p:cNvPr id="18" name="TextBox 17">
            <a:extLst>
              <a:ext uri="{FF2B5EF4-FFF2-40B4-BE49-F238E27FC236}">
                <a16:creationId xmlns:a16="http://schemas.microsoft.com/office/drawing/2014/main" id="{B4C38E36-77D7-4FEA-AAEB-8F60865676FF}"/>
              </a:ext>
            </a:extLst>
          </p:cNvPr>
          <p:cNvSpPr txBox="1"/>
          <p:nvPr/>
        </p:nvSpPr>
        <p:spPr>
          <a:xfrm>
            <a:off x="1807991" y="1962712"/>
            <a:ext cx="5294565" cy="1384995"/>
          </a:xfrm>
          <a:prstGeom prst="rect">
            <a:avLst/>
          </a:prstGeom>
          <a:noFill/>
        </p:spPr>
        <p:txBody>
          <a:bodyPr wrap="square" rtlCol="0">
            <a:spAutoFit/>
          </a:bodyPr>
          <a:lstStyle/>
          <a:p>
            <a:pPr defTabSz="685783"/>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bưu</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thiếp</a:t>
            </a:r>
            <a:endParaRPr lang="en-US" sz="4000" dirty="0">
              <a:solidFill>
                <a:srgbClr val="FFFF00"/>
              </a:solidFill>
              <a:latin typeface="Times New Roman" panose="02020603050405020304" pitchFamily="18" charset="0"/>
              <a:cs typeface="Times New Roman" panose="02020603050405020304" pitchFamily="18" charset="0"/>
            </a:endParaRPr>
          </a:p>
          <a:p>
            <a:pPr defTabSz="685783"/>
            <a:r>
              <a:rPr lang="en-US" sz="4000" dirty="0">
                <a:solidFill>
                  <a:srgbClr val="FFFF00"/>
                </a:solidFill>
                <a:latin typeface="Times New Roman" panose="02020603050405020304" pitchFamily="18" charset="0"/>
                <a:cs typeface="Times New Roman" panose="02020603050405020304" pitchFamily="18" charset="0"/>
              </a:rPr>
              <a:t>        </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trang</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trí</a:t>
            </a: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40EE09A-CC07-4952-B055-A26462033BA9}"/>
              </a:ext>
            </a:extLst>
          </p:cNvPr>
          <p:cNvSpPr txBox="1"/>
          <p:nvPr/>
        </p:nvSpPr>
        <p:spPr>
          <a:xfrm>
            <a:off x="2728533" y="3562350"/>
            <a:ext cx="2449710" cy="769441"/>
          </a:xfrm>
          <a:prstGeom prst="rect">
            <a:avLst/>
          </a:prstGeom>
          <a:noFill/>
        </p:spPr>
        <p:txBody>
          <a:bodyPr wrap="none" rtlCol="0">
            <a:spAutoFit/>
          </a:bodyPr>
          <a:lstStyle/>
          <a:p>
            <a:pPr defTabSz="685783"/>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bưu</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điện</a:t>
            </a:r>
            <a:endParaRPr lang="en-US" sz="4400" dirty="0">
              <a:solidFill>
                <a:srgbClr val="FFFF00"/>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605592FF-5401-4B30-97B0-995D8B186672}"/>
              </a:ext>
            </a:extLst>
          </p:cNvPr>
          <p:cNvCxnSpPr/>
          <p:nvPr/>
        </p:nvCxnSpPr>
        <p:spPr>
          <a:xfrm flipH="1" flipV="1">
            <a:off x="4421560" y="4253932"/>
            <a:ext cx="647001" cy="5783"/>
          </a:xfrm>
          <a:prstGeom prst="line">
            <a:avLst/>
          </a:prstGeom>
          <a:noFill/>
          <a:ln w="28575"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605592FF-5401-4B30-97B0-995D8B186672}"/>
              </a:ext>
            </a:extLst>
          </p:cNvPr>
          <p:cNvCxnSpPr/>
          <p:nvPr/>
        </p:nvCxnSpPr>
        <p:spPr>
          <a:xfrm flipH="1">
            <a:off x="4516571" y="3250499"/>
            <a:ext cx="314324" cy="14336"/>
          </a:xfrm>
          <a:prstGeom prst="line">
            <a:avLst/>
          </a:prstGeom>
          <a:noFill/>
          <a:ln w="28575"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605592FF-5401-4B30-97B0-995D8B186672}"/>
              </a:ext>
            </a:extLst>
          </p:cNvPr>
          <p:cNvCxnSpPr/>
          <p:nvPr/>
        </p:nvCxnSpPr>
        <p:spPr>
          <a:xfrm flipH="1" flipV="1">
            <a:off x="3262027" y="4251041"/>
            <a:ext cx="621488" cy="2891"/>
          </a:xfrm>
          <a:prstGeom prst="line">
            <a:avLst/>
          </a:prstGeom>
          <a:noFill/>
          <a:ln w="28575" cap="flat" cmpd="sng" algn="ctr">
            <a:solidFill>
              <a:srgbClr val="FF0000"/>
            </a:solidFill>
            <a:prstDash val="solid"/>
          </a:ln>
          <a:effectLst/>
        </p:spPr>
      </p:cxnSp>
      <p:cxnSp>
        <p:nvCxnSpPr>
          <p:cNvPr id="22" name="Straight Connector 21">
            <a:extLst>
              <a:ext uri="{FF2B5EF4-FFF2-40B4-BE49-F238E27FC236}">
                <a16:creationId xmlns:a16="http://schemas.microsoft.com/office/drawing/2014/main" id="{605592FF-5401-4B30-97B0-995D8B186672}"/>
              </a:ext>
            </a:extLst>
          </p:cNvPr>
          <p:cNvCxnSpPr/>
          <p:nvPr/>
        </p:nvCxnSpPr>
        <p:spPr>
          <a:xfrm flipH="1">
            <a:off x="3161139" y="2571750"/>
            <a:ext cx="563971" cy="17580"/>
          </a:xfrm>
          <a:prstGeom prst="line">
            <a:avLst/>
          </a:prstGeom>
          <a:noFill/>
          <a:ln w="28575" cap="flat" cmpd="sng" algn="ctr">
            <a:solidFill>
              <a:srgbClr val="FF0000"/>
            </a:solidFill>
            <a:prstDash val="solid"/>
          </a:ln>
          <a:effectLst/>
        </p:spPr>
      </p:cxnSp>
      <p:cxnSp>
        <p:nvCxnSpPr>
          <p:cNvPr id="24" name="Straight Connector 23">
            <a:extLst>
              <a:ext uri="{FF2B5EF4-FFF2-40B4-BE49-F238E27FC236}">
                <a16:creationId xmlns:a16="http://schemas.microsoft.com/office/drawing/2014/main" id="{605592FF-5401-4B30-97B0-995D8B186672}"/>
              </a:ext>
            </a:extLst>
          </p:cNvPr>
          <p:cNvCxnSpPr/>
          <p:nvPr/>
        </p:nvCxnSpPr>
        <p:spPr>
          <a:xfrm flipH="1">
            <a:off x="3425003" y="3250968"/>
            <a:ext cx="600215" cy="14336"/>
          </a:xfrm>
          <a:prstGeom prst="line">
            <a:avLst/>
          </a:prstGeom>
          <a:noFill/>
          <a:ln w="28575" cap="flat" cmpd="sng" algn="ctr">
            <a:solidFill>
              <a:srgbClr val="FF0000"/>
            </a:solidFill>
            <a:prstDash val="solid"/>
          </a:ln>
          <a:effectLst/>
        </p:spPr>
      </p:cxnSp>
      <p:pic>
        <p:nvPicPr>
          <p:cNvPr id="307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9408" y="2634372"/>
            <a:ext cx="628650" cy="3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10" presetClass="entr" presetSubtype="0" fill="hold" nodeType="after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par>
                                <p:cTn id="18" presetID="6" presetClass="entr" presetSubtype="32"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out)">
                                      <p:cBhvr>
                                        <p:cTn id="20" dur="1000"/>
                                        <p:tgtEl>
                                          <p:spTgt spid="27"/>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500"/>
                                        <p:tgtEl>
                                          <p:spTgt spid="11"/>
                                        </p:tgtEl>
                                      </p:cBhvr>
                                    </p:animEffect>
                                    <p:anim calcmode="lin" valueType="num">
                                      <p:cBhvr>
                                        <p:cTn id="38" dur="1500" fill="hold"/>
                                        <p:tgtEl>
                                          <p:spTgt spid="11"/>
                                        </p:tgtEl>
                                        <p:attrNameLst>
                                          <p:attrName>ppt_x</p:attrName>
                                        </p:attrNameLst>
                                      </p:cBhvr>
                                      <p:tavLst>
                                        <p:tav tm="0">
                                          <p:val>
                                            <p:strVal val="#ppt_x"/>
                                          </p:val>
                                        </p:tav>
                                        <p:tav tm="100000">
                                          <p:val>
                                            <p:strVal val="#ppt_x"/>
                                          </p:val>
                                        </p:tav>
                                      </p:tavLst>
                                    </p:anim>
                                    <p:anim calcmode="lin" valueType="num">
                                      <p:cBhvr>
                                        <p:cTn id="39" dur="1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500"/>
                                        <p:tgtEl>
                                          <p:spTgt spid="13"/>
                                        </p:tgtEl>
                                      </p:cBhvr>
                                    </p:animEffect>
                                    <p:anim calcmode="lin" valueType="num">
                                      <p:cBhvr>
                                        <p:cTn id="43" dur="1500" fill="hold"/>
                                        <p:tgtEl>
                                          <p:spTgt spid="13"/>
                                        </p:tgtEl>
                                        <p:attrNameLst>
                                          <p:attrName>ppt_x</p:attrName>
                                        </p:attrNameLst>
                                      </p:cBhvr>
                                      <p:tavLst>
                                        <p:tav tm="0">
                                          <p:val>
                                            <p:strVal val="#ppt_x"/>
                                          </p:val>
                                        </p:tav>
                                        <p:tav tm="100000">
                                          <p:val>
                                            <p:strVal val="#ppt_x"/>
                                          </p:val>
                                        </p:tav>
                                      </p:tavLst>
                                    </p:anim>
                                    <p:anim calcmode="lin" valueType="num">
                                      <p:cBhvr>
                                        <p:cTn id="44" dur="15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500"/>
                                        <p:tgtEl>
                                          <p:spTgt spid="17"/>
                                        </p:tgtEl>
                                      </p:cBhvr>
                                    </p:animEffect>
                                    <p:anim calcmode="lin" valueType="num">
                                      <p:cBhvr>
                                        <p:cTn id="48" dur="1500" fill="hold"/>
                                        <p:tgtEl>
                                          <p:spTgt spid="17"/>
                                        </p:tgtEl>
                                        <p:attrNameLst>
                                          <p:attrName>ppt_x</p:attrName>
                                        </p:attrNameLst>
                                      </p:cBhvr>
                                      <p:tavLst>
                                        <p:tav tm="0">
                                          <p:val>
                                            <p:strVal val="#ppt_x"/>
                                          </p:val>
                                        </p:tav>
                                        <p:tav tm="100000">
                                          <p:val>
                                            <p:strVal val="#ppt_x"/>
                                          </p:val>
                                        </p:tav>
                                      </p:tavLst>
                                    </p:anim>
                                    <p:anim calcmode="lin" valueType="num">
                                      <p:cBhvr>
                                        <p:cTn id="49" dur="15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500"/>
                                        <p:tgtEl>
                                          <p:spTgt spid="15"/>
                                        </p:tgtEl>
                                      </p:cBhvr>
                                    </p:animEffect>
                                    <p:anim calcmode="lin" valueType="num">
                                      <p:cBhvr>
                                        <p:cTn id="53" dur="1500" fill="hold"/>
                                        <p:tgtEl>
                                          <p:spTgt spid="15"/>
                                        </p:tgtEl>
                                        <p:attrNameLst>
                                          <p:attrName>ppt_x</p:attrName>
                                        </p:attrNameLst>
                                      </p:cBhvr>
                                      <p:tavLst>
                                        <p:tav tm="0">
                                          <p:val>
                                            <p:strVal val="#ppt_x"/>
                                          </p:val>
                                        </p:tav>
                                        <p:tav tm="100000">
                                          <p:val>
                                            <p:strVal val="#ppt_x"/>
                                          </p:val>
                                        </p:tav>
                                      </p:tavLst>
                                    </p:anim>
                                    <p:anim calcmode="lin" valueType="num">
                                      <p:cBhvr>
                                        <p:cTn id="54" dur="1500" fill="hold"/>
                                        <p:tgtEl>
                                          <p:spTgt spid="15"/>
                                        </p:tgtEl>
                                        <p:attrNameLst>
                                          <p:attrName>ppt_y</p:attrName>
                                        </p:attrNameLst>
                                      </p:cBhvr>
                                      <p:tavLst>
                                        <p:tav tm="0">
                                          <p:val>
                                            <p:strVal val="#ppt_y+.1"/>
                                          </p:val>
                                        </p:tav>
                                        <p:tav tm="100000">
                                          <p:val>
                                            <p:strVal val="#ppt_y"/>
                                          </p:val>
                                        </p:tav>
                                      </p:tavLst>
                                    </p:anim>
                                  </p:childTnLst>
                                </p:cTn>
                              </p:par>
                              <p:par>
                                <p:cTn id="55" presetID="32" presetClass="emph" presetSubtype="0" repeatCount="2000" fill="hold" nodeType="withEffect">
                                  <p:stCondLst>
                                    <p:cond delay="0"/>
                                  </p:stCondLst>
                                  <p:childTnLst>
                                    <p:animRot by="120000">
                                      <p:cBhvr>
                                        <p:cTn id="56" dur="75" fill="hold">
                                          <p:stCondLst>
                                            <p:cond delay="0"/>
                                          </p:stCondLst>
                                        </p:cTn>
                                        <p:tgtEl>
                                          <p:spTgt spid="27"/>
                                        </p:tgtEl>
                                        <p:attrNameLst>
                                          <p:attrName>r</p:attrName>
                                        </p:attrNameLst>
                                      </p:cBhvr>
                                    </p:animRot>
                                    <p:animRot by="-240000">
                                      <p:cBhvr>
                                        <p:cTn id="57" dur="150" fill="hold">
                                          <p:stCondLst>
                                            <p:cond delay="150"/>
                                          </p:stCondLst>
                                        </p:cTn>
                                        <p:tgtEl>
                                          <p:spTgt spid="27"/>
                                        </p:tgtEl>
                                        <p:attrNameLst>
                                          <p:attrName>r</p:attrName>
                                        </p:attrNameLst>
                                      </p:cBhvr>
                                    </p:animRot>
                                    <p:animRot by="240000">
                                      <p:cBhvr>
                                        <p:cTn id="58" dur="150" fill="hold">
                                          <p:stCondLst>
                                            <p:cond delay="300"/>
                                          </p:stCondLst>
                                        </p:cTn>
                                        <p:tgtEl>
                                          <p:spTgt spid="27"/>
                                        </p:tgtEl>
                                        <p:attrNameLst>
                                          <p:attrName>r</p:attrName>
                                        </p:attrNameLst>
                                      </p:cBhvr>
                                    </p:animRot>
                                    <p:animRot by="-240000">
                                      <p:cBhvr>
                                        <p:cTn id="59" dur="150" fill="hold">
                                          <p:stCondLst>
                                            <p:cond delay="450"/>
                                          </p:stCondLst>
                                        </p:cTn>
                                        <p:tgtEl>
                                          <p:spTgt spid="27"/>
                                        </p:tgtEl>
                                        <p:attrNameLst>
                                          <p:attrName>r</p:attrName>
                                        </p:attrNameLst>
                                      </p:cBhvr>
                                    </p:animRot>
                                    <p:animRot by="120000">
                                      <p:cBhvr>
                                        <p:cTn id="60" dur="150" fill="hold">
                                          <p:stCondLst>
                                            <p:cond delay="600"/>
                                          </p:stCondLst>
                                        </p:cTn>
                                        <p:tgtEl>
                                          <p:spTgt spid="27"/>
                                        </p:tgtEl>
                                        <p:attrNameLst>
                                          <p:attrName>r</p:attrName>
                                        </p:attrNameLst>
                                      </p:cBhvr>
                                    </p:animRot>
                                  </p:childTnLst>
                                </p:cTn>
                              </p:par>
                            </p:childTnLst>
                          </p:cTn>
                        </p:par>
                        <p:par>
                          <p:cTn id="61" fill="hold">
                            <p:stCondLst>
                              <p:cond delay="5000"/>
                            </p:stCondLst>
                            <p:childTnLst>
                              <p:par>
                                <p:cTn id="62" presetID="56" presetClass="entr" presetSubtype="0" fill="hold" grpId="0" nodeType="afterEffect">
                                  <p:stCondLst>
                                    <p:cond delay="0"/>
                                  </p:stCondLst>
                                  <p:iterate type="lt">
                                    <p:tmPct val="10000"/>
                                  </p:iterate>
                                  <p:childTnLst>
                                    <p:set>
                                      <p:cBhvr>
                                        <p:cTn id="63" dur="1" fill="hold">
                                          <p:stCondLst>
                                            <p:cond delay="0"/>
                                          </p:stCondLst>
                                        </p:cTn>
                                        <p:tgtEl>
                                          <p:spTgt spid="28"/>
                                        </p:tgtEl>
                                        <p:attrNameLst>
                                          <p:attrName>style.visibility</p:attrName>
                                        </p:attrNameLst>
                                      </p:cBhvr>
                                      <p:to>
                                        <p:strVal val="visible"/>
                                      </p:to>
                                    </p:set>
                                    <p:anim by="(-#ppt_w*2)" calcmode="lin" valueType="num">
                                      <p:cBhvr rctx="PPT">
                                        <p:cTn id="64" dur="375" autoRev="1" fill="hold">
                                          <p:stCondLst>
                                            <p:cond delay="0"/>
                                          </p:stCondLst>
                                        </p:cTn>
                                        <p:tgtEl>
                                          <p:spTgt spid="28"/>
                                        </p:tgtEl>
                                        <p:attrNameLst>
                                          <p:attrName>ppt_w</p:attrName>
                                        </p:attrNameLst>
                                      </p:cBhvr>
                                    </p:anim>
                                    <p:anim by="(#ppt_w*0.50)" calcmode="lin" valueType="num">
                                      <p:cBhvr>
                                        <p:cTn id="65" dur="375" decel="50000" autoRev="1" fill="hold">
                                          <p:stCondLst>
                                            <p:cond delay="0"/>
                                          </p:stCondLst>
                                        </p:cTn>
                                        <p:tgtEl>
                                          <p:spTgt spid="28"/>
                                        </p:tgtEl>
                                        <p:attrNameLst>
                                          <p:attrName>ppt_x</p:attrName>
                                        </p:attrNameLst>
                                      </p:cBhvr>
                                    </p:anim>
                                    <p:anim from="(-#ppt_h/2)" to="(#ppt_y)" calcmode="lin" valueType="num">
                                      <p:cBhvr>
                                        <p:cTn id="66" dur="750" fill="hold">
                                          <p:stCondLst>
                                            <p:cond delay="0"/>
                                          </p:stCondLst>
                                        </p:cTn>
                                        <p:tgtEl>
                                          <p:spTgt spid="28"/>
                                        </p:tgtEl>
                                        <p:attrNameLst>
                                          <p:attrName>ppt_y</p:attrName>
                                        </p:attrNameLst>
                                      </p:cBhvr>
                                    </p:anim>
                                    <p:animRot by="21600000">
                                      <p:cBhvr>
                                        <p:cTn id="67" dur="750" fill="hold">
                                          <p:stCondLst>
                                            <p:cond delay="0"/>
                                          </p:stCondLst>
                                        </p:cTn>
                                        <p:tgtEl>
                                          <p:spTgt spid="28"/>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wipe(down)">
                                      <p:cBhvr>
                                        <p:cTn id="72" dur="500"/>
                                        <p:tgtEl>
                                          <p:spTgt spid="18">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07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8">
                                            <p:txEl>
                                              <p:pRg st="1" end="1"/>
                                            </p:txEl>
                                          </p:spTgt>
                                        </p:tgtEl>
                                        <p:attrNameLst>
                                          <p:attrName>style.visibility</p:attrName>
                                        </p:attrNameLst>
                                      </p:cBhvr>
                                      <p:to>
                                        <p:strVal val="visible"/>
                                      </p:to>
                                    </p:set>
                                    <p:animEffect transition="in" filter="wipe(down)">
                                      <p:cBhvr>
                                        <p:cTn id="86" dur="500"/>
                                        <p:tgtEl>
                                          <p:spTgt spid="18">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additive="base">
                                        <p:cTn id="96" dur="500" fill="hold"/>
                                        <p:tgtEl>
                                          <p:spTgt spid="37"/>
                                        </p:tgtEl>
                                        <p:attrNameLst>
                                          <p:attrName>ppt_x</p:attrName>
                                        </p:attrNameLst>
                                      </p:cBhvr>
                                      <p:tavLst>
                                        <p:tav tm="0">
                                          <p:val>
                                            <p:strVal val="#ppt_x"/>
                                          </p:val>
                                        </p:tav>
                                        <p:tav tm="100000">
                                          <p:val>
                                            <p:strVal val="#ppt_x"/>
                                          </p:val>
                                        </p:tav>
                                      </p:tavLst>
                                    </p:anim>
                                    <p:anim calcmode="lin" valueType="num">
                                      <p:cBhvr additive="base">
                                        <p:cTn id="9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nodeType="clickEffect">
                                  <p:stCondLst>
                                    <p:cond delay="0"/>
                                  </p:stCondLst>
                                  <p:childTnLst>
                                    <p:set>
                                      <p:cBhvr>
                                        <p:cTn id="101" dur="1" fill="hold">
                                          <p:stCondLst>
                                            <p:cond delay="0"/>
                                          </p:stCondLst>
                                        </p:cTn>
                                        <p:tgtEl>
                                          <p:spTgt spid="20">
                                            <p:txEl>
                                              <p:pRg st="0" end="0"/>
                                            </p:txEl>
                                          </p:spTgt>
                                        </p:tgtEl>
                                        <p:attrNameLst>
                                          <p:attrName>style.visibility</p:attrName>
                                        </p:attrNameLst>
                                      </p:cBhvr>
                                      <p:to>
                                        <p:strVal val="visible"/>
                                      </p:to>
                                    </p:set>
                                    <p:animEffect transition="in" filter="circle(in)">
                                      <p:cBhvr>
                                        <p:cTn id="102" dur="2000"/>
                                        <p:tgtEl>
                                          <p:spTgt spid="20">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1000"/>
                                        <p:tgtEl>
                                          <p:spTgt spid="39"/>
                                        </p:tgtEl>
                                      </p:cBhvr>
                                    </p:animEffect>
                                    <p:anim calcmode="lin" valueType="num">
                                      <p:cBhvr>
                                        <p:cTn id="108" dur="1000" fill="hold"/>
                                        <p:tgtEl>
                                          <p:spTgt spid="39"/>
                                        </p:tgtEl>
                                        <p:attrNameLst>
                                          <p:attrName>ppt_x</p:attrName>
                                        </p:attrNameLst>
                                      </p:cBhvr>
                                      <p:tavLst>
                                        <p:tav tm="0">
                                          <p:val>
                                            <p:strVal val="#ppt_x"/>
                                          </p:val>
                                        </p:tav>
                                        <p:tav tm="100000">
                                          <p:val>
                                            <p:strVal val="#ppt_x"/>
                                          </p:val>
                                        </p:tav>
                                      </p:tavLst>
                                    </p:anim>
                                    <p:anim calcmode="lin" valueType="num">
                                      <p:cBhvr>
                                        <p:cTn id="10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35"/>
                                        </p:tgtEl>
                                        <p:attrNameLst>
                                          <p:attrName>style.visibility</p:attrName>
                                        </p:attrNameLst>
                                      </p:cBhvr>
                                      <p:to>
                                        <p:strVal val="visible"/>
                                      </p:to>
                                    </p:set>
                                    <p:anim calcmode="lin" valueType="num">
                                      <p:cBhvr additive="base">
                                        <p:cTn id="114" dur="500" fill="hold"/>
                                        <p:tgtEl>
                                          <p:spTgt spid="35"/>
                                        </p:tgtEl>
                                        <p:attrNameLst>
                                          <p:attrName>ppt_x</p:attrName>
                                        </p:attrNameLst>
                                      </p:cBhvr>
                                      <p:tavLst>
                                        <p:tav tm="0">
                                          <p:val>
                                            <p:strVal val="#ppt_x"/>
                                          </p:val>
                                        </p:tav>
                                        <p:tav tm="100000">
                                          <p:val>
                                            <p:strVal val="#ppt_x"/>
                                          </p:val>
                                        </p:tav>
                                      </p:tavLst>
                                    </p:anim>
                                    <p:anim calcmode="lin" valueType="num">
                                      <p:cBhvr additive="base">
                                        <p:cTn id="1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 y="0"/>
            <a:ext cx="9141619" cy="5081954"/>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6659754" y="714390"/>
            <a:ext cx="2000895" cy="171907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95626" y="300038"/>
            <a:ext cx="8819774" cy="4481512"/>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175203" y="2700338"/>
            <a:ext cx="1962401" cy="1719072"/>
          </a:xfrm>
          <a:prstGeom prst="rect">
            <a:avLst/>
          </a:prstGeom>
        </p:spPr>
      </p:pic>
      <p:grpSp>
        <p:nvGrpSpPr>
          <p:cNvPr id="14" name="Group 13">
            <a:extLst>
              <a:ext uri="{FF2B5EF4-FFF2-40B4-BE49-F238E27FC236}">
                <a16:creationId xmlns:a16="http://schemas.microsoft.com/office/drawing/2014/main" id="{1E167F94-6319-40B4-9208-FD43F083B494}"/>
              </a:ext>
            </a:extLst>
          </p:cNvPr>
          <p:cNvGrpSpPr/>
          <p:nvPr/>
        </p:nvGrpSpPr>
        <p:grpSpPr>
          <a:xfrm>
            <a:off x="2679783" y="1130332"/>
            <a:ext cx="4074495" cy="574511"/>
            <a:chOff x="3568352" y="2594608"/>
            <a:chExt cx="5760641" cy="1195255"/>
          </a:xfrm>
        </p:grpSpPr>
        <p:sp>
          <p:nvSpPr>
            <p:cNvPr id="15" name="Wave 14">
              <a:extLst>
                <a:ext uri="{FF2B5EF4-FFF2-40B4-BE49-F238E27FC236}">
                  <a16:creationId xmlns:a16="http://schemas.microsoft.com/office/drawing/2014/main" id="{8D638CCA-8E46-43B7-937C-3E660E531192}"/>
                </a:ext>
              </a:extLst>
            </p:cNvPr>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684007">
                <a:defRPr/>
              </a:pPr>
              <a:endParaRPr lang="en-US" sz="1425" kern="0">
                <a:solidFill>
                  <a:prstClr val="white"/>
                </a:solidFill>
              </a:endParaRPr>
            </a:p>
          </p:txBody>
        </p:sp>
        <p:sp>
          <p:nvSpPr>
            <p:cNvPr id="16" name="文本框 6">
              <a:extLst>
                <a:ext uri="{FF2B5EF4-FFF2-40B4-BE49-F238E27FC236}">
                  <a16:creationId xmlns:a16="http://schemas.microsoft.com/office/drawing/2014/main" id="{CD5BC204-EC93-42D5-AC63-F7AC37155E54}"/>
                </a:ext>
              </a:extLst>
            </p:cNvPr>
            <p:cNvSpPr txBox="1">
              <a:spLocks noChangeArrowheads="1"/>
            </p:cNvSpPr>
            <p:nvPr/>
          </p:nvSpPr>
          <p:spPr bwMode="auto">
            <a:xfrm rot="252585">
              <a:off x="4935907" y="2636299"/>
              <a:ext cx="2953536" cy="103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363123" fontAlgn="base">
                <a:spcBef>
                  <a:spcPct val="0"/>
                </a:spcBef>
                <a:spcAft>
                  <a:spcPct val="0"/>
                </a:spcAft>
                <a:defRPr/>
              </a:pPr>
              <a:r>
                <a:rPr lang="en-US" altLang="zh-CN" sz="2625" b="1" kern="0" dirty="0" err="1">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Giải</a:t>
              </a:r>
              <a:r>
                <a:rPr lang="en-US" altLang="zh-CN" sz="2625" b="1" kern="0" dirty="0">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2625" b="1" kern="0" dirty="0" err="1">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nghĩa</a:t>
              </a:r>
              <a:r>
                <a:rPr lang="en-US" altLang="zh-CN" sz="2625" b="1" kern="0" dirty="0">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rPr>
                <a:t> từ</a:t>
              </a:r>
              <a:endParaRPr lang="zh-CN" altLang="en-US" sz="2625" b="1" kern="0" dirty="0">
                <a:solidFill>
                  <a:srgbClr val="EC008C"/>
                </a:solidFill>
                <a:latin typeface="Times New Roman" panose="02020603050405020304" pitchFamily="18" charset="0"/>
                <a:ea typeface="华康海报体W12(P)" panose="040B0C00000000000000" pitchFamily="8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BEE89BD2-EF7A-4AF3-865B-70476748F7B2}"/>
              </a:ext>
            </a:extLst>
          </p:cNvPr>
          <p:cNvSpPr/>
          <p:nvPr/>
        </p:nvSpPr>
        <p:spPr>
          <a:xfrm>
            <a:off x="1320680" y="1747935"/>
            <a:ext cx="7108212" cy="523220"/>
          </a:xfrm>
          <a:prstGeom prst="rect">
            <a:avLst/>
          </a:prstGeom>
        </p:spPr>
        <p:txBody>
          <a:bodyPr wrap="square">
            <a:spAutoFit/>
          </a:bodyPr>
          <a:lstStyle/>
          <a:p>
            <a:pPr defTabSz="685783"/>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190813" y="1930869"/>
            <a:ext cx="6629400" cy="162900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srgbClr val="FF0000"/>
                </a:solidFill>
                <a:latin typeface="Times New Roman" pitchFamily="18" charset="0"/>
                <a:cs typeface="Times New Roman" pitchFamily="18" charset="0"/>
              </a:rPr>
              <a:t>Bưu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thiếp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tấm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giấy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nhỏ</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dùng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báo</a:t>
            </a:r>
            <a:r>
              <a:rPr lang="en-US" sz="3200" dirty="0">
                <a:solidFill>
                  <a:srgbClr val="FF0000"/>
                </a:solidFill>
                <a:latin typeface="Times New Roman" pitchFamily="18" charset="0"/>
                <a:cs typeface="Times New Roman" pitchFamily="18" charset="0"/>
              </a:rPr>
              <a:t> tin, </a:t>
            </a:r>
            <a:r>
              <a:rPr lang="en-US" sz="3200" dirty="0" err="1">
                <a:solidFill>
                  <a:srgbClr val="FF0000"/>
                </a:solidFill>
                <a:latin typeface="Times New Roman" pitchFamily="18" charset="0"/>
                <a:cs typeface="Times New Roman" pitchFamily="18" charset="0"/>
              </a:rPr>
              <a:t>chúc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mừng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được</a:t>
            </a:r>
            <a:r>
              <a:rPr lang="en-US" sz="3200" dirty="0">
                <a:solidFill>
                  <a:srgbClr val="FF0000"/>
                </a:solidFill>
                <a:latin typeface="Times New Roman" pitchFamily="18" charset="0"/>
                <a:cs typeface="Times New Roman" pitchFamily="18" charset="0"/>
              </a:rPr>
              <a:t> in </a:t>
            </a:r>
            <a:r>
              <a:rPr lang="en-US" sz="3200" dirty="0" err="1">
                <a:solidFill>
                  <a:srgbClr val="FF0000"/>
                </a:solidFill>
                <a:latin typeface="Times New Roman" pitchFamily="18" charset="0"/>
                <a:cs typeface="Times New Roman" pitchFamily="18" charset="0"/>
              </a:rPr>
              <a:t>sẵn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hoặc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làm</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83272908"/>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604"/>
            <a:ext cx="9144000" cy="4616648"/>
          </a:xfrm>
          <a:prstGeom prst="rect">
            <a:avLst/>
          </a:prstGeom>
        </p:spPr>
        <p:txBody>
          <a:bodyPr wrap="square">
            <a:spAutoFit/>
          </a:bodyPr>
          <a:lstStyle/>
          <a:p>
            <a:r>
              <a:rPr lang="en-US" sz="2400" b="1" dirty="0">
                <a:latin typeface="Times New Roman" pitchFamily="18" charset="0"/>
                <a:cs typeface="Times New Roman" pitchFamily="18" charset="0"/>
              </a:rPr>
              <a:t>S/ 61                                             </a:t>
            </a:r>
            <a:r>
              <a:rPr lang="vi-VN" sz="2400" b="1" dirty="0">
                <a:latin typeface="Times New Roman" pitchFamily="18" charset="0"/>
                <a:cs typeface="Times New Roman" pitchFamily="18" charset="0"/>
              </a:rPr>
              <a:t>Đọc</a:t>
            </a:r>
            <a:endParaRPr lang="vi-VN"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Bưu thiếp</a:t>
            </a:r>
            <a:endParaRPr lang="vi-VN" sz="2400" dirty="0">
              <a:latin typeface="Times New Roman" pitchFamily="18" charset="0"/>
              <a:cs typeface="Times New Roman" pitchFamily="18" charset="0"/>
            </a:endParaRPr>
          </a:p>
          <a:p>
            <a:r>
              <a:rPr lang="en-US" sz="2000" b="1" dirty="0">
                <a:solidFill>
                  <a:srgbClr val="FF0000"/>
                </a:solidFill>
                <a:latin typeface="Times New Roman" pitchFamily="18" charset="0"/>
                <a:cs typeface="Times New Roman" pitchFamily="18" charset="0"/>
              </a:rPr>
              <a:t>  1 </a:t>
            </a:r>
            <a:r>
              <a:rPr lang="vi-VN" sz="2000" dirty="0">
                <a:latin typeface="Times New Roman" pitchFamily="18" charset="0"/>
                <a:cs typeface="Times New Roman" pitchFamily="18" charset="0"/>
              </a:rPr>
              <a:t>Em có thể tự làm bưu thiếp gửi tặng người thân nhân dịp sinh</a:t>
            </a:r>
            <a:r>
              <a:rPr lang="vi-VN"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nhật hoặc nhân ngày lễ, tết theo hướng dẫn dưới đây:</a:t>
            </a:r>
          </a:p>
          <a:p>
            <a:r>
              <a:rPr lang="en-US" sz="2000" b="1" dirty="0">
                <a:solidFill>
                  <a:srgbClr val="FF0000"/>
                </a:solidFill>
                <a:latin typeface="Times New Roman" pitchFamily="18" charset="0"/>
                <a:cs typeface="Times New Roman" pitchFamily="18" charset="0"/>
              </a:rPr>
              <a:t>      2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1. Chuẩn bị</a:t>
            </a:r>
            <a:r>
              <a:rPr lang="vi-VN" sz="2000" dirty="0">
                <a:latin typeface="Times New Roman" pitchFamily="18" charset="0"/>
                <a:cs typeface="Times New Roman" pitchFamily="18" charset="0"/>
              </a:rPr>
              <a:t>: giấy bìa màu, kéo, thước, bút,...</a:t>
            </a:r>
          </a:p>
          <a:p>
            <a:r>
              <a:rPr lang="en-US" sz="2000" b="1" dirty="0">
                <a:solidFill>
                  <a:srgbClr val="FF0000"/>
                </a:solidFill>
                <a:latin typeface="Times New Roman" pitchFamily="18" charset="0"/>
                <a:cs typeface="Times New Roman" pitchFamily="18" charset="0"/>
              </a:rPr>
              <a:t>      3</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2. Cách làm:</a:t>
            </a:r>
            <a:endParaRPr lang="vi-VN"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 Bước 1:</a:t>
            </a:r>
            <a:r>
              <a:rPr lang="vi-VN" sz="2000" dirty="0">
                <a:latin typeface="Times New Roman" pitchFamily="18" charset="0"/>
                <a:cs typeface="Times New Roman" pitchFamily="18" charset="0"/>
              </a:rPr>
              <a:t> vẽ hình dạng bưu thiếp theo ý thích, cắt theo đường</a:t>
            </a:r>
            <a:r>
              <a:rPr lang="vi-VN"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đã vẽ.</a:t>
            </a:r>
          </a:p>
          <a:p>
            <a:r>
              <a:rPr lang="en-US" sz="20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4</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 Bước 2:</a:t>
            </a:r>
            <a:r>
              <a:rPr lang="vi-VN" sz="2000" dirty="0">
                <a:latin typeface="Times New Roman" pitchFamily="18" charset="0"/>
                <a:cs typeface="Times New Roman" pitchFamily="18" charset="0"/>
              </a:rPr>
              <a:t> trang trí và viết chữ Chúc mừng hoặc Thân tặng vào mặt ngoài tấm bưu thiếp.</a:t>
            </a:r>
          </a:p>
          <a:p>
            <a:r>
              <a:rPr lang="en-US" sz="2400" b="1" dirty="0">
                <a:solidFill>
                  <a:srgbClr val="FF0000"/>
                </a:solidFill>
                <a:latin typeface="Times New Roman" pitchFamily="18" charset="0"/>
                <a:cs typeface="Times New Roman" pitchFamily="18" charset="0"/>
              </a:rPr>
              <a:t>      5</a:t>
            </a:r>
            <a:r>
              <a:rPr lang="vi-VN" sz="2000" b="1" dirty="0">
                <a:latin typeface="Times New Roman" pitchFamily="18" charset="0"/>
                <a:cs typeface="Times New Roman" pitchFamily="18" charset="0"/>
              </a:rPr>
              <a:t>• Bước 3:</a:t>
            </a:r>
            <a:r>
              <a:rPr lang="vi-VN" sz="2000" dirty="0">
                <a:latin typeface="Times New Roman" pitchFamily="18" charset="0"/>
                <a:cs typeface="Times New Roman" pitchFamily="18" charset="0"/>
              </a:rPr>
              <a:t> trang trí, viết lời chúc mừng vào mặt trong của tấm bưu thiếp.</a:t>
            </a:r>
          </a:p>
          <a:p>
            <a:r>
              <a:rPr lang="en-US" sz="2000" b="1" dirty="0">
                <a:solidFill>
                  <a:srgbClr val="FF0000"/>
                </a:solidFill>
                <a:latin typeface="Times New Roman" pitchFamily="18" charset="0"/>
                <a:cs typeface="Times New Roman" pitchFamily="18" charset="0"/>
              </a:rPr>
              <a:t>         6</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Em có thể làm bưu thiếp theo cách của mình.</a:t>
            </a:r>
          </a:p>
          <a:p>
            <a:r>
              <a:rPr lang="en-US" sz="2000" b="1" dirty="0">
                <a:solidFill>
                  <a:srgbClr val="FF0000"/>
                </a:solidFill>
                <a:latin typeface="Times New Roman" pitchFamily="18" charset="0"/>
                <a:cs typeface="Times New Roman" pitchFamily="18" charset="0"/>
              </a:rPr>
              <a:t>         7 </a:t>
            </a:r>
            <a:r>
              <a:rPr lang="vi-VN" sz="2000" dirty="0">
                <a:latin typeface="Times New Roman" pitchFamily="18" charset="0"/>
                <a:cs typeface="Times New Roman" pitchFamily="18" charset="0"/>
              </a:rPr>
              <a:t>Nếu người thân ở xa, em có thể gửi bưu thiếp qua đường bưu điện.</a:t>
            </a:r>
          </a:p>
          <a:p>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Nguyễn Thị Hương</a:t>
            </a:r>
          </a:p>
          <a:p>
            <a:endParaRPr lang="en-US" dirty="0"/>
          </a:p>
        </p:txBody>
      </p:sp>
      <p:sp>
        <p:nvSpPr>
          <p:cNvPr id="3" name="Cloud 2">
            <a:extLst>
              <a:ext uri="{FF2B5EF4-FFF2-40B4-BE49-F238E27FC236}">
                <a16:creationId xmlns:a16="http://schemas.microsoft.com/office/drawing/2014/main" id="{892F527C-0EB3-4C9C-97F7-E318CAB1AF79}"/>
              </a:ext>
            </a:extLst>
          </p:cNvPr>
          <p:cNvSpPr/>
          <p:nvPr/>
        </p:nvSpPr>
        <p:spPr>
          <a:xfrm>
            <a:off x="6477000" y="-1"/>
            <a:ext cx="2362200" cy="742951"/>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b="1" dirty="0" err="1">
                <a:solidFill>
                  <a:srgbClr val="FF0000"/>
                </a:solidFill>
                <a:latin typeface="+mj-lt"/>
                <a:cs typeface="Times New Roman" pitchFamily="18" charset="0"/>
              </a:rPr>
              <a:t>Luyện</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đọc</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câu</a:t>
            </a:r>
            <a:endParaRPr lang="en-US" b="1" dirty="0">
              <a:solidFill>
                <a:srgbClr val="FF0000"/>
              </a:solidFill>
              <a:latin typeface="+mj-lt"/>
              <a:cs typeface="Times New Roman" pitchFamily="18" charset="0"/>
            </a:endParaRPr>
          </a:p>
        </p:txBody>
      </p:sp>
      <p:sp>
        <p:nvSpPr>
          <p:cNvPr id="4" name="Oval 3"/>
          <p:cNvSpPr/>
          <p:nvPr/>
        </p:nvSpPr>
        <p:spPr>
          <a:xfrm>
            <a:off x="6096" y="371474"/>
            <a:ext cx="301752" cy="3714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1</a:t>
            </a:r>
          </a:p>
        </p:txBody>
      </p:sp>
      <p:sp>
        <p:nvSpPr>
          <p:cNvPr id="5" name="Oval 4"/>
          <p:cNvSpPr/>
          <p:nvPr/>
        </p:nvSpPr>
        <p:spPr>
          <a:xfrm>
            <a:off x="-71628" y="1361164"/>
            <a:ext cx="457200" cy="509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2</a:t>
            </a:r>
          </a:p>
        </p:txBody>
      </p:sp>
      <p:sp>
        <p:nvSpPr>
          <p:cNvPr id="6" name="Oval 5"/>
          <p:cNvSpPr/>
          <p:nvPr/>
        </p:nvSpPr>
        <p:spPr>
          <a:xfrm>
            <a:off x="6096" y="3257550"/>
            <a:ext cx="4953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3</a:t>
            </a:r>
          </a:p>
        </p:txBody>
      </p:sp>
      <p:sp>
        <p:nvSpPr>
          <p:cNvPr id="9" name="Cloud 8">
            <a:extLst>
              <a:ext uri="{FF2B5EF4-FFF2-40B4-BE49-F238E27FC236}">
                <a16:creationId xmlns:a16="http://schemas.microsoft.com/office/drawing/2014/main" id="{892F527C-0EB3-4C9C-97F7-E318CAB1AF79}"/>
              </a:ext>
            </a:extLst>
          </p:cNvPr>
          <p:cNvSpPr/>
          <p:nvPr/>
        </p:nvSpPr>
        <p:spPr>
          <a:xfrm>
            <a:off x="6477000" y="-2"/>
            <a:ext cx="2362200" cy="742951"/>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b="1" dirty="0" err="1">
                <a:solidFill>
                  <a:srgbClr val="FF0000"/>
                </a:solidFill>
                <a:latin typeface="+mj-lt"/>
                <a:cs typeface="Times New Roman" pitchFamily="18" charset="0"/>
              </a:rPr>
              <a:t>Luyện</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đọc</a:t>
            </a:r>
            <a:r>
              <a:rPr lang="en-US" b="1" dirty="0">
                <a:solidFill>
                  <a:srgbClr val="FF0000"/>
                </a:solidFill>
                <a:latin typeface="+mj-lt"/>
                <a:cs typeface="Times New Roman" pitchFamily="18" charset="0"/>
              </a:rPr>
              <a:t> </a:t>
            </a:r>
            <a:r>
              <a:rPr lang="en-US" b="1" dirty="0" err="1">
                <a:solidFill>
                  <a:srgbClr val="FF0000"/>
                </a:solidFill>
                <a:latin typeface="+mj-lt"/>
                <a:cs typeface="Times New Roman" pitchFamily="18" charset="0"/>
              </a:rPr>
              <a:t>đoạn</a:t>
            </a:r>
            <a:endParaRPr lang="en-US"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0532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loigiaihay.com/picture/question_lgh/2021_41/1622194585-mye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 y="1047750"/>
            <a:ext cx="9067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008" y="61222"/>
            <a:ext cx="9079992"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fontAlgn="base">
              <a:spcBef>
                <a:spcPct val="0"/>
              </a:spcBef>
              <a:spcAft>
                <a:spcPct val="0"/>
              </a:spcAft>
            </a:pPr>
            <a:r>
              <a:rPr lang="en-US" sz="2800" b="1" dirty="0" err="1">
                <a:solidFill>
                  <a:srgbClr val="000000"/>
                </a:solidFill>
                <a:latin typeface="OpenSans"/>
                <a:cs typeface="Arial" pitchFamily="34" charset="0"/>
              </a:rPr>
              <a:t>Câu</a:t>
            </a:r>
            <a:r>
              <a:rPr lang="en-US" sz="2800" b="1" dirty="0">
                <a:solidFill>
                  <a:srgbClr val="000000"/>
                </a:solidFill>
                <a:latin typeface="OpenSans"/>
                <a:cs typeface="Arial" pitchFamily="34" charset="0"/>
              </a:rPr>
              <a:t> 1: </a:t>
            </a:r>
            <a:r>
              <a:rPr lang="en-US" sz="2800" b="1" dirty="0" err="1">
                <a:solidFill>
                  <a:srgbClr val="000000"/>
                </a:solidFill>
                <a:latin typeface="OpenSans"/>
                <a:cs typeface="Arial" pitchFamily="34" charset="0"/>
              </a:rPr>
              <a:t>Để</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làm</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bưu</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thiếp</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em</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cần</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chuẩn</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bị</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những</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gì</a:t>
            </a:r>
            <a:r>
              <a:rPr lang="en-US" sz="2800" b="1" dirty="0">
                <a:solidFill>
                  <a:srgbClr val="000000"/>
                </a:solidFill>
                <a:latin typeface="OpenSans"/>
                <a:cs typeface="Arial" pitchFamily="34" charset="0"/>
              </a:rPr>
              <a: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879178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016" y="971550"/>
            <a:ext cx="8229600"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3600" dirty="0"/>
              <a:t>Để làm bưu thiếp, em cần chuẩn bị:</a:t>
            </a:r>
          </a:p>
          <a:p>
            <a:r>
              <a:rPr lang="vi-VN" sz="3600" dirty="0">
                <a:solidFill>
                  <a:srgbClr val="FF0000"/>
                </a:solidFill>
              </a:rPr>
              <a:t>- giấy bìa màu</a:t>
            </a:r>
          </a:p>
          <a:p>
            <a:r>
              <a:rPr lang="vi-VN" sz="3600" dirty="0">
                <a:solidFill>
                  <a:srgbClr val="FF0000"/>
                </a:solidFill>
              </a:rPr>
              <a:t>- bút màu</a:t>
            </a:r>
          </a:p>
          <a:p>
            <a:r>
              <a:rPr lang="vi-VN" sz="3600" dirty="0">
                <a:solidFill>
                  <a:srgbClr val="FF0000"/>
                </a:solidFill>
              </a:rPr>
              <a:t>- keo</a:t>
            </a:r>
          </a:p>
          <a:p>
            <a:r>
              <a:rPr lang="vi-VN" sz="3600" dirty="0">
                <a:solidFill>
                  <a:srgbClr val="FF0000"/>
                </a:solidFill>
              </a:rPr>
              <a:t>- kéo</a:t>
            </a:r>
          </a:p>
          <a:p>
            <a:r>
              <a:rPr lang="vi-VN" sz="3600" dirty="0">
                <a:solidFill>
                  <a:srgbClr val="FF0000"/>
                </a:solidFill>
              </a:rPr>
              <a:t>- thước</a:t>
            </a:r>
          </a:p>
        </p:txBody>
      </p:sp>
    </p:spTree>
    <p:extLst>
      <p:ext uri="{BB962C8B-B14F-4D97-AF65-F5344CB8AC3E}">
        <p14:creationId xmlns:p14="http://schemas.microsoft.com/office/powerpoint/2010/main" val="168978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2243"/>
            <a:ext cx="8077200"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3200" b="1" dirty="0"/>
              <a:t>Câu 2:</a:t>
            </a:r>
            <a:r>
              <a:rPr lang="vi-VN" sz="3200" dirty="0"/>
              <a:t> Nêu các việc cần làm ở bước 2 và bước 3.</a:t>
            </a:r>
            <a:endParaRPr lang="en-US" sz="3200" dirty="0"/>
          </a:p>
        </p:txBody>
      </p:sp>
      <p:sp>
        <p:nvSpPr>
          <p:cNvPr id="3" name="Rectangle 2"/>
          <p:cNvSpPr/>
          <p:nvPr/>
        </p:nvSpPr>
        <p:spPr>
          <a:xfrm>
            <a:off x="533400" y="1368872"/>
            <a:ext cx="8077200" cy="86177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3200" dirty="0">
                <a:latin typeface="+mj-lt"/>
              </a:rPr>
              <a:t>Các việc cần làm ở bước 2 và 3 đó là:</a:t>
            </a:r>
          </a:p>
          <a:p>
            <a:endParaRPr lang="en-US" dirty="0"/>
          </a:p>
        </p:txBody>
      </p:sp>
      <p:sp>
        <p:nvSpPr>
          <p:cNvPr id="4" name="Rounded Rectangle 3"/>
          <p:cNvSpPr/>
          <p:nvPr/>
        </p:nvSpPr>
        <p:spPr>
          <a:xfrm>
            <a:off x="381000" y="2495550"/>
            <a:ext cx="8382000"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2800" dirty="0">
                <a:solidFill>
                  <a:srgbClr val="FF0000"/>
                </a:solidFill>
                <a:latin typeface="Times New Roman" pitchFamily="18" charset="0"/>
                <a:cs typeface="Times New Roman" pitchFamily="18" charset="0"/>
              </a:rPr>
              <a:t>- Trang trí và viết chữ </a:t>
            </a:r>
            <a:r>
              <a:rPr lang="vi-VN" sz="2800" i="1" dirty="0">
                <a:solidFill>
                  <a:srgbClr val="FF0000"/>
                </a:solidFill>
                <a:latin typeface="Times New Roman" pitchFamily="18" charset="0"/>
                <a:cs typeface="Times New Roman" pitchFamily="18" charset="0"/>
              </a:rPr>
              <a:t>Chúc mừng </a:t>
            </a:r>
            <a:r>
              <a:rPr lang="vi-VN" sz="2800" dirty="0">
                <a:solidFill>
                  <a:srgbClr val="FF0000"/>
                </a:solidFill>
                <a:latin typeface="Times New Roman" pitchFamily="18" charset="0"/>
                <a:cs typeface="Times New Roman" pitchFamily="18" charset="0"/>
              </a:rPr>
              <a:t>hoặc </a:t>
            </a:r>
            <a:r>
              <a:rPr lang="vi-VN" sz="2800" i="1" dirty="0">
                <a:solidFill>
                  <a:srgbClr val="FF0000"/>
                </a:solidFill>
                <a:latin typeface="Times New Roman" pitchFamily="18" charset="0"/>
                <a:cs typeface="Times New Roman" pitchFamily="18" charset="0"/>
              </a:rPr>
              <a:t>Thân tặng </a:t>
            </a:r>
            <a:r>
              <a:rPr lang="vi-VN" sz="2800" dirty="0">
                <a:solidFill>
                  <a:srgbClr val="FF0000"/>
                </a:solidFill>
                <a:latin typeface="Times New Roman" pitchFamily="18" charset="0"/>
                <a:cs typeface="Times New Roman" pitchFamily="18" charset="0"/>
              </a:rPr>
              <a:t>vào mặt ngoài tấm bưu thiếp.</a:t>
            </a:r>
          </a:p>
        </p:txBody>
      </p:sp>
      <p:sp>
        <p:nvSpPr>
          <p:cNvPr id="5" name="Rectangle 4"/>
          <p:cNvSpPr/>
          <p:nvPr/>
        </p:nvSpPr>
        <p:spPr>
          <a:xfrm>
            <a:off x="381000" y="3662172"/>
            <a:ext cx="8500872"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2800" dirty="0">
                <a:solidFill>
                  <a:srgbClr val="FF0000"/>
                </a:solidFill>
                <a:latin typeface="+mj-lt"/>
              </a:rPr>
              <a:t>- Trang trí, viết lời chúc mừng vào mặt trong của tấm bưu thiếp.</a:t>
            </a:r>
          </a:p>
        </p:txBody>
      </p:sp>
    </p:spTree>
    <p:extLst>
      <p:ext uri="{BB962C8B-B14F-4D97-AF65-F5344CB8AC3E}">
        <p14:creationId xmlns:p14="http://schemas.microsoft.com/office/powerpoint/2010/main" val="25799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85750"/>
            <a:ext cx="83058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3200" b="1" dirty="0"/>
              <a:t>Câu 3</a:t>
            </a:r>
            <a:r>
              <a:rPr lang="vi-VN" sz="3200" dirty="0"/>
              <a:t>: Có thể đảo trật tự bước 1 và bước 2 không? Vì sao?</a:t>
            </a:r>
            <a:br>
              <a:rPr lang="vi-VN" sz="3200" dirty="0"/>
            </a:br>
            <a:endParaRPr lang="en-US" sz="3200" dirty="0"/>
          </a:p>
        </p:txBody>
      </p:sp>
      <p:sp>
        <p:nvSpPr>
          <p:cNvPr id="3" name="Rectangle 2"/>
          <p:cNvSpPr/>
          <p:nvPr/>
        </p:nvSpPr>
        <p:spPr>
          <a:xfrm>
            <a:off x="381000" y="2622018"/>
            <a:ext cx="8534400" cy="209288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800" dirty="0">
                <a:solidFill>
                  <a:srgbClr val="FF0000"/>
                </a:solidFill>
              </a:rPr>
              <a:t>Không nên đảo trật tự ở bước 1 và 2. Vì khi ta cắt bưu thiếp thành một hình dạng nhất định sau đó mới viết thì ta sẽ viết được chữ cân đối và phù hợp với hình dạng tấm bưu thiếp hơn.</a:t>
            </a:r>
          </a:p>
          <a:p>
            <a:endParaRPr lang="en-US" dirty="0">
              <a:solidFill>
                <a:srgbClr val="FF0000"/>
              </a:solidFill>
            </a:endParaRPr>
          </a:p>
        </p:txBody>
      </p:sp>
    </p:spTree>
    <p:extLst>
      <p:ext uri="{BB962C8B-B14F-4D97-AF65-F5344CB8AC3E}">
        <p14:creationId xmlns:p14="http://schemas.microsoft.com/office/powerpoint/2010/main" val="332376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2" name="Rectangle 1"/>
          <p:cNvSpPr/>
          <p:nvPr/>
        </p:nvSpPr>
        <p:spPr>
          <a:xfrm>
            <a:off x="76200" y="1417588"/>
            <a:ext cx="9067800" cy="2554545"/>
          </a:xfrm>
          <a:prstGeom prst="rect">
            <a:avLst/>
          </a:prstGeom>
        </p:spPr>
        <p:txBody>
          <a:bodyPr wrap="square">
            <a:spAutoFit/>
          </a:bodyPr>
          <a:lstStyle/>
          <a:p>
            <a:r>
              <a:rPr lang="vi-VN" sz="4000" dirty="0"/>
              <a:t>Những từ ngữ chỉ người  trong gia đình có trong ảnh là: </a:t>
            </a:r>
            <a:r>
              <a:rPr lang="vi-VN" sz="4000" dirty="0">
                <a:solidFill>
                  <a:srgbClr val="FF0000"/>
                </a:solidFill>
              </a:rPr>
              <a:t>bà, bố, ông, ông ngoại, bà ngoại, ông nội, bà nội.</a:t>
            </a:r>
            <a:br>
              <a:rPr lang="vi-VN" sz="4000" dirty="0">
                <a:solidFill>
                  <a:srgbClr val="FF0000"/>
                </a:solidFill>
              </a:rPr>
            </a:br>
            <a:br>
              <a:rPr lang="vi-VN" sz="2000" dirty="0"/>
            </a:br>
            <a:endParaRPr lang="en-US" sz="2000" dirty="0"/>
          </a:p>
        </p:txBody>
      </p:sp>
      <p:sp>
        <p:nvSpPr>
          <p:cNvPr id="5" name="Cloud 4">
            <a:extLst>
              <a:ext uri="{FF2B5EF4-FFF2-40B4-BE49-F238E27FC236}">
                <a16:creationId xmlns:a16="http://schemas.microsoft.com/office/drawing/2014/main" id="{892F527C-0EB3-4C9C-97F7-E318CAB1AF79}"/>
              </a:ext>
            </a:extLst>
          </p:cNvPr>
          <p:cNvSpPr/>
          <p:nvPr/>
        </p:nvSpPr>
        <p:spPr>
          <a:xfrm>
            <a:off x="6934200" y="143005"/>
            <a:ext cx="2057400" cy="1274583"/>
          </a:xfrm>
          <a:prstGeom prst="cloud">
            <a:avLst/>
          </a:prstGeom>
        </p:spPr>
        <p:style>
          <a:lnRef idx="1">
            <a:schemeClr val="accent5"/>
          </a:lnRef>
          <a:fillRef idx="2">
            <a:schemeClr val="accent5"/>
          </a:fillRef>
          <a:effectRef idx="1">
            <a:schemeClr val="accent5"/>
          </a:effectRef>
          <a:fontRef idx="minor">
            <a:schemeClr val="dk1"/>
          </a:fontRef>
        </p:style>
        <p:txBody>
          <a:bodyPr lIns="68580" tIns="34290" rIns="68580" bIns="34290" rtlCol="0" anchor="ctr"/>
          <a:lstStyle/>
          <a:p>
            <a:pPr algn="ctr"/>
            <a:r>
              <a:rPr lang="en-US" sz="3200" b="1" dirty="0">
                <a:solidFill>
                  <a:srgbClr val="FF0000"/>
                </a:solidFill>
                <a:latin typeface="+mj-lt"/>
                <a:cs typeface="Times New Roman" pitchFamily="18" charset="0"/>
              </a:rPr>
              <a:t>Chia </a:t>
            </a:r>
            <a:r>
              <a:rPr lang="en-US" sz="3200" b="1" dirty="0" err="1">
                <a:solidFill>
                  <a:srgbClr val="FF0000"/>
                </a:solidFill>
                <a:latin typeface="+mj-lt"/>
                <a:cs typeface="Times New Roman" pitchFamily="18" charset="0"/>
              </a:rPr>
              <a:t>sẻ</a:t>
            </a:r>
            <a:endParaRPr lang="en-US" sz="32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760415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9476" y="361950"/>
            <a:ext cx="8578596" cy="1447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a:p>
            <a:pPr algn="ctr"/>
            <a:endParaRPr lang="en-US" sz="2400" dirty="0">
              <a:latin typeface="Times New Roman" pitchFamily="18" charset="0"/>
              <a:cs typeface="Times New Roman" pitchFamily="18" charset="0"/>
            </a:endParaRPr>
          </a:p>
          <a:p>
            <a:pPr algn="ctr"/>
            <a:r>
              <a:rPr lang="vi-VN" sz="2800" b="1" dirty="0"/>
              <a:t>Câu 4:</a:t>
            </a:r>
            <a:r>
              <a:rPr lang="vi-VN" sz="2800" dirty="0"/>
              <a:t> Mặt trong của tấm bưu thiếp gồm những nội dung gì?</a:t>
            </a:r>
            <a:br>
              <a:rPr lang="vi-VN" sz="2800" dirty="0"/>
            </a:br>
            <a:br>
              <a:rPr lang="vi-VN" sz="2400" dirty="0"/>
            </a:br>
            <a:endParaRPr lang="en-US" sz="2400" dirty="0"/>
          </a:p>
        </p:txBody>
      </p:sp>
      <p:sp>
        <p:nvSpPr>
          <p:cNvPr id="6" name="Rounded Rectangle 5"/>
          <p:cNvSpPr/>
          <p:nvPr/>
        </p:nvSpPr>
        <p:spPr>
          <a:xfrm>
            <a:off x="464820" y="2332482"/>
            <a:ext cx="8493252" cy="20779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2800" dirty="0">
                <a:solidFill>
                  <a:srgbClr val="FF0000"/>
                </a:solidFill>
              </a:rPr>
              <a:t>Mặt trong của tấm bưu thiếp bao gồm các nội dung:</a:t>
            </a:r>
          </a:p>
          <a:p>
            <a:r>
              <a:rPr lang="vi-VN" sz="2800" dirty="0">
                <a:solidFill>
                  <a:srgbClr val="FF0000"/>
                </a:solidFill>
              </a:rPr>
              <a:t>- Trang trí</a:t>
            </a:r>
          </a:p>
          <a:p>
            <a:r>
              <a:rPr lang="vi-VN" sz="2800" dirty="0">
                <a:solidFill>
                  <a:srgbClr val="FF0000"/>
                </a:solidFill>
              </a:rPr>
              <a:t>- Lời chúc mừng</a:t>
            </a:r>
          </a:p>
        </p:txBody>
      </p:sp>
    </p:spTree>
    <p:extLst>
      <p:ext uri="{BB962C8B-B14F-4D97-AF65-F5344CB8AC3E}">
        <p14:creationId xmlns:p14="http://schemas.microsoft.com/office/powerpoint/2010/main" val="26876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604"/>
            <a:ext cx="9144000" cy="4616648"/>
          </a:xfrm>
          <a:prstGeom prst="rect">
            <a:avLst/>
          </a:prstGeom>
        </p:spPr>
        <p:txBody>
          <a:bodyPr wrap="square">
            <a:spAutoFit/>
          </a:bodyPr>
          <a:lstStyle/>
          <a:p>
            <a:r>
              <a:rPr lang="en-US" sz="2400" b="1" dirty="0"/>
              <a:t>S/ 61                                             </a:t>
            </a:r>
            <a:r>
              <a:rPr lang="vi-VN" sz="2400" b="1" dirty="0"/>
              <a:t>Đọc</a:t>
            </a:r>
            <a:endParaRPr lang="vi-VN" sz="2400" dirty="0"/>
          </a:p>
          <a:p>
            <a:r>
              <a:rPr lang="en-US" sz="2400" b="1" dirty="0"/>
              <a:t>                                                 </a:t>
            </a:r>
            <a:r>
              <a:rPr lang="vi-VN" sz="2400" b="1" dirty="0"/>
              <a:t>Bưu thiếp</a:t>
            </a:r>
            <a:endParaRPr lang="vi-VN" sz="2400" dirty="0"/>
          </a:p>
          <a:p>
            <a:r>
              <a:rPr lang="en-US" sz="2000" b="1" dirty="0">
                <a:solidFill>
                  <a:srgbClr val="FF0000"/>
                </a:solidFill>
              </a:rPr>
              <a:t>1 </a:t>
            </a:r>
            <a:r>
              <a:rPr lang="vi-VN" sz="2000" dirty="0"/>
              <a:t>Em có thể tự làm bưu thiếp gửi tặng người thân nhân dịp sinh</a:t>
            </a:r>
            <a:r>
              <a:rPr lang="vi-VN" sz="2000" b="1" dirty="0"/>
              <a:t> </a:t>
            </a:r>
            <a:r>
              <a:rPr lang="vi-VN" sz="2000" dirty="0"/>
              <a:t>nhật hoặc nhân ngày lễ, tết theo hướng dẫn dưới đây:</a:t>
            </a:r>
          </a:p>
          <a:p>
            <a:r>
              <a:rPr lang="en-US" sz="2000" b="1" dirty="0">
                <a:solidFill>
                  <a:srgbClr val="FF0000"/>
                </a:solidFill>
              </a:rPr>
              <a:t>2 </a:t>
            </a:r>
            <a:r>
              <a:rPr lang="en-US" sz="2000" b="1" dirty="0"/>
              <a:t>   </a:t>
            </a:r>
            <a:r>
              <a:rPr lang="vi-VN" sz="2000" b="1" dirty="0"/>
              <a:t>1. Chuẩn bị</a:t>
            </a:r>
            <a:r>
              <a:rPr lang="vi-VN" sz="2000" dirty="0"/>
              <a:t>: giấy bìa màu, kéo, thước, bút,...</a:t>
            </a:r>
          </a:p>
          <a:p>
            <a:r>
              <a:rPr lang="en-US" sz="2000" b="1" dirty="0">
                <a:solidFill>
                  <a:srgbClr val="FF0000"/>
                </a:solidFill>
              </a:rPr>
              <a:t>3</a:t>
            </a:r>
            <a:r>
              <a:rPr lang="en-US" sz="2000" b="1" dirty="0"/>
              <a:t> </a:t>
            </a:r>
            <a:r>
              <a:rPr lang="vi-VN" sz="2000" b="1" dirty="0"/>
              <a:t>2. Cách làm:</a:t>
            </a:r>
            <a:endParaRPr lang="vi-VN" sz="2000" dirty="0"/>
          </a:p>
          <a:p>
            <a:r>
              <a:rPr lang="vi-VN" sz="2000" b="1" dirty="0"/>
              <a:t>• Bước 1:</a:t>
            </a:r>
            <a:r>
              <a:rPr lang="vi-VN" sz="2000" dirty="0"/>
              <a:t> vẽ hình dạng bưu thiếp theo ý thích, cắt theo đường</a:t>
            </a:r>
            <a:r>
              <a:rPr lang="vi-VN" sz="2000" b="1" dirty="0"/>
              <a:t> </a:t>
            </a:r>
            <a:r>
              <a:rPr lang="vi-VN" sz="2000" dirty="0"/>
              <a:t>đã vẽ.</a:t>
            </a:r>
          </a:p>
          <a:p>
            <a:r>
              <a:rPr lang="en-US" sz="2000" b="1" dirty="0"/>
              <a:t> </a:t>
            </a:r>
            <a:r>
              <a:rPr lang="en-US" sz="2400" b="1" dirty="0">
                <a:solidFill>
                  <a:srgbClr val="FF0000"/>
                </a:solidFill>
              </a:rPr>
              <a:t>4</a:t>
            </a:r>
            <a:r>
              <a:rPr lang="en-US" sz="2000" b="1" dirty="0"/>
              <a:t> </a:t>
            </a:r>
            <a:r>
              <a:rPr lang="vi-VN" sz="2000" b="1" dirty="0"/>
              <a:t>• Bước 2:</a:t>
            </a:r>
            <a:r>
              <a:rPr lang="vi-VN" sz="2000" dirty="0"/>
              <a:t> trang trí và viết chữ Chúc mừng hoặc Thân tặng vào mặt ngoài tấm bưu thiếp.</a:t>
            </a:r>
          </a:p>
          <a:p>
            <a:r>
              <a:rPr lang="en-US" sz="2400" b="1" dirty="0">
                <a:solidFill>
                  <a:srgbClr val="FF0000"/>
                </a:solidFill>
              </a:rPr>
              <a:t>5</a:t>
            </a:r>
            <a:r>
              <a:rPr lang="vi-VN" sz="2000" b="1" dirty="0"/>
              <a:t>• Bước 3:</a:t>
            </a:r>
            <a:r>
              <a:rPr lang="vi-VN" sz="2000" dirty="0"/>
              <a:t> trang trí, viết lời chúc mừng vào mặt trong của tấm bưu thiếp.</a:t>
            </a:r>
          </a:p>
          <a:p>
            <a:r>
              <a:rPr lang="en-US" sz="2000" b="1" dirty="0">
                <a:solidFill>
                  <a:srgbClr val="FF0000"/>
                </a:solidFill>
              </a:rPr>
              <a:t>6</a:t>
            </a:r>
            <a:r>
              <a:rPr lang="en-US" sz="2000" dirty="0"/>
              <a:t> </a:t>
            </a:r>
            <a:r>
              <a:rPr lang="vi-VN" sz="2000" dirty="0"/>
              <a:t>Em có thể làm bưu thiếp theo cách của mình.</a:t>
            </a:r>
          </a:p>
          <a:p>
            <a:r>
              <a:rPr lang="en-US" sz="2000" b="1" dirty="0">
                <a:solidFill>
                  <a:srgbClr val="FF0000"/>
                </a:solidFill>
              </a:rPr>
              <a:t>7 </a:t>
            </a:r>
            <a:r>
              <a:rPr lang="vi-VN" sz="2000" dirty="0"/>
              <a:t>Nếu người thân ở xa, em có thể gửi bưu thiếp qua đường bưu điện.</a:t>
            </a:r>
          </a:p>
          <a:p>
            <a:r>
              <a:rPr lang="en-US" sz="2000" dirty="0"/>
              <a:t>                                                                                                 </a:t>
            </a:r>
            <a:r>
              <a:rPr lang="vi-VN" sz="2000" dirty="0"/>
              <a:t>Nguyễn Thị Hương</a:t>
            </a:r>
          </a:p>
          <a:p>
            <a:endParaRPr lang="en-US" dirty="0"/>
          </a:p>
        </p:txBody>
      </p:sp>
      <p:sp>
        <p:nvSpPr>
          <p:cNvPr id="3" name="Cloud 2">
            <a:extLst>
              <a:ext uri="{FF2B5EF4-FFF2-40B4-BE49-F238E27FC236}">
                <a16:creationId xmlns:a16="http://schemas.microsoft.com/office/drawing/2014/main" id="{892F527C-0EB3-4C9C-97F7-E318CAB1AF79}"/>
              </a:ext>
            </a:extLst>
          </p:cNvPr>
          <p:cNvSpPr/>
          <p:nvPr/>
        </p:nvSpPr>
        <p:spPr>
          <a:xfrm>
            <a:off x="6477000" y="-1"/>
            <a:ext cx="2362200" cy="742951"/>
          </a:xfrm>
          <a:prstGeom prst="cloud">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400" b="1" dirty="0" err="1">
                <a:solidFill>
                  <a:srgbClr val="FF0000"/>
                </a:solidFill>
                <a:latin typeface="+mj-lt"/>
                <a:cs typeface="Times New Roman" pitchFamily="18" charset="0"/>
              </a:rPr>
              <a:t>Luyện</a:t>
            </a:r>
            <a:r>
              <a:rPr lang="en-US" sz="2400" b="1" dirty="0">
                <a:solidFill>
                  <a:srgbClr val="FF0000"/>
                </a:solidFill>
                <a:latin typeface="+mj-lt"/>
                <a:cs typeface="Times New Roman" pitchFamily="18" charset="0"/>
              </a:rPr>
              <a:t> </a:t>
            </a:r>
            <a:r>
              <a:rPr lang="en-US" sz="2400" b="1" dirty="0" err="1">
                <a:solidFill>
                  <a:srgbClr val="FF0000"/>
                </a:solidFill>
                <a:latin typeface="+mj-lt"/>
                <a:cs typeface="Times New Roman" pitchFamily="18" charset="0"/>
              </a:rPr>
              <a:t>đọc</a:t>
            </a:r>
            <a:r>
              <a:rPr lang="en-US" sz="2400" b="1" dirty="0">
                <a:solidFill>
                  <a:srgbClr val="FF0000"/>
                </a:solidFill>
                <a:latin typeface="+mj-lt"/>
                <a:cs typeface="Times New Roman" pitchFamily="18" charset="0"/>
              </a:rPr>
              <a:t> </a:t>
            </a:r>
            <a:r>
              <a:rPr lang="en-US" sz="2400" b="1" dirty="0" err="1">
                <a:solidFill>
                  <a:srgbClr val="FF0000"/>
                </a:solidFill>
                <a:latin typeface="+mj-lt"/>
                <a:cs typeface="Times New Roman" pitchFamily="18" charset="0"/>
              </a:rPr>
              <a:t>lại</a:t>
            </a:r>
            <a:endParaRPr lang="en-US" sz="2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342227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92F527C-0EB3-4C9C-97F7-E318CAB1AF79}"/>
              </a:ext>
            </a:extLst>
          </p:cNvPr>
          <p:cNvSpPr/>
          <p:nvPr/>
        </p:nvSpPr>
        <p:spPr>
          <a:xfrm>
            <a:off x="228600" y="209550"/>
            <a:ext cx="8686800" cy="3456259"/>
          </a:xfrm>
          <a:prstGeom prst="cloud">
            <a:avLst/>
          </a:prstGeom>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sz="5400" b="1" dirty="0" err="1">
                <a:solidFill>
                  <a:srgbClr val="FF0000"/>
                </a:solidFill>
                <a:latin typeface="+mj-lt"/>
                <a:cs typeface="Times New Roman" pitchFamily="18" charset="0"/>
              </a:rPr>
              <a:t>Nhận</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xét</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tiết</a:t>
            </a:r>
            <a:r>
              <a:rPr lang="en-US" sz="5400" b="1" dirty="0">
                <a:solidFill>
                  <a:srgbClr val="FF0000"/>
                </a:solidFill>
                <a:latin typeface="+mj-lt"/>
                <a:cs typeface="Times New Roman" pitchFamily="18" charset="0"/>
              </a:rPr>
              <a:t> </a:t>
            </a:r>
            <a:r>
              <a:rPr lang="en-US" sz="5400" b="1" dirty="0" err="1">
                <a:solidFill>
                  <a:srgbClr val="FF0000"/>
                </a:solidFill>
                <a:latin typeface="+mj-lt"/>
                <a:cs typeface="Times New Roman" pitchFamily="18" charset="0"/>
              </a:rPr>
              <a:t>học</a:t>
            </a:r>
            <a:endParaRPr lang="en-US" sz="5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966488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 y="-6858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76200" y="209550"/>
            <a:ext cx="8686800" cy="53340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endParaRPr lang="en-US" sz="3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endParaRPr>
          </a:p>
        </p:txBody>
      </p:sp>
      <p:sp>
        <p:nvSpPr>
          <p:cNvPr id="16" name="Title 3"/>
          <p:cNvSpPr>
            <a:spLocks noGrp="1"/>
          </p:cNvSpPr>
          <p:nvPr/>
        </p:nvSpPr>
        <p:spPr>
          <a:xfrm>
            <a:off x="922429" y="895350"/>
            <a:ext cx="7225991" cy="170307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60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Tiếng</a:t>
            </a:r>
            <a:r>
              <a:rPr lang="en-US" sz="60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60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Việt</a:t>
            </a:r>
            <a:r>
              <a:rPr lang="en-US" sz="60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endParaRPr lang="en-US" sz="6000" dirty="0">
              <a:solidFill>
                <a:schemeClr val="bg1"/>
              </a:solidFill>
              <a:latin typeface="HP001 4 hàng" pitchFamily="34" charset="-93"/>
              <a:cs typeface="Times New Roman" pitchFamily="18" charset="0"/>
            </a:endParaRPr>
          </a:p>
          <a:p>
            <a:r>
              <a:rPr lang="en-US" sz="6000" b="1" dirty="0">
                <a:solidFill>
                  <a:schemeClr val="bg1"/>
                </a:solidFill>
                <a:latin typeface="HP001 4 hàng" pitchFamily="34" charset="-93"/>
                <a:cs typeface="Times New Roman" pitchFamily="18" charset="0"/>
              </a:rPr>
              <a:t> </a:t>
            </a:r>
            <a:r>
              <a:rPr lang="vi-VN" sz="6000" b="1" dirty="0">
                <a:solidFill>
                  <a:schemeClr val="bg1"/>
                </a:solidFill>
                <a:latin typeface="HP001 4 hàng" pitchFamily="34" charset="-93"/>
                <a:cs typeface="Times New Roman" pitchFamily="18" charset="0"/>
              </a:rPr>
              <a:t>Ông tôi</a:t>
            </a:r>
            <a:endParaRPr lang="vi-VN" sz="6000" dirty="0">
              <a:solidFill>
                <a:schemeClr val="bg1"/>
              </a:solidFill>
              <a:latin typeface="HP001 4 hàng" pitchFamily="34" charset="-93"/>
              <a:cs typeface="Times New Roman" pitchFamily="18" charset="0"/>
            </a:endParaRPr>
          </a:p>
          <a:p>
            <a:endParaRPr lang="en-US" sz="60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endParaRPr>
          </a:p>
        </p:txBody>
      </p:sp>
    </p:spTree>
    <p:extLst>
      <p:ext uri="{BB962C8B-B14F-4D97-AF65-F5344CB8AC3E}">
        <p14:creationId xmlns:p14="http://schemas.microsoft.com/office/powerpoint/2010/main" val="3307468637"/>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7625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p:cNvSpPr>
            <a:spLocks noGrp="1"/>
          </p:cNvSpPr>
          <p:nvPr/>
        </p:nvSpPr>
        <p:spPr>
          <a:xfrm>
            <a:off x="332509" y="2199094"/>
            <a:ext cx="8151196" cy="1683233"/>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Ông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tôi</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đã</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già</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thế</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mà</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không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một</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ngày</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nào</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ông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quên</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ra</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vườn</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Tôi</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vẫn</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thường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tha</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thẩn</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theo</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ông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khi</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xới</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đất</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lúc</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tưới</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nước</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giúp</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ông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Tôi</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thầm</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mong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sao</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cho</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ông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đừng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già</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thêm</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nữa</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a:t>
            </a:r>
          </a:p>
          <a:p>
            <a:pPr algn="l"/>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Phong</a:t>
            </a:r>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Thu</a:t>
            </a:r>
          </a:p>
          <a:p>
            <a:pPr algn="l"/>
            <a:endPar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endParaRPr>
          </a:p>
          <a:p>
            <a:pPr algn="l"/>
            <a:r>
              <a:rPr lang="en-US"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p>
        </p:txBody>
      </p:sp>
    </p:spTree>
    <p:extLst>
      <p:ext uri="{BB962C8B-B14F-4D97-AF65-F5344CB8AC3E}">
        <p14:creationId xmlns:p14="http://schemas.microsoft.com/office/powerpoint/2010/main" val="2780213981"/>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86591"/>
            <a:ext cx="8839200" cy="3816429"/>
          </a:xfrm>
          <a:prstGeom prst="rect">
            <a:avLst/>
          </a:prstGeom>
        </p:spPr>
        <p:txBody>
          <a:bodyPr wrap="square">
            <a:spAutoFit/>
          </a:bodyPr>
          <a:lstStyle/>
          <a:p>
            <a:r>
              <a:rPr lang="vi-VN" sz="3200" b="1" dirty="0">
                <a:latin typeface="+mj-lt"/>
              </a:rPr>
              <a:t>a. Nhìn</a:t>
            </a:r>
            <a:r>
              <a:rPr lang="en-US" sz="3200" b="1" dirty="0">
                <a:latin typeface="+mj-lt"/>
              </a:rPr>
              <a:t>- </a:t>
            </a:r>
            <a:r>
              <a:rPr lang="vi-VN" sz="3200" b="1" dirty="0">
                <a:latin typeface="+mj-lt"/>
              </a:rPr>
              <a:t> viết</a:t>
            </a:r>
            <a:r>
              <a:rPr lang="en-US" sz="3200" b="1" dirty="0">
                <a:latin typeface="+mj-lt"/>
              </a:rPr>
              <a:t>:</a:t>
            </a:r>
            <a:r>
              <a:rPr lang="vi-VN" sz="3200" b="1" dirty="0">
                <a:latin typeface="+mj-lt"/>
              </a:rPr>
              <a:t> </a:t>
            </a:r>
            <a:r>
              <a:rPr lang="vi-VN" sz="3200" b="1" i="1" dirty="0">
                <a:latin typeface="+mj-lt"/>
              </a:rPr>
              <a:t>Ông tôi</a:t>
            </a:r>
            <a:endParaRPr lang="vi-VN" sz="3200" dirty="0">
              <a:latin typeface="+mj-lt"/>
            </a:endParaRPr>
          </a:p>
          <a:p>
            <a:r>
              <a:rPr lang="en-US" sz="3200" b="1" dirty="0">
                <a:latin typeface="+mj-lt"/>
              </a:rPr>
              <a:t>                                        </a:t>
            </a:r>
            <a:r>
              <a:rPr lang="vi-VN" sz="3200" b="1" dirty="0">
                <a:latin typeface="+mj-lt"/>
              </a:rPr>
              <a:t>Ông tôi</a:t>
            </a:r>
            <a:endParaRPr lang="vi-VN" sz="3200" dirty="0">
              <a:latin typeface="+mj-lt"/>
            </a:endParaRPr>
          </a:p>
          <a:p>
            <a:r>
              <a:rPr lang="vi-VN" sz="3200" dirty="0">
                <a:latin typeface="+mj-lt"/>
              </a:rPr>
              <a:t>Ông tôi đã già, thế mà không một ngày nào ông quên ra vườn . Tôi vẫn thường tha thẩn theo ông, khi xới đất, lúc tưới nước giúp ông. Tôi thầm mong sao cho ông tôi đừng già thêm nữa.</a:t>
            </a:r>
          </a:p>
          <a:p>
            <a:r>
              <a:rPr lang="en-US" sz="3200" dirty="0">
                <a:latin typeface="+mj-lt"/>
              </a:rPr>
              <a:t>                                                 </a:t>
            </a:r>
            <a:r>
              <a:rPr lang="vi-VN" sz="3200" dirty="0">
                <a:latin typeface="+mj-lt"/>
              </a:rPr>
              <a:t>Phong Thu</a:t>
            </a:r>
            <a:br>
              <a:rPr lang="vi-VN" dirty="0">
                <a:latin typeface="+mj-lt"/>
              </a:rPr>
            </a:br>
            <a:endParaRPr lang="en-US" dirty="0">
              <a:latin typeface="+mj-lt"/>
            </a:endParaRPr>
          </a:p>
        </p:txBody>
      </p:sp>
    </p:spTree>
    <p:extLst>
      <p:ext uri="{BB962C8B-B14F-4D97-AF65-F5344CB8AC3E}">
        <p14:creationId xmlns:p14="http://schemas.microsoft.com/office/powerpoint/2010/main" val="28245886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62"/>
            <a:ext cx="9144000" cy="521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a:spLocks noGrp="1"/>
          </p:cNvSpPr>
          <p:nvPr/>
        </p:nvSpPr>
        <p:spPr>
          <a:xfrm>
            <a:off x="988308" y="480149"/>
            <a:ext cx="7312412" cy="27188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tư</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27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9" name="Text Box 6"/>
          <p:cNvSpPr txBox="1">
            <a:spLocks noChangeArrowheads="1"/>
          </p:cNvSpPr>
          <p:nvPr/>
        </p:nvSpPr>
        <p:spPr bwMode="auto">
          <a:xfrm>
            <a:off x="361632" y="2236540"/>
            <a:ext cx="677306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700" b="1" dirty="0">
                <a:solidFill>
                  <a:srgbClr val="00B0F0"/>
                </a:solidFill>
                <a:latin typeface="HP001 4 hàng" panose="020B0603050302020204" pitchFamily="34" charset="-93"/>
              </a:rPr>
              <a:t>- </a:t>
            </a:r>
            <a:r>
              <a:rPr lang="en-US" altLang="en-US" sz="2400" b="1" dirty="0" err="1">
                <a:solidFill>
                  <a:srgbClr val="00B0F0"/>
                </a:solidFill>
                <a:latin typeface="HP001 4 hàng" panose="020B0603050302020204" pitchFamily="34" charset="-93"/>
              </a:rPr>
              <a:t>Bài</a:t>
            </a:r>
            <a:r>
              <a:rPr lang="en-US" altLang="en-US" sz="2400" b="1" dirty="0">
                <a:solidFill>
                  <a:srgbClr val="00B0F0"/>
                </a:solidFill>
                <a:latin typeface="HP001 4 hàng" panose="020B0603050302020204" pitchFamily="34" charset="-93"/>
              </a:rPr>
              <a:t> </a:t>
            </a:r>
            <a:r>
              <a:rPr lang="en-US" altLang="en-US" sz="2400" b="1" dirty="0" err="1">
                <a:solidFill>
                  <a:srgbClr val="00B0F0"/>
                </a:solidFill>
                <a:latin typeface="HP001 4 hàng" panose="020B0603050302020204" pitchFamily="34" charset="-93"/>
              </a:rPr>
              <a:t>chính</a:t>
            </a:r>
            <a:r>
              <a:rPr lang="en-US" altLang="en-US" sz="2400" b="1" dirty="0">
                <a:solidFill>
                  <a:srgbClr val="00B0F0"/>
                </a:solidFill>
                <a:latin typeface="HP001 4 hàng" panose="020B0603050302020204" pitchFamily="34" charset="-93"/>
              </a:rPr>
              <a:t> </a:t>
            </a:r>
            <a:r>
              <a:rPr lang="en-US" altLang="en-US" sz="2400" b="1" dirty="0" err="1">
                <a:solidFill>
                  <a:srgbClr val="00B0F0"/>
                </a:solidFill>
                <a:latin typeface="HP001 4 hàng" panose="020B0603050302020204" pitchFamily="34" charset="-93"/>
              </a:rPr>
              <a:t>tả</a:t>
            </a:r>
            <a:r>
              <a:rPr lang="en-US" altLang="en-US" sz="2400" b="1" dirty="0">
                <a:solidFill>
                  <a:srgbClr val="00B0F0"/>
                </a:solidFill>
                <a:latin typeface="HP001 4 hàng" panose="020B0603050302020204" pitchFamily="34" charset="-93"/>
              </a:rPr>
              <a:t> </a:t>
            </a:r>
            <a:r>
              <a:rPr lang="en-US" altLang="en-US" sz="2400" b="1" dirty="0" err="1">
                <a:solidFill>
                  <a:srgbClr val="00B0F0"/>
                </a:solidFill>
                <a:latin typeface="HP001 4 hàng" panose="020B0603050302020204" pitchFamily="34" charset="-93"/>
              </a:rPr>
              <a:t>có</a:t>
            </a:r>
            <a:r>
              <a:rPr lang="en-US" altLang="en-US" sz="2400" b="1" dirty="0">
                <a:solidFill>
                  <a:srgbClr val="00B0F0"/>
                </a:solidFill>
                <a:latin typeface="HP001 4 hàng" panose="020B0603050302020204" pitchFamily="34" charset="-93"/>
              </a:rPr>
              <a:t> </a:t>
            </a:r>
            <a:r>
              <a:rPr lang="en-US" altLang="en-US" sz="2400" b="1" dirty="0" err="1">
                <a:solidFill>
                  <a:srgbClr val="00B0F0"/>
                </a:solidFill>
                <a:latin typeface="HP001 4 hàng" panose="020B0603050302020204" pitchFamily="34" charset="-93"/>
              </a:rPr>
              <a:t>mấy</a:t>
            </a:r>
            <a:r>
              <a:rPr lang="en-US" altLang="en-US" sz="2400" b="1" dirty="0">
                <a:solidFill>
                  <a:srgbClr val="00B0F0"/>
                </a:solidFill>
                <a:latin typeface="HP001 4 hàng" panose="020B0603050302020204" pitchFamily="34" charset="-93"/>
              </a:rPr>
              <a:t> </a:t>
            </a:r>
            <a:r>
              <a:rPr lang="en-US" altLang="en-US" sz="2400" b="1" dirty="0" err="1">
                <a:solidFill>
                  <a:srgbClr val="00B0F0"/>
                </a:solidFill>
                <a:latin typeface="HP001 4 hàng" panose="020B0603050302020204" pitchFamily="34" charset="-93"/>
              </a:rPr>
              <a:t>câu</a:t>
            </a:r>
            <a:r>
              <a:rPr lang="en-US" altLang="en-US" sz="2400" b="1" dirty="0">
                <a:solidFill>
                  <a:srgbClr val="00B0F0"/>
                </a:solidFill>
                <a:latin typeface="HP001 4 hàng" panose="020B0603050302020204" pitchFamily="34" charset="-93"/>
              </a:rPr>
              <a:t>?</a:t>
            </a:r>
          </a:p>
        </p:txBody>
      </p:sp>
      <p:sp>
        <p:nvSpPr>
          <p:cNvPr id="10" name="Text Box 7"/>
          <p:cNvSpPr txBox="1">
            <a:spLocks noChangeArrowheads="1"/>
          </p:cNvSpPr>
          <p:nvPr/>
        </p:nvSpPr>
        <p:spPr bwMode="auto">
          <a:xfrm>
            <a:off x="361632" y="2820875"/>
            <a:ext cx="5049210" cy="523220"/>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400" b="1" dirty="0">
                <a:solidFill>
                  <a:srgbClr val="FFFF00"/>
                </a:solidFill>
                <a:latin typeface="HP001 4 hàng" panose="020B0603050302020204" pitchFamily="34" charset="-93"/>
              </a:rPr>
              <a:t>- </a:t>
            </a:r>
            <a:r>
              <a:rPr lang="en-US" altLang="en-US" sz="2800" b="1" dirty="0" err="1">
                <a:solidFill>
                  <a:srgbClr val="FFFF00"/>
                </a:solidFill>
                <a:latin typeface="HP001 4 hàng" panose="020B0603050302020204" pitchFamily="34" charset="-93"/>
              </a:rPr>
              <a:t>Bài</a:t>
            </a:r>
            <a:r>
              <a:rPr lang="en-US" altLang="en-US" sz="2800" b="1" dirty="0">
                <a:solidFill>
                  <a:srgbClr val="FFFF00"/>
                </a:solidFill>
                <a:latin typeface="HP001 4 hàng" panose="020B0603050302020204" pitchFamily="34" charset="-93"/>
              </a:rPr>
              <a:t> </a:t>
            </a:r>
            <a:r>
              <a:rPr lang="en-US" altLang="en-US" sz="2800" b="1" dirty="0" err="1">
                <a:solidFill>
                  <a:srgbClr val="FFFF00"/>
                </a:solidFill>
                <a:latin typeface="HP001 4 hàng" panose="020B0603050302020204" pitchFamily="34" charset="-93"/>
              </a:rPr>
              <a:t>chính</a:t>
            </a:r>
            <a:r>
              <a:rPr lang="en-US" altLang="en-US" sz="2800" b="1" dirty="0">
                <a:solidFill>
                  <a:srgbClr val="FFFF00"/>
                </a:solidFill>
                <a:latin typeface="HP001 4 hàng" panose="020B0603050302020204" pitchFamily="34" charset="-93"/>
              </a:rPr>
              <a:t> </a:t>
            </a:r>
            <a:r>
              <a:rPr lang="en-US" altLang="en-US" sz="2800" b="1" dirty="0" err="1">
                <a:solidFill>
                  <a:srgbClr val="FFFF00"/>
                </a:solidFill>
                <a:latin typeface="HP001 4 hàng" panose="020B0603050302020204" pitchFamily="34" charset="-93"/>
              </a:rPr>
              <a:t>tả</a:t>
            </a:r>
            <a:r>
              <a:rPr lang="en-US" altLang="en-US" sz="2800" b="1" dirty="0">
                <a:solidFill>
                  <a:srgbClr val="FFFF00"/>
                </a:solidFill>
                <a:latin typeface="HP001 4 hàng" panose="020B0603050302020204" pitchFamily="34" charset="-93"/>
              </a:rPr>
              <a:t> </a:t>
            </a:r>
            <a:r>
              <a:rPr lang="en-US" altLang="en-US" sz="2800" b="1" dirty="0" err="1">
                <a:solidFill>
                  <a:srgbClr val="FFFF00"/>
                </a:solidFill>
                <a:latin typeface="HP001 4 hàng" panose="020B0603050302020204" pitchFamily="34" charset="-93"/>
              </a:rPr>
              <a:t>có</a:t>
            </a:r>
            <a:r>
              <a:rPr lang="en-US" altLang="en-US" sz="2800" b="1" dirty="0">
                <a:solidFill>
                  <a:srgbClr val="FFFF00"/>
                </a:solidFill>
                <a:latin typeface="HP001 4 hàng" panose="020B0603050302020204" pitchFamily="34" charset="-93"/>
              </a:rPr>
              <a:t> 3 </a:t>
            </a:r>
            <a:r>
              <a:rPr lang="en-US" altLang="en-US" sz="2800" b="1" dirty="0" err="1">
                <a:solidFill>
                  <a:srgbClr val="FFFF00"/>
                </a:solidFill>
                <a:latin typeface="HP001 4 hàng" panose="020B0603050302020204" pitchFamily="34" charset="-93"/>
              </a:rPr>
              <a:t>câu</a:t>
            </a:r>
            <a:endParaRPr lang="en-US" altLang="en-US" sz="2800" b="1" dirty="0">
              <a:solidFill>
                <a:srgbClr val="FFFF00"/>
              </a:solidFill>
              <a:latin typeface="HP001 4 hàng" panose="020B0603050302020204" pitchFamily="34" charset="-93"/>
            </a:endParaRPr>
          </a:p>
        </p:txBody>
      </p:sp>
      <p:sp>
        <p:nvSpPr>
          <p:cNvPr id="13" name="Text Box 6"/>
          <p:cNvSpPr txBox="1">
            <a:spLocks noChangeArrowheads="1"/>
          </p:cNvSpPr>
          <p:nvPr/>
        </p:nvSpPr>
        <p:spPr bwMode="auto">
          <a:xfrm>
            <a:off x="361632" y="3386378"/>
            <a:ext cx="79390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27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Những</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chữ</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nào</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trong</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bài</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được</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viết</a:t>
            </a:r>
            <a:r>
              <a:rPr lang="en-US" altLang="en-US" sz="2800" b="1" dirty="0">
                <a:solidFill>
                  <a:srgbClr val="00B0F0"/>
                </a:solidFill>
                <a:latin typeface="HP001 4 hàng" panose="020B0603050302020204" pitchFamily="34" charset="-93"/>
              </a:rPr>
              <a:t> </a:t>
            </a:r>
            <a:r>
              <a:rPr lang="en-US" altLang="en-US" sz="2800" b="1" dirty="0" err="1">
                <a:solidFill>
                  <a:srgbClr val="00B0F0"/>
                </a:solidFill>
                <a:latin typeface="HP001 4 hàng" panose="020B0603050302020204" pitchFamily="34" charset="-93"/>
              </a:rPr>
              <a:t>hoa</a:t>
            </a:r>
            <a:r>
              <a:rPr lang="en-US" altLang="en-US" sz="2800" b="1" dirty="0">
                <a:solidFill>
                  <a:srgbClr val="00B0F0"/>
                </a:solidFill>
                <a:latin typeface="HP001 4 hàng" panose="020B0603050302020204" pitchFamily="34" charset="-93"/>
              </a:rPr>
              <a:t>?</a:t>
            </a:r>
          </a:p>
        </p:txBody>
      </p:sp>
      <p:sp>
        <p:nvSpPr>
          <p:cNvPr id="14" name="Text Box 7"/>
          <p:cNvSpPr txBox="1">
            <a:spLocks noChangeArrowheads="1"/>
          </p:cNvSpPr>
          <p:nvPr/>
        </p:nvSpPr>
        <p:spPr bwMode="auto">
          <a:xfrm>
            <a:off x="457200" y="4095750"/>
            <a:ext cx="7606784" cy="523220"/>
          </a:xfrm>
          <a:prstGeom prst="rect">
            <a:avLst/>
          </a:prstGeom>
          <a:noFill/>
          <a:ln w="1270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Chữ</a:t>
            </a: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đầu</a:t>
            </a: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đoạn</a:t>
            </a: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văn</a:t>
            </a: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và</a:t>
            </a: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sau</a:t>
            </a: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dấu</a:t>
            </a:r>
            <a:r>
              <a:rPr lang="en-US" altLang="en-US" sz="2800" b="1" dirty="0">
                <a:solidFill>
                  <a:srgbClr val="FFFF00"/>
                </a:solidFill>
                <a:latin typeface="HP001 4 hàng" panose="020B0603050302020204" pitchFamily="34" charset="-93"/>
                <a:cs typeface="Times New Roman" panose="02020603050405020304" pitchFamily="18" charset="0"/>
              </a:rPr>
              <a:t> </a:t>
            </a:r>
            <a:r>
              <a:rPr lang="en-US" altLang="en-US" sz="2800" b="1" dirty="0" err="1">
                <a:solidFill>
                  <a:srgbClr val="FFFF00"/>
                </a:solidFill>
                <a:latin typeface="HP001 4 hàng" panose="020B0603050302020204" pitchFamily="34" charset="-93"/>
                <a:cs typeface="Times New Roman" panose="02020603050405020304" pitchFamily="18" charset="0"/>
              </a:rPr>
              <a:t>chấm</a:t>
            </a:r>
            <a:r>
              <a:rPr lang="en-US" altLang="en-US" sz="2800" b="1" dirty="0">
                <a:solidFill>
                  <a:srgbClr val="FFFF00"/>
                </a:solidFill>
                <a:latin typeface="HP001 4 hàng" panose="020B0603050302020204" pitchFamily="34" charset="-93"/>
                <a:cs typeface="Times New Roman" panose="02020603050405020304" pitchFamily="18" charset="0"/>
              </a:rPr>
              <a:t>. </a:t>
            </a:r>
          </a:p>
        </p:txBody>
      </p:sp>
      <p:sp>
        <p:nvSpPr>
          <p:cNvPr id="15" name="Title 3"/>
          <p:cNvSpPr>
            <a:spLocks noGrp="1"/>
          </p:cNvSpPr>
          <p:nvPr/>
        </p:nvSpPr>
        <p:spPr>
          <a:xfrm>
            <a:off x="837994" y="876853"/>
            <a:ext cx="7225991" cy="132719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a:t>
            </a:r>
            <a:r>
              <a:rPr lang="vi-VN" sz="3200" b="1" dirty="0">
                <a:solidFill>
                  <a:schemeClr val="bg1"/>
                </a:solidFill>
                <a:latin typeface="Times New Roman" pitchFamily="18" charset="0"/>
                <a:cs typeface="Times New Roman" pitchFamily="18" charset="0"/>
              </a:rPr>
              <a:t>Nhìn</a:t>
            </a:r>
            <a:r>
              <a:rPr lang="en-US" sz="3200" b="1" dirty="0">
                <a:solidFill>
                  <a:schemeClr val="bg1"/>
                </a:solidFill>
                <a:latin typeface="Times New Roman" pitchFamily="18" charset="0"/>
                <a:cs typeface="Times New Roman" pitchFamily="18" charset="0"/>
              </a:rPr>
              <a:t> - </a:t>
            </a:r>
            <a:r>
              <a:rPr lang="vi-VN" sz="3200" b="1" dirty="0">
                <a:solidFill>
                  <a:schemeClr val="bg1"/>
                </a:solidFill>
                <a:latin typeface="Times New Roman" pitchFamily="18" charset="0"/>
                <a:cs typeface="Times New Roman" pitchFamily="18" charset="0"/>
              </a:rPr>
              <a:t> viết</a:t>
            </a:r>
            <a:r>
              <a:rPr lang="en-US" sz="3200" b="1" dirty="0">
                <a:solidFill>
                  <a:schemeClr val="bg1"/>
                </a:solidFill>
                <a:latin typeface="Times New Roman" pitchFamily="18" charset="0"/>
                <a:cs typeface="Times New Roman" pitchFamily="18" charset="0"/>
              </a:rPr>
              <a:t>)</a:t>
            </a:r>
            <a:endParaRPr lang="en-US" sz="3200" dirty="0">
              <a:solidFill>
                <a:schemeClr val="bg1"/>
              </a:solidFill>
              <a:latin typeface="Times New Roman" pitchFamily="18" charset="0"/>
              <a:cs typeface="Times New Roman" pitchFamily="18" charset="0"/>
            </a:endParaRPr>
          </a:p>
          <a:p>
            <a:r>
              <a:rPr lang="en-US" sz="3200" b="1" dirty="0">
                <a:solidFill>
                  <a:schemeClr val="bg1"/>
                </a:solidFill>
                <a:latin typeface="Times New Roman" pitchFamily="18" charset="0"/>
                <a:cs typeface="Times New Roman" pitchFamily="18" charset="0"/>
              </a:rPr>
              <a:t> </a:t>
            </a:r>
            <a:r>
              <a:rPr lang="vi-VN" sz="3200" b="1" dirty="0">
                <a:solidFill>
                  <a:schemeClr val="bg1"/>
                </a:solidFill>
                <a:latin typeface="Times New Roman" pitchFamily="18" charset="0"/>
                <a:cs typeface="Times New Roman" pitchFamily="18" charset="0"/>
              </a:rPr>
              <a:t>Ông tôi</a:t>
            </a:r>
            <a:endParaRPr lang="vi-VN" sz="3200" dirty="0">
              <a:solidFill>
                <a:schemeClr val="bg1"/>
              </a:solidFill>
              <a:latin typeface="Times New Roman" pitchFamily="18" charset="0"/>
              <a:cs typeface="Times New Roman" pitchFamily="18" charset="0"/>
            </a:endParaRPr>
          </a:p>
          <a:p>
            <a:r>
              <a:rPr lang="en-US" sz="3200" b="1" dirty="0" err="1">
                <a:solidFill>
                  <a:schemeClr val="bg1"/>
                </a:solidFill>
                <a:latin typeface="Times New Roman" pitchFamily="18" charset="0"/>
                <a:cs typeface="Times New Roman" pitchFamily="18" charset="0"/>
              </a:rPr>
              <a:t>Phân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biệt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ng</a:t>
            </a:r>
            <a:r>
              <a:rPr lang="en-US" sz="3200" b="1" dirty="0">
                <a:solidFill>
                  <a:schemeClr val="bg1"/>
                </a:solidFill>
                <a:latin typeface="Times New Roman" pitchFamily="18" charset="0"/>
                <a:cs typeface="Times New Roman" pitchFamily="18" charset="0"/>
              </a:rPr>
              <a:t>/</a:t>
            </a:r>
            <a:r>
              <a:rPr lang="en-US" sz="3200" b="1" dirty="0" err="1">
                <a:solidFill>
                  <a:schemeClr val="bg1"/>
                </a:solidFill>
                <a:latin typeface="Times New Roman" pitchFamily="18" charset="0"/>
                <a:cs typeface="Times New Roman" pitchFamily="18" charset="0"/>
              </a:rPr>
              <a:t>ngh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iu</a:t>
            </a:r>
            <a:r>
              <a:rPr lang="en-US" sz="3200" b="1" dirty="0">
                <a:solidFill>
                  <a:schemeClr val="bg1"/>
                </a:solidFill>
                <a:latin typeface="Times New Roman" pitchFamily="18" charset="0"/>
                <a:cs typeface="Times New Roman" pitchFamily="18" charset="0"/>
              </a:rPr>
              <a:t>/</a:t>
            </a:r>
            <a:r>
              <a:rPr lang="en-US" sz="3200" b="1" dirty="0" err="1">
                <a:solidFill>
                  <a:schemeClr val="bg1"/>
                </a:solidFill>
                <a:latin typeface="Times New Roman" pitchFamily="18" charset="0"/>
                <a:cs typeface="Times New Roman" pitchFamily="18" charset="0"/>
              </a:rPr>
              <a:t>ưu</a:t>
            </a:r>
            <a:r>
              <a:rPr lang="en-US" sz="3200" b="1" dirty="0">
                <a:solidFill>
                  <a:schemeClr val="bg1"/>
                </a:solidFill>
                <a:latin typeface="Times New Roman" pitchFamily="18" charset="0"/>
                <a:cs typeface="Times New Roman" pitchFamily="18" charset="0"/>
              </a:rPr>
              <a:t>, g/r.</a:t>
            </a:r>
            <a:endPar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1027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2"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 calcmode="lin" valueType="num">
                                      <p:cBhvr>
                                        <p:cTn id="2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862"/>
            <a:ext cx="9144000"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2389704" y="2238724"/>
            <a:ext cx="41004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000" b="1" dirty="0">
                <a:solidFill>
                  <a:srgbClr val="FFFFFF"/>
                </a:solidFill>
                <a:latin typeface="HP001 5 hàng" panose="020B0603050302020204" pitchFamily="34" charset="-93"/>
              </a:rPr>
              <a:t>   </a:t>
            </a:r>
            <a:r>
              <a:rPr lang="en-US" altLang="en-US" b="1" dirty="0" err="1">
                <a:solidFill>
                  <a:srgbClr val="FFFF00"/>
                </a:solidFill>
                <a:latin typeface="HP001 5 hàng" panose="020B0603050302020204" pitchFamily="34" charset="-93"/>
              </a:rPr>
              <a:t>Luyện</a:t>
            </a:r>
            <a:r>
              <a:rPr lang="en-US" altLang="en-US" b="1" dirty="0">
                <a:solidFill>
                  <a:srgbClr val="FFFF00"/>
                </a:solidFill>
                <a:latin typeface="HP001 5 hàng" panose="020B0603050302020204" pitchFamily="34" charset="-93"/>
              </a:rPr>
              <a:t> </a:t>
            </a:r>
            <a:r>
              <a:rPr lang="en-US" altLang="en-US" b="1" dirty="0" err="1">
                <a:solidFill>
                  <a:srgbClr val="FFFF00"/>
                </a:solidFill>
                <a:latin typeface="HP001 5 hàng" panose="020B0603050302020204" pitchFamily="34" charset="-93"/>
              </a:rPr>
              <a:t>viết</a:t>
            </a:r>
            <a:r>
              <a:rPr lang="en-US" altLang="en-US" b="1" dirty="0">
                <a:solidFill>
                  <a:srgbClr val="FFFF00"/>
                </a:solidFill>
                <a:latin typeface="HP001 5 hàng" panose="020B0603050302020204" pitchFamily="34" charset="-93"/>
              </a:rPr>
              <a:t> </a:t>
            </a:r>
            <a:r>
              <a:rPr lang="en-US" altLang="en-US" b="1" dirty="0" err="1">
                <a:solidFill>
                  <a:srgbClr val="FFFF00"/>
                </a:solidFill>
                <a:latin typeface="HP001 5 hàng" panose="020B0603050302020204" pitchFamily="34" charset="-93"/>
              </a:rPr>
              <a:t>đúng</a:t>
            </a:r>
            <a:endParaRPr lang="en-US" altLang="en-US" b="1" dirty="0">
              <a:solidFill>
                <a:srgbClr val="FFFF00"/>
              </a:solidFill>
              <a:latin typeface="HP001 5 hàng" panose="020B0603050302020204" pitchFamily="34" charset="-93"/>
            </a:endParaRPr>
          </a:p>
        </p:txBody>
      </p:sp>
      <p:sp>
        <p:nvSpPr>
          <p:cNvPr id="9" name="Text Box 9"/>
          <p:cNvSpPr txBox="1">
            <a:spLocks noChangeArrowheads="1"/>
          </p:cNvSpPr>
          <p:nvPr/>
        </p:nvSpPr>
        <p:spPr bwMode="auto">
          <a:xfrm>
            <a:off x="533400" y="3042665"/>
            <a:ext cx="288374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dirty="0">
                <a:solidFill>
                  <a:srgbClr val="000000"/>
                </a:solidFill>
                <a:latin typeface="Times New Roman" panose="02020603050405020304" pitchFamily="18" charset="0"/>
              </a:rPr>
              <a:t> </a:t>
            </a:r>
            <a:r>
              <a:rPr lang="vi-VN" sz="4400" dirty="0">
                <a:solidFill>
                  <a:schemeClr val="bg1"/>
                </a:solidFill>
                <a:latin typeface="HP001 4 hàng" pitchFamily="34" charset="-93"/>
                <a:cs typeface="Times New Roman" pitchFamily="18" charset="0"/>
              </a:rPr>
              <a:t>quên</a:t>
            </a:r>
            <a:endParaRPr lang="en-US" altLang="en-US" sz="4400" b="1" dirty="0">
              <a:solidFill>
                <a:schemeClr val="bg1"/>
              </a:solidFill>
              <a:latin typeface="HP001 4 hàng" pitchFamily="34" charset="-93"/>
              <a:cs typeface="Times New Roman" pitchFamily="18" charset="0"/>
            </a:endParaRPr>
          </a:p>
        </p:txBody>
      </p:sp>
      <p:sp>
        <p:nvSpPr>
          <p:cNvPr id="11" name="Text Box 9"/>
          <p:cNvSpPr txBox="1">
            <a:spLocks noChangeArrowheads="1"/>
          </p:cNvSpPr>
          <p:nvPr/>
        </p:nvSpPr>
        <p:spPr bwMode="auto">
          <a:xfrm>
            <a:off x="533400" y="4017757"/>
            <a:ext cx="3048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dirty="0">
                <a:solidFill>
                  <a:srgbClr val="000000"/>
                </a:solidFill>
                <a:latin typeface="Times New Roman" panose="02020603050405020304" pitchFamily="18" charset="0"/>
              </a:rPr>
              <a:t> </a:t>
            </a:r>
            <a:r>
              <a:rPr lang="vi-VN" sz="4400" dirty="0">
                <a:solidFill>
                  <a:schemeClr val="bg1"/>
                </a:solidFill>
                <a:latin typeface="HP001 4 hàng" pitchFamily="34" charset="-93"/>
              </a:rPr>
              <a:t>tha thẩn</a:t>
            </a:r>
            <a:endParaRPr lang="en-US" altLang="en-US" sz="4400" b="1" dirty="0">
              <a:solidFill>
                <a:schemeClr val="bg1"/>
              </a:solidFill>
              <a:latin typeface="HP001 4 hàng" pitchFamily="34" charset="-93"/>
            </a:endParaRPr>
          </a:p>
        </p:txBody>
      </p:sp>
      <p:sp>
        <p:nvSpPr>
          <p:cNvPr id="13" name="Title 3"/>
          <p:cNvSpPr>
            <a:spLocks noGrp="1"/>
          </p:cNvSpPr>
          <p:nvPr/>
        </p:nvSpPr>
        <p:spPr>
          <a:xfrm>
            <a:off x="1157322" y="371306"/>
            <a:ext cx="7453278" cy="27188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tư</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27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4" name="Title 3"/>
          <p:cNvSpPr>
            <a:spLocks noGrp="1"/>
          </p:cNvSpPr>
          <p:nvPr/>
        </p:nvSpPr>
        <p:spPr>
          <a:xfrm>
            <a:off x="826925" y="694636"/>
            <a:ext cx="7225991" cy="132719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endParaRPr lang="en-US" sz="32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2" name="Rectangle 1"/>
          <p:cNvSpPr/>
          <p:nvPr/>
        </p:nvSpPr>
        <p:spPr>
          <a:xfrm>
            <a:off x="1157322" y="896569"/>
            <a:ext cx="6895594" cy="1692771"/>
          </a:xfrm>
          <a:prstGeom prst="rect">
            <a:avLst/>
          </a:prstGeom>
        </p:spPr>
        <p:txBody>
          <a:bodyPr wrap="square">
            <a:spAutoFit/>
          </a:bodyPr>
          <a:lstStyle/>
          <a:p>
            <a:pPr algn="ctr"/>
            <a:r>
              <a:rPr lang="en-US" sz="2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Tiếng</a:t>
            </a:r>
            <a:r>
              <a:rPr lang="en-US" sz="2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2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Việt</a:t>
            </a:r>
            <a:r>
              <a:rPr lang="en-US" sz="2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 </a:t>
            </a:r>
            <a:r>
              <a:rPr lang="vi-VN" sz="2400" b="1" dirty="0">
                <a:solidFill>
                  <a:schemeClr val="bg1"/>
                </a:solidFill>
                <a:latin typeface="HP001 4 hàng" pitchFamily="34" charset="-93"/>
                <a:cs typeface="Times New Roman" pitchFamily="18" charset="0"/>
              </a:rPr>
              <a:t>Nhìn</a:t>
            </a:r>
            <a:r>
              <a:rPr lang="en-US" sz="2400" b="1" dirty="0">
                <a:solidFill>
                  <a:schemeClr val="bg1"/>
                </a:solidFill>
                <a:latin typeface="HP001 4 hàng" pitchFamily="34" charset="-93"/>
                <a:cs typeface="Times New Roman" pitchFamily="18" charset="0"/>
              </a:rPr>
              <a:t> - </a:t>
            </a:r>
            <a:r>
              <a:rPr lang="vi-VN" sz="2400" b="1" dirty="0">
                <a:solidFill>
                  <a:schemeClr val="bg1"/>
                </a:solidFill>
                <a:latin typeface="HP001 4 hàng" pitchFamily="34" charset="-93"/>
                <a:cs typeface="Times New Roman" pitchFamily="18" charset="0"/>
              </a:rPr>
              <a:t> viết</a:t>
            </a:r>
            <a:r>
              <a:rPr lang="en-US" sz="2400" b="1" dirty="0">
                <a:solidFill>
                  <a:schemeClr val="bg1"/>
                </a:solidFill>
                <a:latin typeface="HP001 4 hàng" pitchFamily="34" charset="-93"/>
                <a:cs typeface="Times New Roman" pitchFamily="18" charset="0"/>
              </a:rPr>
              <a:t>)</a:t>
            </a:r>
            <a:endParaRPr lang="en-US" sz="2400" dirty="0">
              <a:solidFill>
                <a:schemeClr val="bg1"/>
              </a:solidFill>
              <a:latin typeface="HP001 4 hàng" pitchFamily="34" charset="-93"/>
              <a:cs typeface="Times New Roman" pitchFamily="18" charset="0"/>
            </a:endParaRPr>
          </a:p>
          <a:p>
            <a:pPr algn="ctr"/>
            <a:r>
              <a:rPr lang="en-US" sz="2400" b="1" dirty="0">
                <a:solidFill>
                  <a:schemeClr val="bg1"/>
                </a:solidFill>
                <a:latin typeface="HP001 4 hàng" pitchFamily="34" charset="-93"/>
                <a:cs typeface="Times New Roman" pitchFamily="18" charset="0"/>
              </a:rPr>
              <a:t> </a:t>
            </a:r>
            <a:r>
              <a:rPr lang="vi-VN" sz="2400" b="1" dirty="0">
                <a:solidFill>
                  <a:schemeClr val="bg1"/>
                </a:solidFill>
                <a:latin typeface="HP001 4 hàng" pitchFamily="34" charset="-93"/>
                <a:cs typeface="Times New Roman" pitchFamily="18" charset="0"/>
              </a:rPr>
              <a:t>Ông tôi</a:t>
            </a:r>
            <a:endParaRPr lang="vi-VN" sz="2400" dirty="0">
              <a:solidFill>
                <a:schemeClr val="bg1"/>
              </a:solidFill>
              <a:latin typeface="HP001 4 hàng" pitchFamily="34" charset="-93"/>
              <a:cs typeface="Times New Roman" pitchFamily="18" charset="0"/>
            </a:endParaRPr>
          </a:p>
          <a:p>
            <a:pPr algn="ctr"/>
            <a:r>
              <a:rPr lang="en-US" sz="2400" b="1" dirty="0" err="1">
                <a:solidFill>
                  <a:schemeClr val="bg1"/>
                </a:solidFill>
                <a:latin typeface="HP001 4 hàng" pitchFamily="34" charset="-93"/>
                <a:cs typeface="Times New Roman" pitchFamily="18" charset="0"/>
              </a:rPr>
              <a:t>Phân</a:t>
            </a:r>
            <a:r>
              <a:rPr lang="en-US" sz="2400" b="1" dirty="0">
                <a:solidFill>
                  <a:schemeClr val="bg1"/>
                </a:solidFill>
                <a:latin typeface="HP001 4 hàng" pitchFamily="34" charset="-93"/>
                <a:cs typeface="Times New Roman" pitchFamily="18" charset="0"/>
              </a:rPr>
              <a:t> </a:t>
            </a:r>
            <a:r>
              <a:rPr lang="en-US" sz="2400" b="1" dirty="0" err="1">
                <a:solidFill>
                  <a:schemeClr val="bg1"/>
                </a:solidFill>
                <a:latin typeface="HP001 4 hàng" pitchFamily="34" charset="-93"/>
                <a:cs typeface="Times New Roman" pitchFamily="18" charset="0"/>
              </a:rPr>
              <a:t>biệt</a:t>
            </a:r>
            <a:r>
              <a:rPr lang="en-US" sz="2400" b="1" dirty="0">
                <a:solidFill>
                  <a:schemeClr val="bg1"/>
                </a:solidFill>
                <a:latin typeface="HP001 4 hàng" pitchFamily="34" charset="-93"/>
                <a:cs typeface="Times New Roman" pitchFamily="18" charset="0"/>
              </a:rPr>
              <a:t> </a:t>
            </a:r>
            <a:r>
              <a:rPr lang="en-US" sz="2400" b="1" dirty="0" err="1">
                <a:solidFill>
                  <a:schemeClr val="bg1"/>
                </a:solidFill>
                <a:latin typeface="HP001 4 hàng" pitchFamily="34" charset="-93"/>
                <a:cs typeface="Times New Roman" pitchFamily="18" charset="0"/>
              </a:rPr>
              <a:t>ng</a:t>
            </a:r>
            <a:r>
              <a:rPr lang="en-US" sz="2400" b="1" dirty="0">
                <a:solidFill>
                  <a:schemeClr val="bg1"/>
                </a:solidFill>
                <a:latin typeface="HP001 4 hàng" pitchFamily="34" charset="-93"/>
                <a:cs typeface="Times New Roman" pitchFamily="18" charset="0"/>
              </a:rPr>
              <a:t>/</a:t>
            </a:r>
            <a:r>
              <a:rPr lang="en-US" sz="2400" b="1" dirty="0" err="1">
                <a:solidFill>
                  <a:schemeClr val="bg1"/>
                </a:solidFill>
                <a:latin typeface="HP001 4 hàng" pitchFamily="34" charset="-93"/>
                <a:cs typeface="Times New Roman" pitchFamily="18" charset="0"/>
              </a:rPr>
              <a:t>ngh</a:t>
            </a:r>
            <a:r>
              <a:rPr lang="en-US" sz="2400" b="1" dirty="0">
                <a:solidFill>
                  <a:schemeClr val="bg1"/>
                </a:solidFill>
                <a:latin typeface="HP001 4 hàng" pitchFamily="34" charset="-93"/>
                <a:cs typeface="Times New Roman" pitchFamily="18" charset="0"/>
              </a:rPr>
              <a:t>, </a:t>
            </a:r>
            <a:r>
              <a:rPr lang="en-US" sz="2400" b="1" dirty="0" err="1">
                <a:solidFill>
                  <a:schemeClr val="bg1"/>
                </a:solidFill>
                <a:latin typeface="HP001 4 hàng" pitchFamily="34" charset="-93"/>
                <a:cs typeface="Times New Roman" pitchFamily="18" charset="0"/>
              </a:rPr>
              <a:t>iu</a:t>
            </a:r>
            <a:r>
              <a:rPr lang="en-US" sz="2400" b="1" dirty="0">
                <a:solidFill>
                  <a:schemeClr val="bg1"/>
                </a:solidFill>
                <a:latin typeface="HP001 4 hàng" pitchFamily="34" charset="-93"/>
                <a:cs typeface="Times New Roman" pitchFamily="18" charset="0"/>
              </a:rPr>
              <a:t>/</a:t>
            </a:r>
            <a:r>
              <a:rPr lang="en-US" sz="2400" b="1" dirty="0" err="1">
                <a:solidFill>
                  <a:schemeClr val="bg1"/>
                </a:solidFill>
                <a:latin typeface="HP001 4 hàng" pitchFamily="34" charset="-93"/>
                <a:cs typeface="Times New Roman" pitchFamily="18" charset="0"/>
              </a:rPr>
              <a:t>ưu</a:t>
            </a:r>
            <a:r>
              <a:rPr lang="en-US" sz="2400" b="1" dirty="0">
                <a:solidFill>
                  <a:schemeClr val="bg1"/>
                </a:solidFill>
                <a:latin typeface="HP001 4 hàng" pitchFamily="34" charset="-93"/>
                <a:cs typeface="Times New Roman" pitchFamily="18" charset="0"/>
              </a:rPr>
              <a:t>, g/r.</a:t>
            </a:r>
            <a:endParaRPr lang="en-US" sz="2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endParaRPr>
          </a:p>
          <a:p>
            <a:pPr algn="ctr"/>
            <a:endParaRPr lang="en-US" sz="28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0" name="Text Box 9"/>
          <p:cNvSpPr txBox="1">
            <a:spLocks noChangeArrowheads="1"/>
          </p:cNvSpPr>
          <p:nvPr/>
        </p:nvSpPr>
        <p:spPr bwMode="auto">
          <a:xfrm>
            <a:off x="4714718" y="3400716"/>
            <a:ext cx="35269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dirty="0">
                <a:solidFill>
                  <a:schemeClr val="bg1"/>
                </a:solidFill>
                <a:latin typeface="Times New Roman" panose="02020603050405020304" pitchFamily="18" charset="0"/>
                <a:cs typeface="Times New Roman" pitchFamily="18" charset="0"/>
              </a:rPr>
              <a:t> </a:t>
            </a:r>
            <a:r>
              <a:rPr lang="vi-VN" sz="4400" dirty="0">
                <a:solidFill>
                  <a:schemeClr val="bg1"/>
                </a:solidFill>
                <a:latin typeface="HP001 4 hàng" pitchFamily="34" charset="-93"/>
                <a:cs typeface="Times New Roman" pitchFamily="18" charset="0"/>
              </a:rPr>
              <a:t>thầm mong</a:t>
            </a:r>
            <a:endParaRPr lang="en-US" altLang="en-US" sz="4400" b="1" dirty="0">
              <a:solidFill>
                <a:schemeClr val="bg1"/>
              </a:solidFill>
              <a:latin typeface="HP001 4 hàng" pitchFamily="34" charset="-93"/>
              <a:cs typeface="Times New Roman" pitchFamily="18" charset="0"/>
            </a:endParaRPr>
          </a:p>
        </p:txBody>
      </p:sp>
    </p:spTree>
    <p:extLst>
      <p:ext uri="{BB962C8B-B14F-4D97-AF65-F5344CB8AC3E}">
        <p14:creationId xmlns:p14="http://schemas.microsoft.com/office/powerpoint/2010/main" val="33187802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a:off x="210160" y="2108606"/>
            <a:ext cx="1145151" cy="6197"/>
          </a:xfrm>
          <a:prstGeom prst="line">
            <a:avLst/>
          </a:prstGeom>
          <a:gradFill rotWithShape="0">
            <a:gsLst>
              <a:gs pos="0">
                <a:schemeClr val="accent1"/>
              </a:gs>
              <a:gs pos="100000">
                <a:schemeClr val="accent2"/>
              </a:gs>
            </a:gsLst>
            <a:lin ang="5400000" scaled="1"/>
          </a:gradFill>
          <a:ln w="28575" cap="flat" cmpd="sng" algn="ctr">
            <a:solidFill>
              <a:schemeClr val="bg1"/>
            </a:solidFill>
            <a:prstDash val="solid"/>
            <a:round/>
            <a:headEnd type="none" w="med" len="med"/>
            <a:tailEnd type="none" w="med" len="med"/>
          </a:ln>
        </p:spPr>
      </p:cxnSp>
      <p:cxnSp>
        <p:nvCxnSpPr>
          <p:cNvPr id="10" name="Straight Connector 9"/>
          <p:cNvCxnSpPr/>
          <p:nvPr/>
        </p:nvCxnSpPr>
        <p:spPr bwMode="auto">
          <a:xfrm flipH="1">
            <a:off x="1355311" y="2114803"/>
            <a:ext cx="2" cy="3366438"/>
          </a:xfrm>
          <a:prstGeom prst="line">
            <a:avLst/>
          </a:prstGeom>
          <a:gradFill rotWithShape="0">
            <a:gsLst>
              <a:gs pos="0">
                <a:schemeClr val="accent1"/>
              </a:gs>
              <a:gs pos="100000">
                <a:schemeClr val="accent2"/>
              </a:gs>
            </a:gsLst>
            <a:lin ang="5400000" scaled="1"/>
          </a:gradFill>
          <a:ln w="28575" cap="flat" cmpd="sng" algn="ctr">
            <a:solidFill>
              <a:schemeClr val="bg1"/>
            </a:solidFill>
            <a:prstDash val="solid"/>
            <a:round/>
            <a:headEnd type="none" w="med" len="med"/>
            <a:tailEnd type="none" w="med" len="med"/>
          </a:ln>
        </p:spPr>
      </p:cxnSp>
      <p:sp>
        <p:nvSpPr>
          <p:cNvPr id="11" name="Title 3"/>
          <p:cNvSpPr>
            <a:spLocks noGrp="1"/>
          </p:cNvSpPr>
          <p:nvPr/>
        </p:nvSpPr>
        <p:spPr>
          <a:xfrm>
            <a:off x="323166" y="1733550"/>
            <a:ext cx="991861" cy="347411"/>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2400" b="1" dirty="0" err="1">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Lỗi</a:t>
            </a:r>
            <a:r>
              <a:rPr lang="en-US" sz="2400" b="1" dirty="0">
                <a:solidFill>
                  <a:srgbClr val="FFFF00"/>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p>
        </p:txBody>
      </p:sp>
      <p:sp>
        <p:nvSpPr>
          <p:cNvPr id="9" name="Title 3"/>
          <p:cNvSpPr>
            <a:spLocks noGrp="1"/>
          </p:cNvSpPr>
          <p:nvPr/>
        </p:nvSpPr>
        <p:spPr>
          <a:xfrm>
            <a:off x="533400" y="209550"/>
            <a:ext cx="7708234" cy="43363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Thứ</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tư</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ngày</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27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tháng</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10 </a:t>
            </a:r>
            <a:r>
              <a:rPr lang="en-US" sz="3200" b="1" dirty="0" err="1">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năm</a:t>
            </a:r>
            <a:r>
              <a:rPr lang="en-US" sz="3200" b="1" dirty="0">
                <a:solidFill>
                  <a:srgbClr val="FFFFFF"/>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rPr>
              <a:t> 2021</a:t>
            </a:r>
          </a:p>
        </p:txBody>
      </p:sp>
      <p:sp>
        <p:nvSpPr>
          <p:cNvPr id="12" name="Title 3"/>
          <p:cNvSpPr>
            <a:spLocks noGrp="1"/>
          </p:cNvSpPr>
          <p:nvPr/>
        </p:nvSpPr>
        <p:spPr>
          <a:xfrm>
            <a:off x="1015644" y="606961"/>
            <a:ext cx="7225991" cy="132719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endParaRPr lang="en-US" sz="32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4" name="Rectangle 3"/>
          <p:cNvSpPr/>
          <p:nvPr/>
        </p:nvSpPr>
        <p:spPr>
          <a:xfrm>
            <a:off x="2133600" y="701772"/>
            <a:ext cx="4572000" cy="1815882"/>
          </a:xfrm>
          <a:prstGeom prst="rect">
            <a:avLst/>
          </a:prstGeom>
        </p:spPr>
        <p:txBody>
          <a:bodyPr>
            <a:spAutoFit/>
          </a:bodyPr>
          <a:lstStyle/>
          <a:p>
            <a:pPr algn="ctr"/>
            <a:r>
              <a:rPr lang="en-US" sz="28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Tiếng</a:t>
            </a:r>
            <a:r>
              <a:rPr lang="en-US" sz="28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28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Việt</a:t>
            </a:r>
            <a:r>
              <a:rPr lang="en-US" sz="28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 </a:t>
            </a:r>
            <a:r>
              <a:rPr lang="vi-VN" sz="2800" b="1" dirty="0">
                <a:solidFill>
                  <a:schemeClr val="bg1"/>
                </a:solidFill>
                <a:latin typeface="HP001 4 hàng" pitchFamily="34" charset="-93"/>
                <a:cs typeface="Times New Roman" pitchFamily="18" charset="0"/>
              </a:rPr>
              <a:t>Nhìn</a:t>
            </a:r>
            <a:r>
              <a:rPr lang="en-US" sz="2800" b="1" dirty="0">
                <a:solidFill>
                  <a:schemeClr val="bg1"/>
                </a:solidFill>
                <a:latin typeface="HP001 4 hàng" pitchFamily="34" charset="-93"/>
                <a:cs typeface="Times New Roman" pitchFamily="18" charset="0"/>
              </a:rPr>
              <a:t> - </a:t>
            </a:r>
            <a:r>
              <a:rPr lang="vi-VN" sz="2800" b="1" dirty="0">
                <a:solidFill>
                  <a:schemeClr val="bg1"/>
                </a:solidFill>
                <a:latin typeface="HP001 4 hàng" pitchFamily="34" charset="-93"/>
                <a:cs typeface="Times New Roman" pitchFamily="18" charset="0"/>
              </a:rPr>
              <a:t> viết</a:t>
            </a:r>
            <a:r>
              <a:rPr lang="en-US" sz="2800" b="1" dirty="0">
                <a:solidFill>
                  <a:schemeClr val="bg1"/>
                </a:solidFill>
                <a:latin typeface="HP001 4 hàng" pitchFamily="34" charset="-93"/>
                <a:cs typeface="Times New Roman" pitchFamily="18" charset="0"/>
              </a:rPr>
              <a:t>)</a:t>
            </a:r>
            <a:endParaRPr lang="en-US" sz="2800" dirty="0">
              <a:solidFill>
                <a:schemeClr val="bg1"/>
              </a:solidFill>
              <a:latin typeface="HP001 4 hàng" pitchFamily="34" charset="-93"/>
              <a:cs typeface="Times New Roman" pitchFamily="18" charset="0"/>
            </a:endParaRPr>
          </a:p>
          <a:p>
            <a:pPr algn="ctr"/>
            <a:r>
              <a:rPr lang="en-US" sz="2800" b="1" dirty="0">
                <a:solidFill>
                  <a:schemeClr val="bg1"/>
                </a:solidFill>
                <a:latin typeface="HP001 4 hàng" pitchFamily="34" charset="-93"/>
                <a:cs typeface="Times New Roman" pitchFamily="18" charset="0"/>
              </a:rPr>
              <a:t> </a:t>
            </a:r>
            <a:r>
              <a:rPr lang="vi-VN" sz="2800" b="1" dirty="0">
                <a:solidFill>
                  <a:schemeClr val="bg1"/>
                </a:solidFill>
                <a:latin typeface="HP001 4 hàng" pitchFamily="34" charset="-93"/>
                <a:cs typeface="Times New Roman" pitchFamily="18" charset="0"/>
              </a:rPr>
              <a:t>Ông tôi</a:t>
            </a:r>
            <a:endParaRPr lang="vi-VN" sz="2800" dirty="0">
              <a:solidFill>
                <a:schemeClr val="bg1"/>
              </a:solidFill>
              <a:latin typeface="HP001 4 hàng" pitchFamily="34" charset="-93"/>
              <a:cs typeface="Times New Roman" pitchFamily="18" charset="0"/>
            </a:endParaRPr>
          </a:p>
          <a:p>
            <a:pPr algn="ctr"/>
            <a:r>
              <a:rPr lang="en-US" sz="2800" b="1" dirty="0" err="1">
                <a:solidFill>
                  <a:schemeClr val="bg1"/>
                </a:solidFill>
                <a:latin typeface="HP001 4 hàng" pitchFamily="34" charset="-93"/>
                <a:cs typeface="Times New Roman" pitchFamily="18" charset="0"/>
              </a:rPr>
              <a:t>Phân</a:t>
            </a:r>
            <a:r>
              <a:rPr lang="en-US" sz="2800" b="1" dirty="0">
                <a:solidFill>
                  <a:schemeClr val="bg1"/>
                </a:solidFill>
                <a:latin typeface="HP001 4 hàng" pitchFamily="34" charset="-93"/>
                <a:cs typeface="Times New Roman" pitchFamily="18" charset="0"/>
              </a:rPr>
              <a:t> </a:t>
            </a:r>
            <a:r>
              <a:rPr lang="en-US" sz="2800" b="1" dirty="0" err="1">
                <a:solidFill>
                  <a:schemeClr val="bg1"/>
                </a:solidFill>
                <a:latin typeface="HP001 4 hàng" pitchFamily="34" charset="-93"/>
                <a:cs typeface="Times New Roman" pitchFamily="18" charset="0"/>
              </a:rPr>
              <a:t>biệt</a:t>
            </a:r>
            <a:r>
              <a:rPr lang="en-US" sz="2800" b="1" dirty="0">
                <a:solidFill>
                  <a:schemeClr val="bg1"/>
                </a:solidFill>
                <a:latin typeface="HP001 4 hàng" pitchFamily="34" charset="-93"/>
                <a:cs typeface="Times New Roman" pitchFamily="18" charset="0"/>
              </a:rPr>
              <a:t> </a:t>
            </a:r>
            <a:r>
              <a:rPr lang="en-US" sz="2800" b="1" dirty="0" err="1">
                <a:solidFill>
                  <a:schemeClr val="bg1"/>
                </a:solidFill>
                <a:latin typeface="HP001 4 hàng" pitchFamily="34" charset="-93"/>
                <a:cs typeface="Times New Roman" pitchFamily="18" charset="0"/>
              </a:rPr>
              <a:t>ng</a:t>
            </a:r>
            <a:r>
              <a:rPr lang="en-US" sz="2800" b="1" dirty="0">
                <a:solidFill>
                  <a:schemeClr val="bg1"/>
                </a:solidFill>
                <a:latin typeface="HP001 4 hàng" pitchFamily="34" charset="-93"/>
                <a:cs typeface="Times New Roman" pitchFamily="18" charset="0"/>
              </a:rPr>
              <a:t>/</a:t>
            </a:r>
            <a:r>
              <a:rPr lang="en-US" sz="2800" b="1" dirty="0" err="1">
                <a:solidFill>
                  <a:schemeClr val="bg1"/>
                </a:solidFill>
                <a:latin typeface="HP001 4 hàng" pitchFamily="34" charset="-93"/>
                <a:cs typeface="Times New Roman" pitchFamily="18" charset="0"/>
              </a:rPr>
              <a:t>ngh</a:t>
            </a:r>
            <a:r>
              <a:rPr lang="en-US" sz="2800" b="1" dirty="0">
                <a:solidFill>
                  <a:schemeClr val="bg1"/>
                </a:solidFill>
                <a:latin typeface="HP001 4 hàng" pitchFamily="34" charset="-93"/>
                <a:cs typeface="Times New Roman" pitchFamily="18" charset="0"/>
              </a:rPr>
              <a:t>, </a:t>
            </a:r>
            <a:r>
              <a:rPr lang="en-US" sz="2800" b="1" dirty="0" err="1">
                <a:solidFill>
                  <a:schemeClr val="bg1"/>
                </a:solidFill>
                <a:latin typeface="HP001 4 hàng" pitchFamily="34" charset="-93"/>
                <a:cs typeface="Times New Roman" pitchFamily="18" charset="0"/>
              </a:rPr>
              <a:t>iu</a:t>
            </a:r>
            <a:r>
              <a:rPr lang="en-US" sz="2800" b="1" dirty="0">
                <a:solidFill>
                  <a:schemeClr val="bg1"/>
                </a:solidFill>
                <a:latin typeface="HP001 4 hàng" pitchFamily="34" charset="-93"/>
                <a:cs typeface="Times New Roman" pitchFamily="18" charset="0"/>
              </a:rPr>
              <a:t>/</a:t>
            </a:r>
            <a:r>
              <a:rPr lang="en-US" sz="2800" b="1" dirty="0" err="1">
                <a:solidFill>
                  <a:schemeClr val="bg1"/>
                </a:solidFill>
                <a:latin typeface="HP001 4 hàng" pitchFamily="34" charset="-93"/>
                <a:cs typeface="Times New Roman" pitchFamily="18" charset="0"/>
              </a:rPr>
              <a:t>ưu</a:t>
            </a:r>
            <a:r>
              <a:rPr lang="en-US" sz="2800" b="1" dirty="0">
                <a:solidFill>
                  <a:schemeClr val="bg1"/>
                </a:solidFill>
                <a:latin typeface="HP001 4 hàng" pitchFamily="34" charset="-93"/>
                <a:cs typeface="Times New Roman" pitchFamily="18" charset="0"/>
              </a:rPr>
              <a:t>, g/r.</a:t>
            </a:r>
            <a:endParaRPr lang="en-US" sz="28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endParaRPr>
          </a:p>
        </p:txBody>
      </p:sp>
      <p:sp>
        <p:nvSpPr>
          <p:cNvPr id="5" name="Rectangle 4"/>
          <p:cNvSpPr/>
          <p:nvPr/>
        </p:nvSpPr>
        <p:spPr>
          <a:xfrm>
            <a:off x="1315027" y="2038350"/>
            <a:ext cx="7600373" cy="3046988"/>
          </a:xfrm>
          <a:prstGeom prst="rect">
            <a:avLst/>
          </a:prstGeom>
        </p:spPr>
        <p:txBody>
          <a:bodyPr wrap="square">
            <a:spAutoFit/>
          </a:bodyPr>
          <a:lstStyle/>
          <a:p>
            <a:r>
              <a:rPr lang="en-US" sz="2000" b="1" dirty="0"/>
              <a:t>         </a:t>
            </a:r>
            <a:r>
              <a:rPr lang="vi-VN" sz="3200" b="1" dirty="0">
                <a:solidFill>
                  <a:srgbClr val="FFFF00"/>
                </a:solidFill>
                <a:latin typeface="HP001 4 hàng" pitchFamily="34" charset="-93"/>
              </a:rPr>
              <a:t>Ông tôi đã già, thế mà không một ngày nào ông quên ra vườn . Tôi vẫn thường tha thẩn theo ông, khi xới đất, lúc tưới nước giúp ông. Tôi thầm mong sao</a:t>
            </a:r>
          </a:p>
          <a:p>
            <a:r>
              <a:rPr lang="vi-VN" sz="3200" b="1" dirty="0">
                <a:solidFill>
                  <a:srgbClr val="FFFF00"/>
                </a:solidFill>
                <a:latin typeface="HP001 4 hàng" pitchFamily="34" charset="-93"/>
              </a:rPr>
              <a:t>cho ông tôi đừng già thêm nữa.</a:t>
            </a:r>
            <a:r>
              <a:rPr lang="en-US" sz="3200" b="1" dirty="0">
                <a:solidFill>
                  <a:srgbClr val="FFFF00"/>
                </a:solidFill>
                <a:latin typeface="HP001 4 hàng" pitchFamily="34" charset="-93"/>
              </a:rPr>
              <a:t>                                              </a:t>
            </a:r>
            <a:r>
              <a:rPr lang="vi-VN" sz="3200" b="1" dirty="0">
                <a:solidFill>
                  <a:srgbClr val="FFFF00"/>
                </a:solidFill>
                <a:latin typeface="HP001 4 hàng" pitchFamily="34" charset="-93"/>
              </a:rPr>
              <a:t>      Phong Thu</a:t>
            </a:r>
            <a:endParaRPr lang="en-US" sz="4400" b="1" dirty="0">
              <a:solidFill>
                <a:srgbClr val="FFFF00"/>
              </a:solidFill>
              <a:latin typeface="HP001 4 hàng" pitchFamily="34" charset="-93"/>
            </a:endParaRPr>
          </a:p>
        </p:txBody>
      </p:sp>
    </p:spTree>
    <p:extLst>
      <p:ext uri="{BB962C8B-B14F-4D97-AF65-F5344CB8AC3E}">
        <p14:creationId xmlns:p14="http://schemas.microsoft.com/office/powerpoint/2010/main" val="3105380508"/>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40447848"/>
              </p:ext>
            </p:extLst>
          </p:nvPr>
        </p:nvGraphicFramePr>
        <p:xfrm>
          <a:off x="228600" y="742950"/>
          <a:ext cx="8846746" cy="1908490"/>
        </p:xfrm>
        <a:graphic>
          <a:graphicData uri="http://schemas.openxmlformats.org/drawingml/2006/table">
            <a:tbl>
              <a:tblPr/>
              <a:tblGrid>
                <a:gridCol w="4423373">
                  <a:extLst>
                    <a:ext uri="{9D8B030D-6E8A-4147-A177-3AD203B41FA5}">
                      <a16:colId xmlns:a16="http://schemas.microsoft.com/office/drawing/2014/main" val="20000"/>
                    </a:ext>
                  </a:extLst>
                </a:gridCol>
                <a:gridCol w="4423373">
                  <a:extLst>
                    <a:ext uri="{9D8B030D-6E8A-4147-A177-3AD203B41FA5}">
                      <a16:colId xmlns:a16="http://schemas.microsoft.com/office/drawing/2014/main" val="20001"/>
                    </a:ext>
                  </a:extLst>
                </a:gridCol>
              </a:tblGrid>
              <a:tr h="1227228">
                <a:tc>
                  <a:txBody>
                    <a:bodyPr/>
                    <a:lstStyle/>
                    <a:p>
                      <a:pPr fontAlgn="t"/>
                      <a:r>
                        <a:rPr lang="vi-VN" sz="2400" b="0" dirty="0">
                          <a:effectLst/>
                        </a:rPr>
                        <a:t>Con gì bốn vó</a:t>
                      </a:r>
                    </a:p>
                    <a:p>
                      <a:pPr fontAlgn="t"/>
                      <a:r>
                        <a:rPr lang="vi-VN" sz="2400" b="0" dirty="0">
                          <a:effectLst/>
                        </a:rPr>
                        <a:t>Ngực nở bụng thon</a:t>
                      </a:r>
                    </a:p>
                    <a:p>
                      <a:pPr fontAlgn="t"/>
                      <a:r>
                        <a:rPr lang="vi-VN" sz="2400" b="0" dirty="0">
                          <a:effectLst/>
                        </a:rPr>
                        <a:t>Rung rinh chiếc bờm</a:t>
                      </a:r>
                    </a:p>
                    <a:p>
                      <a:pPr fontAlgn="t"/>
                      <a:r>
                        <a:rPr lang="vi-VN" sz="2400" b="0" dirty="0">
                          <a:effectLst/>
                        </a:rPr>
                        <a:t>Phi nhanh như gió?</a:t>
                      </a:r>
                    </a:p>
                    <a:p>
                      <a:pPr algn="ctr" fontAlgn="t"/>
                      <a:r>
                        <a:rPr lang="vi-VN" sz="2400" b="0" dirty="0">
                          <a:effectLst/>
                        </a:rPr>
                        <a:t>(Là con gì?)</a:t>
                      </a:r>
                    </a:p>
                  </a:txBody>
                  <a:tcPr marL="39845" marR="39845" marT="39845" marB="39845">
                    <a:lnL>
                      <a:noFill/>
                    </a:lnL>
                    <a:lnR>
                      <a:noFill/>
                    </a:lnR>
                    <a:lnT>
                      <a:noFill/>
                    </a:lnT>
                    <a:lnB>
                      <a:noFill/>
                    </a:lnB>
                  </a:tcPr>
                </a:tc>
                <a:tc>
                  <a:txBody>
                    <a:bodyPr/>
                    <a:lstStyle/>
                    <a:p>
                      <a:pPr fontAlgn="t"/>
                      <a:r>
                        <a:rPr lang="vi-VN" sz="2400" b="0" dirty="0">
                          <a:effectLst/>
                        </a:rPr>
                        <a:t>Con gì ăn cỏ</a:t>
                      </a:r>
                    </a:p>
                    <a:p>
                      <a:pPr fontAlgn="t"/>
                      <a:r>
                        <a:rPr lang="vi-VN" sz="2400" b="0" dirty="0">
                          <a:effectLst/>
                        </a:rPr>
                        <a:t>Đầu nhỏ chưa sừng</a:t>
                      </a:r>
                    </a:p>
                    <a:p>
                      <a:pPr fontAlgn="t"/>
                      <a:r>
                        <a:rPr lang="vi-VN" sz="2400" b="0" dirty="0">
                          <a:effectLst/>
                        </a:rPr>
                        <a:t>Cày cấy chưa từng</a:t>
                      </a:r>
                    </a:p>
                    <a:p>
                      <a:pPr fontAlgn="t"/>
                      <a:r>
                        <a:rPr lang="vi-VN" sz="2400" b="0" dirty="0">
                          <a:effectLst/>
                        </a:rPr>
                        <a:t>Đi theo trâu mẹ?</a:t>
                      </a:r>
                    </a:p>
                    <a:p>
                      <a:pPr fontAlgn="t"/>
                      <a:r>
                        <a:rPr lang="vi-VN" sz="2400" b="0" dirty="0">
                          <a:effectLst/>
                        </a:rPr>
                        <a:t>(Là con gì?) </a:t>
                      </a:r>
                    </a:p>
                  </a:txBody>
                  <a:tcPr marL="39845" marR="39845" marT="39845" marB="39845">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140208" y="71052"/>
            <a:ext cx="893513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OpenSans"/>
                <a:cs typeface="Arial" pitchFamily="34" charset="0"/>
              </a:rPr>
              <a:t>b. </a:t>
            </a:r>
            <a:r>
              <a:rPr kumimoji="0" lang="en-US" sz="2000" b="1" i="0" u="none" strike="noStrike" cap="none" normalizeH="0" baseline="0" dirty="0" err="1">
                <a:ln>
                  <a:noFill/>
                </a:ln>
                <a:solidFill>
                  <a:srgbClr val="000000"/>
                </a:solidFill>
                <a:effectLst/>
                <a:latin typeface="OpenSans"/>
                <a:cs typeface="Arial" pitchFamily="34" charset="0"/>
              </a:rPr>
              <a:t>Giải</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các</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câu</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đố</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sau</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biết</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rằng</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lời</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giải</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đố</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có</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tiếng</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bắt</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đầu</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bằng</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chữ</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1" u="none" strike="noStrike" cap="none" normalizeH="0" baseline="0" dirty="0" err="1">
                <a:ln>
                  <a:noFill/>
                </a:ln>
                <a:solidFill>
                  <a:srgbClr val="FF0000"/>
                </a:solidFill>
                <a:effectLst/>
                <a:latin typeface="OpenSans"/>
                <a:cs typeface="Arial" pitchFamily="34" charset="0"/>
              </a:rPr>
              <a:t>ng</a:t>
            </a:r>
            <a:r>
              <a:rPr kumimoji="0" lang="en-US" sz="2000" b="1" i="1" u="none" strike="noStrike" cap="none" normalizeH="0" baseline="0" dirty="0">
                <a:ln>
                  <a:noFill/>
                </a:ln>
                <a:solidFill>
                  <a:srgbClr val="000000"/>
                </a:solidFill>
                <a:effectLst/>
                <a:latin typeface="OpenSan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OpenSans"/>
                <a:cs typeface="Arial" pitchFamily="34" charset="0"/>
              </a:rPr>
              <a:t>hoặc</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chữ</a:t>
            </a:r>
            <a:r>
              <a:rPr kumimoji="0" lang="en-US" sz="2000" b="1" i="0" u="none" strike="noStrike" cap="none" normalizeH="0" baseline="0" dirty="0">
                <a:ln>
                  <a:noFill/>
                </a:ln>
                <a:solidFill>
                  <a:srgbClr val="FF0000"/>
                </a:solidFill>
                <a:effectLst/>
                <a:latin typeface="OpenSans"/>
                <a:cs typeface="Arial" pitchFamily="34" charset="0"/>
              </a:rPr>
              <a:t> </a:t>
            </a:r>
            <a:r>
              <a:rPr kumimoji="0" lang="en-US" sz="2000" b="1" i="1" u="none" strike="noStrike" cap="none" normalizeH="0" baseline="0" dirty="0" err="1">
                <a:ln>
                  <a:noFill/>
                </a:ln>
                <a:solidFill>
                  <a:srgbClr val="FF0000"/>
                </a:solidFill>
                <a:effectLst/>
                <a:latin typeface="OpenSans"/>
                <a:cs typeface="Arial" pitchFamily="34" charset="0"/>
              </a:rPr>
              <a:t>ngh</a:t>
            </a:r>
            <a:r>
              <a:rPr kumimoji="0" lang="en-US" sz="2000" b="1" i="1" u="none" strike="noStrike" cap="none" normalizeH="0" baseline="0" dirty="0">
                <a:ln>
                  <a:noFill/>
                </a:ln>
                <a:solidFill>
                  <a:srgbClr val="000000"/>
                </a:solidFill>
                <a:effectLst/>
                <a:latin typeface="OpenSans"/>
                <a:cs typeface="Arial" pitchFamily="34" charset="0"/>
              </a:rPr>
              <a:t>:</a:t>
            </a:r>
            <a:endParaRPr kumimoji="0" lang="en-US" sz="2000" b="0" i="0" u="none" strike="noStrike" cap="none" normalizeH="0" baseline="0" dirty="0">
              <a:ln>
                <a:noFill/>
              </a:ln>
              <a:solidFill>
                <a:srgbClr val="000000"/>
              </a:solidFill>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p:cNvSpPr/>
          <p:nvPr/>
        </p:nvSpPr>
        <p:spPr>
          <a:xfrm>
            <a:off x="1828800" y="2835402"/>
            <a:ext cx="5562600" cy="2677656"/>
          </a:xfrm>
          <a:prstGeom prst="rect">
            <a:avLst/>
          </a:prstGeom>
        </p:spPr>
        <p:txBody>
          <a:bodyPr wrap="square">
            <a:spAutoFit/>
          </a:bodyPr>
          <a:lstStyle/>
          <a:p>
            <a:r>
              <a:rPr lang="vi-VN" sz="2400" dirty="0"/>
              <a:t>Con gì có cổ khá dài</a:t>
            </a:r>
          </a:p>
          <a:p>
            <a:r>
              <a:rPr lang="vi-VN" sz="2400" dirty="0"/>
              <a:t>Giống như con vịt, có tài kêu to</a:t>
            </a:r>
          </a:p>
          <a:p>
            <a:r>
              <a:rPr lang="vi-VN" sz="2400" dirty="0"/>
              <a:t>Chân có màng, mắt tròn xoe</a:t>
            </a:r>
          </a:p>
          <a:p>
            <a:r>
              <a:rPr lang="vi-VN" sz="2400" dirty="0"/>
              <a:t>Khi ngã xuống nước chẳng lo chết chìm.</a:t>
            </a:r>
          </a:p>
          <a:p>
            <a:r>
              <a:rPr lang="en-US" sz="2400" dirty="0"/>
              <a:t>                                  </a:t>
            </a:r>
            <a:r>
              <a:rPr lang="vi-VN" sz="2400" dirty="0"/>
              <a:t>(Là con gì?)</a:t>
            </a:r>
            <a:br>
              <a:rPr lang="vi-VN" sz="2400" dirty="0"/>
            </a:br>
            <a:endParaRPr lang="en-US" sz="2400" dirty="0"/>
          </a:p>
        </p:txBody>
      </p:sp>
      <p:sp>
        <p:nvSpPr>
          <p:cNvPr id="2" name="Rounded Rectangle 1"/>
          <p:cNvSpPr/>
          <p:nvPr/>
        </p:nvSpPr>
        <p:spPr>
          <a:xfrm>
            <a:off x="1143000" y="2266950"/>
            <a:ext cx="21336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rPr>
              <a:t>Con </a:t>
            </a:r>
            <a:r>
              <a:rPr lang="en-US" sz="3200" b="1" dirty="0" err="1">
                <a:solidFill>
                  <a:srgbClr val="FF0000"/>
                </a:solidFill>
              </a:rPr>
              <a:t>ngựa</a:t>
            </a:r>
            <a:endParaRPr lang="en-US" sz="3200" b="1" dirty="0">
              <a:solidFill>
                <a:srgbClr val="FF0000"/>
              </a:solidFill>
            </a:endParaRPr>
          </a:p>
        </p:txBody>
      </p:sp>
      <p:sp>
        <p:nvSpPr>
          <p:cNvPr id="7" name="Rounded Rectangle 6"/>
          <p:cNvSpPr/>
          <p:nvPr/>
        </p:nvSpPr>
        <p:spPr>
          <a:xfrm>
            <a:off x="6248400" y="4468368"/>
            <a:ext cx="21336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rPr>
              <a:t>Con </a:t>
            </a:r>
            <a:r>
              <a:rPr lang="en-US" sz="3200" b="1" dirty="0" err="1">
                <a:solidFill>
                  <a:srgbClr val="FF0000"/>
                </a:solidFill>
              </a:rPr>
              <a:t>ngỗng</a:t>
            </a:r>
            <a:endParaRPr lang="en-US" sz="3200" b="1" dirty="0">
              <a:solidFill>
                <a:srgbClr val="FF0000"/>
              </a:solidFill>
            </a:endParaRPr>
          </a:p>
        </p:txBody>
      </p:sp>
      <p:sp>
        <p:nvSpPr>
          <p:cNvPr id="8" name="Rounded Rectangle 7"/>
          <p:cNvSpPr/>
          <p:nvPr/>
        </p:nvSpPr>
        <p:spPr>
          <a:xfrm>
            <a:off x="6553200" y="2266950"/>
            <a:ext cx="21336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rPr>
              <a:t>Con </a:t>
            </a:r>
            <a:r>
              <a:rPr lang="en-US" sz="3200" b="1" dirty="0" err="1">
                <a:solidFill>
                  <a:srgbClr val="FF0000"/>
                </a:solidFill>
              </a:rPr>
              <a:t>nghé</a:t>
            </a:r>
            <a:endParaRPr lang="en-US" sz="3200" b="1" dirty="0">
              <a:solidFill>
                <a:srgbClr val="FF0000"/>
              </a:solidFill>
            </a:endParaRPr>
          </a:p>
        </p:txBody>
      </p:sp>
    </p:spTree>
    <p:extLst>
      <p:ext uri="{BB962C8B-B14F-4D97-AF65-F5344CB8AC3E}">
        <p14:creationId xmlns:p14="http://schemas.microsoft.com/office/powerpoint/2010/main" val="13435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2" name="Rectangle 1"/>
          <p:cNvSpPr/>
          <p:nvPr/>
        </p:nvSpPr>
        <p:spPr>
          <a:xfrm>
            <a:off x="381000" y="-488811"/>
            <a:ext cx="8458200" cy="4955203"/>
          </a:xfrm>
          <a:prstGeom prst="rect">
            <a:avLst/>
          </a:prstGeom>
        </p:spPr>
        <p:txBody>
          <a:bodyPr wrap="square">
            <a:spAutoFit/>
          </a:bodyPr>
          <a:lstStyle/>
          <a:p>
            <a:endParaRPr lang="vi-VN" sz="3200" b="1" dirty="0"/>
          </a:p>
          <a:p>
            <a:r>
              <a:rPr lang="vi-VN" sz="3200" b="1" dirty="0"/>
              <a:t>        Cô chủ nhà tí hon</a:t>
            </a:r>
            <a:endParaRPr lang="vi-VN" sz="3200" dirty="0"/>
          </a:p>
          <a:p>
            <a:r>
              <a:rPr lang="vi-VN" sz="2800" dirty="0"/>
              <a:t> Ông ngoại ở quê ra chơi. Đến bữa cơm, thấy thức ăn mẹ nấu hấp dẫn, Vân liền chạy tới</a:t>
            </a:r>
            <a:r>
              <a:rPr lang="vi-VN" sz="2800" b="1" dirty="0"/>
              <a:t> </a:t>
            </a:r>
            <a:r>
              <a:rPr lang="vi-VN" sz="2800" dirty="0"/>
              <a:t>bàn, định nếm thử. Ông nhìn Vân, nheo mắt cười:</a:t>
            </a:r>
          </a:p>
          <a:p>
            <a:r>
              <a:rPr lang="vi-VN" sz="2800" dirty="0"/>
              <a:t>- Mời cả nhà cùng ăn cơm nào!</a:t>
            </a:r>
          </a:p>
          <a:p>
            <a:r>
              <a:rPr lang="vi-VN" sz="2800" dirty="0"/>
              <a:t>Nghe ông nói, Vân bẽn lẽn:</a:t>
            </a:r>
          </a:p>
          <a:p>
            <a:r>
              <a:rPr lang="vi-VN" sz="2800" dirty="0"/>
              <a:t>- Cháu mời ông, con mời bố mẹ.</a:t>
            </a:r>
          </a:p>
          <a:p>
            <a:r>
              <a:rPr lang="vi-VN" sz="2800" dirty="0"/>
              <a:t>Ăn xong, ông nhìn Vân âu yếm:</a:t>
            </a:r>
          </a:p>
          <a:p>
            <a:r>
              <a:rPr lang="vi-VN" sz="2800" dirty="0"/>
              <a:t>- Tăm nhà mình để ở đâu nhỉ? Cô chủ nhà tí hon lấy giúp ông</a:t>
            </a:r>
            <a:r>
              <a:rPr lang="vi-VN" sz="2800" b="1" dirty="0"/>
              <a:t> </a:t>
            </a:r>
            <a:r>
              <a:rPr lang="vi-VN" sz="2800" dirty="0"/>
              <a:t>với nào.</a:t>
            </a:r>
          </a:p>
        </p:txBody>
      </p:sp>
    </p:spTree>
    <p:extLst>
      <p:ext uri="{BB962C8B-B14F-4D97-AF65-F5344CB8AC3E}">
        <p14:creationId xmlns:p14="http://schemas.microsoft.com/office/powerpoint/2010/main" val="1049732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1625200"/>
              </p:ext>
            </p:extLst>
          </p:nvPr>
        </p:nvGraphicFramePr>
        <p:xfrm>
          <a:off x="228600" y="742950"/>
          <a:ext cx="8846746" cy="1908490"/>
        </p:xfrm>
        <a:graphic>
          <a:graphicData uri="http://schemas.openxmlformats.org/drawingml/2006/table">
            <a:tbl>
              <a:tblPr/>
              <a:tblGrid>
                <a:gridCol w="4423373">
                  <a:extLst>
                    <a:ext uri="{9D8B030D-6E8A-4147-A177-3AD203B41FA5}">
                      <a16:colId xmlns:a16="http://schemas.microsoft.com/office/drawing/2014/main" val="20000"/>
                    </a:ext>
                  </a:extLst>
                </a:gridCol>
                <a:gridCol w="4423373">
                  <a:extLst>
                    <a:ext uri="{9D8B030D-6E8A-4147-A177-3AD203B41FA5}">
                      <a16:colId xmlns:a16="http://schemas.microsoft.com/office/drawing/2014/main" val="20001"/>
                    </a:ext>
                  </a:extLst>
                </a:gridCol>
              </a:tblGrid>
              <a:tr h="1227228">
                <a:tc>
                  <a:txBody>
                    <a:bodyPr/>
                    <a:lstStyle/>
                    <a:p>
                      <a:pPr fontAlgn="t"/>
                      <a:r>
                        <a:rPr lang="vi-VN" sz="2400" b="0" dirty="0">
                          <a:effectLst/>
                        </a:rPr>
                        <a:t>Con gì bốn vó</a:t>
                      </a:r>
                    </a:p>
                    <a:p>
                      <a:pPr fontAlgn="t"/>
                      <a:r>
                        <a:rPr lang="vi-VN" sz="2400" b="0" dirty="0">
                          <a:effectLst/>
                        </a:rPr>
                        <a:t>Ngực nở bụng thon</a:t>
                      </a:r>
                    </a:p>
                    <a:p>
                      <a:pPr fontAlgn="t"/>
                      <a:r>
                        <a:rPr lang="vi-VN" sz="2400" b="0" dirty="0">
                          <a:effectLst/>
                        </a:rPr>
                        <a:t>Rung rinh chiếc bờm</a:t>
                      </a:r>
                    </a:p>
                    <a:p>
                      <a:pPr fontAlgn="t"/>
                      <a:r>
                        <a:rPr lang="vi-VN" sz="2400" b="0" dirty="0">
                          <a:effectLst/>
                        </a:rPr>
                        <a:t>Phi nhanh như gió?</a:t>
                      </a:r>
                    </a:p>
                    <a:p>
                      <a:pPr algn="ctr" fontAlgn="t"/>
                      <a:r>
                        <a:rPr lang="vi-VN" sz="2400" b="0" dirty="0">
                          <a:effectLst/>
                        </a:rPr>
                        <a:t>(Là con gì?)</a:t>
                      </a:r>
                    </a:p>
                  </a:txBody>
                  <a:tcPr marL="39845" marR="39845" marT="39845" marB="39845">
                    <a:lnL>
                      <a:noFill/>
                    </a:lnL>
                    <a:lnR>
                      <a:noFill/>
                    </a:lnR>
                    <a:lnT>
                      <a:noFill/>
                    </a:lnT>
                    <a:lnB>
                      <a:noFill/>
                    </a:lnB>
                  </a:tcPr>
                </a:tc>
                <a:tc>
                  <a:txBody>
                    <a:bodyPr/>
                    <a:lstStyle/>
                    <a:p>
                      <a:pPr fontAlgn="t"/>
                      <a:r>
                        <a:rPr lang="vi-VN" sz="2400" b="0" dirty="0">
                          <a:effectLst/>
                        </a:rPr>
                        <a:t>Con gì ăn cỏ</a:t>
                      </a:r>
                    </a:p>
                    <a:p>
                      <a:pPr fontAlgn="t"/>
                      <a:r>
                        <a:rPr lang="vi-VN" sz="2400" b="0" dirty="0">
                          <a:effectLst/>
                        </a:rPr>
                        <a:t>Đầu nhỏ chưa sừng</a:t>
                      </a:r>
                    </a:p>
                    <a:p>
                      <a:pPr fontAlgn="t"/>
                      <a:r>
                        <a:rPr lang="vi-VN" sz="2400" b="0" dirty="0">
                          <a:effectLst/>
                        </a:rPr>
                        <a:t>Cày cấy chưa từng</a:t>
                      </a:r>
                    </a:p>
                    <a:p>
                      <a:pPr fontAlgn="t"/>
                      <a:r>
                        <a:rPr lang="vi-VN" sz="2400" b="0" dirty="0">
                          <a:effectLst/>
                        </a:rPr>
                        <a:t>Đi theo trâu mẹ?</a:t>
                      </a:r>
                    </a:p>
                    <a:p>
                      <a:pPr fontAlgn="t"/>
                      <a:r>
                        <a:rPr lang="vi-VN" sz="2400" b="0" dirty="0">
                          <a:effectLst/>
                        </a:rPr>
                        <a:t>(Là con gì?) </a:t>
                      </a:r>
                    </a:p>
                  </a:txBody>
                  <a:tcPr marL="39845" marR="39845" marT="39845" marB="39845">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140208" y="71052"/>
            <a:ext cx="893513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OpenSans"/>
                <a:cs typeface="Arial" pitchFamily="34" charset="0"/>
              </a:rPr>
              <a:t>b. </a:t>
            </a:r>
            <a:r>
              <a:rPr kumimoji="0" lang="en-US" sz="2000" b="1" i="0" u="none" strike="noStrike" cap="none" normalizeH="0" baseline="0" dirty="0" err="1">
                <a:ln>
                  <a:noFill/>
                </a:ln>
                <a:solidFill>
                  <a:srgbClr val="000000"/>
                </a:solidFill>
                <a:effectLst/>
                <a:latin typeface="OpenSans"/>
                <a:cs typeface="Arial" pitchFamily="34" charset="0"/>
              </a:rPr>
              <a:t>Giải</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các</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câu</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đố</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sau</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biết</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rằng</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lời</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giải</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đố</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có</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tiếng</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bắt</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đầu</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bằng</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chữ</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1" u="none" strike="noStrike" cap="none" normalizeH="0" baseline="0" dirty="0" err="1">
                <a:ln>
                  <a:noFill/>
                </a:ln>
                <a:solidFill>
                  <a:srgbClr val="FF0000"/>
                </a:solidFill>
                <a:effectLst/>
                <a:latin typeface="OpenSans"/>
                <a:cs typeface="Arial" pitchFamily="34" charset="0"/>
              </a:rPr>
              <a:t>ng</a:t>
            </a:r>
            <a:r>
              <a:rPr kumimoji="0" lang="en-US" sz="2000" b="1" i="1" u="none" strike="noStrike" cap="none" normalizeH="0" baseline="0" dirty="0">
                <a:ln>
                  <a:noFill/>
                </a:ln>
                <a:solidFill>
                  <a:srgbClr val="000000"/>
                </a:solidFill>
                <a:effectLst/>
                <a:latin typeface="OpenSan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OpenSans"/>
                <a:cs typeface="Arial" pitchFamily="34" charset="0"/>
              </a:rPr>
              <a:t>hoặc</a:t>
            </a:r>
            <a:r>
              <a:rPr kumimoji="0" lang="en-US" sz="2000" b="1" i="0" u="none" strike="noStrike" cap="none" normalizeH="0" baseline="0" dirty="0">
                <a:ln>
                  <a:noFill/>
                </a:ln>
                <a:solidFill>
                  <a:srgbClr val="000000"/>
                </a:solidFill>
                <a:effectLst/>
                <a:latin typeface="OpenSans"/>
                <a:cs typeface="Arial" pitchFamily="34" charset="0"/>
              </a:rPr>
              <a:t> </a:t>
            </a:r>
            <a:r>
              <a:rPr kumimoji="0" lang="en-US" sz="2000" b="1" i="0" u="none" strike="noStrike" cap="none" normalizeH="0" baseline="0" dirty="0" err="1">
                <a:ln>
                  <a:noFill/>
                </a:ln>
                <a:solidFill>
                  <a:srgbClr val="000000"/>
                </a:solidFill>
                <a:effectLst/>
                <a:latin typeface="OpenSans"/>
                <a:cs typeface="Arial" pitchFamily="34" charset="0"/>
              </a:rPr>
              <a:t>chữ</a:t>
            </a:r>
            <a:r>
              <a:rPr kumimoji="0" lang="en-US" sz="2000" b="1" i="0" u="none" strike="noStrike" cap="none" normalizeH="0" baseline="0" dirty="0">
                <a:ln>
                  <a:noFill/>
                </a:ln>
                <a:solidFill>
                  <a:srgbClr val="FF0000"/>
                </a:solidFill>
                <a:effectLst/>
                <a:latin typeface="OpenSans"/>
                <a:cs typeface="Arial" pitchFamily="34" charset="0"/>
              </a:rPr>
              <a:t> </a:t>
            </a:r>
            <a:r>
              <a:rPr kumimoji="0" lang="en-US" sz="2000" b="1" i="1" u="none" strike="noStrike" cap="none" normalizeH="0" baseline="0" dirty="0" err="1">
                <a:ln>
                  <a:noFill/>
                </a:ln>
                <a:solidFill>
                  <a:srgbClr val="FF0000"/>
                </a:solidFill>
                <a:effectLst/>
                <a:latin typeface="OpenSans"/>
                <a:cs typeface="Arial" pitchFamily="34" charset="0"/>
              </a:rPr>
              <a:t>ngh</a:t>
            </a:r>
            <a:r>
              <a:rPr kumimoji="0" lang="en-US" sz="2000" b="1" i="1" u="none" strike="noStrike" cap="none" normalizeH="0" baseline="0" dirty="0">
                <a:ln>
                  <a:noFill/>
                </a:ln>
                <a:solidFill>
                  <a:srgbClr val="000000"/>
                </a:solidFill>
                <a:effectLst/>
                <a:latin typeface="OpenSans"/>
                <a:cs typeface="Arial" pitchFamily="34" charset="0"/>
              </a:rPr>
              <a:t>:</a:t>
            </a:r>
            <a:endParaRPr kumimoji="0" lang="en-US" sz="2000" b="0" i="0" u="none" strike="noStrike" cap="none" normalizeH="0" baseline="0" dirty="0">
              <a:ln>
                <a:noFill/>
              </a:ln>
              <a:solidFill>
                <a:srgbClr val="000000"/>
              </a:solidFill>
              <a:effectLst/>
              <a:latin typeface="Ope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Rounded Rectangle 1"/>
          <p:cNvSpPr/>
          <p:nvPr/>
        </p:nvSpPr>
        <p:spPr>
          <a:xfrm>
            <a:off x="1143000" y="2266950"/>
            <a:ext cx="21336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t>Con </a:t>
            </a:r>
            <a:r>
              <a:rPr lang="en-US" sz="3200" dirty="0" err="1">
                <a:solidFill>
                  <a:srgbClr val="FF0000"/>
                </a:solidFill>
              </a:rPr>
              <a:t>ng</a:t>
            </a:r>
            <a:r>
              <a:rPr lang="en-US" sz="3200" dirty="0" err="1"/>
              <a:t>ựa</a:t>
            </a:r>
            <a:endParaRPr lang="en-US" sz="3200" dirty="0"/>
          </a:p>
        </p:txBody>
      </p:sp>
      <p:sp>
        <p:nvSpPr>
          <p:cNvPr id="8" name="Rounded Rectangle 7"/>
          <p:cNvSpPr/>
          <p:nvPr/>
        </p:nvSpPr>
        <p:spPr>
          <a:xfrm>
            <a:off x="6553200" y="2266950"/>
            <a:ext cx="21336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t>Con </a:t>
            </a:r>
            <a:r>
              <a:rPr lang="en-US" sz="3200" dirty="0" err="1">
                <a:solidFill>
                  <a:srgbClr val="FF0000"/>
                </a:solidFill>
              </a:rPr>
              <a:t>ngh</a:t>
            </a:r>
            <a:r>
              <a:rPr lang="en-US" sz="3200" dirty="0" err="1"/>
              <a:t>é</a:t>
            </a:r>
            <a:endParaRPr lang="en-US" sz="3200" dirty="0"/>
          </a:p>
        </p:txBody>
      </p:sp>
    </p:spTree>
    <p:extLst>
      <p:ext uri="{BB962C8B-B14F-4D97-AF65-F5344CB8AC3E}">
        <p14:creationId xmlns:p14="http://schemas.microsoft.com/office/powerpoint/2010/main" val="39276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90136"/>
            <a:ext cx="4800600" cy="584775"/>
          </a:xfrm>
          <a:prstGeom prst="rect">
            <a:avLst/>
          </a:prstGeom>
        </p:spPr>
        <p:txBody>
          <a:bodyPr wrap="square">
            <a:spAutoFit/>
          </a:bodyPr>
          <a:lstStyle/>
          <a:p>
            <a:r>
              <a:rPr lang="vi-VN" sz="3200" dirty="0"/>
              <a:t>con </a:t>
            </a:r>
            <a:r>
              <a:rPr lang="vi-VN" sz="3200" dirty="0">
                <a:solidFill>
                  <a:srgbClr val="FF0000"/>
                </a:solidFill>
              </a:rPr>
              <a:t>ng</a:t>
            </a:r>
            <a:r>
              <a:rPr lang="vi-VN" sz="3200" dirty="0"/>
              <a:t>ựa</a:t>
            </a:r>
          </a:p>
        </p:txBody>
      </p:sp>
      <p:sp>
        <p:nvSpPr>
          <p:cNvPr id="5" name="Rectangle 4"/>
          <p:cNvSpPr/>
          <p:nvPr/>
        </p:nvSpPr>
        <p:spPr>
          <a:xfrm>
            <a:off x="5732275" y="24480"/>
            <a:ext cx="1869423" cy="584775"/>
          </a:xfrm>
          <a:prstGeom prst="rect">
            <a:avLst/>
          </a:prstGeom>
        </p:spPr>
        <p:txBody>
          <a:bodyPr wrap="none">
            <a:spAutoFit/>
          </a:bodyPr>
          <a:lstStyle/>
          <a:p>
            <a:r>
              <a:rPr lang="vi-VN" sz="3200" dirty="0"/>
              <a:t>con </a:t>
            </a:r>
            <a:r>
              <a:rPr lang="vi-VN" sz="3200" dirty="0">
                <a:solidFill>
                  <a:srgbClr val="FF0000"/>
                </a:solidFill>
              </a:rPr>
              <a:t>ngh</a:t>
            </a:r>
            <a:r>
              <a:rPr lang="vi-VN" sz="3200" dirty="0"/>
              <a:t>é</a:t>
            </a:r>
          </a:p>
        </p:txBody>
      </p:sp>
      <p:sp>
        <p:nvSpPr>
          <p:cNvPr id="7" name="AutoShape 2" descr="Hướng dẫn vẽ con ngựa đơn giản bá đạo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5576" y="674911"/>
            <a:ext cx="3730624"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Vẽ và Tô Màu Con Ngỗng | Bé Học Tô Màu | Drawing and Coloring For Kids  Toolder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7" y="2647950"/>
            <a:ext cx="4001896" cy="194173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7" descr="Bê – Wikipedia tiếng Việ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descr="CON BÒ CHẾT : NGẬM NGÙI CHUA XÓ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74911"/>
            <a:ext cx="3581400" cy="29439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668119"/>
            <a:ext cx="1866217" cy="523220"/>
          </a:xfrm>
          <a:prstGeom prst="rect">
            <a:avLst/>
          </a:prstGeom>
        </p:spPr>
        <p:txBody>
          <a:bodyPr wrap="none">
            <a:spAutoFit/>
          </a:bodyPr>
          <a:lstStyle/>
          <a:p>
            <a:r>
              <a:rPr lang="vi-VN" sz="2800" dirty="0"/>
              <a:t>con </a:t>
            </a:r>
            <a:r>
              <a:rPr lang="vi-VN" sz="2800" dirty="0">
                <a:solidFill>
                  <a:srgbClr val="FF0000"/>
                </a:solidFill>
              </a:rPr>
              <a:t>ng</a:t>
            </a:r>
            <a:r>
              <a:rPr lang="vi-VN" sz="2800" dirty="0"/>
              <a:t>ỗng</a:t>
            </a:r>
            <a:endParaRPr lang="vi-VN" sz="2000" dirty="0"/>
          </a:p>
        </p:txBody>
      </p:sp>
    </p:spTree>
    <p:extLst>
      <p:ext uri="{BB962C8B-B14F-4D97-AF65-F5344CB8AC3E}">
        <p14:creationId xmlns:p14="http://schemas.microsoft.com/office/powerpoint/2010/main" val="716342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question_lgh/2021_41/1622194716-qgz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11" y="783794"/>
            <a:ext cx="8708138" cy="43251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7950" y="34945"/>
            <a:ext cx="7628763" cy="461665"/>
          </a:xfrm>
          <a:prstGeom prst="rect">
            <a:avLst/>
          </a:prstGeom>
        </p:spPr>
        <p:txBody>
          <a:bodyPr wrap="square">
            <a:spAutoFit/>
          </a:bodyPr>
          <a:lstStyle/>
          <a:p>
            <a:pPr lvl="0" fontAlgn="base">
              <a:spcBef>
                <a:spcPct val="0"/>
              </a:spcBef>
              <a:spcAft>
                <a:spcPct val="0"/>
              </a:spcAft>
            </a:pPr>
            <a:r>
              <a:rPr lang="en-US" sz="2400" b="1" dirty="0">
                <a:solidFill>
                  <a:srgbClr val="000000"/>
                </a:solidFill>
                <a:latin typeface="OpenSans"/>
                <a:cs typeface="Arial" pitchFamily="34" charset="0"/>
              </a:rPr>
              <a:t>c. </a:t>
            </a:r>
            <a:r>
              <a:rPr lang="en-US" sz="2400" b="1" dirty="0" err="1">
                <a:solidFill>
                  <a:srgbClr val="000000"/>
                </a:solidFill>
                <a:latin typeface="OpenSans"/>
                <a:cs typeface="Arial" pitchFamily="34" charset="0"/>
              </a:rPr>
              <a:t>Chọn</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chữ</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hoặc</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vần</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thích</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hợp</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với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mỗi</a:t>
            </a:r>
            <a:r>
              <a:rPr lang="en-US" sz="2400" b="1" dirty="0">
                <a:solidFill>
                  <a:srgbClr val="000000"/>
                </a:solidFill>
                <a:latin typeface="OpenSans"/>
                <a:cs typeface="Arial" pitchFamily="34" charset="0"/>
              </a:rPr>
              <a:t> ô </a:t>
            </a:r>
            <a:r>
              <a:rPr lang="en-US" sz="2400" b="1" dirty="0" err="1">
                <a:solidFill>
                  <a:srgbClr val="000000"/>
                </a:solidFill>
                <a:latin typeface="OpenSans"/>
                <a:cs typeface="Arial" pitchFamily="34" charset="0"/>
              </a:rPr>
              <a:t>hoa</a:t>
            </a:r>
            <a:r>
              <a:rPr lang="en-US" sz="2400" b="1" dirty="0">
                <a:solidFill>
                  <a:srgbClr val="000000"/>
                </a:solidFill>
                <a:latin typeface="OpenSans"/>
                <a:cs typeface="Arial" pitchFamily="34" charset="0"/>
              </a:rPr>
              <a:t>:</a:t>
            </a:r>
            <a:endParaRPr lang="en-US" dirty="0">
              <a:latin typeface="Arial" pitchFamily="34" charset="0"/>
              <a:cs typeface="Arial" pitchFamily="34" charset="0"/>
            </a:endParaRPr>
          </a:p>
        </p:txBody>
      </p:sp>
      <p:sp>
        <p:nvSpPr>
          <p:cNvPr id="6" name="Rectangle 5"/>
          <p:cNvSpPr/>
          <p:nvPr/>
        </p:nvSpPr>
        <p:spPr>
          <a:xfrm>
            <a:off x="1752600" y="1504950"/>
            <a:ext cx="184731" cy="523220"/>
          </a:xfrm>
          <a:prstGeom prst="rect">
            <a:avLst/>
          </a:prstGeom>
        </p:spPr>
        <p:txBody>
          <a:bodyPr wrap="none">
            <a:spAutoFit/>
          </a:bodyPr>
          <a:lstStyle/>
          <a:p>
            <a:endParaRPr lang="en-US" sz="2800" b="1" dirty="0">
              <a:solidFill>
                <a:srgbClr val="FF0000"/>
              </a:solidFill>
            </a:endParaRPr>
          </a:p>
        </p:txBody>
      </p:sp>
      <p:sp>
        <p:nvSpPr>
          <p:cNvPr id="8" name="Rectangle 7"/>
          <p:cNvSpPr/>
          <p:nvPr/>
        </p:nvSpPr>
        <p:spPr>
          <a:xfrm>
            <a:off x="1586778" y="1607486"/>
            <a:ext cx="536480" cy="52322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800" b="1" dirty="0" err="1">
                <a:solidFill>
                  <a:srgbClr val="FF0000"/>
                </a:solidFill>
                <a:latin typeface="OpenSansBold"/>
              </a:rPr>
              <a:t>ìu</a:t>
            </a:r>
            <a:endParaRPr lang="en-US" sz="2800" b="1" dirty="0">
              <a:solidFill>
                <a:srgbClr val="FF0000"/>
              </a:solidFill>
            </a:endParaRPr>
          </a:p>
        </p:txBody>
      </p:sp>
      <p:sp>
        <p:nvSpPr>
          <p:cNvPr id="9" name="Rectangle 8"/>
          <p:cNvSpPr/>
          <p:nvPr/>
        </p:nvSpPr>
        <p:spPr>
          <a:xfrm>
            <a:off x="6821440" y="1589014"/>
            <a:ext cx="688880" cy="52322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800" b="1" dirty="0" err="1">
                <a:solidFill>
                  <a:srgbClr val="FF0000"/>
                </a:solidFill>
                <a:latin typeface="OpenSansBold"/>
              </a:rPr>
              <a:t>ưu</a:t>
            </a:r>
            <a:endParaRPr lang="en-US" sz="2800" b="1" dirty="0">
              <a:solidFill>
                <a:srgbClr val="FF0000"/>
              </a:solidFill>
            </a:endParaRPr>
          </a:p>
        </p:txBody>
      </p:sp>
      <p:sp>
        <p:nvSpPr>
          <p:cNvPr id="10" name="Rectangle 9"/>
          <p:cNvSpPr/>
          <p:nvPr/>
        </p:nvSpPr>
        <p:spPr>
          <a:xfrm>
            <a:off x="1783406" y="3867150"/>
            <a:ext cx="370658" cy="52322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800" b="1" dirty="0">
                <a:solidFill>
                  <a:srgbClr val="FF0000"/>
                </a:solidFill>
                <a:latin typeface="OpenSansBold"/>
              </a:rPr>
              <a:t>r</a:t>
            </a:r>
            <a:endParaRPr lang="en-US" sz="2800" b="1" dirty="0">
              <a:solidFill>
                <a:srgbClr val="FF0000"/>
              </a:solidFill>
            </a:endParaRPr>
          </a:p>
        </p:txBody>
      </p:sp>
      <p:sp>
        <p:nvSpPr>
          <p:cNvPr id="11" name="Rectangle 10"/>
          <p:cNvSpPr/>
          <p:nvPr/>
        </p:nvSpPr>
        <p:spPr>
          <a:xfrm>
            <a:off x="3952244" y="3867150"/>
            <a:ext cx="388797" cy="52322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800" b="1" dirty="0">
                <a:solidFill>
                  <a:srgbClr val="FF0000"/>
                </a:solidFill>
                <a:latin typeface="OpenSansBold"/>
              </a:rPr>
              <a:t>g</a:t>
            </a:r>
            <a:endParaRPr lang="en-US" sz="2800" b="1" dirty="0">
              <a:solidFill>
                <a:srgbClr val="FF0000"/>
              </a:solidFill>
            </a:endParaRPr>
          </a:p>
        </p:txBody>
      </p:sp>
      <p:sp>
        <p:nvSpPr>
          <p:cNvPr id="12" name="Rectangle 11"/>
          <p:cNvSpPr/>
          <p:nvPr/>
        </p:nvSpPr>
        <p:spPr>
          <a:xfrm>
            <a:off x="6981468" y="3844016"/>
            <a:ext cx="368824" cy="523220"/>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800" b="1" dirty="0">
                <a:solidFill>
                  <a:srgbClr val="FF0000"/>
                </a:solidFill>
                <a:latin typeface="OpenSansBold"/>
              </a:rPr>
              <a:t>r</a:t>
            </a:r>
            <a:endParaRPr lang="en-US" sz="2800" b="1" dirty="0">
              <a:solidFill>
                <a:srgbClr val="FF0000"/>
              </a:solidFill>
            </a:endParaRPr>
          </a:p>
        </p:txBody>
      </p:sp>
      <p:sp>
        <p:nvSpPr>
          <p:cNvPr id="13" name="Rectangle 12"/>
          <p:cNvSpPr/>
          <p:nvPr/>
        </p:nvSpPr>
        <p:spPr>
          <a:xfrm>
            <a:off x="4180170" y="1533632"/>
            <a:ext cx="536480" cy="52322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800" b="1" dirty="0" err="1">
                <a:solidFill>
                  <a:srgbClr val="FF0000"/>
                </a:solidFill>
                <a:latin typeface="OpenSansBold"/>
              </a:rPr>
              <a:t>iu</a:t>
            </a:r>
            <a:endParaRPr lang="en-US" sz="2800" b="1" dirty="0">
              <a:solidFill>
                <a:srgbClr val="FF0000"/>
              </a:solidFill>
            </a:endParaRPr>
          </a:p>
        </p:txBody>
      </p:sp>
    </p:spTree>
    <p:extLst>
      <p:ext uri="{BB962C8B-B14F-4D97-AF65-F5344CB8AC3E}">
        <p14:creationId xmlns:p14="http://schemas.microsoft.com/office/powerpoint/2010/main" val="130565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416820" y="209550"/>
            <a:ext cx="8727180" cy="98454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Thứ</a:t>
            </a:r>
            <a:r>
              <a:rPr lang="en-US" sz="36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năm</a:t>
            </a:r>
            <a:r>
              <a:rPr lang="en-US" sz="36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ngày</a:t>
            </a:r>
            <a:r>
              <a:rPr lang="en-US" sz="36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28 </a:t>
            </a:r>
            <a:r>
              <a:rPr lang="en-US" sz="3600" b="1" dirty="0" err="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tháng</a:t>
            </a:r>
            <a:r>
              <a:rPr lang="en-US" sz="36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10 </a:t>
            </a:r>
            <a:r>
              <a:rPr lang="en-US" sz="3600" b="1" dirty="0" err="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năm</a:t>
            </a:r>
            <a:r>
              <a:rPr lang="en-US" sz="36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2021</a:t>
            </a:r>
          </a:p>
        </p:txBody>
      </p:sp>
      <p:sp>
        <p:nvSpPr>
          <p:cNvPr id="16" name="Title 3"/>
          <p:cNvSpPr>
            <a:spLocks noGrp="1"/>
          </p:cNvSpPr>
          <p:nvPr/>
        </p:nvSpPr>
        <p:spPr>
          <a:xfrm>
            <a:off x="2743200" y="1204424"/>
            <a:ext cx="51816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8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Việt</a:t>
            </a:r>
            <a:endParaRPr lang="en-US" sz="4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TextBox 5"/>
          <p:cNvSpPr txBox="1">
            <a:spLocks noChangeArrowheads="1"/>
          </p:cNvSpPr>
          <p:nvPr/>
        </p:nvSpPr>
        <p:spPr bwMode="auto">
          <a:xfrm>
            <a:off x="416820" y="2076296"/>
            <a:ext cx="956538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b="1" dirty="0" err="1">
                <a:solidFill>
                  <a:srgbClr val="FFFFFF"/>
                </a:solidFill>
                <a:latin typeface="Times New Roman" pitchFamily="18" charset="0"/>
                <a:cs typeface="Times New Roman" pitchFamily="18" charset="0"/>
              </a:rPr>
              <a:t>Mở</a:t>
            </a:r>
            <a:r>
              <a:rPr lang="en-US" altLang="en-US" sz="3600" b="1" dirty="0">
                <a:solidFill>
                  <a:srgbClr val="FFFFFF"/>
                </a:solidFill>
                <a:latin typeface="Times New Roman" pitchFamily="18" charset="0"/>
                <a:cs typeface="Times New Roman" pitchFamily="18" charset="0"/>
              </a:rPr>
              <a:t> </a:t>
            </a:r>
            <a:r>
              <a:rPr lang="en-US" altLang="en-US" sz="3600" b="1" dirty="0" err="1">
                <a:solidFill>
                  <a:srgbClr val="FFFFFF"/>
                </a:solidFill>
                <a:latin typeface="Times New Roman" pitchFamily="18" charset="0"/>
                <a:cs typeface="Times New Roman" pitchFamily="18" charset="0"/>
              </a:rPr>
              <a:t>rộng</a:t>
            </a:r>
            <a:r>
              <a:rPr lang="en-US" altLang="en-US" sz="3600" b="1" dirty="0">
                <a:solidFill>
                  <a:srgbClr val="FFFFFF"/>
                </a:solidFill>
                <a:latin typeface="Times New Roman" pitchFamily="18" charset="0"/>
                <a:cs typeface="Times New Roman" pitchFamily="18" charset="0"/>
              </a:rPr>
              <a:t> </a:t>
            </a:r>
            <a:r>
              <a:rPr lang="en-US" altLang="en-US" sz="3600" b="1" dirty="0" err="1">
                <a:solidFill>
                  <a:srgbClr val="FFFFFF"/>
                </a:solidFill>
                <a:latin typeface="Times New Roman" pitchFamily="18" charset="0"/>
                <a:cs typeface="Times New Roman" pitchFamily="18" charset="0"/>
              </a:rPr>
              <a:t>vốn</a:t>
            </a:r>
            <a:r>
              <a:rPr lang="en-US" altLang="en-US" sz="3600" b="1" dirty="0">
                <a:solidFill>
                  <a:srgbClr val="FFFFFF"/>
                </a:solidFill>
                <a:latin typeface="Times New Roman" pitchFamily="18" charset="0"/>
                <a:cs typeface="Times New Roman" pitchFamily="18" charset="0"/>
              </a:rPr>
              <a:t> </a:t>
            </a:r>
            <a:r>
              <a:rPr lang="en-US" altLang="en-US" sz="3600" b="1" dirty="0" err="1">
                <a:solidFill>
                  <a:srgbClr val="FFFFFF"/>
                </a:solidFill>
                <a:latin typeface="Times New Roman" pitchFamily="18" charset="0"/>
                <a:cs typeface="Times New Roman" pitchFamily="18" charset="0"/>
              </a:rPr>
              <a:t>từ</a:t>
            </a:r>
            <a:r>
              <a:rPr lang="en-US" altLang="en-US" sz="3600" b="1" dirty="0">
                <a:solidFill>
                  <a:srgbClr val="FFFFFF"/>
                </a:solidFill>
                <a:latin typeface="Times New Roman" pitchFamily="18" charset="0"/>
                <a:cs typeface="Times New Roman" pitchFamily="18" charset="0"/>
              </a:rPr>
              <a:t> : </a:t>
            </a:r>
            <a:r>
              <a:rPr lang="en-US" altLang="en-US" sz="3600" b="1" dirty="0" err="1">
                <a:solidFill>
                  <a:srgbClr val="FFFFFF"/>
                </a:solidFill>
                <a:latin typeface="Times New Roman" pitchFamily="18" charset="0"/>
                <a:cs typeface="Times New Roman" pitchFamily="18" charset="0"/>
              </a:rPr>
              <a:t>Gia</a:t>
            </a:r>
            <a:r>
              <a:rPr lang="en-US" altLang="en-US" sz="3600" b="1" dirty="0">
                <a:solidFill>
                  <a:srgbClr val="FFFFFF"/>
                </a:solidFill>
                <a:latin typeface="Times New Roman" pitchFamily="18" charset="0"/>
                <a:cs typeface="Times New Roman" pitchFamily="18" charset="0"/>
              </a:rPr>
              <a:t> </a:t>
            </a:r>
            <a:r>
              <a:rPr lang="en-US" altLang="en-US" sz="3600" b="1" dirty="0" err="1">
                <a:solidFill>
                  <a:srgbClr val="FFFFFF"/>
                </a:solidFill>
                <a:latin typeface="Times New Roman" pitchFamily="18" charset="0"/>
                <a:cs typeface="Times New Roman" pitchFamily="18" charset="0"/>
              </a:rPr>
              <a:t>đình</a:t>
            </a:r>
            <a:r>
              <a:rPr lang="en-US" altLang="en-US" sz="4000" b="1" dirty="0">
                <a:solidFill>
                  <a:srgbClr val="FFFFFF"/>
                </a:solidFill>
                <a:latin typeface="Times New Roman" pitchFamily="18" charset="0"/>
                <a:cs typeface="Times New Roman" pitchFamily="18" charset="0"/>
              </a:rPr>
              <a:t>. </a:t>
            </a:r>
          </a:p>
          <a:p>
            <a:pPr algn="ctr" fontAlgn="base">
              <a:spcBef>
                <a:spcPct val="0"/>
              </a:spcBef>
              <a:spcAft>
                <a:spcPct val="0"/>
              </a:spcAft>
              <a:buFontTx/>
              <a:buNone/>
            </a:pPr>
            <a:r>
              <a:rPr lang="en-US" altLang="en-US" sz="3600" b="1" dirty="0" err="1">
                <a:solidFill>
                  <a:srgbClr val="FFFFFF"/>
                </a:solidFill>
                <a:latin typeface="Times New Roman" pitchFamily="18" charset="0"/>
                <a:cs typeface="Times New Roman" pitchFamily="18" charset="0"/>
              </a:rPr>
              <a:t>Dấu</a:t>
            </a:r>
            <a:r>
              <a:rPr lang="en-US" altLang="en-US" sz="3600" b="1" dirty="0">
                <a:solidFill>
                  <a:srgbClr val="FFFFFF"/>
                </a:solidFill>
                <a:latin typeface="Times New Roman" pitchFamily="18" charset="0"/>
                <a:cs typeface="Times New Roman" pitchFamily="18" charset="0"/>
              </a:rPr>
              <a:t> </a:t>
            </a:r>
            <a:r>
              <a:rPr lang="en-US" altLang="en-US" sz="4000" b="1" dirty="0" err="1">
                <a:solidFill>
                  <a:srgbClr val="FFFFFF"/>
                </a:solidFill>
                <a:latin typeface="Times New Roman" pitchFamily="18" charset="0"/>
                <a:cs typeface="Times New Roman" pitchFamily="18" charset="0"/>
              </a:rPr>
              <a:t>chấm</a:t>
            </a:r>
            <a:r>
              <a:rPr lang="en-US" altLang="en-US" sz="4000" b="1" dirty="0">
                <a:solidFill>
                  <a:srgbClr val="FFFFFF"/>
                </a:solidFill>
                <a:latin typeface="Times New Roman" pitchFamily="18" charset="0"/>
                <a:cs typeface="Times New Roman" pitchFamily="18" charset="0"/>
              </a:rPr>
              <a:t>.(</a:t>
            </a:r>
            <a:r>
              <a:rPr lang="en-US" altLang="en-US" sz="4000" b="1" dirty="0" err="1">
                <a:solidFill>
                  <a:srgbClr val="FFFFFF"/>
                </a:solidFill>
                <a:latin typeface="Times New Roman" pitchFamily="18" charset="0"/>
                <a:cs typeface="Times New Roman" pitchFamily="18" charset="0"/>
              </a:rPr>
              <a:t>tiếp</a:t>
            </a:r>
            <a:r>
              <a:rPr lang="en-US" altLang="en-US" sz="4000" b="1" dirty="0">
                <a:solidFill>
                  <a:srgbClr val="FFFFFF"/>
                </a:solidFill>
                <a:latin typeface="Times New Roman" pitchFamily="18" charset="0"/>
                <a:cs typeface="Times New Roman" pitchFamily="18" charset="0"/>
              </a:rPr>
              <a:t>)</a:t>
            </a:r>
          </a:p>
          <a:p>
            <a:pPr algn="ctr" fontAlgn="base">
              <a:spcBef>
                <a:spcPct val="0"/>
              </a:spcBef>
              <a:spcAft>
                <a:spcPct val="0"/>
              </a:spcAft>
              <a:buFontTx/>
              <a:buNone/>
            </a:pPr>
            <a:endParaRPr lang="en-US" altLang="en-US" sz="30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077573929"/>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question_lgh/2021_41/1622195072-lql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33680"/>
            <a:ext cx="8686800" cy="37139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925" y="133350"/>
            <a:ext cx="8042275" cy="1200329"/>
          </a:xfrm>
          <a:prstGeom prst="rect">
            <a:avLst/>
          </a:prstGeom>
        </p:spPr>
        <p:txBody>
          <a:bodyPr wrap="square">
            <a:spAutoFit/>
          </a:bodyPr>
          <a:lstStyle/>
          <a:p>
            <a:pPr lvl="0" fontAlgn="base">
              <a:spcBef>
                <a:spcPct val="0"/>
              </a:spcBef>
              <a:spcAft>
                <a:spcPct val="0"/>
              </a:spcAft>
            </a:pPr>
            <a:r>
              <a:rPr lang="en-US" sz="2400" b="1" dirty="0" err="1">
                <a:solidFill>
                  <a:srgbClr val="000000"/>
                </a:solidFill>
                <a:latin typeface="OpenSans"/>
                <a:cs typeface="Arial" pitchFamily="34" charset="0"/>
              </a:rPr>
              <a:t>Câu</a:t>
            </a:r>
            <a:r>
              <a:rPr lang="en-US" sz="2400" b="1" dirty="0">
                <a:solidFill>
                  <a:srgbClr val="000000"/>
                </a:solidFill>
                <a:latin typeface="OpenSans"/>
                <a:cs typeface="Arial" pitchFamily="34" charset="0"/>
              </a:rPr>
              <a:t> 3: </a:t>
            </a:r>
            <a:r>
              <a:rPr lang="en-US" sz="2400" b="1" dirty="0" err="1">
                <a:solidFill>
                  <a:srgbClr val="000000"/>
                </a:solidFill>
                <a:latin typeface="OpenSans"/>
                <a:cs typeface="Arial" pitchFamily="34" charset="0"/>
              </a:rPr>
              <a:t>Viết</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từ</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chỉ</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người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thân</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và</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xếp</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vào</a:t>
            </a:r>
            <a:r>
              <a:rPr lang="en-US" sz="2400" b="1" dirty="0">
                <a:solidFill>
                  <a:srgbClr val="000000"/>
                </a:solidFill>
                <a:latin typeface="OpenSans"/>
                <a:cs typeface="Arial" pitchFamily="34" charset="0"/>
              </a:rPr>
              <a:t> 2 </a:t>
            </a:r>
            <a:r>
              <a:rPr lang="en-US" sz="2400" b="1" dirty="0" err="1">
                <a:solidFill>
                  <a:srgbClr val="000000"/>
                </a:solidFill>
                <a:latin typeface="OpenSans"/>
                <a:cs typeface="Arial" pitchFamily="34" charset="0"/>
              </a:rPr>
              <a:t>nhóm</a:t>
            </a:r>
            <a:r>
              <a:rPr lang="en-US" sz="2400" b="1" dirty="0">
                <a:solidFill>
                  <a:srgbClr val="000000"/>
                </a:solidFill>
                <a:latin typeface="OpenSans"/>
                <a:cs typeface="Arial" pitchFamily="34" charset="0"/>
              </a:rPr>
              <a:t>:</a:t>
            </a:r>
            <a:endParaRPr lang="en-US" dirty="0">
              <a:latin typeface="Arial" pitchFamily="34" charset="0"/>
              <a:cs typeface="Arial" pitchFamily="34" charset="0"/>
            </a:endParaRPr>
          </a:p>
          <a:p>
            <a:pPr lvl="0" eaLnBrk="0" fontAlgn="base" hangingPunct="0">
              <a:spcBef>
                <a:spcPct val="0"/>
              </a:spcBef>
              <a:spcAft>
                <a:spcPct val="0"/>
              </a:spcAft>
            </a:pPr>
            <a:r>
              <a:rPr lang="en-US" sz="2400" dirty="0">
                <a:solidFill>
                  <a:srgbClr val="000000"/>
                </a:solidFill>
                <a:latin typeface="OpenSans"/>
                <a:cs typeface="Arial" pitchFamily="34" charset="0"/>
              </a:rPr>
              <a:t>a. </a:t>
            </a:r>
            <a:r>
              <a:rPr lang="en-US" sz="2400" dirty="0" err="1">
                <a:solidFill>
                  <a:srgbClr val="000000"/>
                </a:solidFill>
                <a:latin typeface="OpenSans"/>
                <a:cs typeface="Arial" pitchFamily="34" charset="0"/>
              </a:rPr>
              <a:t>Họ</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nội</a:t>
            </a:r>
            <a:r>
              <a:rPr lang="en-US" sz="2400" dirty="0">
                <a:solidFill>
                  <a:srgbClr val="000000"/>
                </a:solidFill>
                <a:latin typeface="OpenSans"/>
                <a:cs typeface="Arial" pitchFamily="34" charset="0"/>
              </a:rPr>
              <a:t>             </a:t>
            </a:r>
            <a:r>
              <a:rPr lang="en-US" sz="2400" b="1" dirty="0">
                <a:solidFill>
                  <a:srgbClr val="FF0000"/>
                </a:solidFill>
                <a:latin typeface="OpenSans"/>
                <a:cs typeface="Arial" pitchFamily="34" charset="0"/>
              </a:rPr>
              <a:t>M</a:t>
            </a:r>
            <a:r>
              <a:rPr lang="en-US" sz="2400" b="1" dirty="0">
                <a:solidFill>
                  <a:srgbClr val="000000"/>
                </a:solidFill>
                <a:latin typeface="OpenSans"/>
                <a:cs typeface="Arial" pitchFamily="34" charset="0"/>
              </a:rPr>
              <a:t>: </a:t>
            </a:r>
            <a:r>
              <a:rPr lang="en-US" sz="2400" dirty="0" err="1">
                <a:solidFill>
                  <a:srgbClr val="000000"/>
                </a:solidFill>
                <a:latin typeface="OpenSans"/>
                <a:cs typeface="Arial" pitchFamily="34" charset="0"/>
              </a:rPr>
              <a:t>ông</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nội</a:t>
            </a:r>
            <a:endParaRPr lang="en-US" dirty="0">
              <a:latin typeface="Arial" pitchFamily="34" charset="0"/>
              <a:cs typeface="Arial" pitchFamily="34" charset="0"/>
            </a:endParaRPr>
          </a:p>
          <a:p>
            <a:pPr lvl="0" eaLnBrk="0" fontAlgn="base" hangingPunct="0">
              <a:spcBef>
                <a:spcPct val="0"/>
              </a:spcBef>
              <a:spcAft>
                <a:spcPct val="0"/>
              </a:spcAft>
            </a:pPr>
            <a:r>
              <a:rPr lang="en-US" sz="2400" dirty="0">
                <a:solidFill>
                  <a:srgbClr val="000000"/>
                </a:solidFill>
                <a:latin typeface="OpenSans"/>
                <a:cs typeface="Arial" pitchFamily="34" charset="0"/>
              </a:rPr>
              <a:t>b. </a:t>
            </a:r>
            <a:r>
              <a:rPr lang="en-US" sz="2400" dirty="0" err="1">
                <a:solidFill>
                  <a:srgbClr val="000000"/>
                </a:solidFill>
                <a:latin typeface="OpenSans"/>
                <a:cs typeface="Arial" pitchFamily="34" charset="0"/>
              </a:rPr>
              <a:t>Họ</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ngoại</a:t>
            </a:r>
            <a:r>
              <a:rPr lang="en-US" sz="2400" dirty="0">
                <a:solidFill>
                  <a:srgbClr val="000000"/>
                </a:solidFill>
                <a:latin typeface="OpenSans"/>
                <a:cs typeface="Arial" pitchFamily="34" charset="0"/>
              </a:rPr>
              <a:t>         </a:t>
            </a:r>
            <a:r>
              <a:rPr lang="en-US" sz="2400" b="1" dirty="0">
                <a:solidFill>
                  <a:srgbClr val="FF0000"/>
                </a:solidFill>
                <a:latin typeface="OpenSans"/>
                <a:cs typeface="Arial" pitchFamily="34" charset="0"/>
              </a:rPr>
              <a:t>M</a:t>
            </a:r>
            <a:r>
              <a:rPr lang="en-US" sz="2400" b="1" dirty="0">
                <a:solidFill>
                  <a:srgbClr val="000000"/>
                </a:solidFill>
                <a:latin typeface="OpenSans"/>
                <a:cs typeface="Arial" pitchFamily="34" charset="0"/>
              </a:rPr>
              <a:t>: </a:t>
            </a:r>
            <a:r>
              <a:rPr lang="en-US" sz="2400" dirty="0" err="1">
                <a:solidFill>
                  <a:srgbClr val="000000"/>
                </a:solidFill>
                <a:latin typeface="OpenSans"/>
                <a:cs typeface="Arial" pitchFamily="34" charset="0"/>
              </a:rPr>
              <a:t>ông</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ngoại</a:t>
            </a:r>
            <a:endParaRPr lang="en-US" dirty="0">
              <a:latin typeface="Arial" pitchFamily="34" charset="0"/>
              <a:cs typeface="Arial" pitchFamily="34" charset="0"/>
            </a:endParaRPr>
          </a:p>
        </p:txBody>
      </p:sp>
    </p:spTree>
    <p:extLst>
      <p:ext uri="{BB962C8B-B14F-4D97-AF65-F5344CB8AC3E}">
        <p14:creationId xmlns:p14="http://schemas.microsoft.com/office/powerpoint/2010/main" val="16627631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862"/>
            <a:ext cx="9144000"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542544" y="296405"/>
            <a:ext cx="8534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6600" b="1" dirty="0" err="1">
                <a:solidFill>
                  <a:srgbClr val="FF0000"/>
                </a:solidFill>
                <a:latin typeface="HP001 5 hàng" panose="020B0603050302020204" pitchFamily="34" charset="-93"/>
              </a:rPr>
              <a:t>Họ</a:t>
            </a:r>
            <a:r>
              <a:rPr lang="en-US" altLang="en-US" sz="6600" b="1" dirty="0">
                <a:solidFill>
                  <a:srgbClr val="FF0000"/>
                </a:solidFill>
                <a:latin typeface="HP001 5 hàng" panose="020B0603050302020204" pitchFamily="34" charset="-93"/>
              </a:rPr>
              <a:t> </a:t>
            </a:r>
            <a:r>
              <a:rPr lang="en-US" altLang="en-US" sz="6600" b="1" dirty="0" err="1">
                <a:solidFill>
                  <a:srgbClr val="FF0000"/>
                </a:solidFill>
                <a:latin typeface="HP001 5 hàng" panose="020B0603050302020204" pitchFamily="34" charset="-93"/>
              </a:rPr>
              <a:t>nội</a:t>
            </a:r>
            <a:r>
              <a:rPr lang="en-US" altLang="en-US" sz="6600" b="1" dirty="0">
                <a:solidFill>
                  <a:srgbClr val="FF0000"/>
                </a:solidFill>
                <a:latin typeface="HP001 5 hàng" panose="020B0603050302020204" pitchFamily="34" charset="-93"/>
              </a:rPr>
              <a:t>: </a:t>
            </a:r>
            <a:r>
              <a:rPr lang="en-US" altLang="en-US" sz="6600" b="1" dirty="0" err="1">
                <a:solidFill>
                  <a:schemeClr val="bg1"/>
                </a:solidFill>
                <a:latin typeface="HP001 5 hàng" panose="020B0603050302020204" pitchFamily="34" charset="-93"/>
              </a:rPr>
              <a:t>ông</a:t>
            </a:r>
            <a:r>
              <a:rPr lang="en-US" altLang="en-US" sz="6600" b="1" dirty="0">
                <a:solidFill>
                  <a:schemeClr val="bg1"/>
                </a:solidFill>
                <a:latin typeface="HP001 5 hàng" panose="020B0603050302020204" pitchFamily="34" charset="-93"/>
              </a:rPr>
              <a:t> </a:t>
            </a:r>
            <a:r>
              <a:rPr lang="en-US" altLang="en-US" sz="6600" b="1" dirty="0" err="1">
                <a:solidFill>
                  <a:schemeClr val="bg1"/>
                </a:solidFill>
                <a:latin typeface="HP001 5 hàng" panose="020B0603050302020204" pitchFamily="34" charset="-93"/>
              </a:rPr>
              <a:t>nội</a:t>
            </a:r>
            <a:r>
              <a:rPr lang="en-US" altLang="en-US" sz="6600" b="1" dirty="0">
                <a:solidFill>
                  <a:schemeClr val="bg1"/>
                </a:solidFill>
                <a:latin typeface="HP001 5 hàng" panose="020B0603050302020204" pitchFamily="34" charset="-93"/>
              </a:rPr>
              <a:t>, </a:t>
            </a:r>
            <a:r>
              <a:rPr lang="en-US" altLang="en-US" sz="6600" b="1" dirty="0" err="1">
                <a:solidFill>
                  <a:schemeClr val="bg1"/>
                </a:solidFill>
                <a:latin typeface="HP001 5 hàng" panose="020B0603050302020204" pitchFamily="34" charset="-93"/>
              </a:rPr>
              <a:t>bà</a:t>
            </a:r>
            <a:r>
              <a:rPr lang="en-US" altLang="en-US" sz="6600" b="1" dirty="0">
                <a:solidFill>
                  <a:schemeClr val="bg1"/>
                </a:solidFill>
                <a:latin typeface="HP001 5 hàng" panose="020B0603050302020204" pitchFamily="34" charset="-93"/>
              </a:rPr>
              <a:t> </a:t>
            </a:r>
            <a:r>
              <a:rPr lang="en-US" altLang="en-US" sz="6600" b="1" dirty="0" err="1">
                <a:solidFill>
                  <a:schemeClr val="bg1"/>
                </a:solidFill>
                <a:latin typeface="HP001 5 hàng" panose="020B0603050302020204" pitchFamily="34" charset="-93"/>
              </a:rPr>
              <a:t>nội</a:t>
            </a:r>
            <a:endParaRPr lang="en-US" altLang="en-US" sz="6600" b="1" dirty="0">
              <a:solidFill>
                <a:schemeClr val="bg1"/>
              </a:solidFill>
              <a:latin typeface="HP001 5 hàng" panose="020B0603050302020204" pitchFamily="34" charset="-93"/>
            </a:endParaRPr>
          </a:p>
          <a:p>
            <a:pPr fontAlgn="base">
              <a:spcBef>
                <a:spcPct val="0"/>
              </a:spcBef>
              <a:spcAft>
                <a:spcPct val="0"/>
              </a:spcAft>
              <a:buFontTx/>
              <a:buNone/>
            </a:pPr>
            <a:r>
              <a:rPr lang="en-US" altLang="en-US" sz="6600" b="1" dirty="0" err="1">
                <a:solidFill>
                  <a:schemeClr val="bg1"/>
                </a:solidFill>
                <a:latin typeface="HP001 5 hàng" panose="020B0603050302020204" pitchFamily="34" charset="-93"/>
              </a:rPr>
              <a:t>bác</a:t>
            </a:r>
            <a:r>
              <a:rPr lang="en-US" altLang="en-US" sz="6600" b="1" dirty="0">
                <a:solidFill>
                  <a:schemeClr val="bg1"/>
                </a:solidFill>
                <a:latin typeface="HP001 5 hàng" panose="020B0603050302020204" pitchFamily="34" charset="-93"/>
              </a:rPr>
              <a:t>, </a:t>
            </a:r>
            <a:r>
              <a:rPr lang="en-US" altLang="en-US" sz="6600" b="1" dirty="0" err="1">
                <a:solidFill>
                  <a:schemeClr val="bg1"/>
                </a:solidFill>
                <a:latin typeface="HP001 5 hàng" panose="020B0603050302020204" pitchFamily="34" charset="-93"/>
              </a:rPr>
              <a:t>chú</a:t>
            </a:r>
            <a:r>
              <a:rPr lang="en-US" altLang="en-US" sz="6600" b="1" dirty="0">
                <a:solidFill>
                  <a:schemeClr val="bg1"/>
                </a:solidFill>
                <a:latin typeface="HP001 5 hàng" panose="020B0603050302020204" pitchFamily="34" charset="-93"/>
              </a:rPr>
              <a:t>, </a:t>
            </a:r>
            <a:r>
              <a:rPr lang="en-US" altLang="en-US" sz="6600" b="1" dirty="0" err="1">
                <a:solidFill>
                  <a:schemeClr val="bg1"/>
                </a:solidFill>
                <a:latin typeface="HP001 5 hàng" panose="020B0603050302020204" pitchFamily="34" charset="-93"/>
              </a:rPr>
              <a:t>cô</a:t>
            </a:r>
            <a:r>
              <a:rPr lang="en-US" altLang="en-US" sz="6600" b="1" dirty="0">
                <a:solidFill>
                  <a:schemeClr val="bg1"/>
                </a:solidFill>
                <a:latin typeface="HP001 5 hàng" panose="020B0603050302020204" pitchFamily="34" charset="-93"/>
              </a:rPr>
              <a:t>, </a:t>
            </a:r>
            <a:r>
              <a:rPr lang="en-US" altLang="en-US" sz="6600" b="1" dirty="0" err="1">
                <a:solidFill>
                  <a:schemeClr val="bg1"/>
                </a:solidFill>
                <a:latin typeface="HP001 5 hàng" panose="020B0603050302020204" pitchFamily="34" charset="-93"/>
              </a:rPr>
              <a:t>thím</a:t>
            </a:r>
            <a:r>
              <a:rPr lang="en-US" altLang="en-US" sz="6600" b="1" dirty="0">
                <a:solidFill>
                  <a:schemeClr val="bg1"/>
                </a:solidFill>
                <a:latin typeface="HP001 5 hàng" panose="020B0603050302020204" pitchFamily="34" charset="-93"/>
              </a:rPr>
              <a:t>,… </a:t>
            </a:r>
          </a:p>
        </p:txBody>
      </p:sp>
      <p:sp>
        <p:nvSpPr>
          <p:cNvPr id="14" name="Title 3"/>
          <p:cNvSpPr>
            <a:spLocks noGrp="1"/>
          </p:cNvSpPr>
          <p:nvPr/>
        </p:nvSpPr>
        <p:spPr>
          <a:xfrm>
            <a:off x="826925" y="694636"/>
            <a:ext cx="7225991" cy="132719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endParaRPr lang="en-US" sz="32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extBox 5"/>
          <p:cNvSpPr txBox="1">
            <a:spLocks noChangeArrowheads="1"/>
          </p:cNvSpPr>
          <p:nvPr/>
        </p:nvSpPr>
        <p:spPr bwMode="auto">
          <a:xfrm>
            <a:off x="381000" y="2567178"/>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6000" b="1" dirty="0" err="1">
                <a:solidFill>
                  <a:srgbClr val="FF0000"/>
                </a:solidFill>
                <a:latin typeface="HP001 5 hàng" panose="020B0603050302020204" pitchFamily="34" charset="-93"/>
              </a:rPr>
              <a:t>Họ</a:t>
            </a:r>
            <a:r>
              <a:rPr lang="en-US" altLang="en-US" sz="6000" b="1" dirty="0">
                <a:solidFill>
                  <a:srgbClr val="FF0000"/>
                </a:solidFill>
                <a:latin typeface="HP001 5 hàng" panose="020B0603050302020204" pitchFamily="34" charset="-93"/>
              </a:rPr>
              <a:t> </a:t>
            </a:r>
            <a:r>
              <a:rPr lang="en-US" altLang="en-US" sz="6000" b="1" dirty="0" err="1">
                <a:solidFill>
                  <a:srgbClr val="FF0000"/>
                </a:solidFill>
                <a:latin typeface="HP001 5 hàng" panose="020B0603050302020204" pitchFamily="34" charset="-93"/>
              </a:rPr>
              <a:t>ngoại</a:t>
            </a:r>
            <a:r>
              <a:rPr lang="en-US" altLang="en-US" sz="6000" b="1" dirty="0">
                <a:solidFill>
                  <a:srgbClr val="FF0000"/>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ông</a:t>
            </a:r>
            <a:r>
              <a:rPr lang="en-US" altLang="en-US" sz="6000" b="1" dirty="0">
                <a:solidFill>
                  <a:schemeClr val="bg1"/>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ngoại</a:t>
            </a:r>
            <a:r>
              <a:rPr lang="en-US" altLang="en-US" sz="6000" b="1" dirty="0">
                <a:solidFill>
                  <a:schemeClr val="bg1"/>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bà</a:t>
            </a:r>
            <a:r>
              <a:rPr lang="en-US" altLang="en-US" sz="6000" b="1" dirty="0">
                <a:solidFill>
                  <a:schemeClr val="bg1"/>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ngoại</a:t>
            </a:r>
            <a:r>
              <a:rPr lang="en-US" altLang="en-US" sz="6000" b="1" dirty="0">
                <a:solidFill>
                  <a:schemeClr val="bg1"/>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bác</a:t>
            </a:r>
            <a:r>
              <a:rPr lang="en-US" altLang="en-US" sz="6000" b="1" dirty="0">
                <a:solidFill>
                  <a:schemeClr val="bg1"/>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cậu</a:t>
            </a:r>
            <a:r>
              <a:rPr lang="en-US" altLang="en-US" sz="6000" b="1" dirty="0">
                <a:solidFill>
                  <a:schemeClr val="bg1"/>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mợ</a:t>
            </a:r>
            <a:r>
              <a:rPr lang="en-US" altLang="en-US" sz="6000" b="1" dirty="0">
                <a:solidFill>
                  <a:schemeClr val="bg1"/>
                </a:solidFill>
                <a:latin typeface="HP001 5 hàng" panose="020B0603050302020204" pitchFamily="34" charset="-93"/>
              </a:rPr>
              <a:t>, </a:t>
            </a:r>
            <a:r>
              <a:rPr lang="en-US" altLang="en-US" sz="6000" b="1" dirty="0" err="1">
                <a:solidFill>
                  <a:schemeClr val="bg1"/>
                </a:solidFill>
                <a:latin typeface="HP001 5 hàng" panose="020B0603050302020204" pitchFamily="34" charset="-93"/>
              </a:rPr>
              <a:t>dì</a:t>
            </a:r>
            <a:r>
              <a:rPr lang="en-US" altLang="en-US" sz="6000" b="1" dirty="0">
                <a:solidFill>
                  <a:schemeClr val="bg1"/>
                </a:solidFill>
                <a:latin typeface="HP001 5 hàng" panose="020B0603050302020204" pitchFamily="34" charset="-93"/>
              </a:rPr>
              <a:t>,… </a:t>
            </a:r>
          </a:p>
        </p:txBody>
      </p:sp>
    </p:spTree>
    <p:extLst>
      <p:ext uri="{BB962C8B-B14F-4D97-AF65-F5344CB8AC3E}">
        <p14:creationId xmlns:p14="http://schemas.microsoft.com/office/powerpoint/2010/main" val="599188961"/>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140589"/>
            <a:ext cx="4572000" cy="646331"/>
          </a:xfrm>
          <a:prstGeom prst="rect">
            <a:avLst/>
          </a:prstGeom>
        </p:spPr>
        <p:txBody>
          <a:bodyPr>
            <a:spAutoFit/>
          </a:bodyPr>
          <a:lstStyle/>
          <a:p>
            <a:br>
              <a:rPr lang="en-US" dirty="0">
                <a:solidFill>
                  <a:srgbClr val="000000"/>
                </a:solidFill>
                <a:latin typeface="OpenSans"/>
              </a:rPr>
            </a:br>
            <a:endParaRPr lang="en-US" dirty="0"/>
          </a:p>
        </p:txBody>
      </p:sp>
      <p:sp>
        <p:nvSpPr>
          <p:cNvPr id="5" name="Rectangle 4"/>
          <p:cNvSpPr/>
          <p:nvPr/>
        </p:nvSpPr>
        <p:spPr>
          <a:xfrm>
            <a:off x="505968" y="819150"/>
            <a:ext cx="8257032" cy="1676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solidFill>
                  <a:srgbClr val="000000"/>
                </a:solidFill>
                <a:latin typeface="OpenSans"/>
              </a:rPr>
              <a:t>a. </a:t>
            </a:r>
            <a:r>
              <a:rPr lang="en-US" sz="2800" dirty="0" err="1">
                <a:solidFill>
                  <a:srgbClr val="000000"/>
                </a:solidFill>
                <a:latin typeface="OpenSans"/>
              </a:rPr>
              <a:t>Họ</a:t>
            </a:r>
            <a:r>
              <a:rPr lang="en-US" sz="2800" dirty="0">
                <a:solidFill>
                  <a:srgbClr val="000000"/>
                </a:solidFill>
                <a:latin typeface="OpenSans"/>
              </a:rPr>
              <a:t> </a:t>
            </a:r>
            <a:r>
              <a:rPr lang="en-US" sz="2800" dirty="0" err="1">
                <a:solidFill>
                  <a:srgbClr val="000000"/>
                </a:solidFill>
                <a:latin typeface="OpenSans"/>
              </a:rPr>
              <a:t>nội</a:t>
            </a:r>
            <a:r>
              <a:rPr lang="en-US" sz="2800" dirty="0">
                <a:solidFill>
                  <a:srgbClr val="000000"/>
                </a:solidFill>
                <a:latin typeface="OpenSans"/>
              </a:rPr>
              <a:t>: </a:t>
            </a:r>
            <a:r>
              <a:rPr lang="en-US" sz="2800" dirty="0" err="1">
                <a:solidFill>
                  <a:srgbClr val="FF0000"/>
                </a:solidFill>
                <a:latin typeface="OpenSans"/>
              </a:rPr>
              <a:t>ông</a:t>
            </a:r>
            <a:r>
              <a:rPr lang="en-US" sz="2800" dirty="0">
                <a:solidFill>
                  <a:srgbClr val="FF0000"/>
                </a:solidFill>
                <a:latin typeface="OpenSans"/>
              </a:rPr>
              <a:t> </a:t>
            </a:r>
            <a:r>
              <a:rPr lang="en-US" sz="2800" dirty="0" err="1">
                <a:solidFill>
                  <a:srgbClr val="FF0000"/>
                </a:solidFill>
                <a:latin typeface="OpenSans"/>
              </a:rPr>
              <a:t>nội</a:t>
            </a:r>
            <a:r>
              <a:rPr lang="en-US" sz="2800" dirty="0">
                <a:solidFill>
                  <a:srgbClr val="FF0000"/>
                </a:solidFill>
                <a:latin typeface="OpenSans"/>
              </a:rPr>
              <a:t>, </a:t>
            </a:r>
            <a:r>
              <a:rPr lang="en-US" sz="2800" dirty="0" err="1">
                <a:solidFill>
                  <a:srgbClr val="FF0000"/>
                </a:solidFill>
                <a:latin typeface="OpenSans"/>
              </a:rPr>
              <a:t>bà</a:t>
            </a:r>
            <a:r>
              <a:rPr lang="en-US" sz="2800" dirty="0">
                <a:solidFill>
                  <a:srgbClr val="FF0000"/>
                </a:solidFill>
                <a:latin typeface="OpenSans"/>
              </a:rPr>
              <a:t> </a:t>
            </a:r>
            <a:r>
              <a:rPr lang="en-US" sz="2800" dirty="0" err="1">
                <a:solidFill>
                  <a:srgbClr val="FF0000"/>
                </a:solidFill>
                <a:latin typeface="OpenSans"/>
              </a:rPr>
              <a:t>nội</a:t>
            </a:r>
            <a:r>
              <a:rPr lang="en-US" sz="2800" dirty="0">
                <a:solidFill>
                  <a:srgbClr val="FF0000"/>
                </a:solidFill>
                <a:latin typeface="OpenSans"/>
              </a:rPr>
              <a:t>, </a:t>
            </a:r>
            <a:r>
              <a:rPr lang="en-US" sz="2800" dirty="0" err="1">
                <a:solidFill>
                  <a:srgbClr val="FF0000"/>
                </a:solidFill>
                <a:latin typeface="OpenSans"/>
              </a:rPr>
              <a:t>bố</a:t>
            </a:r>
            <a:r>
              <a:rPr lang="en-US" sz="2800" dirty="0">
                <a:solidFill>
                  <a:srgbClr val="FF0000"/>
                </a:solidFill>
                <a:latin typeface="OpenSans"/>
              </a:rPr>
              <a:t>, </a:t>
            </a:r>
            <a:r>
              <a:rPr lang="en-US" sz="2800" dirty="0" err="1">
                <a:solidFill>
                  <a:srgbClr val="FF0000"/>
                </a:solidFill>
                <a:latin typeface="OpenSans"/>
              </a:rPr>
              <a:t>bác,chú</a:t>
            </a:r>
            <a:r>
              <a:rPr lang="en-US" sz="2800" dirty="0">
                <a:solidFill>
                  <a:srgbClr val="FF0000"/>
                </a:solidFill>
                <a:latin typeface="OpenSans"/>
              </a:rPr>
              <a:t>, </a:t>
            </a:r>
            <a:r>
              <a:rPr lang="en-US" sz="2800" dirty="0" err="1">
                <a:solidFill>
                  <a:srgbClr val="FF0000"/>
                </a:solidFill>
                <a:latin typeface="OpenSans"/>
              </a:rPr>
              <a:t>thím</a:t>
            </a:r>
            <a:r>
              <a:rPr lang="en-US" sz="2800" dirty="0">
                <a:solidFill>
                  <a:srgbClr val="FF0000"/>
                </a:solidFill>
                <a:latin typeface="OpenSans"/>
              </a:rPr>
              <a:t>, </a:t>
            </a:r>
            <a:r>
              <a:rPr lang="en-US" sz="2800" dirty="0" err="1">
                <a:solidFill>
                  <a:srgbClr val="FF0000"/>
                </a:solidFill>
                <a:latin typeface="OpenSans"/>
              </a:rPr>
              <a:t>cô</a:t>
            </a:r>
            <a:r>
              <a:rPr lang="en-US" sz="2800" dirty="0">
                <a:solidFill>
                  <a:srgbClr val="FF0000"/>
                </a:solidFill>
                <a:latin typeface="OpenSans"/>
              </a:rPr>
              <a:t>, </a:t>
            </a:r>
            <a:r>
              <a:rPr lang="en-US" sz="2800" dirty="0" err="1">
                <a:solidFill>
                  <a:srgbClr val="FF0000"/>
                </a:solidFill>
                <a:latin typeface="OpenSans"/>
              </a:rPr>
              <a:t>anh</a:t>
            </a:r>
            <a:r>
              <a:rPr lang="en-US" sz="2800" dirty="0">
                <a:solidFill>
                  <a:srgbClr val="FF0000"/>
                </a:solidFill>
                <a:latin typeface="OpenSans"/>
              </a:rPr>
              <a:t>, </a:t>
            </a:r>
            <a:r>
              <a:rPr lang="en-US" sz="2800" dirty="0" err="1">
                <a:solidFill>
                  <a:srgbClr val="FF0000"/>
                </a:solidFill>
                <a:latin typeface="OpenSans"/>
              </a:rPr>
              <a:t>chị</a:t>
            </a:r>
            <a:r>
              <a:rPr lang="en-US" sz="2800" dirty="0">
                <a:solidFill>
                  <a:srgbClr val="FF0000"/>
                </a:solidFill>
                <a:latin typeface="OpenSans"/>
              </a:rPr>
              <a:t>, </a:t>
            </a:r>
            <a:r>
              <a:rPr lang="en-US" sz="2800" dirty="0" err="1">
                <a:solidFill>
                  <a:srgbClr val="FF0000"/>
                </a:solidFill>
                <a:latin typeface="OpenSans"/>
              </a:rPr>
              <a:t>em</a:t>
            </a:r>
            <a:r>
              <a:rPr lang="en-US" sz="2800" dirty="0">
                <a:solidFill>
                  <a:srgbClr val="FF0000"/>
                </a:solidFill>
                <a:latin typeface="OpenSans"/>
              </a:rPr>
              <a:t>…</a:t>
            </a:r>
          </a:p>
        </p:txBody>
      </p:sp>
      <p:sp>
        <p:nvSpPr>
          <p:cNvPr id="6" name="Rounded Rectangle 5"/>
          <p:cNvSpPr/>
          <p:nvPr/>
        </p:nvSpPr>
        <p:spPr>
          <a:xfrm>
            <a:off x="505968" y="2876550"/>
            <a:ext cx="8257032" cy="1676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solidFill>
                  <a:srgbClr val="000000"/>
                </a:solidFill>
                <a:latin typeface="OpenSans"/>
              </a:rPr>
              <a:t>b. </a:t>
            </a:r>
            <a:r>
              <a:rPr lang="en-US" sz="2800" dirty="0" err="1">
                <a:solidFill>
                  <a:srgbClr val="000000"/>
                </a:solidFill>
                <a:latin typeface="OpenSans"/>
              </a:rPr>
              <a:t>Họ</a:t>
            </a:r>
            <a:r>
              <a:rPr lang="en-US" sz="2800" dirty="0">
                <a:solidFill>
                  <a:srgbClr val="000000"/>
                </a:solidFill>
                <a:latin typeface="OpenSans"/>
              </a:rPr>
              <a:t> </a:t>
            </a:r>
            <a:r>
              <a:rPr lang="en-US" sz="2800" dirty="0" err="1">
                <a:solidFill>
                  <a:srgbClr val="000000"/>
                </a:solidFill>
                <a:latin typeface="OpenSans"/>
              </a:rPr>
              <a:t>ngoại</a:t>
            </a:r>
            <a:r>
              <a:rPr lang="en-US" sz="2800" dirty="0">
                <a:solidFill>
                  <a:srgbClr val="000000"/>
                </a:solidFill>
                <a:latin typeface="OpenSans"/>
              </a:rPr>
              <a:t>: </a:t>
            </a:r>
            <a:r>
              <a:rPr lang="en-US" sz="2800" dirty="0" err="1">
                <a:solidFill>
                  <a:srgbClr val="FF0000"/>
                </a:solidFill>
                <a:latin typeface="OpenSans"/>
              </a:rPr>
              <a:t>ông</a:t>
            </a:r>
            <a:r>
              <a:rPr lang="en-US" sz="2800" dirty="0">
                <a:solidFill>
                  <a:srgbClr val="FF0000"/>
                </a:solidFill>
                <a:latin typeface="OpenSans"/>
              </a:rPr>
              <a:t> </a:t>
            </a:r>
            <a:r>
              <a:rPr lang="en-US" sz="2800" dirty="0" err="1">
                <a:solidFill>
                  <a:srgbClr val="FF0000"/>
                </a:solidFill>
                <a:latin typeface="OpenSans"/>
              </a:rPr>
              <a:t>ngoại</a:t>
            </a:r>
            <a:r>
              <a:rPr lang="en-US" sz="2800" dirty="0">
                <a:solidFill>
                  <a:srgbClr val="FF0000"/>
                </a:solidFill>
                <a:latin typeface="OpenSans"/>
              </a:rPr>
              <a:t>, </a:t>
            </a:r>
            <a:r>
              <a:rPr lang="en-US" sz="2800" dirty="0" err="1">
                <a:solidFill>
                  <a:srgbClr val="FF0000"/>
                </a:solidFill>
                <a:latin typeface="OpenSans"/>
              </a:rPr>
              <a:t>bà</a:t>
            </a:r>
            <a:r>
              <a:rPr lang="en-US" sz="2800" dirty="0">
                <a:solidFill>
                  <a:srgbClr val="FF0000"/>
                </a:solidFill>
                <a:latin typeface="OpenSans"/>
              </a:rPr>
              <a:t> </a:t>
            </a:r>
            <a:r>
              <a:rPr lang="en-US" sz="2800" dirty="0" err="1">
                <a:solidFill>
                  <a:srgbClr val="FF0000"/>
                </a:solidFill>
                <a:latin typeface="OpenSans"/>
              </a:rPr>
              <a:t>ngoại</a:t>
            </a:r>
            <a:r>
              <a:rPr lang="en-US" sz="2800" dirty="0">
                <a:solidFill>
                  <a:srgbClr val="FF0000"/>
                </a:solidFill>
                <a:latin typeface="OpenSans"/>
              </a:rPr>
              <a:t>, </a:t>
            </a:r>
            <a:r>
              <a:rPr lang="en-US" sz="2800" dirty="0" err="1">
                <a:solidFill>
                  <a:srgbClr val="FF0000"/>
                </a:solidFill>
                <a:latin typeface="OpenSans"/>
              </a:rPr>
              <a:t>mẹ</a:t>
            </a:r>
            <a:r>
              <a:rPr lang="en-US" sz="2800" dirty="0">
                <a:solidFill>
                  <a:srgbClr val="FF0000"/>
                </a:solidFill>
                <a:latin typeface="OpenSans"/>
              </a:rPr>
              <a:t>, </a:t>
            </a:r>
            <a:r>
              <a:rPr lang="en-US" sz="2800" dirty="0" err="1">
                <a:solidFill>
                  <a:srgbClr val="FF0000"/>
                </a:solidFill>
                <a:latin typeface="OpenSans"/>
              </a:rPr>
              <a:t>bác</a:t>
            </a:r>
            <a:r>
              <a:rPr lang="en-US" sz="2800" dirty="0">
                <a:solidFill>
                  <a:srgbClr val="FF0000"/>
                </a:solidFill>
                <a:latin typeface="OpenSans"/>
              </a:rPr>
              <a:t>, </a:t>
            </a:r>
            <a:r>
              <a:rPr lang="en-US" sz="2800" dirty="0" err="1">
                <a:solidFill>
                  <a:srgbClr val="FF0000"/>
                </a:solidFill>
                <a:latin typeface="OpenSans"/>
              </a:rPr>
              <a:t>cậu</a:t>
            </a:r>
            <a:r>
              <a:rPr lang="en-US" sz="2800" dirty="0">
                <a:solidFill>
                  <a:srgbClr val="FF0000"/>
                </a:solidFill>
                <a:latin typeface="OpenSans"/>
              </a:rPr>
              <a:t>, </a:t>
            </a:r>
            <a:r>
              <a:rPr lang="en-US" sz="2800" dirty="0" err="1">
                <a:solidFill>
                  <a:srgbClr val="FF0000"/>
                </a:solidFill>
                <a:latin typeface="OpenSans"/>
              </a:rPr>
              <a:t>mợ</a:t>
            </a:r>
            <a:r>
              <a:rPr lang="en-US" sz="2800" dirty="0">
                <a:solidFill>
                  <a:srgbClr val="FF0000"/>
                </a:solidFill>
                <a:latin typeface="OpenSans"/>
              </a:rPr>
              <a:t>, </a:t>
            </a:r>
            <a:r>
              <a:rPr lang="en-US" sz="2800" dirty="0" err="1">
                <a:solidFill>
                  <a:srgbClr val="FF0000"/>
                </a:solidFill>
                <a:latin typeface="OpenSans"/>
              </a:rPr>
              <a:t>dì,dượng</a:t>
            </a:r>
            <a:r>
              <a:rPr lang="en-US" sz="2800" dirty="0">
                <a:solidFill>
                  <a:srgbClr val="FF0000"/>
                </a:solidFill>
                <a:latin typeface="OpenSans"/>
              </a:rPr>
              <a:t>, </a:t>
            </a:r>
            <a:r>
              <a:rPr lang="en-US" sz="2800" dirty="0" err="1">
                <a:solidFill>
                  <a:srgbClr val="FF0000"/>
                </a:solidFill>
                <a:latin typeface="OpenSans"/>
              </a:rPr>
              <a:t>anh</a:t>
            </a:r>
            <a:r>
              <a:rPr lang="en-US" sz="2800" dirty="0">
                <a:solidFill>
                  <a:srgbClr val="FF0000"/>
                </a:solidFill>
                <a:latin typeface="OpenSans"/>
              </a:rPr>
              <a:t>, </a:t>
            </a:r>
            <a:r>
              <a:rPr lang="en-US" sz="2800" dirty="0" err="1">
                <a:solidFill>
                  <a:srgbClr val="FF0000"/>
                </a:solidFill>
                <a:latin typeface="OpenSans"/>
              </a:rPr>
              <a:t>chị</a:t>
            </a:r>
            <a:r>
              <a:rPr lang="en-US" sz="2800" dirty="0">
                <a:solidFill>
                  <a:srgbClr val="FF0000"/>
                </a:solidFill>
                <a:latin typeface="OpenSans"/>
              </a:rPr>
              <a:t>, </a:t>
            </a:r>
            <a:r>
              <a:rPr lang="en-US" sz="2800" dirty="0" err="1">
                <a:solidFill>
                  <a:srgbClr val="FF0000"/>
                </a:solidFill>
                <a:latin typeface="OpenSans"/>
              </a:rPr>
              <a:t>em</a:t>
            </a:r>
            <a:r>
              <a:rPr lang="en-US" sz="2800" dirty="0">
                <a:solidFill>
                  <a:srgbClr val="FF0000"/>
                </a:solidFill>
                <a:latin typeface="OpenSans"/>
              </a:rPr>
              <a:t>….</a:t>
            </a:r>
          </a:p>
        </p:txBody>
      </p:sp>
    </p:spTree>
    <p:extLst>
      <p:ext uri="{BB962C8B-B14F-4D97-AF65-F5344CB8AC3E}">
        <p14:creationId xmlns:p14="http://schemas.microsoft.com/office/powerpoint/2010/main" val="16129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862"/>
            <a:ext cx="9144000"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381000" y="942735"/>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800" b="1" dirty="0">
                <a:solidFill>
                  <a:srgbClr val="FFFF00"/>
                </a:solidFill>
                <a:latin typeface="HP001 5 hàng" panose="020B0603050302020204" pitchFamily="34" charset="-93"/>
              </a:rPr>
              <a:t>- </a:t>
            </a:r>
            <a:r>
              <a:rPr lang="en-US" altLang="en-US" sz="4800" b="1" dirty="0" err="1">
                <a:solidFill>
                  <a:srgbClr val="FFFF00"/>
                </a:solidFill>
                <a:latin typeface="HP001 5 hàng" panose="020B0603050302020204" pitchFamily="34" charset="-93"/>
              </a:rPr>
              <a:t>Bà</a:t>
            </a:r>
            <a:r>
              <a:rPr lang="en-US" altLang="en-US" sz="4800" b="1" dirty="0">
                <a:solidFill>
                  <a:srgbClr val="FFFF00"/>
                </a:solidFill>
                <a:latin typeface="HP001 5 hàng" panose="020B0603050302020204" pitchFamily="34" charset="-93"/>
              </a:rPr>
              <a:t> </a:t>
            </a:r>
            <a:r>
              <a:rPr lang="en-US" altLang="en-US" sz="4800" b="1" dirty="0" err="1">
                <a:solidFill>
                  <a:srgbClr val="FFFF00"/>
                </a:solidFill>
                <a:latin typeface="HP001 5 hàng" panose="020B0603050302020204" pitchFamily="34" charset="-93"/>
              </a:rPr>
              <a:t>nội</a:t>
            </a:r>
            <a:r>
              <a:rPr lang="en-US" altLang="en-US" sz="4800" b="1" dirty="0">
                <a:solidFill>
                  <a:srgbClr val="FFFF00"/>
                </a:solidFill>
                <a:latin typeface="HP001 5 hàng" panose="020B0603050302020204" pitchFamily="34" charset="-93"/>
              </a:rPr>
              <a:t> </a:t>
            </a:r>
            <a:r>
              <a:rPr lang="en-US" altLang="en-US" sz="4800" b="1" dirty="0" err="1">
                <a:solidFill>
                  <a:srgbClr val="FFFF00"/>
                </a:solidFill>
                <a:latin typeface="HP001 5 hàng" panose="020B0603050302020204" pitchFamily="34" charset="-93"/>
              </a:rPr>
              <a:t>rất</a:t>
            </a:r>
            <a:r>
              <a:rPr lang="en-US" altLang="en-US" sz="4800" b="1" dirty="0">
                <a:solidFill>
                  <a:srgbClr val="FFFF00"/>
                </a:solidFill>
                <a:latin typeface="HP001 5 hàng" panose="020B0603050302020204" pitchFamily="34" charset="-93"/>
              </a:rPr>
              <a:t> </a:t>
            </a:r>
            <a:r>
              <a:rPr lang="en-US" altLang="en-US" sz="4800" b="1" dirty="0" err="1">
                <a:solidFill>
                  <a:srgbClr val="FFFF00"/>
                </a:solidFill>
                <a:latin typeface="HP001 5 hàng" panose="020B0603050302020204" pitchFamily="34" charset="-93"/>
              </a:rPr>
              <a:t>yêu</a:t>
            </a:r>
            <a:r>
              <a:rPr lang="en-US" altLang="en-US" sz="4800" b="1" dirty="0">
                <a:solidFill>
                  <a:srgbClr val="FFFF00"/>
                </a:solidFill>
                <a:latin typeface="HP001 5 hàng" panose="020B0603050302020204" pitchFamily="34" charset="-93"/>
              </a:rPr>
              <a:t> </a:t>
            </a:r>
            <a:r>
              <a:rPr lang="en-US" altLang="en-US" sz="4800" b="1" dirty="0" err="1">
                <a:solidFill>
                  <a:srgbClr val="FFFF00"/>
                </a:solidFill>
                <a:latin typeface="HP001 5 hàng" panose="020B0603050302020204" pitchFamily="34" charset="-93"/>
              </a:rPr>
              <a:t>thương</a:t>
            </a:r>
            <a:r>
              <a:rPr lang="en-US" altLang="en-US" sz="4800" b="1" dirty="0">
                <a:solidFill>
                  <a:srgbClr val="FFFF00"/>
                </a:solidFill>
                <a:latin typeface="HP001 5 hàng" panose="020B0603050302020204" pitchFamily="34" charset="-93"/>
              </a:rPr>
              <a:t> </a:t>
            </a:r>
            <a:r>
              <a:rPr lang="en-US" altLang="en-US" sz="4800" b="1" dirty="0" err="1">
                <a:solidFill>
                  <a:srgbClr val="FFFF00"/>
                </a:solidFill>
                <a:latin typeface="HP001 5 hàng" panose="020B0603050302020204" pitchFamily="34" charset="-93"/>
              </a:rPr>
              <a:t>em</a:t>
            </a:r>
            <a:r>
              <a:rPr lang="en-US" altLang="en-US" sz="4800" b="1" dirty="0">
                <a:solidFill>
                  <a:srgbClr val="FFFF00"/>
                </a:solidFill>
                <a:latin typeface="HP001 5 hàng" panose="020B0603050302020204" pitchFamily="34" charset="-93"/>
              </a:rPr>
              <a:t>.</a:t>
            </a:r>
          </a:p>
        </p:txBody>
      </p:sp>
      <p:sp>
        <p:nvSpPr>
          <p:cNvPr id="14" name="Title 3"/>
          <p:cNvSpPr>
            <a:spLocks noGrp="1"/>
          </p:cNvSpPr>
          <p:nvPr/>
        </p:nvSpPr>
        <p:spPr>
          <a:xfrm>
            <a:off x="826925" y="694636"/>
            <a:ext cx="7225991" cy="1327196"/>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endParaRPr lang="en-US" sz="3200" b="1" dirty="0">
              <a:solidFill>
                <a:schemeClr val="bg1"/>
              </a:solidFill>
              <a:effectLst>
                <a:outerShdw blurRad="38100" dist="38100" dir="2700000" algn="tl">
                  <a:srgbClr val="000000">
                    <a:alpha val="43137"/>
                  </a:srgbClr>
                </a:outerShdw>
              </a:effectLst>
              <a:latin typeface="HP001 4 hàng" panose="020B0603050302020204" pitchFamily="34" charset="-93"/>
              <a:cs typeface="Times New Roman" panose="02020603050405020304" pitchFamily="18" charset="0"/>
            </a:endParaRPr>
          </a:p>
        </p:txBody>
      </p:sp>
      <p:sp>
        <p:nvSpPr>
          <p:cNvPr id="16" name="TextBox 5"/>
          <p:cNvSpPr txBox="1">
            <a:spLocks noChangeArrowheads="1"/>
          </p:cNvSpPr>
          <p:nvPr/>
        </p:nvSpPr>
        <p:spPr bwMode="auto">
          <a:xfrm>
            <a:off x="381000" y="2567178"/>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6000" b="1" dirty="0">
                <a:solidFill>
                  <a:srgbClr val="FFFF00"/>
                </a:solidFill>
                <a:latin typeface="HP001 5 hàng" panose="020B0603050302020204" pitchFamily="34" charset="-93"/>
              </a:rPr>
              <a:t> </a:t>
            </a:r>
            <a:r>
              <a:rPr lang="en-US" altLang="en-US" sz="6000" b="1" dirty="0" err="1">
                <a:solidFill>
                  <a:srgbClr val="FFFF00"/>
                </a:solidFill>
                <a:latin typeface="HP001 5 hàng" panose="020B0603050302020204" pitchFamily="34" charset="-93"/>
              </a:rPr>
              <a:t>Dì</a:t>
            </a:r>
            <a:r>
              <a:rPr lang="en-US" altLang="en-US" sz="6000" b="1" dirty="0">
                <a:solidFill>
                  <a:srgbClr val="FFFF00"/>
                </a:solidFill>
                <a:latin typeface="HP001 5 hàng" panose="020B0603050302020204" pitchFamily="34" charset="-93"/>
              </a:rPr>
              <a:t> </a:t>
            </a:r>
            <a:r>
              <a:rPr lang="en-US" altLang="en-US" sz="6000" b="1" dirty="0" err="1">
                <a:solidFill>
                  <a:srgbClr val="FFFF00"/>
                </a:solidFill>
                <a:latin typeface="HP001 5 hàng" panose="020B0603050302020204" pitchFamily="34" charset="-93"/>
              </a:rPr>
              <a:t>em</a:t>
            </a:r>
            <a:r>
              <a:rPr lang="en-US" altLang="en-US" sz="6000" b="1" dirty="0">
                <a:solidFill>
                  <a:srgbClr val="FFFF00"/>
                </a:solidFill>
                <a:latin typeface="HP001 5 hàng" panose="020B0603050302020204" pitchFamily="34" charset="-93"/>
              </a:rPr>
              <a:t> </a:t>
            </a:r>
            <a:r>
              <a:rPr lang="en-US" altLang="en-US" sz="6000" b="1" dirty="0" err="1">
                <a:solidFill>
                  <a:srgbClr val="FFFF00"/>
                </a:solidFill>
                <a:latin typeface="HP001 5 hàng" panose="020B0603050302020204" pitchFamily="34" charset="-93"/>
              </a:rPr>
              <a:t>rất</a:t>
            </a:r>
            <a:r>
              <a:rPr lang="en-US" altLang="en-US" sz="6000" b="1" dirty="0">
                <a:solidFill>
                  <a:srgbClr val="FFFF00"/>
                </a:solidFill>
                <a:latin typeface="HP001 5 hàng" panose="020B0603050302020204" pitchFamily="34" charset="-93"/>
              </a:rPr>
              <a:t> </a:t>
            </a:r>
            <a:r>
              <a:rPr lang="en-US" altLang="en-US" sz="6000" b="1" dirty="0" err="1">
                <a:solidFill>
                  <a:srgbClr val="FFFF00"/>
                </a:solidFill>
                <a:latin typeface="HP001 5 hàng" panose="020B0603050302020204" pitchFamily="34" charset="-93"/>
              </a:rPr>
              <a:t>xinh</a:t>
            </a:r>
            <a:r>
              <a:rPr lang="en-US" altLang="en-US" sz="6000" b="1" dirty="0">
                <a:solidFill>
                  <a:srgbClr val="FFFF00"/>
                </a:solidFill>
                <a:latin typeface="HP001 5 hàng" panose="020B0603050302020204" pitchFamily="34" charset="-93"/>
              </a:rPr>
              <a:t> </a:t>
            </a:r>
            <a:r>
              <a:rPr lang="en-US" altLang="en-US" sz="6000" b="1" dirty="0" err="1">
                <a:solidFill>
                  <a:srgbClr val="FFFF00"/>
                </a:solidFill>
                <a:latin typeface="HP001 5 hàng" panose="020B0603050302020204" pitchFamily="34" charset="-93"/>
              </a:rPr>
              <a:t>đẹp</a:t>
            </a:r>
            <a:r>
              <a:rPr lang="en-US" altLang="en-US" sz="6000" b="1" dirty="0">
                <a:solidFill>
                  <a:srgbClr val="FFFF00"/>
                </a:solidFill>
                <a:latin typeface="HP001 5 hàng" panose="020B0603050302020204" pitchFamily="34" charset="-93"/>
              </a:rPr>
              <a:t>.</a:t>
            </a:r>
          </a:p>
        </p:txBody>
      </p:sp>
    </p:spTree>
    <p:extLst>
      <p:ext uri="{BB962C8B-B14F-4D97-AF65-F5344CB8AC3E}">
        <p14:creationId xmlns:p14="http://schemas.microsoft.com/office/powerpoint/2010/main" val="3858038133"/>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133350"/>
            <a:ext cx="7083552"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000" b="1" dirty="0">
                <a:solidFill>
                  <a:srgbClr val="000000"/>
                </a:solidFill>
                <a:latin typeface="OpenSans"/>
              </a:rPr>
              <a:t>Câu 4: </a:t>
            </a:r>
            <a:r>
              <a:rPr lang="en-US" sz="2000" b="1" dirty="0">
                <a:solidFill>
                  <a:srgbClr val="000000"/>
                </a:solidFill>
                <a:latin typeface="OpenSans"/>
              </a:rPr>
              <a:t> </a:t>
            </a:r>
            <a:r>
              <a:rPr lang="en-US" sz="2000" b="1" dirty="0" err="1">
                <a:solidFill>
                  <a:srgbClr val="000000"/>
                </a:solidFill>
                <a:latin typeface="OpenSans"/>
              </a:rPr>
              <a:t>viết</a:t>
            </a:r>
            <a:r>
              <a:rPr lang="en-US" sz="2000" b="1" dirty="0">
                <a:solidFill>
                  <a:srgbClr val="000000"/>
                </a:solidFill>
                <a:latin typeface="OpenSans"/>
              </a:rPr>
              <a:t>  </a:t>
            </a:r>
            <a:r>
              <a:rPr lang="vi-VN" sz="2000" b="1" dirty="0">
                <a:solidFill>
                  <a:srgbClr val="000000"/>
                </a:solidFill>
                <a:latin typeface="OpenSans"/>
              </a:rPr>
              <a:t>1 – 2 câu có từ ngữ tìm được ở bài tập 3</a:t>
            </a:r>
            <a:r>
              <a:rPr lang="en-US" sz="2000" b="1" dirty="0">
                <a:solidFill>
                  <a:srgbClr val="000000"/>
                </a:solidFill>
                <a:latin typeface="OpenSans"/>
              </a:rPr>
              <a:t>.</a:t>
            </a:r>
            <a:endParaRPr lang="vi-VN" sz="2000" dirty="0">
              <a:solidFill>
                <a:srgbClr val="000000"/>
              </a:solidFill>
              <a:latin typeface="OpenSans"/>
            </a:endParaRPr>
          </a:p>
        </p:txBody>
      </p:sp>
      <p:sp>
        <p:nvSpPr>
          <p:cNvPr id="9" name="Oval 8"/>
          <p:cNvSpPr/>
          <p:nvPr/>
        </p:nvSpPr>
        <p:spPr>
          <a:xfrm>
            <a:off x="7101840" y="10668"/>
            <a:ext cx="2057400" cy="914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err="1"/>
              <a:t>Làm</a:t>
            </a:r>
            <a:r>
              <a:rPr lang="en-US" sz="2800" dirty="0"/>
              <a:t> </a:t>
            </a:r>
            <a:r>
              <a:rPr lang="en-US" sz="2800" dirty="0" err="1"/>
              <a:t>vở</a:t>
            </a:r>
            <a:endParaRPr lang="en-US" sz="2800" dirty="0"/>
          </a:p>
        </p:txBody>
      </p:sp>
      <p:sp>
        <p:nvSpPr>
          <p:cNvPr id="2" name="Rectangle 1"/>
          <p:cNvSpPr/>
          <p:nvPr/>
        </p:nvSpPr>
        <p:spPr>
          <a:xfrm>
            <a:off x="1371600" y="2110085"/>
            <a:ext cx="6172200"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800" b="1" dirty="0">
                <a:solidFill>
                  <a:srgbClr val="FF0000"/>
                </a:solidFill>
                <a:latin typeface="OpenSans"/>
              </a:rPr>
              <a:t>     Ông nội</a:t>
            </a:r>
            <a:r>
              <a:rPr lang="vi-VN" sz="2800" dirty="0">
                <a:solidFill>
                  <a:srgbClr val="FF0000"/>
                </a:solidFill>
                <a:latin typeface="OpenSans"/>
              </a:rPr>
              <a:t> em thích chơi cờ.</a:t>
            </a:r>
            <a:endParaRPr lang="en-US" sz="2800" dirty="0">
              <a:solidFill>
                <a:srgbClr val="FF0000"/>
              </a:solidFill>
              <a:latin typeface="OpenSans"/>
            </a:endParaRPr>
          </a:p>
          <a:p>
            <a:r>
              <a:rPr lang="en-US" sz="2800" dirty="0">
                <a:solidFill>
                  <a:srgbClr val="FF0000"/>
                </a:solidFill>
                <a:latin typeface="OpenSans"/>
              </a:rPr>
              <a:t>     </a:t>
            </a:r>
            <a:r>
              <a:rPr lang="vi-VN" sz="2800" b="1" dirty="0">
                <a:solidFill>
                  <a:srgbClr val="FF0000"/>
                </a:solidFill>
                <a:latin typeface="OpenSans"/>
              </a:rPr>
              <a:t>Ông ngoại</a:t>
            </a:r>
            <a:r>
              <a:rPr lang="vi-VN" sz="2800" dirty="0">
                <a:solidFill>
                  <a:srgbClr val="FF0000"/>
                </a:solidFill>
                <a:latin typeface="OpenSans"/>
              </a:rPr>
              <a:t> em rất </a:t>
            </a:r>
            <a:r>
              <a:rPr lang="en-US" sz="2800" dirty="0" err="1">
                <a:solidFill>
                  <a:srgbClr val="FF0000"/>
                </a:solidFill>
                <a:latin typeface="OpenSans"/>
              </a:rPr>
              <a:t>thương</a:t>
            </a:r>
            <a:r>
              <a:rPr lang="en-US" sz="2800" dirty="0">
                <a:solidFill>
                  <a:srgbClr val="FF0000"/>
                </a:solidFill>
                <a:latin typeface="OpenSans"/>
              </a:rPr>
              <a:t> </a:t>
            </a:r>
            <a:r>
              <a:rPr lang="en-US" sz="2800" dirty="0" err="1">
                <a:solidFill>
                  <a:srgbClr val="FF0000"/>
                </a:solidFill>
                <a:latin typeface="OpenSans"/>
              </a:rPr>
              <a:t>em</a:t>
            </a:r>
            <a:r>
              <a:rPr lang="vi-VN" sz="2800" dirty="0">
                <a:solidFill>
                  <a:srgbClr val="FF0000"/>
                </a:solidFill>
                <a:latin typeface="OpenSans"/>
              </a:rPr>
              <a:t>.</a:t>
            </a:r>
            <a:endParaRPr lang="en-US" sz="2800" dirty="0">
              <a:solidFill>
                <a:srgbClr val="FF0000"/>
              </a:solidFill>
              <a:latin typeface="OpenSans"/>
            </a:endParaRPr>
          </a:p>
          <a:p>
            <a:pPr algn="just"/>
            <a:r>
              <a:rPr lang="en-US" sz="2800" b="1" dirty="0">
                <a:solidFill>
                  <a:srgbClr val="FF0000"/>
                </a:solidFill>
              </a:rPr>
              <a:t>       </a:t>
            </a:r>
            <a:r>
              <a:rPr lang="vi-VN" sz="2800" b="1" dirty="0">
                <a:solidFill>
                  <a:srgbClr val="FF0000"/>
                </a:solidFill>
              </a:rPr>
              <a:t>Dì em </a:t>
            </a:r>
            <a:r>
              <a:rPr lang="vi-VN" sz="2800" dirty="0">
                <a:solidFill>
                  <a:srgbClr val="FF0000"/>
                </a:solidFill>
              </a:rPr>
              <a:t>là sinh viên đại học.</a:t>
            </a:r>
            <a:endParaRPr lang="vi-VN" sz="2800" dirty="0">
              <a:solidFill>
                <a:srgbClr val="FF0000"/>
              </a:solidFill>
              <a:latin typeface="OpenSans"/>
            </a:endParaRPr>
          </a:p>
        </p:txBody>
      </p:sp>
    </p:spTree>
    <p:extLst>
      <p:ext uri="{BB962C8B-B14F-4D97-AF65-F5344CB8AC3E}">
        <p14:creationId xmlns:p14="http://schemas.microsoft.com/office/powerpoint/2010/main" val="1609202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324612"/>
            <a:ext cx="8458200" cy="3124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4400" dirty="0">
                <a:solidFill>
                  <a:schemeClr val="tx1"/>
                </a:solidFill>
              </a:rPr>
              <a:t>   </a:t>
            </a:r>
            <a:r>
              <a:rPr lang="en-US" sz="4400" dirty="0" err="1">
                <a:solidFill>
                  <a:schemeClr val="tx1"/>
                </a:solidFill>
              </a:rPr>
              <a:t>Những</a:t>
            </a:r>
            <a:r>
              <a:rPr lang="en-US" sz="4400" dirty="0">
                <a:solidFill>
                  <a:schemeClr val="tx1"/>
                </a:solidFill>
              </a:rPr>
              <a:t> </a:t>
            </a:r>
            <a:r>
              <a:rPr lang="en-US" sz="4400" dirty="0" err="1">
                <a:solidFill>
                  <a:schemeClr val="tx1"/>
                </a:solidFill>
              </a:rPr>
              <a:t>người</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gia</a:t>
            </a:r>
            <a:r>
              <a:rPr lang="en-US" sz="4400" dirty="0">
                <a:solidFill>
                  <a:schemeClr val="tx1"/>
                </a:solidFill>
              </a:rPr>
              <a:t> </a:t>
            </a:r>
            <a:r>
              <a:rPr lang="en-US" sz="4400" dirty="0" err="1">
                <a:solidFill>
                  <a:schemeClr val="tx1"/>
                </a:solidFill>
              </a:rPr>
              <a:t>đình</a:t>
            </a:r>
            <a:r>
              <a:rPr lang="en-US" sz="4400" dirty="0">
                <a:solidFill>
                  <a:schemeClr val="tx1"/>
                </a:solidFill>
              </a:rPr>
              <a:t> </a:t>
            </a:r>
            <a:r>
              <a:rPr lang="en-US" sz="4400" dirty="0" err="1">
                <a:solidFill>
                  <a:schemeClr val="tx1"/>
                </a:solidFill>
              </a:rPr>
              <a:t>họ</a:t>
            </a:r>
            <a:r>
              <a:rPr lang="en-US" sz="4400" dirty="0">
                <a:solidFill>
                  <a:schemeClr val="tx1"/>
                </a:solidFill>
              </a:rPr>
              <a:t> </a:t>
            </a:r>
            <a:r>
              <a:rPr lang="en-US" sz="4400" dirty="0" err="1">
                <a:solidFill>
                  <a:schemeClr val="tx1"/>
                </a:solidFill>
              </a:rPr>
              <a:t>nội</a:t>
            </a:r>
            <a:r>
              <a:rPr lang="en-US" sz="4400" dirty="0">
                <a:solidFill>
                  <a:schemeClr val="tx1"/>
                </a:solidFill>
              </a:rPr>
              <a:t> hay </a:t>
            </a:r>
            <a:r>
              <a:rPr lang="en-US" sz="4400" dirty="0" err="1">
                <a:solidFill>
                  <a:schemeClr val="tx1"/>
                </a:solidFill>
              </a:rPr>
              <a:t>họ</a:t>
            </a:r>
            <a:r>
              <a:rPr lang="en-US" sz="4400" dirty="0">
                <a:solidFill>
                  <a:schemeClr val="tx1"/>
                </a:solidFill>
              </a:rPr>
              <a:t> </a:t>
            </a:r>
            <a:r>
              <a:rPr lang="en-US" sz="4400" dirty="0" err="1">
                <a:solidFill>
                  <a:schemeClr val="tx1"/>
                </a:solidFill>
              </a:rPr>
              <a:t>ngoại</a:t>
            </a:r>
            <a:r>
              <a:rPr lang="en-US" sz="4400" dirty="0">
                <a:solidFill>
                  <a:schemeClr val="tx1"/>
                </a:solidFill>
              </a:rPr>
              <a:t> </a:t>
            </a:r>
            <a:r>
              <a:rPr lang="en-US" sz="4400" dirty="0" err="1">
                <a:solidFill>
                  <a:schemeClr val="tx1"/>
                </a:solidFill>
              </a:rPr>
              <a:t>đều</a:t>
            </a:r>
            <a:r>
              <a:rPr lang="en-US" sz="4400" dirty="0">
                <a:solidFill>
                  <a:schemeClr val="tx1"/>
                </a:solidFill>
              </a:rPr>
              <a:t> </a:t>
            </a:r>
            <a:r>
              <a:rPr lang="en-US" sz="4400" dirty="0" err="1">
                <a:solidFill>
                  <a:schemeClr val="tx1"/>
                </a:solidFill>
              </a:rPr>
              <a:t>là</a:t>
            </a:r>
            <a:r>
              <a:rPr lang="en-US" sz="4400" dirty="0">
                <a:solidFill>
                  <a:schemeClr val="tx1"/>
                </a:solidFill>
              </a:rPr>
              <a:t> </a:t>
            </a:r>
            <a:r>
              <a:rPr lang="en-US" sz="4400" dirty="0" err="1">
                <a:solidFill>
                  <a:schemeClr val="tx1"/>
                </a:solidFill>
              </a:rPr>
              <a:t>những</a:t>
            </a:r>
            <a:r>
              <a:rPr lang="en-US" sz="4400" dirty="0">
                <a:solidFill>
                  <a:schemeClr val="tx1"/>
                </a:solidFill>
              </a:rPr>
              <a:t> </a:t>
            </a:r>
            <a:r>
              <a:rPr lang="en-US" sz="4400" dirty="0" err="1">
                <a:solidFill>
                  <a:schemeClr val="tx1"/>
                </a:solidFill>
              </a:rPr>
              <a:t>người</a:t>
            </a:r>
            <a:r>
              <a:rPr lang="en-US" sz="4400" dirty="0">
                <a:solidFill>
                  <a:schemeClr val="tx1"/>
                </a:solidFill>
              </a:rPr>
              <a:t> </a:t>
            </a:r>
            <a:r>
              <a:rPr lang="en-US" sz="4400" dirty="0" err="1">
                <a:solidFill>
                  <a:schemeClr val="tx1"/>
                </a:solidFill>
              </a:rPr>
              <a:t>thân</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chúng</a:t>
            </a:r>
            <a:r>
              <a:rPr lang="en-US" sz="4400" dirty="0">
                <a:solidFill>
                  <a:schemeClr val="tx1"/>
                </a:solidFill>
              </a:rPr>
              <a:t> ta. </a:t>
            </a:r>
            <a:r>
              <a:rPr lang="en-US" sz="4400" dirty="0" err="1">
                <a:solidFill>
                  <a:schemeClr val="tx1"/>
                </a:solidFill>
              </a:rPr>
              <a:t>Các</a:t>
            </a:r>
            <a:r>
              <a:rPr lang="en-US" sz="4400" dirty="0">
                <a:solidFill>
                  <a:schemeClr val="tx1"/>
                </a:solidFill>
              </a:rPr>
              <a:t> </a:t>
            </a:r>
            <a:r>
              <a:rPr lang="en-US" sz="4400" dirty="0" err="1">
                <a:solidFill>
                  <a:schemeClr val="tx1"/>
                </a:solidFill>
              </a:rPr>
              <a:t>em</a:t>
            </a:r>
            <a:r>
              <a:rPr lang="en-US" sz="4400" dirty="0">
                <a:solidFill>
                  <a:schemeClr val="tx1"/>
                </a:solidFill>
              </a:rPr>
              <a:t> </a:t>
            </a:r>
            <a:r>
              <a:rPr lang="en-US" sz="4400" dirty="0" err="1">
                <a:solidFill>
                  <a:schemeClr val="tx1"/>
                </a:solidFill>
              </a:rPr>
              <a:t>phải</a:t>
            </a:r>
            <a:r>
              <a:rPr lang="en-US" sz="4400" dirty="0">
                <a:solidFill>
                  <a:schemeClr val="tx1"/>
                </a:solidFill>
              </a:rPr>
              <a:t> </a:t>
            </a:r>
            <a:r>
              <a:rPr lang="en-US" sz="4400" dirty="0" err="1">
                <a:solidFill>
                  <a:schemeClr val="tx1"/>
                </a:solidFill>
              </a:rPr>
              <a:t>biết</a:t>
            </a:r>
            <a:r>
              <a:rPr lang="en-US" sz="4400" dirty="0">
                <a:solidFill>
                  <a:schemeClr val="tx1"/>
                </a:solidFill>
              </a:rPr>
              <a:t> </a:t>
            </a:r>
            <a:r>
              <a:rPr lang="en-US" sz="4400" dirty="0" err="1">
                <a:solidFill>
                  <a:schemeClr val="tx1"/>
                </a:solidFill>
              </a:rPr>
              <a:t>yêu</a:t>
            </a:r>
            <a:r>
              <a:rPr lang="en-US" sz="4400" dirty="0">
                <a:solidFill>
                  <a:schemeClr val="tx1"/>
                </a:solidFill>
              </a:rPr>
              <a:t> </a:t>
            </a:r>
            <a:r>
              <a:rPr lang="en-US" sz="4400" dirty="0" err="1">
                <a:solidFill>
                  <a:schemeClr val="tx1"/>
                </a:solidFill>
              </a:rPr>
              <a:t>quý</a:t>
            </a:r>
            <a:r>
              <a:rPr lang="en-US" sz="4400" dirty="0">
                <a:solidFill>
                  <a:schemeClr val="tx1"/>
                </a:solidFill>
              </a:rPr>
              <a:t> , </a:t>
            </a:r>
            <a:r>
              <a:rPr lang="en-US" sz="4400" dirty="0" err="1">
                <a:solidFill>
                  <a:schemeClr val="tx1"/>
                </a:solidFill>
              </a:rPr>
              <a:t>kính</a:t>
            </a:r>
            <a:r>
              <a:rPr lang="en-US" sz="4400" dirty="0">
                <a:solidFill>
                  <a:schemeClr val="tx1"/>
                </a:solidFill>
              </a:rPr>
              <a:t> </a:t>
            </a:r>
            <a:r>
              <a:rPr lang="en-US" sz="4400" dirty="0" err="1">
                <a:solidFill>
                  <a:schemeClr val="tx1"/>
                </a:solidFill>
              </a:rPr>
              <a:t>trọng</a:t>
            </a:r>
            <a:r>
              <a:rPr lang="en-US" sz="4400" dirty="0">
                <a:solidFill>
                  <a:schemeClr val="tx1"/>
                </a:solidFill>
              </a:rPr>
              <a:t> </a:t>
            </a:r>
            <a:r>
              <a:rPr lang="en-US" sz="4400" dirty="0" err="1">
                <a:solidFill>
                  <a:schemeClr val="tx1"/>
                </a:solidFill>
              </a:rPr>
              <a:t>và</a:t>
            </a:r>
            <a:r>
              <a:rPr lang="en-US" sz="4400" dirty="0">
                <a:solidFill>
                  <a:schemeClr val="tx1"/>
                </a:solidFill>
              </a:rPr>
              <a:t> </a:t>
            </a:r>
            <a:r>
              <a:rPr lang="en-US" sz="4400" dirty="0" err="1">
                <a:solidFill>
                  <a:schemeClr val="tx1"/>
                </a:solidFill>
              </a:rPr>
              <a:t>yêu</a:t>
            </a:r>
            <a:r>
              <a:rPr lang="en-US" sz="4400" dirty="0">
                <a:solidFill>
                  <a:schemeClr val="tx1"/>
                </a:solidFill>
              </a:rPr>
              <a:t> </a:t>
            </a:r>
            <a:r>
              <a:rPr lang="en-US" sz="4400" dirty="0" err="1">
                <a:solidFill>
                  <a:schemeClr val="tx1"/>
                </a:solidFill>
              </a:rPr>
              <a:t>thương</a:t>
            </a:r>
            <a:r>
              <a:rPr lang="en-US" sz="4400" dirty="0">
                <a:solidFill>
                  <a:schemeClr val="tx1"/>
                </a:solidFill>
              </a:rPr>
              <a:t>, </a:t>
            </a:r>
            <a:r>
              <a:rPr lang="en-US" sz="4400" dirty="0" err="1">
                <a:solidFill>
                  <a:schemeClr val="tx1"/>
                </a:solidFill>
              </a:rPr>
              <a:t>giúp</a:t>
            </a:r>
            <a:r>
              <a:rPr lang="en-US" sz="4400" dirty="0">
                <a:solidFill>
                  <a:schemeClr val="tx1"/>
                </a:solidFill>
              </a:rPr>
              <a:t> </a:t>
            </a:r>
            <a:r>
              <a:rPr lang="en-US" sz="4400" dirty="0" err="1">
                <a:solidFill>
                  <a:schemeClr val="tx1"/>
                </a:solidFill>
              </a:rPr>
              <a:t>đỡ</a:t>
            </a:r>
            <a:r>
              <a:rPr lang="en-US" sz="4400" dirty="0">
                <a:solidFill>
                  <a:schemeClr val="tx1"/>
                </a:solidFill>
              </a:rPr>
              <a:t> </a:t>
            </a:r>
            <a:r>
              <a:rPr lang="en-US" sz="4400" dirty="0" err="1">
                <a:solidFill>
                  <a:schemeClr val="tx1"/>
                </a:solidFill>
              </a:rPr>
              <a:t>nhau</a:t>
            </a:r>
            <a:r>
              <a:rPr lang="en-US" sz="2000" dirty="0">
                <a:solidFill>
                  <a:schemeClr val="tx1"/>
                </a:solidFill>
              </a:rPr>
              <a:t>.</a:t>
            </a:r>
          </a:p>
        </p:txBody>
      </p:sp>
    </p:spTree>
    <p:extLst>
      <p:ext uri="{BB962C8B-B14F-4D97-AF65-F5344CB8AC3E}">
        <p14:creationId xmlns:p14="http://schemas.microsoft.com/office/powerpoint/2010/main" val="1450041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sp>
        <p:nvSpPr>
          <p:cNvPr id="2" name="Rectangle 1"/>
          <p:cNvSpPr/>
          <p:nvPr/>
        </p:nvSpPr>
        <p:spPr>
          <a:xfrm>
            <a:off x="182880" y="514350"/>
            <a:ext cx="8839200" cy="3970318"/>
          </a:xfrm>
          <a:prstGeom prst="rect">
            <a:avLst/>
          </a:prstGeom>
        </p:spPr>
        <p:txBody>
          <a:bodyPr wrap="square">
            <a:spAutoFit/>
          </a:bodyPr>
          <a:lstStyle/>
          <a:p>
            <a:r>
              <a:rPr lang="vi-VN" sz="2800" b="1" dirty="0"/>
              <a:t>    </a:t>
            </a:r>
            <a:r>
              <a:rPr lang="vi-VN" sz="2800" dirty="0"/>
              <a:t>Ông gọi Vân là "cô chủ nhà tí hon" đấy! Vân bỗng thấy mình</a:t>
            </a:r>
            <a:r>
              <a:rPr lang="vi-VN" sz="2800" b="1" dirty="0"/>
              <a:t> </a:t>
            </a:r>
            <a:r>
              <a:rPr lang="vi-VN" sz="2800" dirty="0"/>
              <a:t>thật quan trọng. Cô bé bèn chạy đi lấy tăm, lễ phép đưa cho</a:t>
            </a:r>
            <a:r>
              <a:rPr lang="vi-VN" sz="2800" b="1" dirty="0"/>
              <a:t> </a:t>
            </a:r>
            <a:r>
              <a:rPr lang="vi-VN" sz="2800" dirty="0"/>
              <a:t>ông. Em cũng không quên mang tăm cho cả bố và mẹ.</a:t>
            </a:r>
          </a:p>
          <a:p>
            <a:r>
              <a:rPr lang="vi-VN" sz="2800" dirty="0"/>
              <a:t>- Cô chủ nhà tí hon ngoan quá! – Ông cười khích lệ.</a:t>
            </a:r>
          </a:p>
          <a:p>
            <a:r>
              <a:rPr lang="vi-VN" sz="2800" dirty="0"/>
              <a:t>Chỉ ra chơi mấy hôm, ông đã mang đến cho Vân biết bao điều</a:t>
            </a:r>
            <a:r>
              <a:rPr lang="vi-VN" sz="2800" b="1" dirty="0"/>
              <a:t> </a:t>
            </a:r>
            <a:r>
              <a:rPr lang="vi-VN" sz="2800" dirty="0"/>
              <a:t>thú vị. Vân cảm thấy mình ra dáng một cô chủ nhà tí hon, đúng</a:t>
            </a:r>
            <a:r>
              <a:rPr lang="vi-VN" sz="2800" b="1" dirty="0"/>
              <a:t> </a:t>
            </a:r>
            <a:r>
              <a:rPr lang="vi-VN" sz="2800" dirty="0"/>
              <a:t>như lời ông nói.</a:t>
            </a:r>
            <a:endParaRPr lang="en-US" sz="2800" dirty="0"/>
          </a:p>
          <a:p>
            <a:r>
              <a:rPr lang="en-US" sz="2800" dirty="0"/>
              <a:t>                                                                    Thu </a:t>
            </a:r>
            <a:r>
              <a:rPr lang="en-US" sz="2800" dirty="0" err="1"/>
              <a:t>Hằng</a:t>
            </a:r>
            <a:r>
              <a:rPr lang="en-US" sz="2800" dirty="0"/>
              <a:t>                                                                                                                     </a:t>
            </a:r>
          </a:p>
        </p:txBody>
      </p:sp>
    </p:spTree>
    <p:extLst>
      <p:ext uri="{BB962C8B-B14F-4D97-AF65-F5344CB8AC3E}">
        <p14:creationId xmlns:p14="http://schemas.microsoft.com/office/powerpoint/2010/main" val="1049732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76200" y="209550"/>
            <a:ext cx="9677400" cy="98454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Thứ</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năm</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ngày</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20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tháng</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10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năm</a:t>
            </a:r>
            <a:r>
              <a:rPr lang="en-US" sz="4000" b="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2022</a:t>
            </a:r>
            <a:endPar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endParaRPr>
          </a:p>
        </p:txBody>
      </p:sp>
      <p:sp>
        <p:nvSpPr>
          <p:cNvPr id="16" name="Title 3"/>
          <p:cNvSpPr>
            <a:spLocks noGrp="1"/>
          </p:cNvSpPr>
          <p:nvPr/>
        </p:nvSpPr>
        <p:spPr>
          <a:xfrm>
            <a:off x="2743200" y="1204424"/>
            <a:ext cx="51816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8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Tiếng</a:t>
            </a:r>
            <a:r>
              <a:rPr lang="en-US" sz="48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48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Việt</a:t>
            </a:r>
            <a:endParaRPr lang="en-US" sz="48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endParaRPr>
          </a:p>
        </p:txBody>
      </p:sp>
      <p:sp>
        <p:nvSpPr>
          <p:cNvPr id="12" name="TextBox 5"/>
          <p:cNvSpPr txBox="1">
            <a:spLocks noChangeArrowheads="1"/>
          </p:cNvSpPr>
          <p:nvPr/>
        </p:nvSpPr>
        <p:spPr bwMode="auto">
          <a:xfrm>
            <a:off x="416820" y="2076296"/>
            <a:ext cx="956538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4800" b="1" dirty="0" err="1">
                <a:solidFill>
                  <a:schemeClr val="bg1"/>
                </a:solidFill>
                <a:latin typeface="HP001 4 hàng" pitchFamily="34" charset="-93"/>
                <a:cs typeface="Times New Roman" pitchFamily="18" charset="0"/>
              </a:rPr>
              <a:t>Nói</a:t>
            </a:r>
            <a:r>
              <a:rPr lang="en-US" altLang="en-US" sz="4800" b="1" dirty="0">
                <a:solidFill>
                  <a:schemeClr val="bg1"/>
                </a:solidFill>
                <a:latin typeface="HP001 4 hàng" pitchFamily="34" charset="-93"/>
                <a:cs typeface="Times New Roman" pitchFamily="18" charset="0"/>
              </a:rPr>
              <a:t> </a:t>
            </a:r>
            <a:r>
              <a:rPr lang="en-US" altLang="en-US" sz="4800" b="1" dirty="0" err="1">
                <a:solidFill>
                  <a:schemeClr val="bg1"/>
                </a:solidFill>
                <a:latin typeface="HP001 4 hàng" pitchFamily="34" charset="-93"/>
                <a:cs typeface="Times New Roman" pitchFamily="18" charset="0"/>
              </a:rPr>
              <a:t>và</a:t>
            </a:r>
            <a:r>
              <a:rPr lang="en-US" altLang="en-US" sz="4800" b="1" dirty="0">
                <a:solidFill>
                  <a:schemeClr val="bg1"/>
                </a:solidFill>
                <a:latin typeface="HP001 4 hàng" pitchFamily="34" charset="-93"/>
                <a:cs typeface="Times New Roman" pitchFamily="18" charset="0"/>
              </a:rPr>
              <a:t> </a:t>
            </a:r>
            <a:r>
              <a:rPr lang="en-US" altLang="en-US" sz="4800" b="1" dirty="0" err="1">
                <a:solidFill>
                  <a:schemeClr val="bg1"/>
                </a:solidFill>
                <a:latin typeface="HP001 4 hàng" pitchFamily="34" charset="-93"/>
                <a:cs typeface="Times New Roman" pitchFamily="18" charset="0"/>
              </a:rPr>
              <a:t>đáp</a:t>
            </a:r>
            <a:r>
              <a:rPr lang="en-US" altLang="en-US" sz="4800" b="1" dirty="0">
                <a:solidFill>
                  <a:schemeClr val="bg1"/>
                </a:solidFill>
                <a:latin typeface="HP001 4 hàng" pitchFamily="34" charset="-93"/>
                <a:cs typeface="Times New Roman" pitchFamily="18" charset="0"/>
              </a:rPr>
              <a:t> </a:t>
            </a:r>
            <a:r>
              <a:rPr lang="en-US" altLang="en-US" sz="4800" b="1" dirty="0" err="1">
                <a:solidFill>
                  <a:schemeClr val="bg1"/>
                </a:solidFill>
                <a:latin typeface="HP001 4 hàng" pitchFamily="34" charset="-93"/>
                <a:cs typeface="Times New Roman" pitchFamily="18" charset="0"/>
              </a:rPr>
              <a:t>lời</a:t>
            </a:r>
            <a:r>
              <a:rPr lang="en-US" altLang="en-US" sz="4800" b="1" dirty="0">
                <a:solidFill>
                  <a:schemeClr val="bg1"/>
                </a:solidFill>
                <a:latin typeface="HP001 4 hàng" pitchFamily="34" charset="-93"/>
                <a:cs typeface="Times New Roman" pitchFamily="18" charset="0"/>
              </a:rPr>
              <a:t> </a:t>
            </a:r>
            <a:r>
              <a:rPr lang="en-US" altLang="en-US" sz="4800" b="1" dirty="0" err="1">
                <a:solidFill>
                  <a:schemeClr val="bg1"/>
                </a:solidFill>
                <a:latin typeface="HP001 4 hàng" pitchFamily="34" charset="-93"/>
                <a:cs typeface="Times New Roman" pitchFamily="18" charset="0"/>
              </a:rPr>
              <a:t>chào</a:t>
            </a:r>
            <a:r>
              <a:rPr lang="en-US" altLang="en-US" sz="4800" b="1" dirty="0">
                <a:solidFill>
                  <a:schemeClr val="bg1"/>
                </a:solidFill>
                <a:latin typeface="HP001 4 hàng" pitchFamily="34" charset="-93"/>
                <a:cs typeface="Times New Roman" pitchFamily="18" charset="0"/>
              </a:rPr>
              <a:t> </a:t>
            </a:r>
            <a:r>
              <a:rPr lang="en-US" altLang="en-US" sz="4800" b="1" dirty="0" err="1">
                <a:solidFill>
                  <a:schemeClr val="bg1"/>
                </a:solidFill>
                <a:latin typeface="HP001 4 hàng" pitchFamily="34" charset="-93"/>
                <a:cs typeface="Times New Roman" pitchFamily="18" charset="0"/>
              </a:rPr>
              <a:t>hỏi</a:t>
            </a:r>
            <a:r>
              <a:rPr lang="en-US" altLang="en-US" sz="3600" b="1" dirty="0">
                <a:solidFill>
                  <a:srgbClr val="FFFF00"/>
                </a:solidFill>
                <a:latin typeface="HP001 4 hàng" pitchFamily="34" charset="-93"/>
                <a:cs typeface="Times New Roman" pitchFamily="18" charset="0"/>
              </a:rPr>
              <a:t>.</a:t>
            </a:r>
            <a:endParaRPr lang="en-US" altLang="en-US" sz="4000" b="1" dirty="0">
              <a:solidFill>
                <a:srgbClr val="FFFF00"/>
              </a:solidFill>
              <a:latin typeface="HP001 4 hàng" pitchFamily="34" charset="-93"/>
              <a:cs typeface="Times New Roman" pitchFamily="18" charset="0"/>
            </a:endParaRPr>
          </a:p>
          <a:p>
            <a:pPr algn="ctr" fontAlgn="base">
              <a:spcBef>
                <a:spcPct val="0"/>
              </a:spcBef>
              <a:spcAft>
                <a:spcPct val="0"/>
              </a:spcAft>
              <a:buFontTx/>
              <a:buNone/>
            </a:pPr>
            <a:endParaRPr lang="en-US" altLang="en-US" sz="30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130626111"/>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loigiaihay.com/picture/question_lgh/2021_41/1622195126-y2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 y="1504950"/>
            <a:ext cx="9122663" cy="36385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0352" y="162116"/>
            <a:ext cx="7543800" cy="1200329"/>
          </a:xfrm>
          <a:prstGeom prst="rect">
            <a:avLst/>
          </a:prstGeom>
        </p:spPr>
        <p:txBody>
          <a:bodyPr wrap="square">
            <a:spAutoFit/>
          </a:bodyPr>
          <a:lstStyle/>
          <a:p>
            <a:pPr algn="just"/>
            <a:r>
              <a:rPr lang="vi-VN" sz="2400" b="1" dirty="0">
                <a:solidFill>
                  <a:srgbClr val="000000"/>
                </a:solidFill>
                <a:latin typeface="OpenSans"/>
              </a:rPr>
              <a:t>Câu 5: Nói và nghe</a:t>
            </a:r>
            <a:endParaRPr lang="vi-VN" sz="2400" dirty="0">
              <a:solidFill>
                <a:srgbClr val="000000"/>
              </a:solidFill>
              <a:latin typeface="OpenSans"/>
            </a:endParaRPr>
          </a:p>
          <a:p>
            <a:pPr algn="just"/>
            <a:r>
              <a:rPr lang="vi-VN" sz="2400" b="1" dirty="0">
                <a:solidFill>
                  <a:srgbClr val="000000"/>
                </a:solidFill>
                <a:latin typeface="OpenSans"/>
              </a:rPr>
              <a:t>Đóng vai để nói lời chào phù hợp với từng trường hợp sau:</a:t>
            </a:r>
            <a:endParaRPr lang="vi-VN" sz="2400" dirty="0">
              <a:solidFill>
                <a:srgbClr val="000000"/>
              </a:solidFill>
              <a:latin typeface="OpenSans"/>
            </a:endParaRPr>
          </a:p>
        </p:txBody>
      </p:sp>
      <p:sp>
        <p:nvSpPr>
          <p:cNvPr id="13" name="Rounded Rectangle 12"/>
          <p:cNvSpPr/>
          <p:nvPr/>
        </p:nvSpPr>
        <p:spPr>
          <a:xfrm>
            <a:off x="2971800" y="939535"/>
            <a:ext cx="36576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2000" dirty="0"/>
              <a:t>Bạn nhỏ đi học về thì gặp chị gái ở nhà</a:t>
            </a:r>
          </a:p>
        </p:txBody>
      </p:sp>
      <p:sp>
        <p:nvSpPr>
          <p:cNvPr id="14" name="Rounded Rectangle 13"/>
          <p:cNvSpPr/>
          <p:nvPr/>
        </p:nvSpPr>
        <p:spPr>
          <a:xfrm>
            <a:off x="5715000" y="3105150"/>
            <a:ext cx="3428999"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2000" dirty="0"/>
              <a:t>Bạn nhỏ về quê được ông bà ra tận cổng đón</a:t>
            </a:r>
          </a:p>
        </p:txBody>
      </p:sp>
      <p:sp>
        <p:nvSpPr>
          <p:cNvPr id="15" name="Rounded Rectangle 14"/>
          <p:cNvSpPr/>
          <p:nvPr/>
        </p:nvSpPr>
        <p:spPr>
          <a:xfrm>
            <a:off x="228600" y="4155948"/>
            <a:ext cx="2188464"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2000" dirty="0">
                <a:solidFill>
                  <a:schemeClr val="tx1"/>
                </a:solidFill>
              </a:rPr>
              <a:t>Bố vừa đi làm về</a:t>
            </a:r>
          </a:p>
        </p:txBody>
      </p:sp>
      <p:sp>
        <p:nvSpPr>
          <p:cNvPr id="8" name="Oval 7"/>
          <p:cNvSpPr/>
          <p:nvPr/>
        </p:nvSpPr>
        <p:spPr>
          <a:xfrm>
            <a:off x="5715000" y="0"/>
            <a:ext cx="3428999" cy="4689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t>Cá</a:t>
            </a:r>
            <a:r>
              <a:rPr lang="en-US" sz="2800" dirty="0"/>
              <a:t> </a:t>
            </a:r>
            <a:r>
              <a:rPr lang="en-US" sz="2800" dirty="0" err="1"/>
              <a:t>nhân</a:t>
            </a:r>
            <a:endParaRPr lang="en-US" sz="2800" dirty="0"/>
          </a:p>
        </p:txBody>
      </p:sp>
    </p:spTree>
    <p:extLst>
      <p:ext uri="{BB962C8B-B14F-4D97-AF65-F5344CB8AC3E}">
        <p14:creationId xmlns:p14="http://schemas.microsoft.com/office/powerpoint/2010/main" val="10361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309593"/>
            <a:ext cx="4572000" cy="646331"/>
          </a:xfrm>
          <a:prstGeom prst="rect">
            <a:avLst/>
          </a:prstGeom>
        </p:spPr>
        <p:txBody>
          <a:bodyPr>
            <a:spAutoFit/>
          </a:bodyPr>
          <a:lstStyle/>
          <a:p>
            <a:br>
              <a:rPr lang="vi-VN" dirty="0"/>
            </a:br>
            <a:endParaRPr lang="en-US" dirty="0"/>
          </a:p>
        </p:txBody>
      </p:sp>
      <p:sp>
        <p:nvSpPr>
          <p:cNvPr id="5" name="Rounded Rectangle 4"/>
          <p:cNvSpPr/>
          <p:nvPr/>
        </p:nvSpPr>
        <p:spPr>
          <a:xfrm>
            <a:off x="457200" y="3317748"/>
            <a:ext cx="8229600" cy="170307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a:solidFill>
                  <a:schemeClr val="tx1"/>
                </a:solidFill>
              </a:rPr>
              <a:t>                                           </a:t>
            </a:r>
            <a:r>
              <a:rPr lang="vi-VN" sz="2800" b="1" dirty="0">
                <a:solidFill>
                  <a:schemeClr val="tx1"/>
                </a:solidFill>
              </a:rPr>
              <a:t> Tranh 3:</a:t>
            </a:r>
            <a:endParaRPr lang="vi-VN" sz="2800" dirty="0">
              <a:solidFill>
                <a:schemeClr val="tx1"/>
              </a:solidFill>
            </a:endParaRPr>
          </a:p>
          <a:p>
            <a:r>
              <a:rPr lang="vi-VN" sz="2800" dirty="0">
                <a:solidFill>
                  <a:srgbClr val="FF0000"/>
                </a:solidFill>
              </a:rPr>
              <a:t>+ Con chào bố ạ!</a:t>
            </a:r>
          </a:p>
          <a:p>
            <a:r>
              <a:rPr lang="vi-VN" sz="2800" dirty="0">
                <a:solidFill>
                  <a:srgbClr val="FF0000"/>
                </a:solidFill>
              </a:rPr>
              <a:t>+ Con chào bố ạ! Bố đi làm về rồi ạ!</a:t>
            </a:r>
          </a:p>
        </p:txBody>
      </p:sp>
      <p:sp>
        <p:nvSpPr>
          <p:cNvPr id="6" name="Rounded Rectangle 5"/>
          <p:cNvSpPr/>
          <p:nvPr/>
        </p:nvSpPr>
        <p:spPr>
          <a:xfrm>
            <a:off x="457200" y="1504950"/>
            <a:ext cx="8229600" cy="1524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dirty="0">
                <a:solidFill>
                  <a:prstClr val="black"/>
                </a:solidFill>
              </a:rPr>
              <a:t>                                                                </a:t>
            </a:r>
            <a:r>
              <a:rPr lang="vi-VN" sz="2800" b="1" dirty="0">
                <a:solidFill>
                  <a:prstClr val="black"/>
                </a:solidFill>
              </a:rPr>
              <a:t>  Tranh 2:</a:t>
            </a:r>
            <a:endParaRPr lang="vi-VN" sz="2800" dirty="0">
              <a:solidFill>
                <a:prstClr val="black"/>
              </a:solidFill>
            </a:endParaRPr>
          </a:p>
          <a:p>
            <a:pPr lvl="0"/>
            <a:r>
              <a:rPr lang="vi-VN" sz="2800" dirty="0">
                <a:solidFill>
                  <a:srgbClr val="FF0000"/>
                </a:solidFill>
              </a:rPr>
              <a:t>+ Cháu chào ông bà ạ!</a:t>
            </a:r>
          </a:p>
          <a:p>
            <a:pPr lvl="0"/>
            <a:r>
              <a:rPr lang="vi-VN" sz="2800" dirty="0">
                <a:solidFill>
                  <a:srgbClr val="FF0000"/>
                </a:solidFill>
              </a:rPr>
              <a:t>+ Cháu chào ông bà ạ! Cháu về thăm ông bà đây ạ!</a:t>
            </a:r>
          </a:p>
        </p:txBody>
      </p:sp>
      <p:sp>
        <p:nvSpPr>
          <p:cNvPr id="7" name="Rounded Rectangle 6"/>
          <p:cNvSpPr/>
          <p:nvPr/>
        </p:nvSpPr>
        <p:spPr>
          <a:xfrm>
            <a:off x="457200" y="87620"/>
            <a:ext cx="8153400" cy="11887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b="1" dirty="0"/>
              <a:t>                                                                           </a:t>
            </a:r>
            <a:r>
              <a:rPr lang="vi-VN" sz="2400" b="1" dirty="0"/>
              <a:t>Tranh 1:</a:t>
            </a:r>
            <a:endParaRPr lang="vi-VN" sz="2400" dirty="0"/>
          </a:p>
          <a:p>
            <a:r>
              <a:rPr lang="vi-VN" sz="2400" dirty="0">
                <a:solidFill>
                  <a:srgbClr val="FF0000"/>
                </a:solidFill>
              </a:rPr>
              <a:t>+ Em chào chị ạ!</a:t>
            </a:r>
          </a:p>
          <a:p>
            <a:r>
              <a:rPr lang="vi-VN" sz="2400" dirty="0">
                <a:solidFill>
                  <a:srgbClr val="FF0000"/>
                </a:solidFill>
              </a:rPr>
              <a:t>+ Em chào chị! Em đi học về rồi ạ!</a:t>
            </a:r>
          </a:p>
        </p:txBody>
      </p:sp>
    </p:spTree>
    <p:extLst>
      <p:ext uri="{BB962C8B-B14F-4D97-AF65-F5344CB8AC3E}">
        <p14:creationId xmlns:p14="http://schemas.microsoft.com/office/powerpoint/2010/main" val="20424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 y="133350"/>
            <a:ext cx="8534400" cy="2743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a:solidFill>
                  <a:schemeClr val="tx1"/>
                </a:solidFill>
              </a:rPr>
              <a:t>- </a:t>
            </a:r>
            <a:r>
              <a:rPr lang="en-US" sz="3200" dirty="0" err="1">
                <a:solidFill>
                  <a:schemeClr val="tx1"/>
                </a:solidFill>
              </a:rPr>
              <a:t>Khi</a:t>
            </a:r>
            <a:r>
              <a:rPr lang="en-US" sz="3200" dirty="0">
                <a:solidFill>
                  <a:schemeClr val="tx1"/>
                </a:solidFill>
              </a:rPr>
              <a:t> </a:t>
            </a:r>
            <a:r>
              <a:rPr lang="en-US" sz="3200" dirty="0" err="1">
                <a:solidFill>
                  <a:schemeClr val="tx1"/>
                </a:solidFill>
              </a:rPr>
              <a:t>nói</a:t>
            </a:r>
            <a:r>
              <a:rPr lang="en-US" sz="3200" dirty="0">
                <a:solidFill>
                  <a:schemeClr val="tx1"/>
                </a:solidFill>
              </a:rPr>
              <a:t> </a:t>
            </a:r>
            <a:r>
              <a:rPr lang="en-US" sz="3200" dirty="0" err="1">
                <a:solidFill>
                  <a:schemeClr val="tx1"/>
                </a:solidFill>
              </a:rPr>
              <a:t>lời</a:t>
            </a:r>
            <a:r>
              <a:rPr lang="en-US" sz="3200" dirty="0">
                <a:solidFill>
                  <a:schemeClr val="tx1"/>
                </a:solidFill>
              </a:rPr>
              <a:t> </a:t>
            </a:r>
            <a:r>
              <a:rPr lang="en-US" sz="3200" dirty="0" err="1">
                <a:solidFill>
                  <a:schemeClr val="tx1"/>
                </a:solidFill>
              </a:rPr>
              <a:t>chào</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lớn</a:t>
            </a:r>
            <a:r>
              <a:rPr lang="en-US" sz="3200" dirty="0">
                <a:solidFill>
                  <a:schemeClr val="tx1"/>
                </a:solidFill>
              </a:rPr>
              <a:t> </a:t>
            </a:r>
            <a:r>
              <a:rPr lang="en-US" sz="3200" dirty="0" err="1">
                <a:solidFill>
                  <a:schemeClr val="tx1"/>
                </a:solidFill>
              </a:rPr>
              <a:t>tuổi</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cần</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thái</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như</a:t>
            </a:r>
            <a:r>
              <a:rPr lang="en-US" sz="3200" dirty="0">
                <a:solidFill>
                  <a:schemeClr val="tx1"/>
                </a:solidFill>
              </a:rPr>
              <a:t> </a:t>
            </a:r>
            <a:r>
              <a:rPr lang="en-US" sz="3200" dirty="0" err="1">
                <a:solidFill>
                  <a:schemeClr val="tx1"/>
                </a:solidFill>
              </a:rPr>
              <a:t>thế</a:t>
            </a:r>
            <a:r>
              <a:rPr lang="en-US" sz="3200" dirty="0">
                <a:solidFill>
                  <a:schemeClr val="tx1"/>
                </a:solidFill>
              </a:rPr>
              <a:t> </a:t>
            </a:r>
            <a:r>
              <a:rPr lang="en-US" sz="3200" dirty="0" err="1">
                <a:solidFill>
                  <a:schemeClr val="tx1"/>
                </a:solidFill>
              </a:rPr>
              <a:t>nào</a:t>
            </a:r>
            <a:r>
              <a:rPr lang="en-US" sz="3200" dirty="0">
                <a:solidFill>
                  <a:schemeClr val="tx1"/>
                </a:solidFill>
              </a:rPr>
              <a:t>?</a:t>
            </a:r>
          </a:p>
          <a:p>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bạn</a:t>
            </a:r>
            <a:r>
              <a:rPr lang="en-US" sz="3200" dirty="0">
                <a:solidFill>
                  <a:schemeClr val="tx1"/>
                </a:solidFill>
              </a:rPr>
              <a:t> </a:t>
            </a:r>
            <a:r>
              <a:rPr lang="en-US" sz="3200" dirty="0" err="1">
                <a:solidFill>
                  <a:schemeClr val="tx1"/>
                </a:solidFill>
              </a:rPr>
              <a:t>cùng</a:t>
            </a:r>
            <a:r>
              <a:rPr lang="en-US" sz="3200" dirty="0">
                <a:solidFill>
                  <a:schemeClr val="tx1"/>
                </a:solidFill>
              </a:rPr>
              <a:t> </a:t>
            </a:r>
            <a:r>
              <a:rPr lang="en-US" sz="3200" dirty="0" err="1">
                <a:solidFill>
                  <a:schemeClr val="tx1"/>
                </a:solidFill>
              </a:rPr>
              <a:t>mình</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thái</a:t>
            </a:r>
            <a:r>
              <a:rPr lang="en-US" sz="3200" dirty="0">
                <a:solidFill>
                  <a:schemeClr val="tx1"/>
                </a:solidFill>
              </a:rPr>
              <a:t> </a:t>
            </a:r>
            <a:r>
              <a:rPr lang="en-US" sz="3200" dirty="0" err="1">
                <a:solidFill>
                  <a:schemeClr val="tx1"/>
                </a:solidFill>
              </a:rPr>
              <a:t>độ</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sao</a:t>
            </a:r>
            <a:r>
              <a:rPr lang="en-US" sz="3200" dirty="0">
                <a:solidFill>
                  <a:schemeClr val="tx1"/>
                </a:solidFill>
              </a:rPr>
              <a:t>?</a:t>
            </a:r>
          </a:p>
        </p:txBody>
      </p:sp>
      <p:sp>
        <p:nvSpPr>
          <p:cNvPr id="6" name="Rounded Rectangle 5"/>
          <p:cNvSpPr/>
          <p:nvPr/>
        </p:nvSpPr>
        <p:spPr>
          <a:xfrm>
            <a:off x="304800" y="3105150"/>
            <a:ext cx="8305800" cy="19949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F0000"/>
                </a:solidFill>
              </a:rPr>
              <a:t> </a:t>
            </a:r>
            <a:r>
              <a:rPr lang="en-US" sz="3200" dirty="0" err="1">
                <a:solidFill>
                  <a:srgbClr val="FF0000"/>
                </a:solidFill>
              </a:rPr>
              <a:t>Như</a:t>
            </a:r>
            <a:r>
              <a:rPr lang="en-US" sz="3200" dirty="0">
                <a:solidFill>
                  <a:srgbClr val="FF0000"/>
                </a:solidFill>
              </a:rPr>
              <a:t> </a:t>
            </a:r>
            <a:r>
              <a:rPr lang="en-US" sz="3200" dirty="0" err="1">
                <a:solidFill>
                  <a:srgbClr val="FF0000"/>
                </a:solidFill>
              </a:rPr>
              <a:t>vậy</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em</a:t>
            </a:r>
            <a:r>
              <a:rPr lang="en-US" sz="3200" dirty="0">
                <a:solidFill>
                  <a:srgbClr val="FF0000"/>
                </a:solidFill>
              </a:rPr>
              <a:t> </a:t>
            </a:r>
            <a:r>
              <a:rPr lang="en-US" sz="3200" dirty="0" err="1">
                <a:solidFill>
                  <a:srgbClr val="FF0000"/>
                </a:solidFill>
              </a:rPr>
              <a:t>cần</a:t>
            </a:r>
            <a:r>
              <a:rPr lang="en-US" sz="3200" dirty="0">
                <a:solidFill>
                  <a:srgbClr val="FF0000"/>
                </a:solidFill>
              </a:rPr>
              <a:t> </a:t>
            </a:r>
            <a:r>
              <a:rPr lang="en-US" sz="3200" dirty="0" err="1">
                <a:solidFill>
                  <a:srgbClr val="FF0000"/>
                </a:solidFill>
              </a:rPr>
              <a:t>nói</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chào</a:t>
            </a:r>
            <a:r>
              <a:rPr lang="en-US" sz="3200" dirty="0">
                <a:solidFill>
                  <a:srgbClr val="FF0000"/>
                </a:solidFill>
              </a:rPr>
              <a:t> </a:t>
            </a:r>
            <a:r>
              <a:rPr lang="en-US" sz="3200" dirty="0" err="1">
                <a:solidFill>
                  <a:srgbClr val="FF0000"/>
                </a:solidFill>
              </a:rPr>
              <a:t>lễ</a:t>
            </a:r>
            <a:r>
              <a:rPr lang="en-US" sz="3200" dirty="0">
                <a:solidFill>
                  <a:srgbClr val="FF0000"/>
                </a:solidFill>
              </a:rPr>
              <a:t> </a:t>
            </a:r>
            <a:r>
              <a:rPr lang="en-US" sz="3200" dirty="0" err="1">
                <a:solidFill>
                  <a:srgbClr val="FF0000"/>
                </a:solidFill>
              </a:rPr>
              <a:t>phép</a:t>
            </a:r>
            <a:r>
              <a:rPr lang="en-US" sz="3200" dirty="0">
                <a:solidFill>
                  <a:srgbClr val="FF0000"/>
                </a:solidFill>
              </a:rPr>
              <a:t> </a:t>
            </a:r>
            <a:r>
              <a:rPr lang="en-US" sz="3200" dirty="0" err="1">
                <a:solidFill>
                  <a:srgbClr val="FF0000"/>
                </a:solidFill>
              </a:rPr>
              <a:t>thể</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sự</a:t>
            </a:r>
            <a:r>
              <a:rPr lang="en-US" sz="3200" dirty="0">
                <a:solidFill>
                  <a:srgbClr val="FF0000"/>
                </a:solidFill>
              </a:rPr>
              <a:t> </a:t>
            </a:r>
            <a:r>
              <a:rPr lang="en-US" sz="3200" dirty="0" err="1">
                <a:solidFill>
                  <a:srgbClr val="FF0000"/>
                </a:solidFill>
              </a:rPr>
              <a:t>kính</a:t>
            </a:r>
            <a:r>
              <a:rPr lang="en-US" sz="3200" dirty="0">
                <a:solidFill>
                  <a:srgbClr val="FF0000"/>
                </a:solidFill>
              </a:rPr>
              <a:t> </a:t>
            </a:r>
            <a:r>
              <a:rPr lang="en-US" sz="3200" dirty="0" err="1">
                <a:solidFill>
                  <a:srgbClr val="FF0000"/>
                </a:solidFill>
              </a:rPr>
              <a:t>trọng,với</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bạn</a:t>
            </a:r>
            <a:r>
              <a:rPr lang="en-US" sz="3200" dirty="0">
                <a:solidFill>
                  <a:srgbClr val="FF0000"/>
                </a:solidFill>
              </a:rPr>
              <a:t> </a:t>
            </a:r>
            <a:r>
              <a:rPr lang="en-US" sz="3200" dirty="0" err="1">
                <a:solidFill>
                  <a:srgbClr val="FF0000"/>
                </a:solidFill>
              </a:rPr>
              <a:t>mình</a:t>
            </a:r>
            <a:r>
              <a:rPr lang="en-US" sz="3200" dirty="0">
                <a:solidFill>
                  <a:srgbClr val="FF0000"/>
                </a:solidFill>
              </a:rPr>
              <a:t> </a:t>
            </a:r>
            <a:r>
              <a:rPr lang="en-US" sz="3200" dirty="0" err="1">
                <a:solidFill>
                  <a:srgbClr val="FF0000"/>
                </a:solidFill>
              </a:rPr>
              <a:t>cần</a:t>
            </a:r>
            <a:r>
              <a:rPr lang="en-US" sz="3200" dirty="0">
                <a:solidFill>
                  <a:srgbClr val="FF0000"/>
                </a:solidFill>
              </a:rPr>
              <a:t> </a:t>
            </a:r>
            <a:r>
              <a:rPr lang="en-US" sz="3200" dirty="0" err="1">
                <a:solidFill>
                  <a:srgbClr val="FF0000"/>
                </a:solidFill>
              </a:rPr>
              <a:t>tỏ</a:t>
            </a:r>
            <a:r>
              <a:rPr lang="en-US" sz="3200" dirty="0">
                <a:solidFill>
                  <a:srgbClr val="FF0000"/>
                </a:solidFill>
              </a:rPr>
              <a:t> </a:t>
            </a:r>
            <a:r>
              <a:rPr lang="en-US" sz="3200" dirty="0" err="1">
                <a:solidFill>
                  <a:srgbClr val="FF0000"/>
                </a:solidFill>
              </a:rPr>
              <a:t>thái</a:t>
            </a:r>
            <a:r>
              <a:rPr lang="en-US" sz="3200" dirty="0">
                <a:solidFill>
                  <a:srgbClr val="FF0000"/>
                </a:solidFill>
              </a:rPr>
              <a:t> </a:t>
            </a:r>
            <a:r>
              <a:rPr lang="en-US" sz="3200" dirty="0" err="1">
                <a:solidFill>
                  <a:srgbClr val="FF0000"/>
                </a:solidFill>
              </a:rPr>
              <a:t>độ</a:t>
            </a:r>
            <a:r>
              <a:rPr lang="en-US" sz="3200" dirty="0">
                <a:solidFill>
                  <a:srgbClr val="FF0000"/>
                </a:solidFill>
              </a:rPr>
              <a:t> </a:t>
            </a:r>
            <a:r>
              <a:rPr lang="en-US" sz="3200" dirty="0" err="1">
                <a:solidFill>
                  <a:srgbClr val="FF0000"/>
                </a:solidFill>
              </a:rPr>
              <a:t>vui</a:t>
            </a:r>
            <a:r>
              <a:rPr lang="en-US" sz="3200" dirty="0">
                <a:solidFill>
                  <a:srgbClr val="FF0000"/>
                </a:solidFill>
              </a:rPr>
              <a:t> </a:t>
            </a:r>
            <a:r>
              <a:rPr lang="en-US" sz="3200" dirty="0" err="1">
                <a:solidFill>
                  <a:srgbClr val="FF0000"/>
                </a:solidFill>
              </a:rPr>
              <a:t>vẻ</a:t>
            </a:r>
            <a:r>
              <a:rPr lang="en-US" sz="3200" dirty="0">
                <a:solidFill>
                  <a:srgbClr val="FF0000"/>
                </a:solidFill>
              </a:rPr>
              <a:t> ……</a:t>
            </a:r>
          </a:p>
        </p:txBody>
      </p:sp>
    </p:spTree>
    <p:extLst>
      <p:ext uri="{BB962C8B-B14F-4D97-AF65-F5344CB8AC3E}">
        <p14:creationId xmlns:p14="http://schemas.microsoft.com/office/powerpoint/2010/main" val="199325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416820" y="209550"/>
            <a:ext cx="9260580" cy="98454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Thứ</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sáu</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ngày</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29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tháng</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10 </a:t>
            </a:r>
            <a:r>
              <a:rPr lang="en-US" sz="40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năm</a:t>
            </a:r>
            <a:r>
              <a:rPr lang="en-US" sz="40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2021</a:t>
            </a:r>
          </a:p>
        </p:txBody>
      </p:sp>
      <p:sp>
        <p:nvSpPr>
          <p:cNvPr id="16" name="Title 3"/>
          <p:cNvSpPr>
            <a:spLocks noGrp="1"/>
          </p:cNvSpPr>
          <p:nvPr/>
        </p:nvSpPr>
        <p:spPr>
          <a:xfrm>
            <a:off x="2743200" y="1204424"/>
            <a:ext cx="51816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8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Tiếng</a:t>
            </a:r>
            <a:r>
              <a:rPr lang="en-US" sz="48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48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Việt</a:t>
            </a:r>
            <a:endParaRPr lang="en-US" sz="48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endParaRPr>
          </a:p>
        </p:txBody>
      </p:sp>
      <p:sp>
        <p:nvSpPr>
          <p:cNvPr id="12" name="TextBox 5"/>
          <p:cNvSpPr txBox="1">
            <a:spLocks noChangeArrowheads="1"/>
          </p:cNvSpPr>
          <p:nvPr/>
        </p:nvSpPr>
        <p:spPr bwMode="auto">
          <a:xfrm>
            <a:off x="416820" y="2076296"/>
            <a:ext cx="95653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3600" b="1" dirty="0" err="1">
                <a:solidFill>
                  <a:srgbClr val="FFFF00"/>
                </a:solidFill>
                <a:latin typeface="HP001 4 hàng" pitchFamily="34" charset="-93"/>
                <a:cs typeface="Times New Roman" pitchFamily="18" charset="0"/>
              </a:rPr>
              <a:t>Nói</a:t>
            </a:r>
            <a:r>
              <a:rPr lang="en-US" altLang="en-US" sz="3600" b="1" dirty="0">
                <a:solidFill>
                  <a:srgbClr val="FFFF00"/>
                </a:solidFill>
                <a:latin typeface="HP001 4 hàng" pitchFamily="34" charset="-93"/>
                <a:cs typeface="Times New Roman" pitchFamily="18" charset="0"/>
              </a:rPr>
              <a:t> </a:t>
            </a:r>
            <a:r>
              <a:rPr lang="en-US" altLang="en-US" sz="3600" b="1" dirty="0" err="1">
                <a:solidFill>
                  <a:srgbClr val="FFFF00"/>
                </a:solidFill>
                <a:latin typeface="HP001 4 hàng" pitchFamily="34" charset="-93"/>
                <a:cs typeface="Times New Roman" pitchFamily="18" charset="0"/>
              </a:rPr>
              <a:t>viết</a:t>
            </a:r>
            <a:r>
              <a:rPr lang="en-US" altLang="en-US" sz="3600" b="1" dirty="0">
                <a:solidFill>
                  <a:srgbClr val="FFFF00"/>
                </a:solidFill>
                <a:latin typeface="HP001 4 hàng" pitchFamily="34" charset="-93"/>
                <a:cs typeface="Times New Roman" pitchFamily="18" charset="0"/>
              </a:rPr>
              <a:t> </a:t>
            </a:r>
            <a:r>
              <a:rPr lang="en-US" altLang="en-US" sz="3600" b="1" dirty="0" err="1">
                <a:solidFill>
                  <a:srgbClr val="FFFF00"/>
                </a:solidFill>
                <a:latin typeface="HP001 4 hàng" pitchFamily="34" charset="-93"/>
                <a:cs typeface="Times New Roman" pitchFamily="18" charset="0"/>
              </a:rPr>
              <a:t>lời</a:t>
            </a:r>
            <a:r>
              <a:rPr lang="en-US" altLang="en-US" sz="3600" b="1" dirty="0">
                <a:solidFill>
                  <a:srgbClr val="FFFF00"/>
                </a:solidFill>
                <a:latin typeface="HP001 4 hàng" pitchFamily="34" charset="-93"/>
                <a:cs typeface="Times New Roman" pitchFamily="18" charset="0"/>
              </a:rPr>
              <a:t> </a:t>
            </a:r>
            <a:r>
              <a:rPr lang="en-US" altLang="en-US" sz="3600" b="1" dirty="0" err="1">
                <a:solidFill>
                  <a:srgbClr val="FFFF00"/>
                </a:solidFill>
                <a:latin typeface="HP001 4 hàng" pitchFamily="34" charset="-93"/>
                <a:cs typeface="Times New Roman" pitchFamily="18" charset="0"/>
              </a:rPr>
              <a:t>xin</a:t>
            </a:r>
            <a:r>
              <a:rPr lang="en-US" altLang="en-US" sz="3600" b="1" dirty="0">
                <a:solidFill>
                  <a:srgbClr val="FFFF00"/>
                </a:solidFill>
                <a:latin typeface="HP001 4 hàng" pitchFamily="34" charset="-93"/>
                <a:cs typeface="Times New Roman" pitchFamily="18" charset="0"/>
              </a:rPr>
              <a:t> </a:t>
            </a:r>
            <a:r>
              <a:rPr lang="en-US" altLang="en-US" sz="3600" b="1" dirty="0" err="1">
                <a:solidFill>
                  <a:srgbClr val="FFFF00"/>
                </a:solidFill>
                <a:latin typeface="HP001 4 hàng" pitchFamily="34" charset="-93"/>
                <a:cs typeface="Times New Roman" pitchFamily="18" charset="0"/>
              </a:rPr>
              <a:t>lỗi</a:t>
            </a:r>
            <a:r>
              <a:rPr lang="en-US" altLang="en-US" sz="3600" b="1" dirty="0">
                <a:solidFill>
                  <a:srgbClr val="FFFF00"/>
                </a:solidFill>
                <a:latin typeface="HP001 4 hàng" pitchFamily="34" charset="-93"/>
                <a:cs typeface="Times New Roman" pitchFamily="18" charset="0"/>
              </a:rPr>
              <a:t>.</a:t>
            </a:r>
            <a:endParaRPr lang="en-US" altLang="en-US" sz="3000" b="1" dirty="0">
              <a:solidFill>
                <a:srgbClr val="FFFF00"/>
              </a:solidFill>
              <a:latin typeface="HP001 4 hàng" pitchFamily="34" charset="-93"/>
              <a:cs typeface="Times New Roman" pitchFamily="18" charset="0"/>
            </a:endParaRPr>
          </a:p>
        </p:txBody>
      </p:sp>
    </p:spTree>
    <p:extLst>
      <p:ext uri="{BB962C8B-B14F-4D97-AF65-F5344CB8AC3E}">
        <p14:creationId xmlns:p14="http://schemas.microsoft.com/office/powerpoint/2010/main" val="1281739055"/>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loigiaihay.com/picture/question_lgh/2021_41/1622195190-djr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00150"/>
            <a:ext cx="8991600" cy="3943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209550"/>
            <a:ext cx="6112571" cy="954107"/>
          </a:xfrm>
          <a:prstGeom prst="rect">
            <a:avLst/>
          </a:prstGeom>
        </p:spPr>
        <p:txBody>
          <a:bodyPr wrap="none">
            <a:spAutoFit/>
          </a:bodyPr>
          <a:lstStyle/>
          <a:p>
            <a:r>
              <a:rPr lang="en-US" sz="2800" b="1" dirty="0">
                <a:solidFill>
                  <a:srgbClr val="000000"/>
                </a:solidFill>
                <a:latin typeface="OpenSans"/>
                <a:cs typeface="Arial" pitchFamily="34" charset="0"/>
              </a:rPr>
              <a:t>6. </a:t>
            </a:r>
            <a:r>
              <a:rPr lang="en-US" sz="2800" b="1" dirty="0" err="1">
                <a:solidFill>
                  <a:srgbClr val="000000"/>
                </a:solidFill>
                <a:latin typeface="OpenSans"/>
                <a:cs typeface="Arial" pitchFamily="34" charset="0"/>
              </a:rPr>
              <a:t>Nói</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viết</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lời</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xin</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lỗi</a:t>
            </a:r>
            <a:r>
              <a:rPr lang="en-US" sz="2800" b="1" dirty="0">
                <a:solidFill>
                  <a:srgbClr val="000000"/>
                </a:solidFill>
                <a:latin typeface="OpenSans"/>
                <a:cs typeface="Arial" pitchFamily="34" charset="0"/>
              </a:rPr>
              <a:t>.</a:t>
            </a:r>
          </a:p>
          <a:p>
            <a:r>
              <a:rPr lang="en-US" sz="2800" b="1" dirty="0">
                <a:solidFill>
                  <a:srgbClr val="000000"/>
                </a:solidFill>
                <a:latin typeface="OpenSans"/>
                <a:cs typeface="Arial" pitchFamily="34" charset="0"/>
              </a:rPr>
              <a:t>a. </a:t>
            </a:r>
            <a:r>
              <a:rPr lang="en-US" sz="2800" b="1" dirty="0" err="1">
                <a:solidFill>
                  <a:srgbClr val="000000"/>
                </a:solidFill>
                <a:latin typeface="OpenSans"/>
                <a:cs typeface="Arial" pitchFamily="34" charset="0"/>
              </a:rPr>
              <a:t>Đọc</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lời</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các</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nhân</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vật</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trong</a:t>
            </a:r>
            <a:r>
              <a:rPr lang="en-US" sz="2800" b="1" dirty="0">
                <a:solidFill>
                  <a:srgbClr val="000000"/>
                </a:solidFill>
                <a:latin typeface="OpenSans"/>
                <a:cs typeface="Arial" pitchFamily="34" charset="0"/>
              </a:rPr>
              <a:t> </a:t>
            </a:r>
            <a:r>
              <a:rPr lang="en-US" sz="2800" b="1" dirty="0" err="1">
                <a:solidFill>
                  <a:srgbClr val="000000"/>
                </a:solidFill>
                <a:latin typeface="OpenSans"/>
                <a:cs typeface="Arial" pitchFamily="34" charset="0"/>
              </a:rPr>
              <a:t>tranh</a:t>
            </a:r>
            <a:endParaRPr lang="en-US" sz="5400" dirty="0"/>
          </a:p>
        </p:txBody>
      </p:sp>
    </p:spTree>
    <p:extLst>
      <p:ext uri="{BB962C8B-B14F-4D97-AF65-F5344CB8AC3E}">
        <p14:creationId xmlns:p14="http://schemas.microsoft.com/office/powerpoint/2010/main" val="1042847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002090"/>
            <a:ext cx="6629400" cy="646331"/>
          </a:xfrm>
          <a:prstGeom prst="rect">
            <a:avLst/>
          </a:prstGeom>
        </p:spPr>
        <p:txBody>
          <a:bodyPr wrap="square">
            <a:spAutoFit/>
          </a:bodyPr>
          <a:lstStyle/>
          <a:p>
            <a:br>
              <a:rPr lang="vi-VN" dirty="0">
                <a:solidFill>
                  <a:srgbClr val="000000"/>
                </a:solidFill>
                <a:latin typeface="OpenSans"/>
              </a:rPr>
            </a:br>
            <a:endParaRPr lang="en-US" dirty="0"/>
          </a:p>
        </p:txBody>
      </p:sp>
      <p:sp>
        <p:nvSpPr>
          <p:cNvPr id="5" name="Rectangle 4"/>
          <p:cNvSpPr/>
          <p:nvPr/>
        </p:nvSpPr>
        <p:spPr>
          <a:xfrm>
            <a:off x="475488" y="3095968"/>
            <a:ext cx="8135112" cy="12375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dirty="0">
                <a:solidFill>
                  <a:srgbClr val="000000"/>
                </a:solidFill>
                <a:latin typeface="OpenSans"/>
              </a:rPr>
              <a:t>  Ông: </a:t>
            </a:r>
          </a:p>
          <a:p>
            <a:pPr algn="just"/>
            <a:r>
              <a:rPr lang="vi-VN" sz="2800" dirty="0">
                <a:solidFill>
                  <a:srgbClr val="FF0000"/>
                </a:solidFill>
                <a:latin typeface="OpenSans"/>
              </a:rPr>
              <a:t>- Lần sau, cháu nhớ về đúng giờ nhé!</a:t>
            </a:r>
          </a:p>
        </p:txBody>
      </p:sp>
      <p:sp>
        <p:nvSpPr>
          <p:cNvPr id="2" name="Rectangle 1"/>
          <p:cNvSpPr/>
          <p:nvPr/>
        </p:nvSpPr>
        <p:spPr>
          <a:xfrm>
            <a:off x="475488" y="684490"/>
            <a:ext cx="813511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vi-VN" sz="2800" b="1" dirty="0">
                <a:solidFill>
                  <a:srgbClr val="000000"/>
                </a:solidFill>
                <a:latin typeface="OpenSans"/>
              </a:rPr>
              <a:t>Tình huống: </a:t>
            </a:r>
            <a:r>
              <a:rPr lang="vi-VN" sz="2800" dirty="0">
                <a:solidFill>
                  <a:srgbClr val="000000"/>
                </a:solidFill>
                <a:latin typeface="OpenSans"/>
              </a:rPr>
              <a:t>Cháu đi chơi đá bóng về muộn nên ông đã nhắc nhở cháu.</a:t>
            </a:r>
          </a:p>
        </p:txBody>
      </p:sp>
      <p:sp>
        <p:nvSpPr>
          <p:cNvPr id="3" name="Rectangle 2"/>
          <p:cNvSpPr/>
          <p:nvPr/>
        </p:nvSpPr>
        <p:spPr>
          <a:xfrm>
            <a:off x="475488" y="1848612"/>
            <a:ext cx="813511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vi-VN" sz="2800" dirty="0">
                <a:solidFill>
                  <a:srgbClr val="000000"/>
                </a:solidFill>
                <a:latin typeface="OpenSans"/>
              </a:rPr>
              <a:t>Cháu:</a:t>
            </a:r>
          </a:p>
          <a:p>
            <a:pPr algn="just"/>
            <a:r>
              <a:rPr lang="vi-VN" sz="2800" dirty="0">
                <a:solidFill>
                  <a:srgbClr val="000000"/>
                </a:solidFill>
                <a:latin typeface="OpenSans"/>
              </a:rPr>
              <a:t> </a:t>
            </a:r>
            <a:r>
              <a:rPr lang="vi-VN" sz="2800" dirty="0">
                <a:solidFill>
                  <a:srgbClr val="FF0000"/>
                </a:solidFill>
                <a:latin typeface="OpenSans"/>
              </a:rPr>
              <a:t>-</a:t>
            </a:r>
            <a:r>
              <a:rPr lang="vi-VN" sz="2800" dirty="0">
                <a:solidFill>
                  <a:srgbClr val="000000"/>
                </a:solidFill>
                <a:latin typeface="OpenSans"/>
              </a:rPr>
              <a:t> </a:t>
            </a:r>
            <a:r>
              <a:rPr lang="vi-VN" sz="2800" dirty="0">
                <a:solidFill>
                  <a:srgbClr val="FF0000"/>
                </a:solidFill>
                <a:latin typeface="OpenSans"/>
              </a:rPr>
              <a:t>Cháu xin lỗi ông vì mải đá bóng nên về muộn ạ!</a:t>
            </a:r>
          </a:p>
        </p:txBody>
      </p:sp>
    </p:spTree>
    <p:extLst>
      <p:ext uri="{BB962C8B-B14F-4D97-AF65-F5344CB8AC3E}">
        <p14:creationId xmlns:p14="http://schemas.microsoft.com/office/powerpoint/2010/main" val="361236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g.loigiaihay.com/picture/question_lgh/2021_41/1622195190-mw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3550"/>
            <a:ext cx="9144000" cy="34099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133350"/>
            <a:ext cx="7391400" cy="1569660"/>
          </a:xfrm>
          <a:prstGeom prst="rect">
            <a:avLst/>
          </a:prstGeom>
        </p:spPr>
        <p:txBody>
          <a:bodyPr wrap="square">
            <a:spAutoFit/>
          </a:bodyPr>
          <a:lstStyle/>
          <a:p>
            <a:pPr lvl="0" fontAlgn="base">
              <a:spcBef>
                <a:spcPct val="0"/>
              </a:spcBef>
              <a:spcAft>
                <a:spcPct val="0"/>
              </a:spcAft>
            </a:pPr>
            <a:r>
              <a:rPr lang="en-US" sz="2400" b="1" dirty="0">
                <a:solidFill>
                  <a:srgbClr val="000000"/>
                </a:solidFill>
                <a:latin typeface="OpenSans"/>
                <a:cs typeface="Arial" pitchFamily="34" charset="0"/>
              </a:rPr>
              <a:t>b. </a:t>
            </a:r>
            <a:r>
              <a:rPr lang="en-US" sz="2400" b="1" dirty="0" err="1">
                <a:solidFill>
                  <a:srgbClr val="000000"/>
                </a:solidFill>
                <a:latin typeface="OpenSans"/>
                <a:cs typeface="Arial" pitchFamily="34" charset="0"/>
              </a:rPr>
              <a:t>Cùng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bạn</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đóng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vai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nói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và</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đáp</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lời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xin</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lỗi</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trong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từng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trường</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hợp</a:t>
            </a:r>
            <a:r>
              <a:rPr lang="en-US" sz="2400" b="1" dirty="0">
                <a:solidFill>
                  <a:srgbClr val="000000"/>
                </a:solidFill>
                <a:latin typeface="OpenSans"/>
                <a:cs typeface="Arial" pitchFamily="34" charset="0"/>
              </a:rPr>
              <a:t> </a:t>
            </a:r>
            <a:r>
              <a:rPr lang="en-US" sz="2400" b="1" dirty="0" err="1">
                <a:solidFill>
                  <a:srgbClr val="000000"/>
                </a:solidFill>
                <a:latin typeface="OpenSans"/>
                <a:cs typeface="Arial" pitchFamily="34" charset="0"/>
              </a:rPr>
              <a:t>sau</a:t>
            </a:r>
            <a:r>
              <a:rPr lang="en-US" sz="2400" b="1" dirty="0">
                <a:solidFill>
                  <a:srgbClr val="000000"/>
                </a:solidFill>
                <a:latin typeface="OpenSans"/>
                <a:cs typeface="Arial" pitchFamily="34" charset="0"/>
              </a:rPr>
              <a:t>:</a:t>
            </a:r>
            <a:endParaRPr lang="en-US" dirty="0">
              <a:latin typeface="Arial" pitchFamily="34" charset="0"/>
              <a:cs typeface="Arial" pitchFamily="34" charset="0"/>
            </a:endParaRPr>
          </a:p>
          <a:p>
            <a:pPr lvl="0" eaLnBrk="0" fontAlgn="base" hangingPunct="0">
              <a:spcBef>
                <a:spcPct val="0"/>
              </a:spcBef>
              <a:spcAft>
                <a:spcPct val="0"/>
              </a:spcAft>
            </a:pP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Trong</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lúc</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đùa</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nghịch</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em</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làm</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một</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bạn</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bị</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ngã</a:t>
            </a:r>
            <a:r>
              <a:rPr lang="en-US" sz="2400" dirty="0">
                <a:solidFill>
                  <a:srgbClr val="000000"/>
                </a:solidFill>
                <a:latin typeface="OpenSans"/>
                <a:cs typeface="Arial" pitchFamily="34" charset="0"/>
              </a:rPr>
              <a:t>.</a:t>
            </a:r>
            <a:endParaRPr lang="en-US" dirty="0">
              <a:latin typeface="Arial" pitchFamily="34" charset="0"/>
              <a:cs typeface="Arial" pitchFamily="34" charset="0"/>
            </a:endParaRPr>
          </a:p>
          <a:p>
            <a:pPr lvl="0" eaLnBrk="0" fontAlgn="base" hangingPunct="0">
              <a:spcBef>
                <a:spcPct val="0"/>
              </a:spcBef>
              <a:spcAft>
                <a:spcPct val="0"/>
              </a:spcAft>
            </a:pP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Em</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lỡ</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tay</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làm</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đổ</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ấm</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pha</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trà</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của</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ông</a:t>
            </a:r>
            <a:r>
              <a:rPr lang="en-US" sz="2400" dirty="0">
                <a:solidFill>
                  <a:srgbClr val="000000"/>
                </a:solidFill>
                <a:latin typeface="OpenSans"/>
                <a:cs typeface="Arial" pitchFamily="34" charset="0"/>
              </a:rPr>
              <a:t> </a:t>
            </a:r>
            <a:r>
              <a:rPr lang="en-US" sz="2400" dirty="0" err="1">
                <a:solidFill>
                  <a:srgbClr val="000000"/>
                </a:solidFill>
                <a:latin typeface="OpenSans"/>
                <a:cs typeface="Arial" pitchFamily="34" charset="0"/>
              </a:rPr>
              <a:t>bà</a:t>
            </a:r>
            <a:r>
              <a:rPr lang="en-US" sz="2400" dirty="0">
                <a:solidFill>
                  <a:srgbClr val="000000"/>
                </a:solidFill>
                <a:latin typeface="OpenSans"/>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1901862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55238"/>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p:cNvSpPr>
            <a:spLocks noGrp="1"/>
          </p:cNvSpPr>
          <p:nvPr/>
        </p:nvSpPr>
        <p:spPr>
          <a:xfrm>
            <a:off x="457200" y="2161543"/>
            <a:ext cx="9370082"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Tớ</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xin</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lỗi</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bạn</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nhé</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Tớ</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sơ</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ý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quá</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Bạn</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ngã</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có</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đau</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r>
              <a:rPr lang="en-US" sz="5400" b="1" dirty="0" err="1">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không</a:t>
            </a:r>
            <a:r>
              <a:rPr lang="en-US" sz="5400" b="1" dirty="0">
                <a:solidFill>
                  <a:schemeClr val="bg1"/>
                </a:solidFill>
                <a:effectLst>
                  <a:outerShdw blurRad="38100" dist="38100" dir="2700000" algn="tl">
                    <a:srgbClr val="000000">
                      <a:alpha val="43137"/>
                    </a:srgbClr>
                  </a:outerShdw>
                </a:effectLst>
                <a:latin typeface="HP001 4 hàng" pitchFamily="34" charset="-93"/>
                <a:cs typeface="Times New Roman" pitchFamily="18" charset="0"/>
              </a:rPr>
              <a:t>? </a:t>
            </a:r>
          </a:p>
        </p:txBody>
      </p:sp>
      <p:sp>
        <p:nvSpPr>
          <p:cNvPr id="3" name="TextBox 2">
            <a:extLst>
              <a:ext uri="{FF2B5EF4-FFF2-40B4-BE49-F238E27FC236}">
                <a16:creationId xmlns:a16="http://schemas.microsoft.com/office/drawing/2014/main" id="{BDFBC90C-70FA-4C55-0AE2-35F2BD3548D0}"/>
              </a:ext>
            </a:extLst>
          </p:cNvPr>
          <p:cNvSpPr txBox="1"/>
          <p:nvPr/>
        </p:nvSpPr>
        <p:spPr>
          <a:xfrm>
            <a:off x="566777" y="438150"/>
            <a:ext cx="7662823" cy="923330"/>
          </a:xfrm>
          <a:prstGeom prst="rect">
            <a:avLst/>
          </a:prstGeom>
          <a:noFill/>
        </p:spPr>
        <p:txBody>
          <a:bodyPr wrap="square">
            <a:spAutoFit/>
          </a:bodyPr>
          <a:lstStyle/>
          <a:p>
            <a:r>
              <a:rPr lang="en-US" sz="5400" b="1" dirty="0" err="1">
                <a:solidFill>
                  <a:srgbClr val="FF0000"/>
                </a:solidFill>
                <a:latin typeface="HP001 4 hàng" panose="020B0603050302020204" pitchFamily="34" charset="0"/>
                <a:cs typeface="Arial" pitchFamily="34" charset="0"/>
              </a:rPr>
              <a:t>Bài</a:t>
            </a:r>
            <a:r>
              <a:rPr lang="en-US" sz="5400" b="1" dirty="0">
                <a:solidFill>
                  <a:srgbClr val="FF0000"/>
                </a:solidFill>
                <a:latin typeface="HP001 4 hàng" panose="020B0603050302020204" pitchFamily="34" charset="0"/>
                <a:cs typeface="Arial" pitchFamily="34" charset="0"/>
              </a:rPr>
              <a:t> 6: </a:t>
            </a:r>
            <a:r>
              <a:rPr lang="en-US" sz="5400" b="1" dirty="0" err="1">
                <a:solidFill>
                  <a:srgbClr val="FF0000"/>
                </a:solidFill>
                <a:latin typeface="HP001 4 hàng" panose="020B0603050302020204" pitchFamily="34" charset="0"/>
                <a:cs typeface="Arial" pitchFamily="34" charset="0"/>
              </a:rPr>
              <a:t>Viết</a:t>
            </a:r>
            <a:r>
              <a:rPr lang="en-US" sz="5400" b="1" dirty="0">
                <a:solidFill>
                  <a:srgbClr val="FF0000"/>
                </a:solidFill>
                <a:latin typeface="HP001 4 hàng" panose="020B0603050302020204" pitchFamily="34" charset="0"/>
                <a:cs typeface="Arial" pitchFamily="34" charset="0"/>
              </a:rPr>
              <a:t> </a:t>
            </a:r>
            <a:r>
              <a:rPr lang="en-US" sz="5400" b="1" dirty="0" err="1">
                <a:solidFill>
                  <a:srgbClr val="FF0000"/>
                </a:solidFill>
                <a:latin typeface="HP001 4 hàng" panose="020B0603050302020204" pitchFamily="34" charset="0"/>
                <a:cs typeface="Arial" pitchFamily="34" charset="0"/>
              </a:rPr>
              <a:t>lời</a:t>
            </a:r>
            <a:r>
              <a:rPr lang="en-US" sz="5400" b="1" dirty="0">
                <a:solidFill>
                  <a:srgbClr val="FF0000"/>
                </a:solidFill>
                <a:latin typeface="HP001 4 hàng" panose="020B0603050302020204" pitchFamily="34" charset="0"/>
                <a:cs typeface="Arial" pitchFamily="34" charset="0"/>
              </a:rPr>
              <a:t> </a:t>
            </a:r>
            <a:r>
              <a:rPr lang="en-US" sz="5400" b="1" dirty="0" err="1">
                <a:solidFill>
                  <a:srgbClr val="FF0000"/>
                </a:solidFill>
                <a:latin typeface="HP001 4 hàng" panose="020B0603050302020204" pitchFamily="34" charset="0"/>
                <a:cs typeface="Arial" pitchFamily="34" charset="0"/>
              </a:rPr>
              <a:t>xin</a:t>
            </a:r>
            <a:r>
              <a:rPr lang="en-US" sz="5400" b="1" dirty="0">
                <a:solidFill>
                  <a:srgbClr val="FF0000"/>
                </a:solidFill>
                <a:latin typeface="HP001 4 hàng" panose="020B0603050302020204" pitchFamily="34" charset="0"/>
                <a:cs typeface="Arial" pitchFamily="34" charset="0"/>
              </a:rPr>
              <a:t> </a:t>
            </a:r>
            <a:r>
              <a:rPr lang="en-US" sz="5400" b="1" dirty="0" err="1">
                <a:solidFill>
                  <a:srgbClr val="FF0000"/>
                </a:solidFill>
                <a:latin typeface="HP001 4 hàng" panose="020B0603050302020204" pitchFamily="34" charset="0"/>
                <a:cs typeface="Arial" pitchFamily="34" charset="0"/>
              </a:rPr>
              <a:t>lỗi</a:t>
            </a:r>
            <a:r>
              <a:rPr lang="en-US" sz="5400" b="1" dirty="0">
                <a:solidFill>
                  <a:srgbClr val="FF0000"/>
                </a:solidFill>
                <a:latin typeface="HP001 4 hàng" panose="020B0603050302020204" pitchFamily="34" charset="0"/>
                <a:cs typeface="Arial" pitchFamily="34" charset="0"/>
              </a:rPr>
              <a:t>.</a:t>
            </a:r>
          </a:p>
        </p:txBody>
      </p:sp>
    </p:spTree>
    <p:extLst>
      <p:ext uri="{BB962C8B-B14F-4D97-AF65-F5344CB8AC3E}">
        <p14:creationId xmlns:p14="http://schemas.microsoft.com/office/powerpoint/2010/main" val="4043021254"/>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p:cNvSpPr>
            <a:spLocks noGrp="1"/>
          </p:cNvSpPr>
          <p:nvPr/>
        </p:nvSpPr>
        <p:spPr>
          <a:xfrm>
            <a:off x="589410" y="2194358"/>
            <a:ext cx="89154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Cháu</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xin</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lỗi</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bà</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ạ.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Cháu</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lỡ</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tay</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làm</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đổ</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ấm</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trà</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của</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bà</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rồi</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ạ. </a:t>
            </a:r>
          </a:p>
        </p:txBody>
      </p:sp>
    </p:spTree>
    <p:extLst>
      <p:ext uri="{BB962C8B-B14F-4D97-AF65-F5344CB8AC3E}">
        <p14:creationId xmlns:p14="http://schemas.microsoft.com/office/powerpoint/2010/main" val="353512203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95350"/>
            <a:ext cx="8229600" cy="3505200"/>
          </a:xfrm>
        </p:spPr>
        <p:txBody>
          <a:bodyPr>
            <a:noAutofit/>
          </a:bodyPr>
          <a:lstStyle/>
          <a:p>
            <a:pPr algn="l"/>
            <a:br>
              <a:rPr lang="en-US" sz="3600" dirty="0"/>
            </a:br>
            <a:br>
              <a:rPr lang="en-US" sz="3200" dirty="0"/>
            </a:br>
            <a:br>
              <a:rPr lang="en-US" sz="3600" dirty="0"/>
            </a:br>
            <a:r>
              <a:rPr lang="en-US" sz="3600" dirty="0"/>
              <a:t>                                                           </a:t>
            </a:r>
          </a:p>
        </p:txBody>
      </p:sp>
      <p:pic>
        <p:nvPicPr>
          <p:cNvPr id="4098" name="Picture 2" descr="https://img.loigiaihay.com/picture/2021/0601/7-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 y="0"/>
            <a:ext cx="914704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415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p:cNvSpPr>
            <a:spLocks noGrp="1"/>
          </p:cNvSpPr>
          <p:nvPr/>
        </p:nvSpPr>
        <p:spPr>
          <a:xfrm>
            <a:off x="589410" y="2194358"/>
            <a:ext cx="931659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algn="l"/>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Cháu</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xin</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lỗi</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vì</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lỡ</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tay</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làm</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đổ</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ấm</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trà</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của</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ông</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72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bà</a:t>
            </a:r>
            <a:r>
              <a:rPr lang="en-US" sz="72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ạ. </a:t>
            </a:r>
          </a:p>
        </p:txBody>
      </p:sp>
    </p:spTree>
    <p:extLst>
      <p:ext uri="{BB962C8B-B14F-4D97-AF65-F5344CB8AC3E}">
        <p14:creationId xmlns:p14="http://schemas.microsoft.com/office/powerpoint/2010/main" val="710487050"/>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09600" y="285750"/>
            <a:ext cx="8077200" cy="1981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000" b="1" dirty="0">
                <a:solidFill>
                  <a:srgbClr val="000000"/>
                </a:solidFill>
                <a:latin typeface="OpenSans"/>
              </a:rPr>
              <a:t>                            - </a:t>
            </a:r>
            <a:r>
              <a:rPr lang="vi-VN" sz="2000" b="1" dirty="0">
                <a:solidFill>
                  <a:srgbClr val="000000"/>
                </a:solidFill>
                <a:latin typeface="OpenSans"/>
              </a:rPr>
              <a:t>Tình huống 1:</a:t>
            </a:r>
            <a:endParaRPr lang="vi-VN" sz="2000" dirty="0">
              <a:solidFill>
                <a:srgbClr val="000000"/>
              </a:solidFill>
              <a:latin typeface="OpenSans"/>
            </a:endParaRPr>
          </a:p>
          <a:p>
            <a:pPr algn="just"/>
            <a:r>
              <a:rPr lang="vi-VN" sz="2000" dirty="0">
                <a:solidFill>
                  <a:srgbClr val="000000"/>
                </a:solidFill>
                <a:latin typeface="OpenSans"/>
              </a:rPr>
              <a:t>Em: Xin lỗi bạn nhé! Mình sơ ý quá! Bạn có đau lắm không?</a:t>
            </a:r>
          </a:p>
          <a:p>
            <a:pPr algn="just"/>
            <a:r>
              <a:rPr lang="vi-VN" sz="2000" dirty="0">
                <a:solidFill>
                  <a:srgbClr val="000000"/>
                </a:solidFill>
                <a:latin typeface="OpenSans"/>
              </a:rPr>
              <a:t>Bạn: Mình không sao đâu! Bạn đừng lo!</a:t>
            </a:r>
          </a:p>
        </p:txBody>
      </p:sp>
      <p:sp>
        <p:nvSpPr>
          <p:cNvPr id="6" name="Rounded Rectangle 5"/>
          <p:cNvSpPr/>
          <p:nvPr/>
        </p:nvSpPr>
        <p:spPr>
          <a:xfrm>
            <a:off x="533400" y="2647950"/>
            <a:ext cx="8153400" cy="1905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000" b="1" dirty="0">
                <a:solidFill>
                  <a:srgbClr val="000000"/>
                </a:solidFill>
                <a:latin typeface="OpenSans"/>
              </a:rPr>
              <a:t>                               </a:t>
            </a:r>
            <a:r>
              <a:rPr lang="vi-VN" sz="2000" b="1" dirty="0">
                <a:solidFill>
                  <a:srgbClr val="000000"/>
                </a:solidFill>
                <a:latin typeface="OpenSans"/>
              </a:rPr>
              <a:t>- Tình huống 2:</a:t>
            </a:r>
            <a:endParaRPr lang="vi-VN" sz="2000" dirty="0">
              <a:solidFill>
                <a:srgbClr val="000000"/>
              </a:solidFill>
              <a:latin typeface="OpenSans"/>
            </a:endParaRPr>
          </a:p>
          <a:p>
            <a:pPr algn="just"/>
            <a:r>
              <a:rPr lang="vi-VN" sz="2000" dirty="0">
                <a:solidFill>
                  <a:srgbClr val="000000"/>
                </a:solidFill>
                <a:latin typeface="OpenSans"/>
              </a:rPr>
              <a:t>Cháu: Cháu xin lỗi bà ạ! Cháu lỡ tay làm đổ ấm pha trà của bà rồi ạ!</a:t>
            </a:r>
          </a:p>
          <a:p>
            <a:pPr algn="just"/>
            <a:r>
              <a:rPr lang="vi-VN" sz="2000" dirty="0">
                <a:solidFill>
                  <a:srgbClr val="000000"/>
                </a:solidFill>
                <a:latin typeface="OpenSans"/>
              </a:rPr>
              <a:t>Bà: Lần sau, cháu nhớ cẩn thận hơn nhé!</a:t>
            </a:r>
          </a:p>
        </p:txBody>
      </p:sp>
    </p:spTree>
    <p:extLst>
      <p:ext uri="{BB962C8B-B14F-4D97-AF65-F5344CB8AC3E}">
        <p14:creationId xmlns:p14="http://schemas.microsoft.com/office/powerpoint/2010/main" val="188405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1690116"/>
            <a:ext cx="8229600" cy="1676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a:solidFill>
                  <a:schemeClr val="tx1"/>
                </a:solidFill>
              </a:rPr>
              <a:t>c/ </a:t>
            </a:r>
            <a:r>
              <a:rPr lang="en-US" sz="4000" dirty="0" err="1">
                <a:solidFill>
                  <a:schemeClr val="tx1"/>
                </a:solidFill>
              </a:rPr>
              <a:t>Chọn</a:t>
            </a:r>
            <a:r>
              <a:rPr lang="en-US" sz="4000" dirty="0">
                <a:solidFill>
                  <a:schemeClr val="tx1"/>
                </a:solidFill>
              </a:rPr>
              <a:t> </a:t>
            </a:r>
            <a:r>
              <a:rPr lang="en-US" sz="4000" dirty="0" err="1">
                <a:solidFill>
                  <a:schemeClr val="tx1"/>
                </a:solidFill>
              </a:rPr>
              <a:t>một</a:t>
            </a:r>
            <a:r>
              <a:rPr lang="en-US" sz="4000" dirty="0">
                <a:solidFill>
                  <a:schemeClr val="tx1"/>
                </a:solidFill>
              </a:rPr>
              <a:t> </a:t>
            </a:r>
            <a:r>
              <a:rPr lang="en-US" sz="4000" dirty="0" err="1">
                <a:solidFill>
                  <a:schemeClr val="tx1"/>
                </a:solidFill>
              </a:rPr>
              <a:t>trong</a:t>
            </a:r>
            <a:r>
              <a:rPr lang="en-US" sz="4000" dirty="0">
                <a:solidFill>
                  <a:schemeClr val="tx1"/>
                </a:solidFill>
              </a:rPr>
              <a:t> </a:t>
            </a:r>
            <a:r>
              <a:rPr lang="en-US" sz="4000" dirty="0" err="1">
                <a:solidFill>
                  <a:schemeClr val="tx1"/>
                </a:solidFill>
              </a:rPr>
              <a:t>hai</a:t>
            </a:r>
            <a:r>
              <a:rPr lang="en-US" sz="4000" dirty="0">
                <a:solidFill>
                  <a:schemeClr val="tx1"/>
                </a:solidFill>
              </a:rPr>
              <a:t> </a:t>
            </a:r>
            <a:r>
              <a:rPr lang="en-US" sz="4000" dirty="0" err="1">
                <a:solidFill>
                  <a:schemeClr val="tx1"/>
                </a:solidFill>
              </a:rPr>
              <a:t>tình</a:t>
            </a:r>
            <a:r>
              <a:rPr lang="en-US" sz="4000" dirty="0">
                <a:solidFill>
                  <a:schemeClr val="tx1"/>
                </a:solidFill>
              </a:rPr>
              <a:t> </a:t>
            </a:r>
            <a:r>
              <a:rPr lang="en-US" sz="4000" dirty="0" err="1">
                <a:solidFill>
                  <a:schemeClr val="tx1"/>
                </a:solidFill>
              </a:rPr>
              <a:t>huống</a:t>
            </a:r>
            <a:r>
              <a:rPr lang="en-US" sz="4000" dirty="0">
                <a:solidFill>
                  <a:schemeClr val="tx1"/>
                </a:solidFill>
              </a:rPr>
              <a:t> </a:t>
            </a:r>
            <a:r>
              <a:rPr lang="en-US" sz="4000" dirty="0" err="1">
                <a:solidFill>
                  <a:schemeClr val="tx1"/>
                </a:solidFill>
              </a:rPr>
              <a:t>sau</a:t>
            </a:r>
            <a:r>
              <a:rPr lang="en-US" sz="4000" dirty="0">
                <a:solidFill>
                  <a:schemeClr val="tx1"/>
                </a:solidFill>
              </a:rPr>
              <a:t> </a:t>
            </a:r>
            <a:r>
              <a:rPr lang="en-US" sz="4000" dirty="0" err="1">
                <a:solidFill>
                  <a:schemeClr val="tx1"/>
                </a:solidFill>
              </a:rPr>
              <a:t>rồi</a:t>
            </a:r>
            <a:r>
              <a:rPr lang="en-US" sz="4000" dirty="0">
                <a:solidFill>
                  <a:schemeClr val="tx1"/>
                </a:solidFill>
              </a:rPr>
              <a:t> </a:t>
            </a:r>
            <a:r>
              <a:rPr lang="en-US" sz="4000" dirty="0" err="1">
                <a:solidFill>
                  <a:schemeClr val="tx1"/>
                </a:solidFill>
              </a:rPr>
              <a:t>viết</a:t>
            </a:r>
            <a:r>
              <a:rPr lang="en-US" sz="4000" dirty="0">
                <a:solidFill>
                  <a:schemeClr val="tx1"/>
                </a:solidFill>
              </a:rPr>
              <a:t> </a:t>
            </a:r>
            <a:r>
              <a:rPr lang="en-US" sz="4000" dirty="0" err="1">
                <a:solidFill>
                  <a:schemeClr val="tx1"/>
                </a:solidFill>
              </a:rPr>
              <a:t>lời</a:t>
            </a:r>
            <a:r>
              <a:rPr lang="en-US" sz="4000" dirty="0">
                <a:solidFill>
                  <a:schemeClr val="tx1"/>
                </a:solidFill>
              </a:rPr>
              <a:t> </a:t>
            </a:r>
            <a:r>
              <a:rPr lang="en-US" sz="4000" dirty="0" err="1">
                <a:solidFill>
                  <a:schemeClr val="tx1"/>
                </a:solidFill>
              </a:rPr>
              <a:t>xin</a:t>
            </a:r>
            <a:r>
              <a:rPr lang="en-US" sz="4000" dirty="0">
                <a:solidFill>
                  <a:schemeClr val="tx1"/>
                </a:solidFill>
              </a:rPr>
              <a:t> </a:t>
            </a:r>
            <a:r>
              <a:rPr lang="en-US" sz="4000" dirty="0" err="1">
                <a:solidFill>
                  <a:schemeClr val="tx1"/>
                </a:solidFill>
              </a:rPr>
              <a:t>lỗi</a:t>
            </a:r>
            <a:r>
              <a:rPr lang="en-US" sz="4000" dirty="0">
                <a:solidFill>
                  <a:schemeClr val="tx1"/>
                </a:solidFill>
              </a:rPr>
              <a:t>.</a:t>
            </a:r>
          </a:p>
        </p:txBody>
      </p:sp>
      <p:sp>
        <p:nvSpPr>
          <p:cNvPr id="6" name="Oval 5"/>
          <p:cNvSpPr/>
          <p:nvPr/>
        </p:nvSpPr>
        <p:spPr>
          <a:xfrm>
            <a:off x="6513576" y="133350"/>
            <a:ext cx="2667000" cy="914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t>Vở</a:t>
            </a:r>
            <a:r>
              <a:rPr lang="en-US" sz="2800" dirty="0"/>
              <a:t> </a:t>
            </a:r>
            <a:r>
              <a:rPr lang="en-US" sz="2800" dirty="0" err="1"/>
              <a:t>bài</a:t>
            </a:r>
            <a:r>
              <a:rPr lang="en-US" sz="2800" dirty="0"/>
              <a:t> </a:t>
            </a:r>
            <a:r>
              <a:rPr lang="en-US" sz="2800" dirty="0" err="1"/>
              <a:t>tập</a:t>
            </a:r>
            <a:endParaRPr lang="en-US" sz="2800" dirty="0"/>
          </a:p>
        </p:txBody>
      </p:sp>
    </p:spTree>
    <p:extLst>
      <p:ext uri="{BB962C8B-B14F-4D97-AF65-F5344CB8AC3E}">
        <p14:creationId xmlns:p14="http://schemas.microsoft.com/office/powerpoint/2010/main" val="271140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0040" y="209550"/>
            <a:ext cx="8534400" cy="25336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457200" indent="-457200">
              <a:buFontTx/>
              <a:buChar char="-"/>
            </a:pPr>
            <a:r>
              <a:rPr lang="en-US" sz="3200" dirty="0" err="1">
                <a:solidFill>
                  <a:prstClr val="black"/>
                </a:solidFill>
              </a:rPr>
              <a:t>Khi</a:t>
            </a:r>
            <a:r>
              <a:rPr lang="en-US" sz="3200" dirty="0">
                <a:solidFill>
                  <a:prstClr val="black"/>
                </a:solidFill>
              </a:rPr>
              <a:t> </a:t>
            </a:r>
            <a:r>
              <a:rPr lang="en-US" sz="3200" dirty="0" err="1">
                <a:solidFill>
                  <a:prstClr val="black"/>
                </a:solidFill>
              </a:rPr>
              <a:t>nói</a:t>
            </a:r>
            <a:r>
              <a:rPr lang="en-US" sz="3200" dirty="0">
                <a:solidFill>
                  <a:prstClr val="black"/>
                </a:solidFill>
              </a:rPr>
              <a:t> </a:t>
            </a:r>
            <a:r>
              <a:rPr lang="en-US" sz="3200" dirty="0" err="1">
                <a:solidFill>
                  <a:prstClr val="black"/>
                </a:solidFill>
              </a:rPr>
              <a:t>lời</a:t>
            </a:r>
            <a:r>
              <a:rPr lang="en-US" sz="3200" dirty="0">
                <a:solidFill>
                  <a:prstClr val="black"/>
                </a:solidFill>
              </a:rPr>
              <a:t> </a:t>
            </a:r>
            <a:r>
              <a:rPr lang="en-US" sz="3200" dirty="0" err="1">
                <a:solidFill>
                  <a:prstClr val="black"/>
                </a:solidFill>
              </a:rPr>
              <a:t>xin</a:t>
            </a:r>
            <a:r>
              <a:rPr lang="en-US" sz="3200" dirty="0">
                <a:solidFill>
                  <a:prstClr val="black"/>
                </a:solidFill>
              </a:rPr>
              <a:t> </a:t>
            </a:r>
            <a:r>
              <a:rPr lang="en-US" sz="3200" dirty="0" err="1">
                <a:solidFill>
                  <a:prstClr val="black"/>
                </a:solidFill>
              </a:rPr>
              <a:t>lỗi</a:t>
            </a:r>
            <a:r>
              <a:rPr lang="en-US" sz="3200" dirty="0">
                <a:solidFill>
                  <a:prstClr val="black"/>
                </a:solidFill>
              </a:rPr>
              <a:t>  </a:t>
            </a:r>
            <a:r>
              <a:rPr lang="en-US" sz="3200" dirty="0" err="1">
                <a:solidFill>
                  <a:prstClr val="black"/>
                </a:solidFill>
              </a:rPr>
              <a:t>với</a:t>
            </a:r>
            <a:r>
              <a:rPr lang="en-US" sz="3200" dirty="0">
                <a:solidFill>
                  <a:prstClr val="black"/>
                </a:solidFill>
              </a:rPr>
              <a:t> </a:t>
            </a:r>
            <a:r>
              <a:rPr lang="en-US" sz="3200" dirty="0" err="1">
                <a:solidFill>
                  <a:prstClr val="black"/>
                </a:solidFill>
              </a:rPr>
              <a:t>người</a:t>
            </a:r>
            <a:r>
              <a:rPr lang="en-US" sz="3200" dirty="0">
                <a:solidFill>
                  <a:prstClr val="black"/>
                </a:solidFill>
              </a:rPr>
              <a:t> </a:t>
            </a:r>
            <a:r>
              <a:rPr lang="en-US" sz="3200" dirty="0" err="1">
                <a:solidFill>
                  <a:prstClr val="black"/>
                </a:solidFill>
              </a:rPr>
              <a:t>lớn</a:t>
            </a:r>
            <a:r>
              <a:rPr lang="en-US" sz="3200" dirty="0">
                <a:solidFill>
                  <a:prstClr val="black"/>
                </a:solidFill>
              </a:rPr>
              <a:t> </a:t>
            </a:r>
            <a:r>
              <a:rPr lang="en-US" sz="3200" dirty="0" err="1">
                <a:solidFill>
                  <a:prstClr val="black"/>
                </a:solidFill>
              </a:rPr>
              <a:t>tuổi</a:t>
            </a:r>
            <a:r>
              <a:rPr lang="en-US" sz="3200" dirty="0">
                <a:solidFill>
                  <a:prstClr val="black"/>
                </a:solidFill>
              </a:rPr>
              <a:t> </a:t>
            </a:r>
            <a:r>
              <a:rPr lang="en-US" sz="3200" dirty="0" err="1">
                <a:solidFill>
                  <a:prstClr val="black"/>
                </a:solidFill>
              </a:rPr>
              <a:t>các</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cần</a:t>
            </a:r>
            <a:r>
              <a:rPr lang="en-US" sz="3200" dirty="0">
                <a:solidFill>
                  <a:prstClr val="black"/>
                </a:solidFill>
              </a:rPr>
              <a:t> </a:t>
            </a:r>
            <a:r>
              <a:rPr lang="en-US" sz="3200" dirty="0" err="1">
                <a:solidFill>
                  <a:prstClr val="black"/>
                </a:solidFill>
              </a:rPr>
              <a:t>có</a:t>
            </a:r>
            <a:r>
              <a:rPr lang="en-US" sz="3200" dirty="0">
                <a:solidFill>
                  <a:prstClr val="black"/>
                </a:solidFill>
              </a:rPr>
              <a:t> </a:t>
            </a:r>
            <a:r>
              <a:rPr lang="en-US" sz="3200" dirty="0" err="1">
                <a:solidFill>
                  <a:prstClr val="black"/>
                </a:solidFill>
              </a:rPr>
              <a:t>thái</a:t>
            </a:r>
            <a:r>
              <a:rPr lang="en-US" sz="3200" dirty="0">
                <a:solidFill>
                  <a:prstClr val="black"/>
                </a:solidFill>
              </a:rPr>
              <a:t> </a:t>
            </a:r>
            <a:r>
              <a:rPr lang="en-US" sz="3200" dirty="0" err="1">
                <a:solidFill>
                  <a:prstClr val="black"/>
                </a:solidFill>
              </a:rPr>
              <a:t>độ</a:t>
            </a:r>
            <a:r>
              <a:rPr lang="en-US" sz="3200" dirty="0">
                <a:solidFill>
                  <a:prstClr val="black"/>
                </a:solidFill>
              </a:rPr>
              <a:t> </a:t>
            </a:r>
            <a:r>
              <a:rPr lang="en-US" sz="3200" dirty="0" err="1">
                <a:solidFill>
                  <a:prstClr val="black"/>
                </a:solidFill>
              </a:rPr>
              <a:t>như</a:t>
            </a:r>
            <a:r>
              <a:rPr lang="en-US" sz="3200" dirty="0">
                <a:solidFill>
                  <a:prstClr val="black"/>
                </a:solidFill>
              </a:rPr>
              <a:t> </a:t>
            </a:r>
            <a:r>
              <a:rPr lang="en-US" sz="3200" dirty="0" err="1">
                <a:solidFill>
                  <a:prstClr val="black"/>
                </a:solidFill>
              </a:rPr>
              <a:t>thế</a:t>
            </a:r>
            <a:r>
              <a:rPr lang="en-US" sz="3200" dirty="0">
                <a:solidFill>
                  <a:prstClr val="black"/>
                </a:solidFill>
              </a:rPr>
              <a:t> </a:t>
            </a:r>
            <a:r>
              <a:rPr lang="en-US" sz="3200" dirty="0" err="1">
                <a:solidFill>
                  <a:prstClr val="black"/>
                </a:solidFill>
              </a:rPr>
              <a:t>nào</a:t>
            </a:r>
            <a:r>
              <a:rPr lang="en-US" sz="3200" dirty="0">
                <a:solidFill>
                  <a:prstClr val="black"/>
                </a:solidFill>
              </a:rPr>
              <a:t>?</a:t>
            </a:r>
          </a:p>
          <a:p>
            <a:pPr marL="457200" indent="-457200">
              <a:buFontTx/>
              <a:buChar char="-"/>
            </a:pPr>
            <a:r>
              <a:rPr lang="en-US" sz="3200" dirty="0">
                <a:solidFill>
                  <a:prstClr val="black"/>
                </a:solidFill>
              </a:rPr>
              <a:t> </a:t>
            </a:r>
            <a:r>
              <a:rPr lang="en-US" sz="3200" dirty="0" err="1">
                <a:solidFill>
                  <a:prstClr val="black"/>
                </a:solidFill>
              </a:rPr>
              <a:t>Với</a:t>
            </a:r>
            <a:r>
              <a:rPr lang="en-US" sz="3200" dirty="0">
                <a:solidFill>
                  <a:prstClr val="black"/>
                </a:solidFill>
              </a:rPr>
              <a:t> </a:t>
            </a:r>
            <a:r>
              <a:rPr lang="en-US" sz="3200" dirty="0" err="1">
                <a:solidFill>
                  <a:prstClr val="black"/>
                </a:solidFill>
              </a:rPr>
              <a:t>các</a:t>
            </a:r>
            <a:r>
              <a:rPr lang="en-US" sz="3200" dirty="0">
                <a:solidFill>
                  <a:prstClr val="black"/>
                </a:solidFill>
              </a:rPr>
              <a:t> </a:t>
            </a:r>
            <a:r>
              <a:rPr lang="en-US" sz="3200" dirty="0" err="1">
                <a:solidFill>
                  <a:prstClr val="black"/>
                </a:solidFill>
              </a:rPr>
              <a:t>bạn</a:t>
            </a:r>
            <a:r>
              <a:rPr lang="en-US" sz="3200" dirty="0">
                <a:solidFill>
                  <a:prstClr val="black"/>
                </a:solidFill>
              </a:rPr>
              <a:t> </a:t>
            </a:r>
            <a:r>
              <a:rPr lang="en-US" sz="3200" dirty="0" err="1">
                <a:solidFill>
                  <a:prstClr val="black"/>
                </a:solidFill>
              </a:rPr>
              <a:t>cùng</a:t>
            </a:r>
            <a:r>
              <a:rPr lang="en-US" sz="3200" dirty="0">
                <a:solidFill>
                  <a:prstClr val="black"/>
                </a:solidFill>
              </a:rPr>
              <a:t> </a:t>
            </a:r>
            <a:r>
              <a:rPr lang="en-US" sz="3200" dirty="0" err="1">
                <a:solidFill>
                  <a:prstClr val="black"/>
                </a:solidFill>
              </a:rPr>
              <a:t>mình</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có</a:t>
            </a:r>
            <a:r>
              <a:rPr lang="en-US" sz="3200" dirty="0">
                <a:solidFill>
                  <a:prstClr val="black"/>
                </a:solidFill>
              </a:rPr>
              <a:t> </a:t>
            </a:r>
            <a:r>
              <a:rPr lang="en-US" sz="3200" dirty="0" err="1">
                <a:solidFill>
                  <a:prstClr val="black"/>
                </a:solidFill>
              </a:rPr>
              <a:t>thái</a:t>
            </a:r>
            <a:r>
              <a:rPr lang="en-US" sz="3200" dirty="0">
                <a:solidFill>
                  <a:prstClr val="black"/>
                </a:solidFill>
              </a:rPr>
              <a:t> </a:t>
            </a:r>
            <a:r>
              <a:rPr lang="en-US" sz="3200" dirty="0" err="1">
                <a:solidFill>
                  <a:prstClr val="black"/>
                </a:solidFill>
              </a:rPr>
              <a:t>độ</a:t>
            </a:r>
            <a:r>
              <a:rPr lang="en-US" sz="3200" dirty="0">
                <a:solidFill>
                  <a:prstClr val="black"/>
                </a:solidFill>
              </a:rPr>
              <a:t> </a:t>
            </a:r>
            <a:r>
              <a:rPr lang="en-US" sz="3200" dirty="0" err="1">
                <a:solidFill>
                  <a:prstClr val="black"/>
                </a:solidFill>
              </a:rPr>
              <a:t>ra</a:t>
            </a:r>
            <a:r>
              <a:rPr lang="en-US" sz="3200" dirty="0">
                <a:solidFill>
                  <a:prstClr val="black"/>
                </a:solidFill>
              </a:rPr>
              <a:t> </a:t>
            </a:r>
            <a:r>
              <a:rPr lang="en-US" sz="3200" dirty="0" err="1">
                <a:solidFill>
                  <a:prstClr val="black"/>
                </a:solidFill>
              </a:rPr>
              <a:t>sao</a:t>
            </a:r>
            <a:r>
              <a:rPr lang="en-US" sz="3200" dirty="0">
                <a:solidFill>
                  <a:prstClr val="black"/>
                </a:solidFill>
              </a:rPr>
              <a:t>?</a:t>
            </a:r>
          </a:p>
        </p:txBody>
      </p:sp>
      <p:sp>
        <p:nvSpPr>
          <p:cNvPr id="6" name="Rounded Rectangle 5"/>
          <p:cNvSpPr/>
          <p:nvPr/>
        </p:nvSpPr>
        <p:spPr>
          <a:xfrm>
            <a:off x="457200" y="2876550"/>
            <a:ext cx="8397240" cy="22235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solidFill>
                  <a:prstClr val="black"/>
                </a:solidFill>
              </a:rPr>
              <a:t> </a:t>
            </a:r>
            <a:r>
              <a:rPr lang="en-US" sz="3200" dirty="0" err="1">
                <a:solidFill>
                  <a:srgbClr val="FF0000"/>
                </a:solidFill>
              </a:rPr>
              <a:t>Như</a:t>
            </a:r>
            <a:r>
              <a:rPr lang="en-US" sz="3200" dirty="0">
                <a:solidFill>
                  <a:srgbClr val="FF0000"/>
                </a:solidFill>
              </a:rPr>
              <a:t> </a:t>
            </a:r>
            <a:r>
              <a:rPr lang="en-US" sz="3200" dirty="0" err="1">
                <a:solidFill>
                  <a:srgbClr val="FF0000"/>
                </a:solidFill>
              </a:rPr>
              <a:t>vậy</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em</a:t>
            </a:r>
            <a:r>
              <a:rPr lang="en-US" sz="3200" dirty="0">
                <a:solidFill>
                  <a:srgbClr val="FF0000"/>
                </a:solidFill>
              </a:rPr>
              <a:t> </a:t>
            </a:r>
            <a:r>
              <a:rPr lang="en-US" sz="3200" dirty="0" err="1">
                <a:solidFill>
                  <a:srgbClr val="FF0000"/>
                </a:solidFill>
              </a:rPr>
              <a:t>cần</a:t>
            </a:r>
            <a:r>
              <a:rPr lang="en-US" sz="3200" dirty="0">
                <a:solidFill>
                  <a:srgbClr val="FF0000"/>
                </a:solidFill>
              </a:rPr>
              <a:t> </a:t>
            </a:r>
            <a:r>
              <a:rPr lang="en-US" sz="3200" dirty="0" err="1">
                <a:solidFill>
                  <a:srgbClr val="FF0000"/>
                </a:solidFill>
              </a:rPr>
              <a:t>nói</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xin</a:t>
            </a:r>
            <a:r>
              <a:rPr lang="en-US" sz="3200" dirty="0">
                <a:solidFill>
                  <a:srgbClr val="FF0000"/>
                </a:solidFill>
              </a:rPr>
              <a:t> </a:t>
            </a:r>
            <a:r>
              <a:rPr lang="en-US" sz="3200" dirty="0" err="1">
                <a:solidFill>
                  <a:srgbClr val="FF0000"/>
                </a:solidFill>
              </a:rPr>
              <a:t>lỗi</a:t>
            </a:r>
            <a:r>
              <a:rPr lang="en-US" sz="3200" dirty="0">
                <a:solidFill>
                  <a:srgbClr val="FF0000"/>
                </a:solidFill>
              </a:rPr>
              <a:t> </a:t>
            </a:r>
            <a:r>
              <a:rPr lang="en-US" sz="3200" dirty="0" err="1">
                <a:solidFill>
                  <a:srgbClr val="FF0000"/>
                </a:solidFill>
              </a:rPr>
              <a:t>lịch</a:t>
            </a:r>
            <a:r>
              <a:rPr lang="en-US" sz="3200" dirty="0">
                <a:solidFill>
                  <a:srgbClr val="FF0000"/>
                </a:solidFill>
              </a:rPr>
              <a:t> </a:t>
            </a:r>
            <a:r>
              <a:rPr lang="en-US" sz="3200" dirty="0" err="1">
                <a:solidFill>
                  <a:srgbClr val="FF0000"/>
                </a:solidFill>
              </a:rPr>
              <a:t>sự</a:t>
            </a:r>
            <a:r>
              <a:rPr lang="en-US" sz="3200" dirty="0">
                <a:solidFill>
                  <a:srgbClr val="FF0000"/>
                </a:solidFill>
              </a:rPr>
              <a:t> </a:t>
            </a:r>
            <a:r>
              <a:rPr lang="en-US" sz="3200" dirty="0" err="1">
                <a:solidFill>
                  <a:srgbClr val="FF0000"/>
                </a:solidFill>
              </a:rPr>
              <a:t>thể</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sự</a:t>
            </a:r>
            <a:r>
              <a:rPr lang="en-US" sz="3200" dirty="0">
                <a:solidFill>
                  <a:srgbClr val="FF0000"/>
                </a:solidFill>
              </a:rPr>
              <a:t> </a:t>
            </a:r>
            <a:r>
              <a:rPr lang="en-US" sz="3200" dirty="0" err="1">
                <a:solidFill>
                  <a:srgbClr val="FF0000"/>
                </a:solidFill>
              </a:rPr>
              <a:t>kính</a:t>
            </a:r>
            <a:r>
              <a:rPr lang="en-US" sz="3200" dirty="0">
                <a:solidFill>
                  <a:srgbClr val="FF0000"/>
                </a:solidFill>
              </a:rPr>
              <a:t> </a:t>
            </a:r>
            <a:r>
              <a:rPr lang="en-US" sz="3200" dirty="0" err="1">
                <a:solidFill>
                  <a:srgbClr val="FF0000"/>
                </a:solidFill>
              </a:rPr>
              <a:t>trọng</a:t>
            </a:r>
            <a:r>
              <a:rPr lang="en-US" sz="3200" dirty="0">
                <a:solidFill>
                  <a:srgbClr val="FF0000"/>
                </a:solidFill>
              </a:rPr>
              <a:t> </a:t>
            </a:r>
            <a:r>
              <a:rPr lang="en-US" sz="3200" dirty="0" err="1">
                <a:solidFill>
                  <a:srgbClr val="FF0000"/>
                </a:solidFill>
              </a:rPr>
              <a:t>với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lớn,với</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bạn</a:t>
            </a:r>
            <a:r>
              <a:rPr lang="en-US" sz="3200" dirty="0">
                <a:solidFill>
                  <a:srgbClr val="FF0000"/>
                </a:solidFill>
              </a:rPr>
              <a:t> </a:t>
            </a:r>
            <a:r>
              <a:rPr lang="en-US" sz="3200" dirty="0" err="1">
                <a:solidFill>
                  <a:srgbClr val="FF0000"/>
                </a:solidFill>
              </a:rPr>
              <a:t>mình</a:t>
            </a:r>
            <a:r>
              <a:rPr lang="en-US" sz="3200" dirty="0">
                <a:solidFill>
                  <a:srgbClr val="FF0000"/>
                </a:solidFill>
              </a:rPr>
              <a:t> </a:t>
            </a:r>
            <a:r>
              <a:rPr lang="en-US" sz="3200" dirty="0" err="1">
                <a:solidFill>
                  <a:srgbClr val="FF0000"/>
                </a:solidFill>
              </a:rPr>
              <a:t>cần</a:t>
            </a:r>
            <a:r>
              <a:rPr lang="en-US" sz="3200" dirty="0">
                <a:solidFill>
                  <a:srgbClr val="FF0000"/>
                </a:solidFill>
              </a:rPr>
              <a:t> </a:t>
            </a:r>
            <a:r>
              <a:rPr lang="en-US" sz="3200" dirty="0" err="1">
                <a:solidFill>
                  <a:srgbClr val="FF0000"/>
                </a:solidFill>
              </a:rPr>
              <a:t>tỏ</a:t>
            </a:r>
            <a:r>
              <a:rPr lang="en-US" sz="3200" dirty="0">
                <a:solidFill>
                  <a:srgbClr val="FF0000"/>
                </a:solidFill>
              </a:rPr>
              <a:t> </a:t>
            </a:r>
            <a:r>
              <a:rPr lang="en-US" sz="3200" dirty="0" err="1">
                <a:solidFill>
                  <a:srgbClr val="FF0000"/>
                </a:solidFill>
              </a:rPr>
              <a:t>thái</a:t>
            </a:r>
            <a:r>
              <a:rPr lang="en-US" sz="3200" dirty="0">
                <a:solidFill>
                  <a:srgbClr val="FF0000"/>
                </a:solidFill>
              </a:rPr>
              <a:t> </a:t>
            </a:r>
            <a:r>
              <a:rPr lang="en-US" sz="3200" dirty="0" err="1">
                <a:solidFill>
                  <a:srgbClr val="FF0000"/>
                </a:solidFill>
              </a:rPr>
              <a:t>độ</a:t>
            </a:r>
            <a:r>
              <a:rPr lang="en-US" sz="3200" dirty="0">
                <a:solidFill>
                  <a:srgbClr val="FF0000"/>
                </a:solidFill>
              </a:rPr>
              <a:t> </a:t>
            </a:r>
            <a:r>
              <a:rPr lang="en-US" sz="3200" dirty="0" err="1">
                <a:solidFill>
                  <a:srgbClr val="FF0000"/>
                </a:solidFill>
              </a:rPr>
              <a:t>ân</a:t>
            </a:r>
            <a:r>
              <a:rPr lang="en-US" sz="3200" dirty="0">
                <a:solidFill>
                  <a:srgbClr val="FF0000"/>
                </a:solidFill>
              </a:rPr>
              <a:t> </a:t>
            </a:r>
            <a:r>
              <a:rPr lang="en-US" sz="3200" dirty="0" err="1">
                <a:solidFill>
                  <a:srgbClr val="FF0000"/>
                </a:solidFill>
              </a:rPr>
              <a:t>cần</a:t>
            </a:r>
            <a:r>
              <a:rPr lang="en-US" sz="3200" dirty="0">
                <a:solidFill>
                  <a:srgbClr val="FF0000"/>
                </a:solidFill>
              </a:rPr>
              <a:t>, </a:t>
            </a:r>
            <a:r>
              <a:rPr lang="en-US" sz="3200" dirty="0" err="1">
                <a:solidFill>
                  <a:srgbClr val="FF0000"/>
                </a:solidFill>
              </a:rPr>
              <a:t>vui</a:t>
            </a:r>
            <a:r>
              <a:rPr lang="en-US" sz="3200" dirty="0">
                <a:solidFill>
                  <a:srgbClr val="FF0000"/>
                </a:solidFill>
              </a:rPr>
              <a:t> </a:t>
            </a:r>
            <a:r>
              <a:rPr lang="en-US" sz="3200" dirty="0" err="1">
                <a:solidFill>
                  <a:srgbClr val="FF0000"/>
                </a:solidFill>
              </a:rPr>
              <a:t>vẻ</a:t>
            </a:r>
            <a:r>
              <a:rPr lang="en-US" sz="3200" dirty="0">
                <a:solidFill>
                  <a:srgbClr val="FF0000"/>
                </a:solidFill>
              </a:rPr>
              <a:t> ……</a:t>
            </a:r>
          </a:p>
        </p:txBody>
      </p:sp>
    </p:spTree>
    <p:extLst>
      <p:ext uri="{BB962C8B-B14F-4D97-AF65-F5344CB8AC3E}">
        <p14:creationId xmlns:p14="http://schemas.microsoft.com/office/powerpoint/2010/main" val="17884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nvSpPr>
        <p:spPr>
          <a:xfrm>
            <a:off x="152400" y="209550"/>
            <a:ext cx="9601200" cy="984540"/>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Thứ</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sáu</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ngày</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29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tháng</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10 </a:t>
            </a:r>
            <a:r>
              <a:rPr lang="en-US" sz="3600" b="1" dirty="0" err="1">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năm</a:t>
            </a:r>
            <a:r>
              <a:rPr lang="en-US" sz="3600" b="1" dirty="0">
                <a:solidFill>
                  <a:srgbClr val="FFFFFF"/>
                </a:solidFill>
                <a:effectLst>
                  <a:outerShdw blurRad="38100" dist="38100" dir="2700000" algn="tl">
                    <a:srgbClr val="000000">
                      <a:alpha val="43137"/>
                    </a:srgbClr>
                  </a:outerShdw>
                </a:effectLst>
                <a:latin typeface="HP001 4 hàng" pitchFamily="34" charset="-93"/>
                <a:cs typeface="Times New Roman" pitchFamily="18" charset="0"/>
              </a:rPr>
              <a:t> 2021</a:t>
            </a:r>
          </a:p>
        </p:txBody>
      </p:sp>
      <p:sp>
        <p:nvSpPr>
          <p:cNvPr id="16" name="Title 3"/>
          <p:cNvSpPr>
            <a:spLocks noGrp="1"/>
          </p:cNvSpPr>
          <p:nvPr/>
        </p:nvSpPr>
        <p:spPr>
          <a:xfrm>
            <a:off x="2743200" y="1204424"/>
            <a:ext cx="51816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r>
              <a:rPr lang="en-US" sz="48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Việt</a:t>
            </a:r>
            <a:endParaRPr lang="en-US" sz="4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TextBox 5"/>
          <p:cNvSpPr txBox="1">
            <a:spLocks noChangeArrowheads="1"/>
          </p:cNvSpPr>
          <p:nvPr/>
        </p:nvSpPr>
        <p:spPr bwMode="auto">
          <a:xfrm>
            <a:off x="416820" y="2076296"/>
            <a:ext cx="95653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4000" b="1" dirty="0" err="1">
                <a:solidFill>
                  <a:srgbClr val="FFFF00"/>
                </a:solidFill>
                <a:latin typeface="HP001 4 hàng" pitchFamily="34" charset="-93"/>
                <a:cs typeface="Times New Roman" pitchFamily="18" charset="0"/>
              </a:rPr>
              <a:t>Đọc</a:t>
            </a:r>
            <a:r>
              <a:rPr lang="en-US" altLang="en-US" sz="4000" b="1" dirty="0">
                <a:solidFill>
                  <a:srgbClr val="FFFF00"/>
                </a:solidFill>
                <a:latin typeface="HP001 4 hàng" pitchFamily="34" charset="-93"/>
                <a:cs typeface="Times New Roman" pitchFamily="18" charset="0"/>
              </a:rPr>
              <a:t> </a:t>
            </a:r>
            <a:r>
              <a:rPr lang="en-US" altLang="en-US" sz="4000" b="1" dirty="0" err="1">
                <a:solidFill>
                  <a:srgbClr val="FFFF00"/>
                </a:solidFill>
                <a:latin typeface="HP001 4 hàng" pitchFamily="34" charset="-93"/>
                <a:cs typeface="Times New Roman" pitchFamily="18" charset="0"/>
              </a:rPr>
              <a:t>một</a:t>
            </a:r>
            <a:r>
              <a:rPr lang="en-US" altLang="en-US" sz="4000" b="1" dirty="0">
                <a:solidFill>
                  <a:srgbClr val="FFFF00"/>
                </a:solidFill>
                <a:latin typeface="HP001 4 hàng" pitchFamily="34" charset="-93"/>
                <a:cs typeface="Times New Roman" pitchFamily="18" charset="0"/>
              </a:rPr>
              <a:t> </a:t>
            </a:r>
            <a:r>
              <a:rPr lang="en-US" altLang="en-US" sz="4000" b="1" dirty="0" err="1">
                <a:solidFill>
                  <a:srgbClr val="FFFF00"/>
                </a:solidFill>
                <a:latin typeface="HP001 4 hàng" pitchFamily="34" charset="-93"/>
                <a:cs typeface="Times New Roman" pitchFamily="18" charset="0"/>
              </a:rPr>
              <a:t>bài</a:t>
            </a:r>
            <a:r>
              <a:rPr lang="en-US" altLang="en-US" sz="4000" b="1" dirty="0">
                <a:solidFill>
                  <a:srgbClr val="FFFF00"/>
                </a:solidFill>
                <a:latin typeface="HP001 4 hàng" pitchFamily="34" charset="-93"/>
                <a:cs typeface="Times New Roman" pitchFamily="18" charset="0"/>
              </a:rPr>
              <a:t> </a:t>
            </a:r>
            <a:r>
              <a:rPr lang="en-US" altLang="en-US" sz="4000" b="1" dirty="0" err="1">
                <a:solidFill>
                  <a:srgbClr val="FFFF00"/>
                </a:solidFill>
                <a:latin typeface="HP001 4 hàng" pitchFamily="34" charset="-93"/>
                <a:cs typeface="Times New Roman" pitchFamily="18" charset="0"/>
              </a:rPr>
              <a:t>thơ</a:t>
            </a:r>
            <a:r>
              <a:rPr lang="en-US" altLang="en-US" sz="4000" b="1" dirty="0">
                <a:solidFill>
                  <a:srgbClr val="FFFF00"/>
                </a:solidFill>
                <a:latin typeface="HP001 4 hàng" pitchFamily="34" charset="-93"/>
                <a:cs typeface="Times New Roman" pitchFamily="18" charset="0"/>
              </a:rPr>
              <a:t> </a:t>
            </a:r>
            <a:r>
              <a:rPr lang="en-US" altLang="en-US" sz="4000" b="1" dirty="0" err="1">
                <a:solidFill>
                  <a:srgbClr val="FFFF00"/>
                </a:solidFill>
                <a:latin typeface="HP001 4 hàng" pitchFamily="34" charset="-93"/>
                <a:cs typeface="Times New Roman" pitchFamily="18" charset="0"/>
              </a:rPr>
              <a:t>về</a:t>
            </a:r>
            <a:r>
              <a:rPr lang="en-US" altLang="en-US" sz="4000" b="1" dirty="0">
                <a:solidFill>
                  <a:srgbClr val="FFFF00"/>
                </a:solidFill>
                <a:latin typeface="HP001 4 hàng" pitchFamily="34" charset="-93"/>
                <a:cs typeface="Times New Roman" pitchFamily="18" charset="0"/>
              </a:rPr>
              <a:t> </a:t>
            </a:r>
            <a:r>
              <a:rPr lang="en-US" altLang="en-US" sz="4000" b="1" dirty="0" err="1">
                <a:solidFill>
                  <a:srgbClr val="FFFF00"/>
                </a:solidFill>
                <a:latin typeface="HP001 4 hàng" pitchFamily="34" charset="-93"/>
                <a:cs typeface="Times New Roman" pitchFamily="18" charset="0"/>
              </a:rPr>
              <a:t>gia</a:t>
            </a:r>
            <a:r>
              <a:rPr lang="en-US" altLang="en-US" sz="4000" b="1" dirty="0">
                <a:solidFill>
                  <a:srgbClr val="FFFF00"/>
                </a:solidFill>
                <a:latin typeface="HP001 4 hàng" pitchFamily="34" charset="-93"/>
                <a:cs typeface="Times New Roman" pitchFamily="18" charset="0"/>
              </a:rPr>
              <a:t> </a:t>
            </a:r>
            <a:r>
              <a:rPr lang="en-US" altLang="en-US" sz="4000" b="1" dirty="0" err="1">
                <a:solidFill>
                  <a:srgbClr val="FFFF00"/>
                </a:solidFill>
                <a:latin typeface="HP001 4 hàng" pitchFamily="34" charset="-93"/>
                <a:cs typeface="Times New Roman" pitchFamily="18" charset="0"/>
              </a:rPr>
              <a:t>đình</a:t>
            </a:r>
            <a:r>
              <a:rPr lang="en-US" altLang="en-US" sz="4000" b="1" dirty="0">
                <a:solidFill>
                  <a:srgbClr val="FFFF00"/>
                </a:solidFill>
                <a:latin typeface="HP001 4 hàng" pitchFamily="34" charset="-93"/>
                <a:cs typeface="Times New Roman" pitchFamily="18" charset="0"/>
              </a:rPr>
              <a:t>.</a:t>
            </a:r>
            <a:endParaRPr lang="en-US" altLang="en-US" b="1" dirty="0">
              <a:solidFill>
                <a:srgbClr val="FFFF00"/>
              </a:solidFill>
              <a:latin typeface="HP001 4 hàng" pitchFamily="34" charset="-93"/>
              <a:cs typeface="Times New Roman" pitchFamily="18" charset="0"/>
            </a:endParaRPr>
          </a:p>
        </p:txBody>
      </p:sp>
    </p:spTree>
    <p:extLst>
      <p:ext uri="{BB962C8B-B14F-4D97-AF65-F5344CB8AC3E}">
        <p14:creationId xmlns:p14="http://schemas.microsoft.com/office/powerpoint/2010/main" val="2614238279"/>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57200" y="1925151"/>
            <a:ext cx="85344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OpenSans"/>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000" b="0" i="0" u="none" strike="noStrike" cap="none" normalizeH="0" baseline="0" dirty="0">
                <a:ln>
                  <a:noFill/>
                </a:ln>
                <a:solidFill>
                  <a:srgbClr val="000000"/>
                </a:solidFill>
                <a:effectLst/>
                <a:latin typeface="OpenSans"/>
                <a:cs typeface="Arial" pitchFamily="34" charset="0"/>
              </a:rPr>
            </a:br>
            <a:br>
              <a:rPr kumimoji="0" lang="en-US" sz="1000" b="0" i="0" u="none" strike="noStrike" cap="none" normalizeH="0" baseline="0" dirty="0">
                <a:ln>
                  <a:noFill/>
                </a:ln>
                <a:solidFill>
                  <a:srgbClr val="000000"/>
                </a:solidFill>
                <a:effectLst/>
                <a:latin typeface="OpenSans"/>
                <a:cs typeface="Arial" pitchFamily="34" charset="0"/>
              </a:rPr>
            </a:br>
            <a:endParaRPr kumimoji="0" lang="en-US" sz="1000" b="0" i="0" u="none" strike="noStrike" cap="none" normalizeH="0" baseline="0" dirty="0">
              <a:ln>
                <a:noFill/>
              </a:ln>
              <a:solidFill>
                <a:srgbClr val="000000"/>
              </a:solidFill>
              <a:effectLst/>
              <a:latin typeface="OpenSans"/>
              <a:cs typeface="Arial" pitchFamily="34" charset="0"/>
            </a:endParaRPr>
          </a:p>
        </p:txBody>
      </p:sp>
      <p:pic>
        <p:nvPicPr>
          <p:cNvPr id="6146" name="Picture 2" descr="https://img.loigiaihay.com/picture/question_lgh/2021_41/1622195246-pj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1428750"/>
            <a:ext cx="8863584" cy="3714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5800" y="209550"/>
            <a:ext cx="7153656" cy="1015663"/>
          </a:xfrm>
          <a:prstGeom prst="rect">
            <a:avLst/>
          </a:prstGeom>
        </p:spPr>
        <p:txBody>
          <a:bodyPr wrap="square">
            <a:spAutoFit/>
          </a:bodyPr>
          <a:lstStyle/>
          <a:p>
            <a:pPr lvl="0" fontAlgn="base">
              <a:spcBef>
                <a:spcPct val="0"/>
              </a:spcBef>
              <a:spcAft>
                <a:spcPct val="0"/>
              </a:spcAft>
            </a:pPr>
            <a:r>
              <a:rPr lang="en-US" sz="2000" b="1" dirty="0" err="1">
                <a:solidFill>
                  <a:srgbClr val="000000"/>
                </a:solidFill>
                <a:latin typeface="OpenSans"/>
                <a:cs typeface="Arial" pitchFamily="34" charset="0"/>
              </a:rPr>
              <a:t>Câu</a:t>
            </a:r>
            <a:r>
              <a:rPr lang="en-US" sz="2000" b="1" dirty="0">
                <a:solidFill>
                  <a:srgbClr val="000000"/>
                </a:solidFill>
                <a:latin typeface="OpenSans"/>
                <a:cs typeface="Arial" pitchFamily="34" charset="0"/>
              </a:rPr>
              <a:t> 1: </a:t>
            </a:r>
            <a:r>
              <a:rPr lang="en-US" sz="2000" b="1" dirty="0" err="1">
                <a:solidFill>
                  <a:srgbClr val="000000"/>
                </a:solidFill>
                <a:latin typeface="OpenSans"/>
                <a:cs typeface="Arial" pitchFamily="34" charset="0"/>
              </a:rPr>
              <a:t>Đọc</a:t>
            </a:r>
            <a:r>
              <a:rPr lang="en-US" sz="2000" b="1" dirty="0">
                <a:solidFill>
                  <a:srgbClr val="000000"/>
                </a:solidFill>
                <a:latin typeface="OpenSans"/>
                <a:cs typeface="Arial" pitchFamily="34" charset="0"/>
              </a:rPr>
              <a:t> </a:t>
            </a:r>
            <a:r>
              <a:rPr lang="en-US" sz="2000" b="1" dirty="0" err="1">
                <a:solidFill>
                  <a:srgbClr val="000000"/>
                </a:solidFill>
                <a:latin typeface="OpenSans"/>
                <a:cs typeface="Arial" pitchFamily="34" charset="0"/>
              </a:rPr>
              <a:t>một</a:t>
            </a:r>
            <a:r>
              <a:rPr lang="en-US" sz="2000" b="1" dirty="0">
                <a:solidFill>
                  <a:srgbClr val="000000"/>
                </a:solidFill>
                <a:latin typeface="OpenSans"/>
                <a:cs typeface="Arial" pitchFamily="34" charset="0"/>
              </a:rPr>
              <a:t> </a:t>
            </a:r>
            <a:r>
              <a:rPr lang="en-US" sz="2000" b="1" dirty="0" err="1">
                <a:solidFill>
                  <a:srgbClr val="000000"/>
                </a:solidFill>
                <a:latin typeface="OpenSans"/>
                <a:cs typeface="Arial" pitchFamily="34" charset="0"/>
              </a:rPr>
              <a:t>bài</a:t>
            </a:r>
            <a:r>
              <a:rPr lang="en-US" sz="2000" b="1" dirty="0">
                <a:solidFill>
                  <a:srgbClr val="000000"/>
                </a:solidFill>
                <a:latin typeface="OpenSans"/>
                <a:cs typeface="Arial" pitchFamily="34" charset="0"/>
              </a:rPr>
              <a:t> </a:t>
            </a:r>
            <a:r>
              <a:rPr lang="en-US" sz="2000" b="1" dirty="0" err="1">
                <a:solidFill>
                  <a:srgbClr val="000000"/>
                </a:solidFill>
                <a:latin typeface="OpenSans"/>
                <a:cs typeface="Arial" pitchFamily="34" charset="0"/>
              </a:rPr>
              <a:t>thơ</a:t>
            </a:r>
            <a:r>
              <a:rPr lang="en-US" sz="2000" b="1" dirty="0">
                <a:solidFill>
                  <a:srgbClr val="000000"/>
                </a:solidFill>
                <a:latin typeface="OpenSans"/>
                <a:cs typeface="Arial" pitchFamily="34" charset="0"/>
              </a:rPr>
              <a:t> </a:t>
            </a:r>
            <a:r>
              <a:rPr lang="en-US" sz="2000" b="1" dirty="0" err="1">
                <a:solidFill>
                  <a:srgbClr val="000000"/>
                </a:solidFill>
                <a:latin typeface="OpenSans"/>
                <a:cs typeface="Arial" pitchFamily="34" charset="0"/>
              </a:rPr>
              <a:t>về</a:t>
            </a:r>
            <a:r>
              <a:rPr lang="en-US" sz="2000" b="1" dirty="0">
                <a:solidFill>
                  <a:srgbClr val="000000"/>
                </a:solidFill>
                <a:latin typeface="OpenSans"/>
                <a:cs typeface="Arial" pitchFamily="34" charset="0"/>
              </a:rPr>
              <a:t> </a:t>
            </a:r>
            <a:r>
              <a:rPr lang="en-US" sz="2000" b="1" dirty="0" err="1">
                <a:solidFill>
                  <a:srgbClr val="000000"/>
                </a:solidFill>
                <a:latin typeface="OpenSans"/>
                <a:cs typeface="Arial" pitchFamily="34" charset="0"/>
              </a:rPr>
              <a:t>gia</a:t>
            </a:r>
            <a:r>
              <a:rPr lang="en-US" sz="2000" b="1" dirty="0">
                <a:solidFill>
                  <a:srgbClr val="000000"/>
                </a:solidFill>
                <a:latin typeface="OpenSans"/>
                <a:cs typeface="Arial" pitchFamily="34" charset="0"/>
              </a:rPr>
              <a:t> </a:t>
            </a:r>
            <a:r>
              <a:rPr lang="en-US" sz="2000" b="1" dirty="0" err="1">
                <a:solidFill>
                  <a:srgbClr val="000000"/>
                </a:solidFill>
                <a:latin typeface="OpenSans"/>
                <a:cs typeface="Arial" pitchFamily="34" charset="0"/>
              </a:rPr>
              <a:t>đình</a:t>
            </a:r>
            <a:endParaRPr lang="en-US" sz="1600" dirty="0">
              <a:solidFill>
                <a:prstClr val="black"/>
              </a:solidFill>
              <a:latin typeface="Arial" pitchFamily="34" charset="0"/>
              <a:cs typeface="Arial" pitchFamily="34" charset="0"/>
            </a:endParaRPr>
          </a:p>
          <a:p>
            <a:pPr lvl="0" eaLnBrk="0" fontAlgn="base" hangingPunct="0">
              <a:spcBef>
                <a:spcPct val="0"/>
              </a:spcBef>
              <a:spcAft>
                <a:spcPct val="0"/>
              </a:spcAft>
            </a:pPr>
            <a:r>
              <a:rPr lang="en-US" sz="2000" dirty="0">
                <a:solidFill>
                  <a:srgbClr val="000000"/>
                </a:solidFill>
                <a:latin typeface="OpenSans"/>
                <a:cs typeface="Arial" pitchFamily="34" charset="0"/>
              </a:rPr>
              <a:t>a. Chia </a:t>
            </a:r>
            <a:r>
              <a:rPr lang="en-US" sz="2000" dirty="0" err="1">
                <a:solidFill>
                  <a:srgbClr val="000000"/>
                </a:solidFill>
                <a:latin typeface="OpenSans"/>
                <a:cs typeface="Arial" pitchFamily="34" charset="0"/>
              </a:rPr>
              <a:t>sẻ</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về</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bài</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thơ</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đã</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đọc</a:t>
            </a:r>
            <a:r>
              <a:rPr lang="en-US" sz="2000" dirty="0">
                <a:solidFill>
                  <a:srgbClr val="000000"/>
                </a:solidFill>
                <a:latin typeface="OpenSans"/>
                <a:cs typeface="Arial" pitchFamily="34" charset="0"/>
              </a:rPr>
              <a:t>.</a:t>
            </a:r>
            <a:endParaRPr lang="en-US" sz="1600" dirty="0">
              <a:solidFill>
                <a:prstClr val="black"/>
              </a:solidFill>
              <a:latin typeface="Arial" pitchFamily="34" charset="0"/>
              <a:cs typeface="Arial" pitchFamily="34" charset="0"/>
            </a:endParaRPr>
          </a:p>
          <a:p>
            <a:pPr lvl="0" eaLnBrk="0" fontAlgn="base" hangingPunct="0">
              <a:spcBef>
                <a:spcPct val="0"/>
              </a:spcBef>
              <a:spcAft>
                <a:spcPct val="0"/>
              </a:spcAft>
            </a:pPr>
            <a:r>
              <a:rPr lang="en-US" sz="2000" dirty="0">
                <a:solidFill>
                  <a:srgbClr val="000000"/>
                </a:solidFill>
                <a:latin typeface="OpenSans"/>
                <a:cs typeface="Arial" pitchFamily="34" charset="0"/>
              </a:rPr>
              <a:t>b. </a:t>
            </a:r>
            <a:r>
              <a:rPr lang="en-US" sz="2000" dirty="0" err="1">
                <a:solidFill>
                  <a:srgbClr val="000000"/>
                </a:solidFill>
                <a:latin typeface="OpenSans"/>
                <a:cs typeface="Arial" pitchFamily="34" charset="0"/>
              </a:rPr>
              <a:t>Viết</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vào</a:t>
            </a:r>
            <a:r>
              <a:rPr lang="en-US" sz="2000" dirty="0">
                <a:solidFill>
                  <a:srgbClr val="000000"/>
                </a:solidFill>
                <a:latin typeface="OpenSans"/>
                <a:cs typeface="Arial" pitchFamily="34" charset="0"/>
              </a:rPr>
              <a:t> </a:t>
            </a:r>
            <a:r>
              <a:rPr lang="en-US" sz="2000" i="1" dirty="0" err="1">
                <a:solidFill>
                  <a:srgbClr val="000000"/>
                </a:solidFill>
                <a:latin typeface="OpenSans"/>
                <a:cs typeface="Arial" pitchFamily="34" charset="0"/>
              </a:rPr>
              <a:t>Phiếu</a:t>
            </a:r>
            <a:r>
              <a:rPr lang="en-US" sz="2000" i="1" dirty="0">
                <a:solidFill>
                  <a:srgbClr val="000000"/>
                </a:solidFill>
                <a:latin typeface="OpenSans"/>
                <a:cs typeface="Arial" pitchFamily="34" charset="0"/>
              </a:rPr>
              <a:t> </a:t>
            </a:r>
            <a:r>
              <a:rPr lang="en-US" sz="2000" i="1" dirty="0" err="1">
                <a:solidFill>
                  <a:srgbClr val="000000"/>
                </a:solidFill>
                <a:latin typeface="OpenSans"/>
                <a:cs typeface="Arial" pitchFamily="34" charset="0"/>
              </a:rPr>
              <a:t>đọc</a:t>
            </a:r>
            <a:r>
              <a:rPr lang="en-US" sz="2000" i="1" dirty="0">
                <a:solidFill>
                  <a:srgbClr val="000000"/>
                </a:solidFill>
                <a:latin typeface="OpenSans"/>
                <a:cs typeface="Arial" pitchFamily="34" charset="0"/>
              </a:rPr>
              <a:t> </a:t>
            </a:r>
            <a:r>
              <a:rPr lang="en-US" sz="2000" i="1" dirty="0" err="1">
                <a:solidFill>
                  <a:srgbClr val="000000"/>
                </a:solidFill>
                <a:latin typeface="OpenSans"/>
                <a:cs typeface="Arial" pitchFamily="34" charset="0"/>
              </a:rPr>
              <a:t>sách</a:t>
            </a:r>
            <a:r>
              <a:rPr lang="en-US" sz="2000" i="1" dirty="0">
                <a:solidFill>
                  <a:srgbClr val="000000"/>
                </a:solidFill>
                <a:latin typeface="OpenSans"/>
                <a:cs typeface="Arial" pitchFamily="34" charset="0"/>
              </a:rPr>
              <a:t> </a:t>
            </a:r>
            <a:r>
              <a:rPr lang="en-US" sz="2000" dirty="0" err="1">
                <a:solidFill>
                  <a:srgbClr val="000000"/>
                </a:solidFill>
                <a:latin typeface="OpenSans"/>
                <a:cs typeface="Arial" pitchFamily="34" charset="0"/>
              </a:rPr>
              <a:t>những</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điều</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em</a:t>
            </a:r>
            <a:r>
              <a:rPr lang="en-US" sz="2000" dirty="0">
                <a:solidFill>
                  <a:srgbClr val="000000"/>
                </a:solidFill>
                <a:latin typeface="OpenSans"/>
                <a:cs typeface="Arial" pitchFamily="34" charset="0"/>
              </a:rPr>
              <a:t> </a:t>
            </a:r>
            <a:r>
              <a:rPr lang="en-US" sz="2000" dirty="0" err="1">
                <a:solidFill>
                  <a:srgbClr val="000000"/>
                </a:solidFill>
                <a:latin typeface="OpenSans"/>
                <a:cs typeface="Arial" pitchFamily="34" charset="0"/>
              </a:rPr>
              <a:t>đã</a:t>
            </a:r>
            <a:r>
              <a:rPr lang="en-US" sz="2000" dirty="0">
                <a:solidFill>
                  <a:srgbClr val="000000"/>
                </a:solidFill>
                <a:latin typeface="OpenSans"/>
                <a:cs typeface="Arial" pitchFamily="34" charset="0"/>
              </a:rPr>
              <a:t> chia </a:t>
            </a:r>
            <a:r>
              <a:rPr lang="en-US" sz="2000" dirty="0" err="1">
                <a:solidFill>
                  <a:srgbClr val="000000"/>
                </a:solidFill>
                <a:latin typeface="OpenSans"/>
                <a:cs typeface="Arial" pitchFamily="34" charset="0"/>
              </a:rPr>
              <a:t>sẻ</a:t>
            </a:r>
            <a:r>
              <a:rPr lang="en-US" sz="2000" dirty="0">
                <a:solidFill>
                  <a:srgbClr val="000000"/>
                </a:solidFill>
                <a:latin typeface="OpenSans"/>
                <a:cs typeface="Arial" pitchFamily="34" charset="0"/>
              </a:rPr>
              <a:t>.</a:t>
            </a:r>
            <a:endParaRPr 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255700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7408" y="209550"/>
            <a:ext cx="8229600" cy="55092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3200" b="1" dirty="0"/>
              <a:t>              </a:t>
            </a:r>
            <a:r>
              <a:rPr lang="vi-VN" sz="3200" b="1" dirty="0"/>
              <a:t>Hai tiếng gia đình </a:t>
            </a:r>
            <a:endParaRPr lang="en-US" sz="3200" b="1" dirty="0"/>
          </a:p>
          <a:p>
            <a:r>
              <a:rPr lang="vi-VN" sz="3200" dirty="0"/>
              <a:t>Thiêng liêng hai tiếng gia đình</a:t>
            </a:r>
            <a:br>
              <a:rPr lang="vi-VN" sz="3200" dirty="0"/>
            </a:br>
            <a:r>
              <a:rPr lang="vi-VN" sz="3200" dirty="0"/>
              <a:t>Nơi mọi người sống hết mình vì ta</a:t>
            </a:r>
            <a:br>
              <a:rPr lang="vi-VN" sz="3200" dirty="0"/>
            </a:br>
            <a:r>
              <a:rPr lang="vi-VN" sz="3200" dirty="0"/>
              <a:t>Con cháu cha mẹ ông bà</a:t>
            </a:r>
            <a:br>
              <a:rPr lang="vi-VN" sz="3200" dirty="0"/>
            </a:br>
            <a:r>
              <a:rPr lang="vi-VN" sz="3200" dirty="0"/>
              <a:t>Xung quanh tất cả đều là người thân</a:t>
            </a:r>
          </a:p>
          <a:p>
            <a:r>
              <a:rPr lang="vi-VN" sz="3200" dirty="0"/>
              <a:t>Cho ta cuộc sống tinh thần</a:t>
            </a:r>
            <a:br>
              <a:rPr lang="vi-VN" sz="3200" dirty="0"/>
            </a:br>
            <a:r>
              <a:rPr lang="vi-VN" sz="3200" dirty="0"/>
              <a:t>Cho ta vật chất không cần nghĩ suy</a:t>
            </a:r>
            <a:br>
              <a:rPr lang="vi-VN" sz="3200" dirty="0"/>
            </a:br>
            <a:r>
              <a:rPr lang="vi-VN" sz="3200" dirty="0"/>
              <a:t>Cha mẹ ta thật diệu kỳ</a:t>
            </a:r>
            <a:br>
              <a:rPr lang="vi-VN" sz="3200" dirty="0"/>
            </a:br>
            <a:r>
              <a:rPr lang="vi-VN" sz="3200" dirty="0"/>
              <a:t>Yêu thương ta nhất từ khi lọt lòng.</a:t>
            </a:r>
            <a:endParaRPr lang="en-US" sz="3200" dirty="0"/>
          </a:p>
          <a:p>
            <a:r>
              <a:rPr lang="en-US" sz="3200" dirty="0"/>
              <a:t>                                       </a:t>
            </a:r>
            <a:r>
              <a:rPr lang="vi-VN" sz="3200" dirty="0"/>
              <a:t>Nguyễn Đình Huân</a:t>
            </a:r>
          </a:p>
          <a:p>
            <a:endParaRPr lang="vi-VN" sz="3200" dirty="0"/>
          </a:p>
        </p:txBody>
      </p:sp>
    </p:spTree>
    <p:extLst>
      <p:ext uri="{BB962C8B-B14F-4D97-AF65-F5344CB8AC3E}">
        <p14:creationId xmlns:p14="http://schemas.microsoft.com/office/powerpoint/2010/main" val="1306982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47971" cy="52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3"/>
          <p:cNvSpPr>
            <a:spLocks noGrp="1"/>
          </p:cNvSpPr>
          <p:nvPr/>
        </p:nvSpPr>
        <p:spPr>
          <a:xfrm>
            <a:off x="457200" y="2194358"/>
            <a:ext cx="9448800" cy="871872"/>
          </a:xfrm>
          <a:prstGeom prst="rect">
            <a:avLst/>
          </a:prstGeom>
          <a:noFill/>
          <a:ln>
            <a:noFill/>
          </a:ln>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charset="0"/>
              </a:defRPr>
            </a:lvl2pPr>
            <a:lvl3pPr algn="ctr" rtl="0" eaLnBrk="1" fontAlgn="base" hangingPunct="1">
              <a:spcBef>
                <a:spcPct val="0"/>
              </a:spcBef>
              <a:spcAft>
                <a:spcPct val="0"/>
              </a:spcAft>
              <a:defRPr sz="4400">
                <a:solidFill>
                  <a:schemeClr val="tx1"/>
                </a:solidFill>
                <a:latin typeface="Calibri" panose="020F0502020204030204" charset="0"/>
              </a:defRPr>
            </a:lvl3pPr>
            <a:lvl4pPr algn="ctr" rtl="0" eaLnBrk="1" fontAlgn="base" hangingPunct="1">
              <a:spcBef>
                <a:spcPct val="0"/>
              </a:spcBef>
              <a:spcAft>
                <a:spcPct val="0"/>
              </a:spcAft>
              <a:defRPr sz="4400">
                <a:solidFill>
                  <a:schemeClr val="tx1"/>
                </a:solidFill>
                <a:latin typeface="Calibri" panose="020F0502020204030204" charset="0"/>
              </a:defRPr>
            </a:lvl4pPr>
            <a:lvl5pPr algn="ctr" rtl="0" eaLnBrk="1" fontAlgn="base" hangingPunct="1">
              <a:spcBef>
                <a:spcPct val="0"/>
              </a:spcBef>
              <a:spcAft>
                <a:spcPct val="0"/>
              </a:spcAft>
              <a:defRPr sz="4400">
                <a:solidFill>
                  <a:schemeClr val="tx1"/>
                </a:solidFill>
                <a:latin typeface="Calibri" panose="020F0502020204030204" charset="0"/>
              </a:defRPr>
            </a:lvl5pPr>
            <a:lvl6pPr marL="457200" algn="ctr" rtl="0" eaLnBrk="1" fontAlgn="base" hangingPunct="1">
              <a:spcBef>
                <a:spcPct val="0"/>
              </a:spcBef>
              <a:spcAft>
                <a:spcPct val="0"/>
              </a:spcAft>
              <a:defRPr sz="4400">
                <a:solidFill>
                  <a:schemeClr val="tx1"/>
                </a:solidFill>
                <a:latin typeface="Calibri" panose="020F0502020204030204" charset="0"/>
              </a:defRPr>
            </a:lvl6pPr>
            <a:lvl7pPr marL="914400" algn="ctr" rtl="0" eaLnBrk="1" fontAlgn="base" hangingPunct="1">
              <a:spcBef>
                <a:spcPct val="0"/>
              </a:spcBef>
              <a:spcAft>
                <a:spcPct val="0"/>
              </a:spcAft>
              <a:defRPr sz="4400">
                <a:solidFill>
                  <a:schemeClr val="tx1"/>
                </a:solidFill>
                <a:latin typeface="Calibri" panose="020F0502020204030204" charset="0"/>
              </a:defRPr>
            </a:lvl7pPr>
            <a:lvl8pPr marL="1371600" algn="ctr" rtl="0" eaLnBrk="1" fontAlgn="base" hangingPunct="1">
              <a:spcBef>
                <a:spcPct val="0"/>
              </a:spcBef>
              <a:spcAft>
                <a:spcPct val="0"/>
              </a:spcAft>
              <a:defRPr sz="4400">
                <a:solidFill>
                  <a:schemeClr val="tx1"/>
                </a:solidFill>
                <a:latin typeface="Calibri" panose="020F0502020204030204" charset="0"/>
              </a:defRPr>
            </a:lvl8pPr>
            <a:lvl9pPr marL="1828800" algn="ctr" rtl="0" eaLnBrk="1" fontAlgn="base" hangingPunct="1">
              <a:spcBef>
                <a:spcPct val="0"/>
              </a:spcBef>
              <a:spcAft>
                <a:spcPct val="0"/>
              </a:spcAft>
              <a:defRPr sz="4400">
                <a:solidFill>
                  <a:schemeClr val="tx1"/>
                </a:solidFill>
                <a:latin typeface="Calibri" panose="020F0502020204030204" charset="0"/>
              </a:defRPr>
            </a:lvl9pPr>
          </a:lstStyle>
          <a:p>
            <a:pPr marL="857250" indent="-857250" algn="l">
              <a:buFontTx/>
              <a:buChar char="-"/>
            </a:pPr>
            <a:r>
              <a:rPr lang="en-US" sz="66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Hai</a:t>
            </a:r>
            <a:r>
              <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66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tiếng</a:t>
            </a:r>
            <a:r>
              <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66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gia</a:t>
            </a:r>
            <a:r>
              <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66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đình</a:t>
            </a:r>
            <a:endPar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endParaRPr>
          </a:p>
          <a:p>
            <a:pPr marL="857250" indent="-857250" algn="l">
              <a:buFontTx/>
              <a:buChar char="-"/>
            </a:pPr>
            <a:endPar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endParaRPr>
          </a:p>
          <a:p>
            <a:pPr marL="857250" indent="-857250" algn="l">
              <a:buFontTx/>
              <a:buChar char="-"/>
            </a:pPr>
            <a:r>
              <a:rPr lang="en-US" sz="66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Nguyễn</a:t>
            </a:r>
            <a:r>
              <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66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Đình</a:t>
            </a:r>
            <a:r>
              <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r>
              <a:rPr lang="en-US" sz="6600" b="1" dirty="0" err="1">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Huân</a:t>
            </a:r>
            <a:r>
              <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rPr>
              <a:t> </a:t>
            </a:r>
          </a:p>
          <a:p>
            <a:pPr marL="857250" indent="-857250" algn="l">
              <a:buFontTx/>
              <a:buChar char="-"/>
            </a:pPr>
            <a:endParaRPr lang="vi-VN" sz="5400" b="1" dirty="0">
              <a:solidFill>
                <a:srgbClr val="FFFF00"/>
              </a:solidFill>
              <a:latin typeface="HP001 4 hàng" pitchFamily="34" charset="-93"/>
            </a:endParaRPr>
          </a:p>
          <a:p>
            <a:pPr marL="857250" indent="-857250" algn="l">
              <a:buFontTx/>
              <a:buChar char="-"/>
            </a:pPr>
            <a:r>
              <a:rPr lang="vi-VN" sz="5400" b="1" dirty="0">
                <a:solidFill>
                  <a:srgbClr val="FFFF00"/>
                </a:solidFill>
                <a:latin typeface="HP001 4 hàng" pitchFamily="34" charset="-93"/>
              </a:rPr>
              <a:t>Con cháu cha mẹ ông bà</a:t>
            </a:r>
            <a:br>
              <a:rPr lang="vi-VN" sz="5400" b="1" dirty="0">
                <a:solidFill>
                  <a:srgbClr val="FFFF00"/>
                </a:solidFill>
                <a:latin typeface="HP001 4 hàng" pitchFamily="34" charset="-93"/>
              </a:rPr>
            </a:br>
            <a:r>
              <a:rPr lang="vi-VN" sz="5400" b="1" dirty="0">
                <a:solidFill>
                  <a:srgbClr val="FFFF00"/>
                </a:solidFill>
                <a:latin typeface="HP001 4 hàng" pitchFamily="34" charset="-93"/>
              </a:rPr>
              <a:t>Xung quanh tất cả đều là người thân.</a:t>
            </a:r>
          </a:p>
          <a:p>
            <a:pPr marL="857250" indent="-857250" algn="l">
              <a:buFontTx/>
              <a:buChar char="-"/>
            </a:pPr>
            <a:r>
              <a:rPr lang="vi-VN" sz="5400" b="1" dirty="0">
                <a:solidFill>
                  <a:srgbClr val="0070C0"/>
                </a:solidFill>
                <a:latin typeface="HP001 4 hàng" pitchFamily="34" charset="-93"/>
              </a:rPr>
              <a:t>Cha mẹ ta thật diệu kì</a:t>
            </a:r>
          </a:p>
          <a:p>
            <a:pPr marL="857250" indent="-857250" algn="l">
              <a:buFontTx/>
              <a:buChar char="-"/>
            </a:pPr>
            <a:r>
              <a:rPr lang="vi-VN" sz="5400" b="1">
                <a:solidFill>
                  <a:srgbClr val="0070C0"/>
                </a:solidFill>
                <a:latin typeface="HP001 4 hàng" pitchFamily="34" charset="-93"/>
              </a:rPr>
              <a:t>Yêu thương ta nhất từ khi lọt lòng.</a:t>
            </a:r>
          </a:p>
          <a:p>
            <a:pPr marL="857250" indent="-857250" algn="l">
              <a:buFontTx/>
              <a:buChar char="-"/>
            </a:pPr>
            <a:endParaRPr lang="vi-VN" sz="5400" b="1" dirty="0">
              <a:solidFill>
                <a:srgbClr val="0070C0"/>
              </a:solidFill>
              <a:latin typeface="HP001 4 hàng" pitchFamily="34" charset="-93"/>
            </a:endParaRPr>
          </a:p>
          <a:p>
            <a:pPr marL="857250" indent="-857250" algn="l">
              <a:buFontTx/>
              <a:buChar char="-"/>
            </a:pPr>
            <a:endParaRPr lang="vi-VN" sz="5400" b="1" dirty="0">
              <a:solidFill>
                <a:srgbClr val="FFFF00"/>
              </a:solidFill>
              <a:latin typeface="HP001 4 hàng" pitchFamily="34" charset="-93"/>
            </a:endParaRPr>
          </a:p>
          <a:p>
            <a:pPr marL="857250" indent="-857250" algn="l">
              <a:buFontTx/>
              <a:buChar char="-"/>
            </a:pPr>
            <a:endParaRPr lang="vi-VN" sz="5400" b="1" dirty="0">
              <a:solidFill>
                <a:srgbClr val="FFFF00"/>
              </a:solidFill>
              <a:latin typeface="HP001 4 hàng" pitchFamily="34" charset="-93"/>
            </a:endParaRPr>
          </a:p>
          <a:p>
            <a:pPr marL="857250" indent="-857250" algn="l">
              <a:buFontTx/>
              <a:buChar char="-"/>
            </a:pPr>
            <a:endParaRPr lang="en-US" sz="6600" b="1" dirty="0">
              <a:solidFill>
                <a:srgbClr val="FFFF00"/>
              </a:solidFill>
              <a:effectLst>
                <a:outerShdw blurRad="38100" dist="38100" dir="2700000" algn="tl">
                  <a:srgbClr val="000000">
                    <a:alpha val="43137"/>
                  </a:srgbClr>
                </a:outerShdw>
              </a:effectLst>
              <a:latin typeface="HP001 4 hàng" pitchFamily="34" charset="-93"/>
              <a:cs typeface="Times New Roman" pitchFamily="18" charset="0"/>
            </a:endParaRPr>
          </a:p>
        </p:txBody>
      </p:sp>
    </p:spTree>
    <p:extLst>
      <p:ext uri="{BB962C8B-B14F-4D97-AF65-F5344CB8AC3E}">
        <p14:creationId xmlns:p14="http://schemas.microsoft.com/office/powerpoint/2010/main" val="1863597244"/>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
            <a:ext cx="9144000" cy="461665"/>
          </a:xfrm>
          <a:prstGeom prst="rect">
            <a:avLst/>
          </a:prstGeom>
        </p:spPr>
        <p:txBody>
          <a:bodyPr wrap="square">
            <a:spAutoFit/>
          </a:bodyPr>
          <a:lstStyle/>
          <a:p>
            <a:r>
              <a:rPr lang="en-US" sz="2400" dirty="0">
                <a:solidFill>
                  <a:prstClr val="black"/>
                </a:solidFill>
              </a:rPr>
              <a:t> </a:t>
            </a:r>
            <a:endParaRPr lang="vi-VN" b="1" dirty="0">
              <a:solidFill>
                <a:prstClr val="black"/>
              </a:solidFill>
            </a:endParaRPr>
          </a:p>
        </p:txBody>
      </p:sp>
      <p:sp>
        <p:nvSpPr>
          <p:cNvPr id="2" name="Rectangle 1"/>
          <p:cNvSpPr>
            <a:spLocks noChangeArrowheads="1"/>
          </p:cNvSpPr>
          <p:nvPr/>
        </p:nvSpPr>
        <p:spPr bwMode="auto">
          <a:xfrm>
            <a:off x="-30480" y="239526"/>
            <a:ext cx="6812280" cy="892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solidFill>
                  <a:srgbClr val="76757A"/>
                </a:solidFill>
                <a:latin typeface="-apple-system"/>
                <a:cs typeface="Arial" pitchFamily="34" charset="0"/>
              </a:rPr>
              <a:t>b. </a:t>
            </a:r>
            <a:r>
              <a:rPr lang="en-US" sz="2000" b="1" dirty="0" err="1">
                <a:solidFill>
                  <a:srgbClr val="76757A"/>
                </a:solidFill>
                <a:latin typeface="-apple-system"/>
                <a:cs typeface="Arial" pitchFamily="34" charset="0"/>
              </a:rPr>
              <a:t>Viết</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vào</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Phiếu</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đọc</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sách</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những</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điều</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em</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đã</a:t>
            </a:r>
            <a:r>
              <a:rPr lang="en-US" sz="2000" b="1" dirty="0">
                <a:solidFill>
                  <a:srgbClr val="76757A"/>
                </a:solidFill>
                <a:latin typeface="-apple-system"/>
                <a:cs typeface="Arial" pitchFamily="34" charset="0"/>
              </a:rPr>
              <a:t> chia </a:t>
            </a:r>
            <a:r>
              <a:rPr lang="en-US" sz="2000" b="1" dirty="0" err="1">
                <a:solidFill>
                  <a:srgbClr val="76757A"/>
                </a:solidFill>
                <a:latin typeface="-apple-system"/>
                <a:cs typeface="Arial" pitchFamily="34" charset="0"/>
              </a:rPr>
              <a:t>sẻ</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với</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bạn</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sau</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khi</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đọc</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một</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bài</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đọc</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về</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gia</a:t>
            </a:r>
            <a:r>
              <a:rPr lang="en-US" sz="2000" b="1" dirty="0">
                <a:solidFill>
                  <a:srgbClr val="76757A"/>
                </a:solidFill>
                <a:latin typeface="-apple-system"/>
                <a:cs typeface="Arial" pitchFamily="34" charset="0"/>
              </a:rPr>
              <a:t> </a:t>
            </a:r>
            <a:r>
              <a:rPr lang="en-US" sz="2000" b="1" dirty="0" err="1">
                <a:solidFill>
                  <a:srgbClr val="76757A"/>
                </a:solidFill>
                <a:latin typeface="-apple-system"/>
                <a:cs typeface="Arial" pitchFamily="34" charset="0"/>
              </a:rPr>
              <a:t>đình</a:t>
            </a:r>
            <a:r>
              <a:rPr lang="en-US" sz="2000" b="1" dirty="0">
                <a:solidFill>
                  <a:srgbClr val="76757A"/>
                </a:solidFill>
                <a:latin typeface="-apple-system"/>
                <a:cs typeface="Arial" pitchFamily="34" charset="0"/>
              </a:rPr>
              <a:t>.</a:t>
            </a:r>
            <a:endParaRPr lang="en-US" sz="1100" dirty="0">
              <a:solidFill>
                <a:prstClr val="black"/>
              </a:solidFill>
              <a:latin typeface="Arial" pitchFamily="34" charset="0"/>
              <a:cs typeface="Arial" pitchFamily="34" charset="0"/>
            </a:endParaRPr>
          </a:p>
          <a:p>
            <a:pPr algn="ctr" eaLnBrk="0" fontAlgn="base" hangingPunct="0">
              <a:spcBef>
                <a:spcPct val="0"/>
              </a:spcBef>
              <a:spcAft>
                <a:spcPct val="0"/>
              </a:spcAft>
            </a:pPr>
            <a:r>
              <a:rPr lang="en-US" sz="1200" dirty="0">
                <a:solidFill>
                  <a:srgbClr val="76757A"/>
                </a:solidFill>
                <a:latin typeface="-apple-system"/>
                <a:cs typeface="Arial" pitchFamily="34" charset="0"/>
              </a:rPr>
              <a:t>  </a:t>
            </a:r>
            <a:endParaRPr lang="en-US" sz="15900" dirty="0">
              <a:solidFill>
                <a:srgbClr val="76757A"/>
              </a:solidFill>
              <a:latin typeface="-apple-system"/>
              <a:cs typeface="Arial" pitchFamily="34" charset="0"/>
            </a:endParaRPr>
          </a:p>
        </p:txBody>
      </p:sp>
      <p:pic>
        <p:nvPicPr>
          <p:cNvPr id="6146" name="Picture 2" descr="[CTST] Giải VBT Tiếng việt 2 bài 4: Con lợn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3440"/>
            <a:ext cx="8991600" cy="429006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id="{892F527C-0EB3-4C9C-97F7-E318CAB1AF79}"/>
              </a:ext>
            </a:extLst>
          </p:cNvPr>
          <p:cNvSpPr/>
          <p:nvPr/>
        </p:nvSpPr>
        <p:spPr>
          <a:xfrm>
            <a:off x="6629400" y="-34290"/>
            <a:ext cx="2583180" cy="1158240"/>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err="1">
                <a:solidFill>
                  <a:srgbClr val="FF0000"/>
                </a:solidFill>
                <a:cs typeface="Times New Roman" pitchFamily="18" charset="0"/>
              </a:rPr>
              <a:t>Làm</a:t>
            </a:r>
            <a:r>
              <a:rPr lang="en-US" sz="2400" b="1" dirty="0">
                <a:solidFill>
                  <a:srgbClr val="FF0000"/>
                </a:solidFill>
                <a:cs typeface="Times New Roman" pitchFamily="18" charset="0"/>
              </a:rPr>
              <a:t> </a:t>
            </a:r>
            <a:r>
              <a:rPr lang="en-US" sz="2400" b="1" dirty="0" err="1">
                <a:solidFill>
                  <a:srgbClr val="FF0000"/>
                </a:solidFill>
                <a:cs typeface="Times New Roman" pitchFamily="18" charset="0"/>
              </a:rPr>
              <a:t>vở</a:t>
            </a:r>
            <a:endParaRPr lang="en-US" sz="2400" b="1" dirty="0">
              <a:solidFill>
                <a:srgbClr val="FF0000"/>
              </a:solidFill>
              <a:cs typeface="Times New Roman" pitchFamily="18" charset="0"/>
            </a:endParaRPr>
          </a:p>
        </p:txBody>
      </p:sp>
      <p:sp>
        <p:nvSpPr>
          <p:cNvPr id="3" name="Rounded Rectangle 2"/>
          <p:cNvSpPr/>
          <p:nvPr/>
        </p:nvSpPr>
        <p:spPr>
          <a:xfrm>
            <a:off x="1409700" y="1885950"/>
            <a:ext cx="205740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a:solidFill>
                  <a:prstClr val="black"/>
                </a:solidFill>
              </a:rPr>
              <a:t>Tên</a:t>
            </a:r>
            <a:r>
              <a:rPr lang="en-US" sz="2400" b="1" dirty="0">
                <a:solidFill>
                  <a:prstClr val="black"/>
                </a:solidFill>
              </a:rPr>
              <a:t> </a:t>
            </a:r>
            <a:r>
              <a:rPr lang="en-US" sz="2400" b="1" dirty="0" err="1">
                <a:solidFill>
                  <a:prstClr val="black"/>
                </a:solidFill>
              </a:rPr>
              <a:t>bài</a:t>
            </a:r>
            <a:r>
              <a:rPr lang="en-US" sz="2400" b="1" dirty="0">
                <a:solidFill>
                  <a:prstClr val="black"/>
                </a:solidFill>
              </a:rPr>
              <a:t> </a:t>
            </a:r>
            <a:r>
              <a:rPr lang="en-US" sz="2400" b="1" dirty="0" err="1">
                <a:solidFill>
                  <a:prstClr val="black"/>
                </a:solidFill>
              </a:rPr>
              <a:t>thơ</a:t>
            </a:r>
            <a:endParaRPr lang="en-US" sz="2400" b="1" dirty="0">
              <a:solidFill>
                <a:prstClr val="black"/>
              </a:solidFill>
            </a:endParaRPr>
          </a:p>
        </p:txBody>
      </p:sp>
      <p:sp>
        <p:nvSpPr>
          <p:cNvPr id="8" name="Rounded Rectangle 7"/>
          <p:cNvSpPr/>
          <p:nvPr/>
        </p:nvSpPr>
        <p:spPr>
          <a:xfrm>
            <a:off x="1318260" y="2800350"/>
            <a:ext cx="2948940" cy="381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a:solidFill>
                  <a:prstClr val="black"/>
                </a:solidFill>
              </a:rPr>
              <a:t>Hình</a:t>
            </a:r>
            <a:r>
              <a:rPr lang="en-US" sz="2400" b="1" dirty="0">
                <a:solidFill>
                  <a:prstClr val="black"/>
                </a:solidFill>
              </a:rPr>
              <a:t> </a:t>
            </a:r>
            <a:r>
              <a:rPr lang="en-US" sz="2400" b="1" dirty="0" err="1">
                <a:solidFill>
                  <a:prstClr val="black"/>
                </a:solidFill>
              </a:rPr>
              <a:t>ảnh</a:t>
            </a:r>
            <a:r>
              <a:rPr lang="en-US" sz="2400" b="1" dirty="0">
                <a:solidFill>
                  <a:prstClr val="black"/>
                </a:solidFill>
              </a:rPr>
              <a:t> </a:t>
            </a:r>
            <a:r>
              <a:rPr lang="en-US" sz="2400" b="1" dirty="0" err="1">
                <a:solidFill>
                  <a:prstClr val="black"/>
                </a:solidFill>
              </a:rPr>
              <a:t>em</a:t>
            </a:r>
            <a:r>
              <a:rPr lang="en-US" sz="2400" b="1" dirty="0">
                <a:solidFill>
                  <a:prstClr val="black"/>
                </a:solidFill>
              </a:rPr>
              <a:t> </a:t>
            </a:r>
            <a:r>
              <a:rPr lang="en-US" sz="2400" b="1" dirty="0" err="1">
                <a:solidFill>
                  <a:prstClr val="black"/>
                </a:solidFill>
              </a:rPr>
              <a:t>thích</a:t>
            </a:r>
            <a:endParaRPr lang="en-US" sz="2400" b="1" dirty="0">
              <a:solidFill>
                <a:prstClr val="black"/>
              </a:solidFill>
            </a:endParaRPr>
          </a:p>
        </p:txBody>
      </p:sp>
      <p:sp>
        <p:nvSpPr>
          <p:cNvPr id="4" name="Rectangle 3"/>
          <p:cNvSpPr/>
          <p:nvPr/>
        </p:nvSpPr>
        <p:spPr>
          <a:xfrm>
            <a:off x="3581400" y="1727728"/>
            <a:ext cx="5127841" cy="769441"/>
          </a:xfrm>
          <a:prstGeom prst="rect">
            <a:avLst/>
          </a:prstGeom>
        </p:spPr>
        <p:txBody>
          <a:bodyPr wrap="square">
            <a:spAutoFit/>
          </a:bodyPr>
          <a:lstStyle/>
          <a:p>
            <a:r>
              <a:rPr lang="vi-VN" sz="4400" b="1" dirty="0">
                <a:solidFill>
                  <a:srgbClr val="FF0000"/>
                </a:solidFill>
                <a:latin typeface="HP001 4 hàng" pitchFamily="34" charset="-93"/>
              </a:rPr>
              <a:t>Hai tiếng gia đình </a:t>
            </a:r>
            <a:endParaRPr lang="en-US" sz="4400" b="1" dirty="0">
              <a:solidFill>
                <a:srgbClr val="FF0000"/>
              </a:solidFill>
              <a:latin typeface="HP001 4 hàng" pitchFamily="34" charset="-93"/>
            </a:endParaRPr>
          </a:p>
        </p:txBody>
      </p:sp>
      <p:sp>
        <p:nvSpPr>
          <p:cNvPr id="5" name="Rectangle 4"/>
          <p:cNvSpPr/>
          <p:nvPr/>
        </p:nvSpPr>
        <p:spPr>
          <a:xfrm>
            <a:off x="3791712" y="2237720"/>
            <a:ext cx="3595856" cy="523220"/>
          </a:xfrm>
          <a:prstGeom prst="rect">
            <a:avLst/>
          </a:prstGeom>
        </p:spPr>
        <p:txBody>
          <a:bodyPr wrap="none">
            <a:spAutoFit/>
          </a:bodyPr>
          <a:lstStyle/>
          <a:p>
            <a:r>
              <a:rPr lang="en-US" sz="2800" dirty="0">
                <a:solidFill>
                  <a:prstClr val="black"/>
                </a:solidFill>
              </a:rPr>
              <a:t> </a:t>
            </a:r>
            <a:r>
              <a:rPr lang="vi-VN" sz="2800" b="1" dirty="0">
                <a:solidFill>
                  <a:srgbClr val="FF0000"/>
                </a:solidFill>
                <a:latin typeface="HP001 4 hàng" pitchFamily="34" charset="-93"/>
              </a:rPr>
              <a:t>Nguyễn Đình Huân</a:t>
            </a:r>
            <a:endParaRPr lang="en-US" b="1" dirty="0">
              <a:solidFill>
                <a:srgbClr val="FF0000"/>
              </a:solidFill>
              <a:latin typeface="HP001 4 hàng" pitchFamily="34" charset="-93"/>
            </a:endParaRPr>
          </a:p>
        </p:txBody>
      </p:sp>
      <p:sp>
        <p:nvSpPr>
          <p:cNvPr id="9" name="Rectangle 8"/>
          <p:cNvSpPr/>
          <p:nvPr/>
        </p:nvSpPr>
        <p:spPr>
          <a:xfrm>
            <a:off x="1752600" y="3409950"/>
            <a:ext cx="6324600" cy="954107"/>
          </a:xfrm>
          <a:prstGeom prst="rect">
            <a:avLst/>
          </a:prstGeom>
        </p:spPr>
        <p:txBody>
          <a:bodyPr wrap="square">
            <a:spAutoFit/>
          </a:bodyPr>
          <a:lstStyle/>
          <a:p>
            <a:r>
              <a:rPr lang="vi-VN" sz="2800" b="1" dirty="0">
                <a:solidFill>
                  <a:srgbClr val="FF0000"/>
                </a:solidFill>
                <a:latin typeface="HP001 4 hàng" pitchFamily="34" charset="-93"/>
              </a:rPr>
              <a:t>Cha mẹ ta thật diệu kỳ</a:t>
            </a:r>
            <a:br>
              <a:rPr lang="vi-VN" sz="2800" b="1" dirty="0">
                <a:solidFill>
                  <a:srgbClr val="FF0000"/>
                </a:solidFill>
                <a:latin typeface="HP001 4 hàng" pitchFamily="34" charset="-93"/>
              </a:rPr>
            </a:br>
            <a:r>
              <a:rPr lang="vi-VN" sz="2800" b="1" dirty="0">
                <a:solidFill>
                  <a:srgbClr val="FF0000"/>
                </a:solidFill>
                <a:latin typeface="HP001 4 hàng" pitchFamily="34" charset="-93"/>
              </a:rPr>
              <a:t>Yêu thương ta nhất từ khi lọt lòng.</a:t>
            </a:r>
            <a:endParaRPr lang="en-US" sz="2800" b="1" dirty="0">
              <a:solidFill>
                <a:srgbClr val="FF0000"/>
              </a:solidFill>
              <a:latin typeface="HP001 4 hàng" pitchFamily="34" charset="-93"/>
            </a:endParaRPr>
          </a:p>
        </p:txBody>
      </p:sp>
    </p:spTree>
    <p:extLst>
      <p:ext uri="{BB962C8B-B14F-4D97-AF65-F5344CB8AC3E}">
        <p14:creationId xmlns:p14="http://schemas.microsoft.com/office/powerpoint/2010/main" val="6434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200150"/>
            <a:ext cx="8077200"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2800" dirty="0">
                <a:solidFill>
                  <a:srgbClr val="333333"/>
                </a:solidFill>
                <a:latin typeface="Helvetica Neue"/>
              </a:rPr>
              <a:t>"Gia đình" – tiếng gọi thân thương, là cái nôi nuôi dưỡng ta nên người, là nơi có mẹ, có cha, những con người yêu thương ta vô điều kiện. Chỉ gia đình mới là điểm tựa cho bạn mỗi khi mệt mỏi, những buồn phiền được giải tỏa và những trái tim luôn hòa cùng một nhịp đập.</a:t>
            </a:r>
            <a:endParaRPr lang="en-US" sz="2800" dirty="0">
              <a:solidFill>
                <a:prstClr val="black"/>
              </a:solidFill>
            </a:endParaRPr>
          </a:p>
        </p:txBody>
      </p:sp>
      <p:sp>
        <p:nvSpPr>
          <p:cNvPr id="3" name="Cloud 2">
            <a:extLst>
              <a:ext uri="{FF2B5EF4-FFF2-40B4-BE49-F238E27FC236}">
                <a16:creationId xmlns:a16="http://schemas.microsoft.com/office/drawing/2014/main" id="{892F527C-0EB3-4C9C-97F7-E318CAB1AF79}"/>
              </a:ext>
            </a:extLst>
          </p:cNvPr>
          <p:cNvSpPr/>
          <p:nvPr/>
        </p:nvSpPr>
        <p:spPr>
          <a:xfrm>
            <a:off x="5334000" y="-34290"/>
            <a:ext cx="3878580" cy="624840"/>
          </a:xfrm>
          <a:prstGeom prst="cloud">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cs typeface="Times New Roman" pitchFamily="18" charset="0"/>
              </a:rPr>
              <a:t>GDTT</a:t>
            </a:r>
          </a:p>
        </p:txBody>
      </p:sp>
    </p:spTree>
    <p:extLst>
      <p:ext uri="{BB962C8B-B14F-4D97-AF65-F5344CB8AC3E}">
        <p14:creationId xmlns:p14="http://schemas.microsoft.com/office/powerpoint/2010/main" val="152051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3793</TotalTime>
  <Words>5111</Words>
  <Application>Microsoft Office PowerPoint</Application>
  <PresentationFormat>On-screen Show (16:9)</PresentationFormat>
  <Paragraphs>568</Paragraphs>
  <Slides>105</Slides>
  <Notes>35</Notes>
  <HiddenSlides>0</HiddenSlides>
  <MMClips>6</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105</vt:i4>
      </vt:variant>
    </vt:vector>
  </HeadingPairs>
  <TitlesOfParts>
    <vt:vector size="122" baseType="lpstr">
      <vt:lpstr>.VnArabia</vt:lpstr>
      <vt:lpstr>.VnArial</vt:lpstr>
      <vt:lpstr>-apple-system</vt:lpstr>
      <vt:lpstr>Arial</vt:lpstr>
      <vt:lpstr>Arial-Rounded</vt:lpstr>
      <vt:lpstr>Calibri</vt:lpstr>
      <vt:lpstr>Helvetica Neue</vt:lpstr>
      <vt:lpstr>HL Hoctro</vt:lpstr>
      <vt:lpstr>HP001 4 hàng</vt:lpstr>
      <vt:lpstr>HP001 5 hàng</vt:lpstr>
      <vt:lpstr>HP001 5 hàng 1 ô ly</vt:lpstr>
      <vt:lpstr>OpenSans</vt:lpstr>
      <vt:lpstr>OpenSansBold</vt:lpstr>
      <vt:lpstr>Quicksand Medium</vt:lpstr>
      <vt:lpstr>Times New Roman</vt:lpstr>
      <vt:lpstr>Wingdings</vt:lpstr>
      <vt:lpstr>Office Theme</vt:lpstr>
      <vt:lpstr>PowerPoint Presentation</vt:lpstr>
      <vt:lpstr>                                                              </vt:lpstr>
      <vt:lpstr>PowerPoint Presentation</vt:lpstr>
      <vt:lpstr>PowerPoint Presentation</vt:lpstr>
      <vt:lpstr>                                                              </vt:lpstr>
      <vt:lpstr>                                                              </vt:lpstr>
      <vt:lpstr>                                                              </vt:lpstr>
      <vt:lpstr>                                                              </vt:lpstr>
      <vt:lpstr>                                                              </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THANHTU</dc:creator>
  <cp:lastModifiedBy>Vu Hai</cp:lastModifiedBy>
  <cp:revision>841</cp:revision>
  <dcterms:created xsi:type="dcterms:W3CDTF">2021-08-15T03:40:46Z</dcterms:created>
  <dcterms:modified xsi:type="dcterms:W3CDTF">2022-10-20T03:07:33Z</dcterms:modified>
</cp:coreProperties>
</file>