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6" r:id="rId2"/>
    <p:sldId id="278" r:id="rId3"/>
    <p:sldId id="268" r:id="rId4"/>
    <p:sldId id="269" r:id="rId5"/>
    <p:sldId id="285" r:id="rId6"/>
    <p:sldId id="263" r:id="rId7"/>
    <p:sldId id="272" r:id="rId8"/>
    <p:sldId id="273" r:id="rId9"/>
    <p:sldId id="279" r:id="rId10"/>
    <p:sldId id="283" r:id="rId11"/>
    <p:sldId id="276" r:id="rId12"/>
    <p:sldId id="284" r:id="rId13"/>
    <p:sldId id="259" r:id="rId14"/>
    <p:sldId id="280" r:id="rId15"/>
    <p:sldId id="281" r:id="rId16"/>
    <p:sldId id="274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09" autoAdjust="0"/>
    <p:restoredTop sz="94660"/>
  </p:normalViewPr>
  <p:slideViewPr>
    <p:cSldViewPr snapToGrid="0">
      <p:cViewPr varScale="1">
        <p:scale>
          <a:sx n="58" d="100"/>
          <a:sy n="58" d="100"/>
        </p:scale>
        <p:origin x="-24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2E02E-EA1D-44BA-8C04-6D2885DC6FA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85506-B7DE-41CB-B185-3D84F82A6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39AF61-0A79-4D0F-803B-A5FAA0834DB4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189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44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12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05183129"/>
              </p:ext>
            </p:extLst>
          </p:nvPr>
        </p:nvGraphicFramePr>
        <p:xfrm>
          <a:off x="114300" y="114300"/>
          <a:ext cx="120777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Slide" r:id="rId4" imgW="5393552" imgH="4044735" progId="PowerPoint.Slide.8">
                  <p:embed/>
                </p:oleObj>
              </mc:Choice>
              <mc:Fallback>
                <p:oleObj name="Slide" r:id="rId4" imgW="5393552" imgH="4044735" progId="PowerPoint.Slid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114300"/>
                        <a:ext cx="12077700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Oval 3" descr="80%"/>
          <p:cNvSpPr>
            <a:spLocks noChangeArrowheads="1"/>
          </p:cNvSpPr>
          <p:nvPr/>
        </p:nvSpPr>
        <p:spPr bwMode="auto">
          <a:xfrm>
            <a:off x="4805364" y="811214"/>
            <a:ext cx="2022475" cy="1006475"/>
          </a:xfrm>
          <a:prstGeom prst="ellips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571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460" name="Picture 4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6" y="571500"/>
            <a:ext cx="1743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6153150" y="3028950"/>
            <a:ext cx="171450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69310"/>
              </a:avLst>
            </a:prstTxWarp>
          </a:bodyPr>
          <a:lstStyle/>
          <a:p>
            <a:pPr algn="ctr"/>
            <a:r>
              <a:rPr lang="en-US" sz="27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sp>
        <p:nvSpPr>
          <p:cNvPr id="19462" name="WordArt 6"/>
          <p:cNvSpPr>
            <a:spLocks noChangeArrowheads="1" noChangeShapeType="1" noTextEdit="1"/>
          </p:cNvSpPr>
          <p:nvPr/>
        </p:nvSpPr>
        <p:spPr bwMode="auto">
          <a:xfrm>
            <a:off x="6496050" y="3028951"/>
            <a:ext cx="228600" cy="307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69310"/>
              </a:avLst>
            </a:prstTxWarp>
          </a:bodyPr>
          <a:lstStyle/>
          <a:p>
            <a:pPr algn="ctr"/>
            <a:r>
              <a:rPr lang="en-US" sz="27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</a:t>
            </a:r>
          </a:p>
        </p:txBody>
      </p:sp>
      <p:sp>
        <p:nvSpPr>
          <p:cNvPr id="19463" name="WordArt 9"/>
          <p:cNvSpPr>
            <a:spLocks noChangeArrowheads="1" noChangeShapeType="1" noTextEdit="1"/>
          </p:cNvSpPr>
          <p:nvPr/>
        </p:nvSpPr>
        <p:spPr bwMode="auto">
          <a:xfrm>
            <a:off x="543485" y="5437983"/>
            <a:ext cx="8153400" cy="1212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chemeClr val="tx1"/>
                  </a:outerShdw>
                </a:effectLst>
                <a:cs typeface="Arial" panose="020B0604020202020204" pitchFamily="34" charset="0"/>
              </a:rPr>
              <a:t>Giáo viên: Nguyễn Thị Thủy </a:t>
            </a:r>
            <a:r>
              <a:rPr lang="vi-VN" sz="2400" kern="10" dirty="0" smtClean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chemeClr val="tx1"/>
                  </a:outerShdw>
                </a:effectLst>
                <a:cs typeface="Arial" panose="020B0604020202020204" pitchFamily="34" charset="0"/>
              </a:rPr>
              <a:t> </a:t>
            </a:r>
            <a:endParaRPr lang="en-US" sz="2400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C00000">
                  <a:alpha val="50195"/>
                </a:srgbClr>
              </a:solidFill>
              <a:effectLst>
                <a:outerShdw dist="45791" dir="2021404" algn="ctr" rotWithShape="0">
                  <a:schemeClr val="tx1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9464" name="Picture 10" descr="8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285750"/>
            <a:ext cx="193516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WordArt 5"/>
          <p:cNvSpPr>
            <a:spLocks noChangeArrowheads="1" noChangeShapeType="1" noTextEdit="1"/>
          </p:cNvSpPr>
          <p:nvPr/>
        </p:nvSpPr>
        <p:spPr bwMode="auto">
          <a:xfrm>
            <a:off x="1021976" y="285750"/>
            <a:ext cx="10542495" cy="512445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197946"/>
              </a:avLst>
            </a:prstTxWarp>
          </a:bodyPr>
          <a:lstStyle/>
          <a:p>
            <a:pPr algn="ctr"/>
            <a:endParaRPr lang="en-US" sz="27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466" name="WordArt 10"/>
          <p:cNvSpPr>
            <a:spLocks noChangeArrowheads="1" noChangeShapeType="1" noTextEdit="1"/>
          </p:cNvSpPr>
          <p:nvPr/>
        </p:nvSpPr>
        <p:spPr bwMode="auto">
          <a:xfrm>
            <a:off x="2044701" y="2285206"/>
            <a:ext cx="7731312" cy="25288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kern="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3600" b="1" kern="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600" b="1" kern="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</a:t>
            </a:r>
          </a:p>
          <a:p>
            <a:pPr algn="ctr"/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</a:p>
          <a:p>
            <a:pPr algn="ctr"/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kern="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39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ok-video-79044d45-a135-45e6-aded-2ecbd489662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829116" cy="67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ok-video-f55ab91d-d7dc-4b7f-9b39-fc2586d645f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19538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70671" y="211016"/>
            <a:ext cx="98051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4" name="Picture 9" descr="Không cúi chào người chết, người lớn không thể vô can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0" y="991395"/>
            <a:ext cx="2990032" cy="254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70671" y="114218"/>
            <a:ext cx="98051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Vĩnh Phúc: Giáo dục an toàn giao thông cho học sinh tiểu họ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01" y="941167"/>
            <a:ext cx="4585648" cy="254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iếng trống sạch trường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9" y="3752237"/>
            <a:ext cx="3029585" cy="258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Ở một ngôi trường thân thiệ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98" y="941167"/>
            <a:ext cx="3172500" cy="25421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10" descr="Làm việc nhà giúp trẻ rèn tính tự lập, tinh thần trách nhiệm - Báo Cần Thơ 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Làm việc nhà giúp trẻ rèn tính tự lập, tinh thần trách nhiệm - Báo Cần Thơ  Onl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4" name="Picture 14" descr="Làm việc nhà giúp trẻ rèn tính tự lập, tinh thần trách nhiệm - Báo Cần Thơ 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3752237"/>
            <a:ext cx="4585648" cy="2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6" descr="Dạy con biết giúp đỡ người khác | Báo Giáo dục và Thời đại Online"/>
          <p:cNvSpPr>
            <a:spLocks noChangeAspect="1" noChangeArrowheads="1"/>
          </p:cNvSpPr>
          <p:nvPr/>
        </p:nvSpPr>
        <p:spPr bwMode="auto">
          <a:xfrm>
            <a:off x="559679" y="6363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Dạy con biết giúp đỡ người khác | Báo Giáo dục và Thời đại Onlin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0" descr="Dạy con biết giúp đỡ người khác | Báo Giáo dục và Thời đại Onli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2" descr="Dạy con biết giúp đỡ người khác | Báo Giáo dục và Thời đại Online"/>
          <p:cNvSpPr>
            <a:spLocks noChangeAspect="1" noChangeArrowheads="1"/>
          </p:cNvSpPr>
          <p:nvPr/>
        </p:nvSpPr>
        <p:spPr bwMode="auto">
          <a:xfrm>
            <a:off x="1417993" y="542732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4" descr="Dạy con biết giúp đỡ người khác | Báo Giáo dục và Thời đại Onlin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6" descr="Xác định mục tiêu phát triển năng lực học sinh như thế nào?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8" descr="Xác định mục tiêu phát triển năng lực học sinh như thế nào?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50" name="Picture 30" descr="http://thtrungvuong.hoankiem.edu.vn/upload/29314/fck/files/1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36" y="3756285"/>
            <a:ext cx="3480179" cy="273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3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nh-nen-powerpoint -quan-doi-viet-nam-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900"/>
            <a:ext cx="1224407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7670" y="259715"/>
            <a:ext cx="11130915" cy="2064385"/>
          </a:xfrm>
          <a:prstGeom prst="roundRect">
            <a:avLst/>
          </a:prstGeom>
          <a:solidFill>
            <a:schemeClr val="bg1">
              <a:alpha val="78000"/>
            </a:schemeClr>
          </a:solidFill>
          <a:ln w="127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715011" y="365125"/>
            <a:ext cx="10537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Viết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pic>
        <p:nvPicPr>
          <p:cNvPr id="10" name="Picture 9" descr="pngtree-illustration-of-child-and-country-flag-of-vietnam-celebrating-independence-png-image_2331873"/>
          <p:cNvPicPr>
            <a:picLocks noChangeAspect="1"/>
          </p:cNvPicPr>
          <p:nvPr/>
        </p:nvPicPr>
        <p:blipFill>
          <a:blip r:embed="rId3"/>
          <a:srcRect l="3218" t="3750" r="9653" b="11343"/>
          <a:stretch>
            <a:fillRect/>
          </a:stretch>
        </p:blipFill>
        <p:spPr>
          <a:xfrm>
            <a:off x="38417" y="4368628"/>
            <a:ext cx="2390140" cy="878815"/>
          </a:xfrm>
          <a:prstGeom prst="cube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02685" y="2494916"/>
            <a:ext cx="8166101" cy="4210114"/>
          </a:xfrm>
          <a:prstGeom prst="roundRect">
            <a:avLst/>
          </a:prstGeom>
          <a:solidFill>
            <a:schemeClr val="bg1">
              <a:alpha val="78000"/>
            </a:schemeClr>
          </a:solidFill>
          <a:ln w="127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5"/>
          <p:cNvSpPr txBox="1"/>
          <p:nvPr/>
        </p:nvSpPr>
        <p:spPr>
          <a:xfrm>
            <a:off x="3845241" y="2817307"/>
            <a:ext cx="78809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latin typeface="+mj-lt"/>
              </a:rPr>
              <a:t>+ Đó là việc làm gì?</a:t>
            </a:r>
            <a:endParaRPr lang="en-US" sz="4000" b="1" dirty="0">
              <a:latin typeface="+mj-lt"/>
            </a:endParaRPr>
          </a:p>
          <a:p>
            <a:r>
              <a:rPr lang="vi-VN" sz="4000" b="1" i="1" dirty="0">
                <a:latin typeface="+mj-lt"/>
              </a:rPr>
              <a:t>+ Ai thực hiện công việc đó?</a:t>
            </a:r>
            <a:endParaRPr lang="en-US" sz="4000" b="1" dirty="0">
              <a:latin typeface="+mj-lt"/>
            </a:endParaRPr>
          </a:p>
          <a:p>
            <a:r>
              <a:rPr lang="vi-VN" sz="4000" b="1" i="1" dirty="0">
                <a:latin typeface="+mj-lt"/>
              </a:rPr>
              <a:t>+ Thái độ của người đó khi thực hiện công việc như thế nào?</a:t>
            </a:r>
            <a:endParaRPr lang="en-US" sz="4000" b="1" dirty="0">
              <a:latin typeface="+mj-lt"/>
            </a:endParaRPr>
          </a:p>
          <a:p>
            <a:r>
              <a:rPr lang="vi-VN" sz="4000" b="1" i="1" dirty="0">
                <a:latin typeface="+mj-lt"/>
              </a:rPr>
              <a:t>+ Cảm xúc của em về việc làm đó?</a:t>
            </a:r>
            <a:endParaRPr lang="en-US" sz="4000" b="1" dirty="0">
              <a:latin typeface="+mj-lt"/>
            </a:endParaRPr>
          </a:p>
          <a:p>
            <a:r>
              <a:rPr lang="vi-VN" sz="4000" b="1" i="1" dirty="0">
                <a:latin typeface="+mj-lt"/>
              </a:rPr>
              <a:t>+ …</a:t>
            </a:r>
            <a:endParaRPr lang="en-US" sz="4000" b="1" dirty="0">
              <a:latin typeface="+mj-lt"/>
            </a:endParaRPr>
          </a:p>
        </p:txBody>
      </p:sp>
      <p:sp>
        <p:nvSpPr>
          <p:cNvPr id="11" name="Cloud Callout 10"/>
          <p:cNvSpPr/>
          <p:nvPr/>
        </p:nvSpPr>
        <p:spPr bwMode="auto">
          <a:xfrm>
            <a:off x="220027" y="2257531"/>
            <a:ext cx="3625214" cy="1631975"/>
          </a:xfrm>
          <a:prstGeom prst="cloudCallout">
            <a:avLst/>
          </a:prstGeom>
          <a:solidFill>
            <a:srgbClr val="00B0F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19200" y="2598669"/>
            <a:ext cx="3594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 b="1" dirty="0" err="1" smtClean="0">
                <a:latin typeface="Times New Roman" panose="02020603050405020304" pitchFamily="18" charset="0"/>
              </a:rPr>
              <a:t>Vở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2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/>
          <p:nvPr/>
        </p:nvSpPr>
        <p:spPr>
          <a:xfrm>
            <a:off x="0" y="5288340"/>
            <a:ext cx="1206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994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/>
          <p:nvPr/>
        </p:nvSpPr>
        <p:spPr>
          <a:xfrm>
            <a:off x="0" y="5288340"/>
            <a:ext cx="1206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19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gdan13-10-20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366683"/>
            <a:ext cx="12192635" cy="449131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73666" y="1"/>
            <a:ext cx="7828487" cy="2097740"/>
          </a:xfrm>
          <a:prstGeom prst="roundRect">
            <a:avLst/>
          </a:prstGeom>
          <a:solidFill>
            <a:srgbClr val="FFC000">
              <a:alpha val="76000"/>
            </a:srgbClr>
          </a:solidFill>
          <a:ln w="28575" cmpd="thickThin">
            <a:solidFill>
              <a:schemeClr val="accent1">
                <a:lumMod val="20000"/>
                <a:lumOff val="80000"/>
              </a:schemeClr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9"/>
          <p:cNvSpPr txBox="1"/>
          <p:nvPr/>
        </p:nvSpPr>
        <p:spPr>
          <a:xfrm>
            <a:off x="2768600" y="-94128"/>
            <a:ext cx="8597900" cy="2191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Elephant" panose="02020904090505020303" charset="0"/>
              <a:cs typeface="Elephant" panose="02020904090505020303" charset="0"/>
            </a:endParaRPr>
          </a:p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gdan13-10-20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4400"/>
            <a:ext cx="12192635" cy="34036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73666" y="1"/>
            <a:ext cx="8857934" cy="3340100"/>
          </a:xfrm>
          <a:prstGeom prst="roundRect">
            <a:avLst/>
          </a:prstGeom>
          <a:solidFill>
            <a:srgbClr val="FFC000">
              <a:alpha val="76000"/>
            </a:srgbClr>
          </a:solidFill>
          <a:ln w="28575" cmpd="thickThin">
            <a:solidFill>
              <a:schemeClr val="accent1">
                <a:lumMod val="20000"/>
                <a:lumOff val="80000"/>
              </a:schemeClr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9"/>
          <p:cNvSpPr txBox="1"/>
          <p:nvPr/>
        </p:nvSpPr>
        <p:spPr>
          <a:xfrm>
            <a:off x="2768600" y="0"/>
            <a:ext cx="8597900" cy="2795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b="1" dirty="0">
                <a:latin typeface="Elephant" panose="02020904090505020303" charset="0"/>
                <a:cs typeface="Elephant" panose="02020904090505020303" charset="0"/>
              </a:rPr>
              <a:t>     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Elephant" panose="02020904090505020303" charset="0"/>
                <a:cs typeface="Elephant" panose="02020904090505020303" charset="0"/>
              </a:rPr>
              <a:t>Dặn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Elephant" panose="02020904090505020303" charset="0"/>
                <a:cs typeface="Elephant" panose="02020904090505020303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Elephant" panose="02020904090505020303" charset="0"/>
                <a:cs typeface="Elephant" panose="02020904090505020303" charset="0"/>
              </a:rPr>
              <a:t>dò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Elephant" panose="02020904090505020303" charset="0"/>
              <a:cs typeface="Elephant" panose="02020904090505020303" charset="0"/>
            </a:endParaRPr>
          </a:p>
          <a:p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I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205919"/>
            <a:ext cx="12192000" cy="774599"/>
            <a:chOff x="0" y="0"/>
            <a:chExt cx="4816593" cy="306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6015"/>
            </a:xfrm>
            <a:custGeom>
              <a:avLst/>
              <a:gdLst/>
              <a:ahLst/>
              <a:cxnLst/>
              <a:rect l="l" t="t" r="r" b="b"/>
              <a:pathLst>
                <a:path w="4816592" h="306015">
                  <a:moveTo>
                    <a:pt x="0" y="0"/>
                  </a:moveTo>
                  <a:lnTo>
                    <a:pt x="4816592" y="0"/>
                  </a:lnTo>
                  <a:lnTo>
                    <a:pt x="4816592" y="306015"/>
                  </a:lnTo>
                  <a:lnTo>
                    <a:pt x="0" y="306015"/>
                  </a:lnTo>
                  <a:close/>
                </a:path>
              </a:pathLst>
            </a:custGeom>
            <a:solidFill>
              <a:srgbClr val="804E25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441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94FB69-5AEF-F98F-6F50-24416576F9F4}"/>
              </a:ext>
            </a:extLst>
          </p:cNvPr>
          <p:cNvSpPr txBox="1"/>
          <p:nvPr/>
        </p:nvSpPr>
        <p:spPr>
          <a:xfrm>
            <a:off x="0" y="330200"/>
            <a:ext cx="1219199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4815" fontAlgn="base">
              <a:spcAft>
                <a:spcPts val="200"/>
              </a:spcAft>
              <a:defRPr/>
            </a:pPr>
            <a:r>
              <a:rPr lang="en-US" sz="4000" b="1" dirty="0" err="1"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30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4000" b="1" dirty="0" smtClean="0">
                <a:latin typeface="HP001 4 hàng" panose="020B0603050302020204" pitchFamily="34" charset="0"/>
              </a:rPr>
              <a:t> 10 </a:t>
            </a:r>
            <a:r>
              <a:rPr lang="en-US" sz="4000" b="1" dirty="0" err="1"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latin typeface="HP001 4 hàng" panose="020B0603050302020204" pitchFamily="34" charset="0"/>
              </a:rPr>
              <a:t> 2025</a:t>
            </a:r>
          </a:p>
          <a:p>
            <a:pPr algn="ctr" defTabSz="304815" fontAlgn="base">
              <a:spcAft>
                <a:spcPts val="200"/>
              </a:spcAft>
              <a:defRPr/>
            </a:pPr>
            <a:r>
              <a:rPr lang="en-US" sz="4000" b="1" dirty="0" err="1">
                <a:latin typeface="HP001 4 hàng" panose="020B0603050302020204" pitchFamily="34" charset="0"/>
              </a:rPr>
              <a:t>Tiếng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Việt</a:t>
            </a:r>
            <a:endParaRPr lang="en-US" sz="4000" b="1" dirty="0">
              <a:latin typeface="HP001 4 hàng" panose="020B0603050302020204" pitchFamily="34" charset="0"/>
            </a:endParaRPr>
          </a:p>
          <a:p>
            <a:pPr algn="ctr" defTabSz="304815" fontAlgn="base">
              <a:spcAft>
                <a:spcPts val="200"/>
              </a:spcAft>
              <a:defRPr/>
            </a:pPr>
            <a:r>
              <a:rPr lang="en-US" sz="4000" b="1" dirty="0" err="1">
                <a:latin typeface="HP001 4 hàng" panose="020B0603050302020204" pitchFamily="34" charset="0"/>
              </a:rPr>
              <a:t>Luyện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và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câu</a:t>
            </a:r>
            <a:endParaRPr lang="en-US" sz="4000" b="1" dirty="0">
              <a:latin typeface="HP001 4 hàng" panose="020B0603050302020204" pitchFamily="34" charset="0"/>
            </a:endParaRPr>
          </a:p>
          <a:p>
            <a:pPr algn="ctr" defTabSz="304815" fontAlgn="base">
              <a:spcAft>
                <a:spcPts val="200"/>
              </a:spcAft>
              <a:defRPr/>
            </a:pPr>
            <a:r>
              <a:rPr lang="en-US" sz="4000" b="1" dirty="0" err="1">
                <a:latin typeface="HP001 4 hàng" panose="020B0603050302020204" pitchFamily="34" charset="0"/>
              </a:rPr>
              <a:t>Tiết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55 </a:t>
            </a:r>
            <a:r>
              <a:rPr lang="en-US" sz="4000" b="1" dirty="0" err="1"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rộng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vốn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Công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dân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pic>
        <p:nvPicPr>
          <p:cNvPr id="10" name="Picture 9" descr="congdan13-10-20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1691"/>
            <a:ext cx="12192635" cy="38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91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A964A90-9DC8-4D74-B599-CF9BC73C2465}"/>
              </a:ext>
            </a:extLst>
          </p:cNvPr>
          <p:cNvSpPr txBox="1"/>
          <p:nvPr/>
        </p:nvSpPr>
        <p:spPr>
          <a:xfrm>
            <a:off x="0" y="225911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>
              <a:defRPr/>
            </a:pPr>
            <a:r>
              <a:rPr lang="vi-VN" sz="3600" b="1" dirty="0" smtClean="0">
                <a:solidFill>
                  <a:srgbClr val="002060"/>
                </a:solidFill>
                <a:latin typeface="+mj-lt"/>
                <a:cs typeface="iCiel Cucho" pitchFamily="50" charset="0"/>
              </a:rPr>
              <a:t> 1</a:t>
            </a:r>
            <a:r>
              <a:rPr lang="en-US" sz="3600" b="1" dirty="0" smtClean="0">
                <a:solidFill>
                  <a:srgbClr val="002060"/>
                </a:solidFill>
                <a:latin typeface="+mj-lt"/>
                <a:cs typeface="iCiel Cucho" pitchFamily="50" charset="0"/>
              </a:rPr>
              <a:t>. </a:t>
            </a:r>
            <a:r>
              <a:rPr lang="vi-VN" sz="3600" b="1" dirty="0" smtClean="0">
                <a:solidFill>
                  <a:srgbClr val="002060"/>
                </a:solidFill>
                <a:latin typeface="+mj-lt"/>
                <a:cs typeface="iCiel Cucho" pitchFamily="50" charset="0"/>
              </a:rPr>
              <a:t>Dòng 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iCiel Cucho" pitchFamily="50" charset="0"/>
              </a:rPr>
              <a:t>nào dưới đây nêu đúng nghĩa của từ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iCiel Cucho" pitchFamily="50" charset="0"/>
              </a:rPr>
              <a:t>công dân</a:t>
            </a:r>
            <a:r>
              <a:rPr lang="vi-VN" sz="3600" b="1" dirty="0" smtClean="0">
                <a:solidFill>
                  <a:srgbClr val="002060"/>
                </a:solidFill>
                <a:latin typeface="+mj-lt"/>
                <a:cs typeface="iCiel Cucho" pitchFamily="50" charset="0"/>
              </a:rPr>
              <a:t>?</a:t>
            </a:r>
            <a:endParaRPr lang="en-US" sz="3600" b="1" dirty="0" smtClean="0">
              <a:solidFill>
                <a:srgbClr val="002060"/>
              </a:solidFill>
              <a:latin typeface="+mj-lt"/>
              <a:cs typeface="iCiel Cucho" pitchFamily="50" charset="0"/>
            </a:endParaRPr>
          </a:p>
          <a:p>
            <a:pPr lvl="0" algn="ctr" defTabSz="914217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914217">
              <a:lnSpc>
                <a:spcPct val="150000"/>
              </a:lnSpc>
              <a:defRPr/>
            </a:pPr>
            <a:endParaRPr lang="vi-VN" sz="36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EA8940-83F6-4682-99D9-9D2936B7EEC9}"/>
              </a:ext>
            </a:extLst>
          </p:cNvPr>
          <p:cNvSpPr txBox="1"/>
          <p:nvPr/>
        </p:nvSpPr>
        <p:spPr>
          <a:xfrm>
            <a:off x="662076" y="1410936"/>
            <a:ext cx="111606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sống trong một vùng.</a:t>
            </a:r>
          </a:p>
          <a:p>
            <a:pPr lvl="0" defTabSz="914217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thuộc nhiều tầng lớp, nhiều thành phần khác nhau.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217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việc trong các cơ quan nhà nước hoặc các nhà máy,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217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dân của một nước, có quyền lợi và có trách nhiệm đối 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nước.</a:t>
            </a:r>
          </a:p>
          <a:p>
            <a:pPr lvl="0" defTabSz="914217">
              <a:defRPr/>
            </a:pP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532" y="4468802"/>
            <a:ext cx="11239191" cy="14001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của một nước, có quyền lợi và có trách nhiệm đối với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nước.</a:t>
            </a:r>
          </a:p>
        </p:txBody>
      </p:sp>
      <p:sp>
        <p:nvSpPr>
          <p:cNvPr id="11" name="Oval 586"/>
          <p:cNvSpPr>
            <a:spLocks noChangeArrowheads="1"/>
          </p:cNvSpPr>
          <p:nvPr/>
        </p:nvSpPr>
        <p:spPr bwMode="auto">
          <a:xfrm>
            <a:off x="583532" y="4569844"/>
            <a:ext cx="762000" cy="4984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" descr="https://chatgpt.com/backend-api/estuary/content?id=file_00000000f7a461f688660a318291e776&amp;ts=489289&amp;p=fs&amp;cid=1&amp;sig=bc969e2aa2a48cf185e6bb7babf579f46d2ae70347fba8da4e0ca72cdf19a0bb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等腰三角形 2"/>
          <p:cNvSpPr>
            <a:spLocks noChangeAspect="1"/>
          </p:cNvSpPr>
          <p:nvPr/>
        </p:nvSpPr>
        <p:spPr bwMode="auto">
          <a:xfrm rot="16474574">
            <a:off x="9605121" y="4487374"/>
            <a:ext cx="1742603" cy="285213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b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0220928" y="552280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Bảng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 con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方正清刻本悦宋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11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8" grpId="0" animBg="1"/>
      <p:bldP spid="11" grpId="0" animBg="1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k-video-2b67b5d5-295b-460e-9767-097cb001a5dc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883659"/>
            <a:ext cx="12192000" cy="5956879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970671" y="175773"/>
            <a:ext cx="98051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 (online-voice-recorder.com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942" y="175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>
            <a:off x="-2" y="235854"/>
            <a:ext cx="12017829" cy="2274094"/>
          </a:xfrm>
          <a:custGeom>
            <a:avLst/>
            <a:gdLst/>
            <a:ahLst/>
            <a:cxnLst/>
            <a:rect l="l" t="t" r="r" b="b"/>
            <a:pathLst>
              <a:path w="16846354" h="8507409">
                <a:moveTo>
                  <a:pt x="0" y="0"/>
                </a:moveTo>
                <a:lnTo>
                  <a:pt x="16846354" y="0"/>
                </a:lnTo>
                <a:lnTo>
                  <a:pt x="16846354" y="8507409"/>
                </a:lnTo>
                <a:lnTo>
                  <a:pt x="0" y="8507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3"/>
          <p:cNvSpPr/>
          <p:nvPr/>
        </p:nvSpPr>
        <p:spPr>
          <a:xfrm rot="5400000">
            <a:off x="15568265" y="2043649"/>
            <a:ext cx="2601109" cy="2590800"/>
          </a:xfrm>
          <a:custGeom>
            <a:avLst/>
            <a:gdLst/>
            <a:ahLst/>
            <a:cxnLst/>
            <a:rect l="l" t="t" r="r" b="b"/>
            <a:pathLst>
              <a:path w="2459018" h="2394469">
                <a:moveTo>
                  <a:pt x="0" y="0"/>
                </a:moveTo>
                <a:lnTo>
                  <a:pt x="2459018" y="0"/>
                </a:lnTo>
                <a:lnTo>
                  <a:pt x="2459018" y="2394469"/>
                </a:lnTo>
                <a:lnTo>
                  <a:pt x="0" y="2394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135" y="422667"/>
            <a:ext cx="11281557" cy="2123658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2- 3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just">
              <a:buAutoNum type="alphaLcPeriod"/>
            </a:pP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đứng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M: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endParaRPr lang="en-US" sz="4400" b="1" dirty="0" smtClean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4400" b="1" dirty="0" smtClean="0">
                <a:solidFill>
                  <a:srgbClr val="7030A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 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đứng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    M: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endParaRPr lang="en-US" sz="4400" b="1" dirty="0" smtClean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" name="Freeform 4"/>
          <p:cNvSpPr/>
          <p:nvPr/>
        </p:nvSpPr>
        <p:spPr>
          <a:xfrm>
            <a:off x="10462159" y="-264623"/>
            <a:ext cx="1555668" cy="1907673"/>
          </a:xfrm>
          <a:custGeom>
            <a:avLst/>
            <a:gdLst/>
            <a:ahLst/>
            <a:cxnLst/>
            <a:rect l="l" t="t" r="r" b="b"/>
            <a:pathLst>
              <a:path w="2558382" h="3124742">
                <a:moveTo>
                  <a:pt x="0" y="0"/>
                </a:moveTo>
                <a:lnTo>
                  <a:pt x="2558383" y="0"/>
                </a:lnTo>
                <a:lnTo>
                  <a:pt x="2558383" y="3124742"/>
                </a:lnTo>
                <a:lnTo>
                  <a:pt x="0" y="3124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 descr="pngtree-illustration-of-child-and-country-flag-of-vietnam-celebrating-independence-png-image_2331873"/>
          <p:cNvPicPr>
            <a:picLocks noChangeAspect="1"/>
          </p:cNvPicPr>
          <p:nvPr/>
        </p:nvPicPr>
        <p:blipFill>
          <a:blip r:embed="rId8"/>
          <a:srcRect l="3218" t="3750" r="9653" b="11343"/>
          <a:stretch>
            <a:fillRect/>
          </a:stretch>
        </p:blipFill>
        <p:spPr>
          <a:xfrm>
            <a:off x="-2" y="4528820"/>
            <a:ext cx="2390140" cy="2329180"/>
          </a:xfrm>
          <a:prstGeom prst="cub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326CCFD-A45C-869A-4315-170F4854B1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6"/>
          <a:stretch/>
        </p:blipFill>
        <p:spPr>
          <a:xfrm>
            <a:off x="3792814" y="5285974"/>
            <a:ext cx="1993749" cy="1629274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 bwMode="auto">
          <a:xfrm>
            <a:off x="2794000" y="2660385"/>
            <a:ext cx="8978900" cy="2445016"/>
          </a:xfrm>
          <a:prstGeom prst="cloudCallout">
            <a:avLst/>
          </a:prstGeom>
          <a:solidFill>
            <a:srgbClr val="FFFF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368800" y="2800828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 b="1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PBT.</a:t>
            </a:r>
          </a:p>
          <a:p>
            <a:pPr eaLnBrk="1" hangingPunct="1"/>
            <a:r>
              <a:rPr lang="en-US" altLang="en-US" sz="4800" b="1" dirty="0" smtClean="0">
                <a:latin typeface="Times New Roman" panose="02020603050405020304" pitchFamily="18" charset="0"/>
              </a:rPr>
              <a:t>Chia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sẻ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nhóm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đôi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(1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phút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).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>
            <a:off x="-2" y="235854"/>
            <a:ext cx="12017829" cy="2274094"/>
          </a:xfrm>
          <a:custGeom>
            <a:avLst/>
            <a:gdLst/>
            <a:ahLst/>
            <a:cxnLst/>
            <a:rect l="l" t="t" r="r" b="b"/>
            <a:pathLst>
              <a:path w="16846354" h="8507409">
                <a:moveTo>
                  <a:pt x="0" y="0"/>
                </a:moveTo>
                <a:lnTo>
                  <a:pt x="16846354" y="0"/>
                </a:lnTo>
                <a:lnTo>
                  <a:pt x="16846354" y="8507409"/>
                </a:lnTo>
                <a:lnTo>
                  <a:pt x="0" y="8507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3"/>
          <p:cNvSpPr/>
          <p:nvPr/>
        </p:nvSpPr>
        <p:spPr>
          <a:xfrm rot="5400000">
            <a:off x="15568265" y="2043649"/>
            <a:ext cx="2601109" cy="2590800"/>
          </a:xfrm>
          <a:custGeom>
            <a:avLst/>
            <a:gdLst/>
            <a:ahLst/>
            <a:cxnLst/>
            <a:rect l="l" t="t" r="r" b="b"/>
            <a:pathLst>
              <a:path w="2459018" h="2394469">
                <a:moveTo>
                  <a:pt x="0" y="0"/>
                </a:moveTo>
                <a:lnTo>
                  <a:pt x="2459018" y="0"/>
                </a:lnTo>
                <a:lnTo>
                  <a:pt x="2459018" y="2394469"/>
                </a:lnTo>
                <a:lnTo>
                  <a:pt x="0" y="2394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135" y="422667"/>
            <a:ext cx="11281557" cy="2123658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2- 3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just">
              <a:buAutoNum type="alphaLcPeriod"/>
            </a:pP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đứng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M: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endParaRPr lang="en-US" sz="4400" b="1" dirty="0" smtClean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4400" b="1" dirty="0" smtClean="0">
                <a:solidFill>
                  <a:srgbClr val="7030A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 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đứng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    M: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endParaRPr lang="en-US" sz="4400" b="1" dirty="0" smtClean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" name="Freeform 4"/>
          <p:cNvSpPr/>
          <p:nvPr/>
        </p:nvSpPr>
        <p:spPr>
          <a:xfrm>
            <a:off x="10462159" y="-264623"/>
            <a:ext cx="1555668" cy="1907673"/>
          </a:xfrm>
          <a:custGeom>
            <a:avLst/>
            <a:gdLst/>
            <a:ahLst/>
            <a:cxnLst/>
            <a:rect l="l" t="t" r="r" b="b"/>
            <a:pathLst>
              <a:path w="2558382" h="3124742">
                <a:moveTo>
                  <a:pt x="0" y="0"/>
                </a:moveTo>
                <a:lnTo>
                  <a:pt x="2558383" y="0"/>
                </a:lnTo>
                <a:lnTo>
                  <a:pt x="2558383" y="3124742"/>
                </a:lnTo>
                <a:lnTo>
                  <a:pt x="0" y="3124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loud Callout 23"/>
          <p:cNvSpPr/>
          <p:nvPr/>
        </p:nvSpPr>
        <p:spPr bwMode="auto">
          <a:xfrm>
            <a:off x="3930567" y="2503335"/>
            <a:ext cx="8271327" cy="1631975"/>
          </a:xfrm>
          <a:prstGeom prst="cloudCallout">
            <a:avLst/>
          </a:prstGeom>
          <a:solidFill>
            <a:srgbClr val="FFFF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588000" y="2804750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 b="1" dirty="0" err="1" smtClean="0">
                <a:latin typeface="Times New Roman" panose="02020603050405020304" pitchFamily="18" charset="0"/>
              </a:rPr>
              <a:t>Thi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tìm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từ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tiếp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sức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.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0921" y="3362312"/>
            <a:ext cx="4138339" cy="3413488"/>
          </a:xfrm>
          <a:prstGeom prst="rect">
            <a:avLst/>
          </a:prstGeom>
        </p:spPr>
      </p:pic>
      <p:pic>
        <p:nvPicPr>
          <p:cNvPr id="3" name="Record (online-voice-recorder.com)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6112" y="5150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45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>
            <a:off x="-2" y="235854"/>
            <a:ext cx="12017829" cy="2274094"/>
          </a:xfrm>
          <a:custGeom>
            <a:avLst/>
            <a:gdLst/>
            <a:ahLst/>
            <a:cxnLst/>
            <a:rect l="l" t="t" r="r" b="b"/>
            <a:pathLst>
              <a:path w="16846354" h="8507409">
                <a:moveTo>
                  <a:pt x="0" y="0"/>
                </a:moveTo>
                <a:lnTo>
                  <a:pt x="16846354" y="0"/>
                </a:lnTo>
                <a:lnTo>
                  <a:pt x="16846354" y="8507409"/>
                </a:lnTo>
                <a:lnTo>
                  <a:pt x="0" y="8507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133" y="410417"/>
            <a:ext cx="11281557" cy="2123658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3 -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trách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endParaRPr lang="en-US" sz="4400" b="1" dirty="0" smtClean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pngtree-illustration-of-child-and-country-flag-of-vietnam-celebrating-independence-png-image_2331873"/>
          <p:cNvPicPr>
            <a:picLocks noChangeAspect="1"/>
          </p:cNvPicPr>
          <p:nvPr/>
        </p:nvPicPr>
        <p:blipFill>
          <a:blip r:embed="rId4"/>
          <a:srcRect l="3218" t="3750" r="9653" b="11343"/>
          <a:stretch>
            <a:fillRect/>
          </a:stretch>
        </p:blipFill>
        <p:spPr>
          <a:xfrm>
            <a:off x="9627687" y="4528820"/>
            <a:ext cx="2390140" cy="2329180"/>
          </a:xfrm>
          <a:prstGeom prst="cube">
            <a:avLst/>
          </a:prstGeom>
        </p:spPr>
      </p:pic>
      <p:sp>
        <p:nvSpPr>
          <p:cNvPr id="24" name="Cloud Callout 23"/>
          <p:cNvSpPr/>
          <p:nvPr/>
        </p:nvSpPr>
        <p:spPr bwMode="auto">
          <a:xfrm>
            <a:off x="2552700" y="2526903"/>
            <a:ext cx="8978900" cy="3084929"/>
          </a:xfrm>
          <a:prstGeom prst="cloudCallout">
            <a:avLst/>
          </a:prstGeom>
          <a:solidFill>
            <a:srgbClr val="FFFF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368800" y="2800828"/>
            <a:ext cx="8534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 b="1" dirty="0" err="1" smtClean="0">
                <a:latin typeface="Times New Roman" panose="02020603050405020304" pitchFamily="18" charset="0"/>
              </a:rPr>
              <a:t>Thảo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luận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nhóm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6 PHT </a:t>
            </a:r>
          </a:p>
          <a:p>
            <a:pPr eaLnBrk="1" hangingPunct="1"/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         (3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phút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) </a:t>
            </a:r>
          </a:p>
          <a:p>
            <a:pPr eaLnBrk="1" hangingPunct="1"/>
            <a:r>
              <a:rPr lang="en-US" altLang="en-US" sz="4800" b="1" dirty="0" smtClean="0">
                <a:latin typeface="Times New Roman" panose="02020603050405020304" pitchFamily="18" charset="0"/>
              </a:rPr>
              <a:t>Chia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sẻ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trước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lớp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.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10" name="Freeform 3"/>
          <p:cNvSpPr/>
          <p:nvPr/>
        </p:nvSpPr>
        <p:spPr>
          <a:xfrm rot="3377253">
            <a:off x="10616015" y="-49640"/>
            <a:ext cx="1506803" cy="1438728"/>
          </a:xfrm>
          <a:custGeom>
            <a:avLst/>
            <a:gdLst/>
            <a:ahLst/>
            <a:cxnLst/>
            <a:rect l="l" t="t" r="r" b="b"/>
            <a:pathLst>
              <a:path w="2459018" h="2394469">
                <a:moveTo>
                  <a:pt x="0" y="0"/>
                </a:moveTo>
                <a:lnTo>
                  <a:pt x="2459018" y="0"/>
                </a:lnTo>
                <a:lnTo>
                  <a:pt x="2459018" y="2394469"/>
                </a:lnTo>
                <a:lnTo>
                  <a:pt x="0" y="2394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6CCFD-A45C-869A-4315-170F4854B1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6"/>
          <a:stretch/>
        </p:blipFill>
        <p:spPr>
          <a:xfrm>
            <a:off x="641920" y="4787730"/>
            <a:ext cx="1969825" cy="824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326CCFD-A45C-869A-4315-170F4854B1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6"/>
          <a:stretch/>
        </p:blipFill>
        <p:spPr>
          <a:xfrm>
            <a:off x="632290" y="5453458"/>
            <a:ext cx="1920410" cy="943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326CCFD-A45C-869A-4315-170F4854B1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6"/>
          <a:stretch/>
        </p:blipFill>
        <p:spPr>
          <a:xfrm>
            <a:off x="595620" y="6093371"/>
            <a:ext cx="1993749" cy="8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38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k-video-fd6f6686-dfb2-456b-8f90-06dc3f6f94c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4" y="0"/>
            <a:ext cx="118649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493</Words>
  <Application>Microsoft Office PowerPoint</Application>
  <PresentationFormat>Custom</PresentationFormat>
  <Paragraphs>56</Paragraphs>
  <Slides>17</Slides>
  <Notes>1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VivoBook</dc:creator>
  <cp:lastModifiedBy>Windows 10</cp:lastModifiedBy>
  <cp:revision>86</cp:revision>
  <dcterms:created xsi:type="dcterms:W3CDTF">2024-10-24T11:12:18Z</dcterms:created>
  <dcterms:modified xsi:type="dcterms:W3CDTF">2025-11-28T00:57:56Z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D888D10045974E1B813B2EC9945D196C_13</vt:lpwstr>
  </property>
  <property fmtid="{D5CDD505-2E9C-101B-9397-08002B2CF9AE}" pid="3" name="KSOProductBuildVer">
    <vt:lpwstr>1033-12.2.0.18607</vt:lpwstr>
  </property>
</Properties>
</file>