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62" r:id="rId2"/>
    <p:sldId id="261" r:id="rId3"/>
    <p:sldId id="326" r:id="rId4"/>
    <p:sldId id="327" r:id="rId5"/>
    <p:sldId id="354" r:id="rId6"/>
    <p:sldId id="257" r:id="rId7"/>
    <p:sldId id="355" r:id="rId8"/>
    <p:sldId id="310" r:id="rId9"/>
    <p:sldId id="319" r:id="rId10"/>
    <p:sldId id="321" r:id="rId11"/>
    <p:sldId id="312" r:id="rId12"/>
    <p:sldId id="323" r:id="rId13"/>
    <p:sldId id="274" r:id="rId14"/>
    <p:sldId id="276" r:id="rId15"/>
    <p:sldId id="357" r:id="rId16"/>
    <p:sldId id="352" r:id="rId17"/>
    <p:sldId id="363" r:id="rId18"/>
    <p:sldId id="359" r:id="rId19"/>
    <p:sldId id="340" r:id="rId20"/>
    <p:sldId id="339" r:id="rId21"/>
    <p:sldId id="336" r:id="rId22"/>
    <p:sldId id="341" r:id="rId23"/>
    <p:sldId id="337" r:id="rId24"/>
    <p:sldId id="289" r:id="rId25"/>
    <p:sldId id="365" r:id="rId26"/>
    <p:sldId id="342" r:id="rId27"/>
    <p:sldId id="343" r:id="rId28"/>
    <p:sldId id="283" r:id="rId29"/>
    <p:sldId id="284" r:id="rId30"/>
    <p:sldId id="345" r:id="rId31"/>
    <p:sldId id="347" r:id="rId32"/>
    <p:sldId id="288" r:id="rId33"/>
    <p:sldId id="324"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99"/>
    <a:srgbClr val="009900"/>
    <a:srgbClr val="FF0066"/>
    <a:srgbClr val="66FF66"/>
    <a:srgbClr val="00FFFF"/>
    <a:srgbClr val="FF99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68" autoAdjust="0"/>
  </p:normalViewPr>
  <p:slideViewPr>
    <p:cSldViewPr snapToGrid="0">
      <p:cViewPr varScale="1">
        <p:scale>
          <a:sx n="55" d="100"/>
          <a:sy n="55" d="100"/>
        </p:scale>
        <p:origin x="-8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F12EA-B47F-4977-B48E-51511C11F6C1}"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CAAF39-8FC6-4AAA-BF83-64149F8C37E8}" type="slidenum">
              <a:rPr lang="en-US" smtClean="0"/>
              <a:t>‹#›</a:t>
            </a:fld>
            <a:endParaRPr lang="en-US"/>
          </a:p>
        </p:txBody>
      </p:sp>
    </p:spTree>
    <p:extLst>
      <p:ext uri="{BB962C8B-B14F-4D97-AF65-F5344CB8AC3E}">
        <p14:creationId xmlns:p14="http://schemas.microsoft.com/office/powerpoint/2010/main" val="355534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08F7B4D-328B-23F7-77F8-1AED490A776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69DB2699-A9BB-8EDB-545D-8D5E34E6E48D}"/>
              </a:ext>
            </a:extLst>
          </p:cNvPr>
          <p:cNvSpPr>
            <a:spLocks noGrp="1" noRot="1" noChangeAspect="1"/>
          </p:cNvSpPr>
          <p:nvPr>
            <p:ph type="sldImg"/>
          </p:nvPr>
        </p:nvSpPr>
        <p:spPr>
          <a:xfrm>
            <a:off x="242888" y="1431925"/>
            <a:ext cx="6872287" cy="3865563"/>
          </a:xfrm>
        </p:spPr>
      </p:sp>
      <p:sp>
        <p:nvSpPr>
          <p:cNvPr id="3" name="备注占位符 2">
            <a:extLst>
              <a:ext uri="{FF2B5EF4-FFF2-40B4-BE49-F238E27FC236}">
                <a16:creationId xmlns:a16="http://schemas.microsoft.com/office/drawing/2014/main" xmlns="" id="{165B0A93-E8BF-16FB-885D-BF3270F15AF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6C74447C-29F8-A593-3936-D58B3528D5DF}"/>
              </a:ext>
            </a:extLst>
          </p:cNvPr>
          <p:cNvSpPr>
            <a:spLocks noGrp="1"/>
          </p:cNvSpPr>
          <p:nvPr>
            <p:ph type="sldNum" sz="quarter" idx="5"/>
          </p:nvPr>
        </p:nvSpPr>
        <p:spPr/>
        <p:txBody>
          <a:bodyPr/>
          <a:lstStyle/>
          <a:p>
            <a:fld id="{A6837353-30EB-4A48-80EB-173D804AEFBD}" type="slidenum">
              <a:rPr lang="zh-CN" altLang="en-US" smtClean="0"/>
              <a:pPr/>
              <a:t>1</a:t>
            </a:fld>
            <a:endParaRPr lang="zh-CN" altLang="en-US" dirty="0"/>
          </a:p>
        </p:txBody>
      </p:sp>
    </p:spTree>
    <p:extLst>
      <p:ext uri="{BB962C8B-B14F-4D97-AF65-F5344CB8AC3E}">
        <p14:creationId xmlns:p14="http://schemas.microsoft.com/office/powerpoint/2010/main" val="174976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4681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7798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58067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67C709-9472-0404-71D7-3EEBD472A2D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063E44AA-4D8B-0601-9D2F-0165FC57A40D}"/>
              </a:ext>
            </a:extLst>
          </p:cNvPr>
          <p:cNvSpPr>
            <a:spLocks noGrp="1" noRot="1" noChangeAspect="1"/>
          </p:cNvSpPr>
          <p:nvPr>
            <p:ph type="sldImg"/>
          </p:nvPr>
        </p:nvSpPr>
        <p:spPr>
          <a:xfrm>
            <a:off x="242888" y="1431925"/>
            <a:ext cx="6872287" cy="3865563"/>
          </a:xfrm>
        </p:spPr>
      </p:sp>
      <p:sp>
        <p:nvSpPr>
          <p:cNvPr id="3" name="备注占位符 2">
            <a:extLst>
              <a:ext uri="{FF2B5EF4-FFF2-40B4-BE49-F238E27FC236}">
                <a16:creationId xmlns:a16="http://schemas.microsoft.com/office/drawing/2014/main" xmlns="" id="{AD402A0E-CE59-C31C-2B6E-9E189457C57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F17AC677-E00C-17DF-EFD4-3CAD92CED679}"/>
              </a:ext>
            </a:extLst>
          </p:cNvPr>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2057490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71135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5206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18203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5A2074-E387-9FFA-1DA1-A2DFF45596C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DC70797C-C61B-9D5E-2B06-0B571F55A192}"/>
              </a:ext>
            </a:extLst>
          </p:cNvPr>
          <p:cNvSpPr>
            <a:spLocks noGrp="1" noRot="1" noChangeAspect="1"/>
          </p:cNvSpPr>
          <p:nvPr>
            <p:ph type="sldImg" idx="2"/>
          </p:nvPr>
        </p:nvSpPr>
        <p:spPr>
          <a:xfrm>
            <a:off x="242888" y="1431925"/>
            <a:ext cx="6872287" cy="3865563"/>
          </a:xfrm>
        </p:spPr>
      </p:sp>
      <p:sp>
        <p:nvSpPr>
          <p:cNvPr id="3" name="文本占位符 2">
            <a:extLst>
              <a:ext uri="{FF2B5EF4-FFF2-40B4-BE49-F238E27FC236}">
                <a16:creationId xmlns:a16="http://schemas.microsoft.com/office/drawing/2014/main" xmlns="" id="{AAD27E30-1A75-1A13-365B-DAEB4D5F5F4D}"/>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93353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9119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3E2D22-6788-43E6-8CCC-FA009B242A05}"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235792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3E2D22-6788-43E6-8CCC-FA009B242A05}"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130900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3E2D22-6788-43E6-8CCC-FA009B242A05}"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pic>
        <p:nvPicPr>
          <p:cNvPr id="7" name="Picture 6">
            <a:extLst>
              <a:ext uri="{FF2B5EF4-FFF2-40B4-BE49-F238E27FC236}">
                <a16:creationId xmlns:a16="http://schemas.microsoft.com/office/drawing/2014/main" xmlns="" id="{9C072B31-299E-4D31-9F12-A562C112E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75900" y="-17084675"/>
            <a:ext cx="4351338" cy="4351338"/>
          </a:xfrm>
          <a:prstGeom prst="rect">
            <a:avLst/>
          </a:prstGeom>
        </p:spPr>
      </p:pic>
      <p:pic>
        <p:nvPicPr>
          <p:cNvPr id="8" name="Picture 7">
            <a:extLst>
              <a:ext uri="{FF2B5EF4-FFF2-40B4-BE49-F238E27FC236}">
                <a16:creationId xmlns:a16="http://schemas.microsoft.com/office/drawing/2014/main" xmlns="" id="{C596373C-7F62-4FCF-AC0D-8DA4CA1BD0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0100" y="20100925"/>
            <a:ext cx="4351338" cy="4351338"/>
          </a:xfrm>
          <a:prstGeom prst="rect">
            <a:avLst/>
          </a:prstGeom>
        </p:spPr>
      </p:pic>
    </p:spTree>
    <p:extLst>
      <p:ext uri="{BB962C8B-B14F-4D97-AF65-F5344CB8AC3E}">
        <p14:creationId xmlns:p14="http://schemas.microsoft.com/office/powerpoint/2010/main" val="172741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862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3E2D22-6788-43E6-8CCC-FA009B242A05}"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15955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3E2D22-6788-43E6-8CCC-FA009B242A05}"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273097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3E2D22-6788-43E6-8CCC-FA009B242A05}"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94491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3E2D22-6788-43E6-8CCC-FA009B242A05}"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5368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3E2D22-6788-43E6-8CCC-FA009B242A05}"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75494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E2D22-6788-43E6-8CCC-FA009B242A05}"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74544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3E2D22-6788-43E6-8CCC-FA009B242A05}"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2EEE2-BD46-46B1-B68A-09180056CDED}" type="slidenum">
              <a:rPr lang="en-US" smtClean="0"/>
              <a:t>‹#›</a:t>
            </a:fld>
            <a:endParaRPr lang="en-US"/>
          </a:p>
        </p:txBody>
      </p:sp>
      <p:pic>
        <p:nvPicPr>
          <p:cNvPr id="8" name="Picture 7">
            <a:extLst>
              <a:ext uri="{FF2B5EF4-FFF2-40B4-BE49-F238E27FC236}">
                <a16:creationId xmlns:a16="http://schemas.microsoft.com/office/drawing/2014/main" xmlns="" id="{5F14C1E9-DA2A-44F6-B01F-C677CA79B9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75900" y="-17084675"/>
            <a:ext cx="4351338" cy="4351338"/>
          </a:xfrm>
          <a:prstGeom prst="rect">
            <a:avLst/>
          </a:prstGeom>
        </p:spPr>
      </p:pic>
      <p:pic>
        <p:nvPicPr>
          <p:cNvPr id="9" name="Picture 8">
            <a:extLst>
              <a:ext uri="{FF2B5EF4-FFF2-40B4-BE49-F238E27FC236}">
                <a16:creationId xmlns:a16="http://schemas.microsoft.com/office/drawing/2014/main" xmlns="" id="{C5D18853-C364-4B66-81DE-E66A98A84A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0100" y="20100925"/>
            <a:ext cx="4351338" cy="4351338"/>
          </a:xfrm>
          <a:prstGeom prst="rect">
            <a:avLst/>
          </a:prstGeom>
        </p:spPr>
      </p:pic>
    </p:spTree>
    <p:extLst>
      <p:ext uri="{BB962C8B-B14F-4D97-AF65-F5344CB8AC3E}">
        <p14:creationId xmlns:p14="http://schemas.microsoft.com/office/powerpoint/2010/main" val="1906649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3E2D22-6788-43E6-8CCC-FA009B242A05}"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275993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72C8406-8D70-4746-AE78-BE86199529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E2D22-6788-43E6-8CCC-FA009B242A05}" type="datetimeFigureOut">
              <a:rPr lang="en-US" smtClean="0"/>
              <a:t>11/28/2025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52EEE2-BD46-46B1-B68A-09180056CDED}" type="slidenum">
              <a:rPr lang="en-US" smtClean="0"/>
              <a:t>‹#›</a:t>
            </a:fld>
            <a:endParaRPr lang="en-US"/>
          </a:p>
        </p:txBody>
      </p:sp>
      <p:pic>
        <p:nvPicPr>
          <p:cNvPr id="24" name="Picture 23">
            <a:extLst>
              <a:ext uri="{FF2B5EF4-FFF2-40B4-BE49-F238E27FC236}">
                <a16:creationId xmlns:a16="http://schemas.microsoft.com/office/drawing/2014/main" xmlns="" id="{D93C3B7C-160A-44E6-A759-44AB7304EC9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475900" y="-17084675"/>
            <a:ext cx="4351338" cy="4351338"/>
          </a:xfrm>
          <a:prstGeom prst="rect">
            <a:avLst/>
          </a:prstGeom>
        </p:spPr>
      </p:pic>
      <p:pic>
        <p:nvPicPr>
          <p:cNvPr id="25" name="Picture 24">
            <a:extLst>
              <a:ext uri="{FF2B5EF4-FFF2-40B4-BE49-F238E27FC236}">
                <a16:creationId xmlns:a16="http://schemas.microsoft.com/office/drawing/2014/main" xmlns="" id="{1E0B69CC-4643-4189-9490-796389C8F1A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40100" y="20100925"/>
            <a:ext cx="4351338" cy="4351338"/>
          </a:xfrm>
          <a:prstGeom prst="rect">
            <a:avLst/>
          </a:prstGeom>
        </p:spPr>
      </p:pic>
    </p:spTree>
    <p:extLst>
      <p:ext uri="{BB962C8B-B14F-4D97-AF65-F5344CB8AC3E}">
        <p14:creationId xmlns:p14="http://schemas.microsoft.com/office/powerpoint/2010/main" val="151681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eg"/><Relationship Id="rId12" Type="http://schemas.openxmlformats.org/officeDocument/2006/relationships/image" Target="../media/image33.sv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21.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37.sv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49.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3.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9.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6.jpe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eg"/><Relationship Id="rId12" Type="http://schemas.openxmlformats.org/officeDocument/2006/relationships/image" Target="../media/image33.sv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21.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37.svg"/><Relationship Id="rId9"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C18277-BA8C-C103-70D0-B2ED4EDB2730}"/>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xmlns="" id="{9024158B-7B40-E4B3-2769-8625BBE6E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0516" y="155696"/>
            <a:ext cx="8750968" cy="6546608"/>
          </a:xfrm>
          <a:prstGeom prst="rect">
            <a:avLst/>
          </a:prstGeom>
        </p:spPr>
      </p:pic>
      <p:sp>
        <p:nvSpPr>
          <p:cNvPr id="7" name="文本框 7">
            <a:extLst>
              <a:ext uri="{FF2B5EF4-FFF2-40B4-BE49-F238E27FC236}">
                <a16:creationId xmlns:a16="http://schemas.microsoft.com/office/drawing/2014/main" xmlns="" id="{0CC8AF4B-EBEA-2B46-27A9-23140D35A2E8}"/>
              </a:ext>
            </a:extLst>
          </p:cNvPr>
          <p:cNvSpPr txBox="1"/>
          <p:nvPr/>
        </p:nvSpPr>
        <p:spPr>
          <a:xfrm>
            <a:off x="2872186" y="1429153"/>
            <a:ext cx="6083717"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smtClean="0">
                <a:ln>
                  <a:noFill/>
                </a:ln>
                <a:solidFill>
                  <a:schemeClr val="accent2">
                    <a:lumMod val="75000"/>
                  </a:schemeClr>
                </a:solidFill>
                <a:effectLst>
                  <a:glow rad="101600">
                    <a:srgbClr val="ED7D31">
                      <a:satMod val="175000"/>
                      <a:alpha val="40000"/>
                    </a:srgbClr>
                  </a:glow>
                </a:effectLst>
                <a:uLnTx/>
                <a:uFillTx/>
                <a:latin typeface="Coiny" panose="02000903060500060000" pitchFamily="2" charset="0"/>
                <a:ea typeface="字魂27号-布丁体" panose="00000500000000000000" pitchFamily="2" charset="-122"/>
                <a:cs typeface="Calibri" panose="020F0502020204030204" pitchFamily="34" charset="0"/>
              </a:rPr>
              <a:t>Môn:</a:t>
            </a:r>
            <a:r>
              <a:rPr kumimoji="0" lang="en-US" altLang="zh-CN" sz="6000" b="0" i="0" u="none" strike="noStrike" kern="1200" cap="none" spc="0" normalizeH="0" noProof="0" smtClean="0">
                <a:ln>
                  <a:noFill/>
                </a:ln>
                <a:solidFill>
                  <a:schemeClr val="accent2">
                    <a:lumMod val="75000"/>
                  </a:schemeClr>
                </a:solidFill>
                <a:effectLst>
                  <a:glow rad="101600">
                    <a:srgbClr val="ED7D31">
                      <a:satMod val="175000"/>
                      <a:alpha val="40000"/>
                    </a:srgbClr>
                  </a:glow>
                </a:effectLst>
                <a:uLnTx/>
                <a:uFillTx/>
                <a:latin typeface="Coiny" panose="02000903060500060000" pitchFamily="2" charset="0"/>
                <a:ea typeface="字魂27号-布丁体" panose="00000500000000000000" pitchFamily="2" charset="-122"/>
                <a:cs typeface="Calibri" panose="020F0502020204030204" pitchFamily="34" charset="0"/>
              </a:rPr>
              <a:t> </a:t>
            </a:r>
            <a:r>
              <a:rPr kumimoji="0" lang="en-US" altLang="zh-CN" sz="6000" b="0" i="0" u="none" strike="noStrike" kern="1200" cap="none" spc="0" normalizeH="0" baseline="0" noProof="0" smtClean="0">
                <a:ln>
                  <a:noFill/>
                </a:ln>
                <a:solidFill>
                  <a:schemeClr val="accent2">
                    <a:lumMod val="75000"/>
                  </a:schemeClr>
                </a:solidFill>
                <a:effectLst>
                  <a:glow rad="101600">
                    <a:srgbClr val="ED7D31">
                      <a:satMod val="175000"/>
                      <a:alpha val="40000"/>
                    </a:srgbClr>
                  </a:glow>
                </a:effectLst>
                <a:uLnTx/>
                <a:uFillTx/>
                <a:latin typeface="Coiny" panose="02000903060500060000" pitchFamily="2" charset="0"/>
                <a:ea typeface="字魂27号-布丁体" panose="00000500000000000000" pitchFamily="2" charset="-122"/>
                <a:cs typeface="Calibri" panose="020F0502020204030204" pitchFamily="34" charset="0"/>
              </a:rPr>
              <a:t>TIẾNG </a:t>
            </a:r>
            <a:r>
              <a:rPr kumimoji="0" lang="en-US" altLang="zh-CN" sz="6000" b="0" i="0" u="none" strike="noStrike" kern="1200" cap="none" spc="0" normalizeH="0" baseline="0" noProof="0" dirty="0" err="1">
                <a:ln>
                  <a:noFill/>
                </a:ln>
                <a:solidFill>
                  <a:schemeClr val="accent2">
                    <a:lumMod val="75000"/>
                  </a:schemeClr>
                </a:solidFill>
                <a:effectLst>
                  <a:glow rad="101600">
                    <a:srgbClr val="ED7D31">
                      <a:satMod val="175000"/>
                      <a:alpha val="40000"/>
                    </a:srgbClr>
                  </a:glow>
                </a:effectLst>
                <a:uLnTx/>
                <a:uFillTx/>
                <a:latin typeface="Coiny" panose="02000903060500060000" pitchFamily="2" charset="0"/>
                <a:ea typeface="字魂27号-布丁体" panose="00000500000000000000" pitchFamily="2" charset="-122"/>
                <a:cs typeface="Calibri" panose="020F0502020204030204" pitchFamily="34" charset="0"/>
              </a:rPr>
              <a:t>VIỆT</a:t>
            </a:r>
            <a:endParaRPr kumimoji="0" lang="zh-CN" altLang="en-US" sz="6000" b="0" i="0" u="none" strike="noStrike" kern="1200" cap="none" spc="0" normalizeH="0" baseline="0" noProof="0" dirty="0">
              <a:ln>
                <a:noFill/>
              </a:ln>
              <a:solidFill>
                <a:schemeClr val="accent2">
                  <a:lumMod val="75000"/>
                </a:schemeClr>
              </a:solidFill>
              <a:effectLst>
                <a:glow rad="101600">
                  <a:srgbClr val="ED7D31">
                    <a:satMod val="175000"/>
                    <a:alpha val="40000"/>
                  </a:srgbClr>
                </a:glow>
              </a:effectLst>
              <a:uLnTx/>
              <a:uFillTx/>
              <a:latin typeface="Coiny" panose="02000903060500060000" pitchFamily="2" charset="0"/>
              <a:ea typeface="字魂27号-布丁体" panose="00000500000000000000" pitchFamily="2" charset="-122"/>
              <a:cs typeface="Calibri" panose="020F0502020204030204" pitchFamily="34" charset="0"/>
            </a:endParaRPr>
          </a:p>
        </p:txBody>
      </p:sp>
      <p:sp>
        <p:nvSpPr>
          <p:cNvPr id="8" name="TextBox 7">
            <a:extLst>
              <a:ext uri="{FF2B5EF4-FFF2-40B4-BE49-F238E27FC236}">
                <a16:creationId xmlns:a16="http://schemas.microsoft.com/office/drawing/2014/main" xmlns="" id="{8F76DF3B-F94D-EE3D-4973-24544A9F875C}"/>
              </a:ext>
            </a:extLst>
          </p:cNvPr>
          <p:cNvSpPr txBox="1"/>
          <p:nvPr/>
        </p:nvSpPr>
        <p:spPr>
          <a:xfrm>
            <a:off x="2381571" y="2059805"/>
            <a:ext cx="8435954" cy="3554819"/>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smtClean="0">
                <a:ln>
                  <a:noFill/>
                </a:ln>
                <a:solidFill>
                  <a:srgbClr val="00B050"/>
                </a:solidFill>
                <a:effectLst>
                  <a:glow rad="101600">
                    <a:srgbClr val="FFC000">
                      <a:satMod val="175000"/>
                      <a:alpha val="40000"/>
                    </a:srgbClr>
                  </a:glow>
                </a:effectLst>
                <a:uLnTx/>
                <a:uFillTx/>
                <a:latin typeface="Coiny" panose="02000903060500060000" pitchFamily="2" charset="0"/>
              </a:rPr>
              <a:t>Lớp</a:t>
            </a:r>
            <a:r>
              <a:rPr kumimoji="0" lang="en-US" sz="5400" b="0" i="0" u="none" strike="noStrike" kern="1200" cap="none" spc="0" normalizeH="0" noProof="0" smtClean="0">
                <a:ln>
                  <a:noFill/>
                </a:ln>
                <a:solidFill>
                  <a:srgbClr val="00B050"/>
                </a:solidFill>
                <a:effectLst>
                  <a:glow rad="101600">
                    <a:srgbClr val="FFC000">
                      <a:satMod val="175000"/>
                      <a:alpha val="40000"/>
                    </a:srgbClr>
                  </a:glow>
                </a:effectLst>
                <a:uLnTx/>
                <a:uFillTx/>
                <a:latin typeface="Coiny" panose="02000903060500060000" pitchFamily="2" charset="0"/>
              </a:rPr>
              <a:t> 4 </a:t>
            </a:r>
            <a:endParaRPr kumimoji="0" lang="en-US" sz="5400" b="0" i="0" u="none" strike="noStrike" kern="1200" cap="none" spc="0" normalizeH="0" noProof="0" dirty="0">
              <a:ln>
                <a:noFill/>
              </a:ln>
              <a:solidFill>
                <a:srgbClr val="00B050"/>
              </a:solidFill>
              <a:effectLst>
                <a:glow rad="101600">
                  <a:srgbClr val="FFC000">
                    <a:satMod val="175000"/>
                    <a:alpha val="40000"/>
                  </a:srgbClr>
                </a:glow>
              </a:effectLst>
              <a:uLnTx/>
              <a:uFillTx/>
              <a:latin typeface="Coiny" panose="02000903060500060000" pitchFamily="2" charset="0"/>
            </a:endParaRPr>
          </a:p>
          <a:p>
            <a:pPr marL="0" marR="0" lvl="0" indent="0" defTabSz="457200" rtl="0" eaLnBrk="1" fontAlgn="auto" latinLnBrk="0" hangingPunct="1">
              <a:lnSpc>
                <a:spcPct val="150000"/>
              </a:lnSpc>
              <a:spcBef>
                <a:spcPts val="0"/>
              </a:spcBef>
              <a:spcAft>
                <a:spcPts val="0"/>
              </a:spcAft>
              <a:buClrTx/>
              <a:buSzTx/>
              <a:buFontTx/>
              <a:buNone/>
              <a:tabLst/>
              <a:defRPr/>
            </a:pPr>
            <a:r>
              <a:rPr lang="vi-VN" sz="4800">
                <a:solidFill>
                  <a:srgbClr val="00B050"/>
                </a:solidFill>
                <a:effectLst>
                  <a:glow rad="101600">
                    <a:srgbClr val="FFC000">
                      <a:satMod val="175000"/>
                      <a:alpha val="40000"/>
                    </a:srgbClr>
                  </a:glow>
                </a:effectLst>
                <a:latin typeface="Coiny" panose="02000903060500060000" pitchFamily="2" charset="0"/>
              </a:rPr>
              <a:t>  </a:t>
            </a:r>
            <a:r>
              <a:rPr lang="en-US" sz="4800" smtClean="0">
                <a:solidFill>
                  <a:srgbClr val="00B050"/>
                </a:solidFill>
                <a:effectLst>
                  <a:glow rad="101600">
                    <a:srgbClr val="FFC000">
                      <a:satMod val="175000"/>
                      <a:alpha val="40000"/>
                    </a:srgbClr>
                  </a:glow>
                </a:effectLst>
                <a:latin typeface="Coiny" panose="02000903060500060000" pitchFamily="2" charset="0"/>
              </a:rPr>
              <a:t>Bài: Trái cây trong vườn Bác</a:t>
            </a:r>
          </a:p>
          <a:p>
            <a:pPr marL="0" marR="0" lvl="0" indent="0" defTabSz="4572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smtClean="0">
                <a:ln>
                  <a:noFill/>
                </a:ln>
                <a:solidFill>
                  <a:srgbClr val="00B050"/>
                </a:solidFill>
                <a:effectLst>
                  <a:glow rad="101600">
                    <a:srgbClr val="FFC000">
                      <a:satMod val="175000"/>
                      <a:alpha val="40000"/>
                    </a:srgbClr>
                  </a:glow>
                </a:effectLst>
                <a:uLnTx/>
                <a:uFillTx/>
                <a:latin typeface="Coiny" panose="02000903060500060000" pitchFamily="2" charset="0"/>
              </a:rPr>
              <a:t>GV:</a:t>
            </a:r>
            <a:r>
              <a:rPr kumimoji="0" lang="en-US" sz="4800" b="0" i="0" u="none" strike="noStrike" kern="1200" cap="none" spc="0" normalizeH="0" noProof="0" smtClean="0">
                <a:ln>
                  <a:noFill/>
                </a:ln>
                <a:solidFill>
                  <a:srgbClr val="00B050"/>
                </a:solidFill>
                <a:effectLst>
                  <a:glow rad="101600">
                    <a:srgbClr val="FFC000">
                      <a:satMod val="175000"/>
                      <a:alpha val="40000"/>
                    </a:srgbClr>
                  </a:glow>
                </a:effectLst>
                <a:uLnTx/>
                <a:uFillTx/>
                <a:latin typeface="Coiny" panose="02000903060500060000" pitchFamily="2" charset="0"/>
              </a:rPr>
              <a:t> Trần Thị Thúy</a:t>
            </a:r>
            <a:endParaRPr kumimoji="0" lang="en-US" sz="4800" b="0" i="0" u="none" strike="noStrike" kern="1200" cap="none" spc="0" normalizeH="0" baseline="0" noProof="0" dirty="0">
              <a:ln>
                <a:noFill/>
              </a:ln>
              <a:solidFill>
                <a:srgbClr val="00B050"/>
              </a:solidFill>
              <a:effectLst>
                <a:glow rad="101600">
                  <a:srgbClr val="FFC000">
                    <a:satMod val="175000"/>
                    <a:alpha val="40000"/>
                  </a:srgbClr>
                </a:glow>
              </a:effectLst>
              <a:uLnTx/>
              <a:uFillTx/>
              <a:latin typeface="Coiny" panose="02000903060500060000" pitchFamily="2" charset="0"/>
            </a:endParaRPr>
          </a:p>
        </p:txBody>
      </p:sp>
    </p:spTree>
    <p:extLst>
      <p:ext uri="{BB962C8B-B14F-4D97-AF65-F5344CB8AC3E}">
        <p14:creationId xmlns:p14="http://schemas.microsoft.com/office/powerpoint/2010/main" val="990895345"/>
      </p:ext>
    </p:extLst>
  </p:cSld>
  <p:clrMapOvr>
    <a:masterClrMapping/>
  </p:clrMapOvr>
  <mc:AlternateContent xmlns:mc="http://schemas.openxmlformats.org/markup-compatibility/2006" xmlns:p14="http://schemas.microsoft.com/office/powerpoint/2010/main">
    <mc:Choice Requires="p14">
      <p:transition spd="slow" p14:dur="1400" advTm="2433">
        <p14:doors dir="vert"/>
      </p:transition>
    </mc:Choice>
    <mc:Fallback xmlns="">
      <p:transition spd="slow" advTm="24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FBC351-8753-5DEF-07BC-E71611E47FAD}"/>
            </a:ext>
          </a:extLst>
        </p:cNvPr>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xmlns="" id="{69D4596B-2D96-DCF8-18A3-D97D13E04C97}"/>
              </a:ext>
            </a:extLst>
          </p:cNvPr>
          <p:cNvSpPr/>
          <p:nvPr/>
        </p:nvSpPr>
        <p:spPr>
          <a:xfrm>
            <a:off x="288014" y="35588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A7DF0667-ADBE-FC17-CE76-A9BBFDDAC1A7}"/>
              </a:ext>
            </a:extLst>
          </p:cNvPr>
          <p:cNvGrpSpPr/>
          <p:nvPr/>
        </p:nvGrpSpPr>
        <p:grpSpPr>
          <a:xfrm>
            <a:off x="2482263" y="0"/>
            <a:ext cx="7193902" cy="1815882"/>
            <a:chOff x="3324715" y="7922107"/>
            <a:chExt cx="7193902" cy="1815882"/>
          </a:xfrm>
        </p:grpSpPr>
        <p:sp>
          <p:nvSpPr>
            <p:cNvPr id="23" name="TextBox 22">
              <a:extLst>
                <a:ext uri="{FF2B5EF4-FFF2-40B4-BE49-F238E27FC236}">
                  <a16:creationId xmlns:a16="http://schemas.microsoft.com/office/drawing/2014/main" xmlns="" id="{D551036C-D3C7-4344-33FD-57C38FA12A00}"/>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trong</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nhóm</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24" name="TextBox 23">
              <a:extLst>
                <a:ext uri="{FF2B5EF4-FFF2-40B4-BE49-F238E27FC236}">
                  <a16:creationId xmlns:a16="http://schemas.microsoft.com/office/drawing/2014/main" xmlns="" id="{43BF6B02-A22D-79DD-5BEB-FF1514925C7A}"/>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trong</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33CC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nhóm</a:t>
              </a:r>
              <a:endParaRPr kumimoji="0" lang="en-US"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pic>
        <p:nvPicPr>
          <p:cNvPr id="25" name="Hình ảnh 9" descr="Ảnh có chứa đồ chơi, búp bê&#10;&#10;Mô tả được tạo tự động">
            <a:extLst>
              <a:ext uri="{FF2B5EF4-FFF2-40B4-BE49-F238E27FC236}">
                <a16:creationId xmlns:a16="http://schemas.microsoft.com/office/drawing/2014/main" xmlns="" id="{67BEB0F7-0EC7-636F-1350-CE81BB391935}"/>
              </a:ext>
            </a:extLst>
          </p:cNvPr>
          <p:cNvPicPr>
            <a:picLocks noChangeAspect="1"/>
          </p:cNvPicPr>
          <p:nvPr/>
        </p:nvPicPr>
        <p:blipFill>
          <a:blip r:embed="rId2"/>
          <a:stretch>
            <a:fillRect/>
          </a:stretch>
        </p:blipFill>
        <p:spPr>
          <a:xfrm>
            <a:off x="3334388" y="4217739"/>
            <a:ext cx="4908494" cy="2482216"/>
          </a:xfrm>
          <a:prstGeom prst="rect">
            <a:avLst/>
          </a:prstGeom>
        </p:spPr>
      </p:pic>
      <p:sp>
        <p:nvSpPr>
          <p:cNvPr id="26" name="Rectangle: Rounded Corners 1">
            <a:extLst>
              <a:ext uri="{FF2B5EF4-FFF2-40B4-BE49-F238E27FC236}">
                <a16:creationId xmlns:a16="http://schemas.microsoft.com/office/drawing/2014/main" xmlns="" id="{E4731CCB-6DEA-172E-5AD6-961620D7F77F}"/>
              </a:ext>
            </a:extLst>
          </p:cNvPr>
          <p:cNvSpPr/>
          <p:nvPr/>
        </p:nvSpPr>
        <p:spPr>
          <a:xfrm>
            <a:off x="2714626" y="2136336"/>
            <a:ext cx="8362950" cy="2511864"/>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xmlns="" id="{0E7F6D03-8510-6158-ACBB-8885537EA075}"/>
              </a:ext>
            </a:extLst>
          </p:cNvPr>
          <p:cNvSpPr txBox="1"/>
          <p:nvPr/>
        </p:nvSpPr>
        <p:spPr>
          <a:xfrm>
            <a:off x="3276548" y="2447149"/>
            <a:ext cx="753052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vi-VN" sz="2800" dirty="0">
                <a:solidFill>
                  <a:prstClr val="black"/>
                </a:solidFill>
                <a:latin typeface="Calibri" panose="020F0502020204030204"/>
              </a:rPr>
              <a:t>Giúp nhau sửa sai khi đọc.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Tìm cách ngắt nghỉ câu văn dài, hiểu nghĩa từ khó</a:t>
            </a:r>
            <a:r>
              <a:rPr kumimoji="0" lang="vi-VN"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iải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0" name="Picture 7">
            <a:extLst>
              <a:ext uri="{FF2B5EF4-FFF2-40B4-BE49-F238E27FC236}">
                <a16:creationId xmlns:a16="http://schemas.microsoft.com/office/drawing/2014/main" xmlns="" id="{BEFD1B89-ED3F-EAA7-16F3-B8A23D7765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91684" y="1769928"/>
            <a:ext cx="3008632" cy="856732"/>
          </a:xfrm>
          <a:prstGeom prst="rect">
            <a:avLst/>
          </a:prstGeom>
        </p:spPr>
      </p:pic>
      <p:sp>
        <p:nvSpPr>
          <p:cNvPr id="31" name="TextBox 30">
            <a:extLst>
              <a:ext uri="{FF2B5EF4-FFF2-40B4-BE49-F238E27FC236}">
                <a16:creationId xmlns:a16="http://schemas.microsoft.com/office/drawing/2014/main" xmlns="" id="{615DC859-01AC-B448-B9D2-895B53DC3540}"/>
              </a:ext>
            </a:extLst>
          </p:cNvPr>
          <p:cNvSpPr txBox="1"/>
          <p:nvPr/>
        </p:nvSpPr>
        <p:spPr>
          <a:xfrm>
            <a:off x="4287897" y="1764927"/>
            <a:ext cx="3582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436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p:tgtEl>
                                          <p:spTgt spid="26"/>
                                        </p:tgtEl>
                                        <p:attrNameLst>
                                          <p:attrName>ppt_y</p:attrName>
                                        </p:attrNameLst>
                                      </p:cBhvr>
                                      <p:tavLst>
                                        <p:tav tm="0">
                                          <p:val>
                                            <p:strVal val="#ppt_y+#ppt_h*1.125000"/>
                                          </p:val>
                                        </p:tav>
                                        <p:tav tm="100000">
                                          <p:val>
                                            <p:strVal val="#ppt_y"/>
                                          </p:val>
                                        </p:tav>
                                      </p:tavLst>
                                    </p:anim>
                                    <p:animEffect transition="in" filter="wipe(up)">
                                      <p:cBhvr>
                                        <p:cTn id="14" dur="500"/>
                                        <p:tgtEl>
                                          <p:spTgt spid="26"/>
                                        </p:tgtEl>
                                      </p:cBhvr>
                                    </p:animEffect>
                                  </p:childTnLst>
                                </p:cTn>
                              </p:par>
                              <p:par>
                                <p:cTn id="15" presetID="12" presetClass="entr" presetSubtype="4"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ppt_y</p:attrName>
                                        </p:attrNameLst>
                                      </p:cBhvr>
                                      <p:tavLst>
                                        <p:tav tm="0">
                                          <p:val>
                                            <p:strVal val="#ppt_y+#ppt_h*1.125000"/>
                                          </p:val>
                                        </p:tav>
                                        <p:tav tm="100000">
                                          <p:val>
                                            <p:strVal val="#ppt_y"/>
                                          </p:val>
                                        </p:tav>
                                      </p:tavLst>
                                    </p:anim>
                                    <p:animEffect transition="in" filter="wipe(up)">
                                      <p:cBhvr>
                                        <p:cTn id="18" dur="500"/>
                                        <p:tgtEl>
                                          <p:spTgt spid="30"/>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p:tgtEl>
                                          <p:spTgt spid="31"/>
                                        </p:tgtEl>
                                        <p:attrNameLst>
                                          <p:attrName>ppt_y</p:attrName>
                                        </p:attrNameLst>
                                      </p:cBhvr>
                                      <p:tavLst>
                                        <p:tav tm="0">
                                          <p:val>
                                            <p:strVal val="#ppt_y+#ppt_h*1.125000"/>
                                          </p:val>
                                        </p:tav>
                                        <p:tav tm="100000">
                                          <p:val>
                                            <p:strVal val="#ppt_y"/>
                                          </p:val>
                                        </p:tav>
                                      </p:tavLst>
                                    </p:anim>
                                    <p:animEffect transition="in" filter="wipe(up)">
                                      <p:cBhvr>
                                        <p:cTn id="22" dur="500"/>
                                        <p:tgtEl>
                                          <p:spTgt spid="3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p:tgtEl>
                                          <p:spTgt spid="27"/>
                                        </p:tgtEl>
                                        <p:attrNameLst>
                                          <p:attrName>ppt_y</p:attrName>
                                        </p:attrNameLst>
                                      </p:cBhvr>
                                      <p:tavLst>
                                        <p:tav tm="0">
                                          <p:val>
                                            <p:strVal val="#ppt_y+#ppt_h*1.125000"/>
                                          </p:val>
                                        </p:tav>
                                        <p:tav tm="100000">
                                          <p:val>
                                            <p:strVal val="#ppt_y"/>
                                          </p:val>
                                        </p:tav>
                                      </p:tavLst>
                                    </p:anim>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xmlns="" id="{CDAA8C59-C11A-8BB3-F497-035EFB217D67}"/>
              </a:ext>
            </a:extLst>
          </p:cNvPr>
          <p:cNvSpPr/>
          <p:nvPr/>
        </p:nvSpPr>
        <p:spPr>
          <a:xfrm>
            <a:off x="304800" y="0"/>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图片 18">
            <a:extLst>
              <a:ext uri="{FF2B5EF4-FFF2-40B4-BE49-F238E27FC236}">
                <a16:creationId xmlns:a16="http://schemas.microsoft.com/office/drawing/2014/main" xmlns="" id="{1EBF3A5A-DC67-4084-9D03-A49CF510C6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65" t="28649" r="65180" b="54594"/>
          <a:stretch/>
        </p:blipFill>
        <p:spPr>
          <a:xfrm rot="16028255">
            <a:off x="2680973" y="249165"/>
            <a:ext cx="865137" cy="797860"/>
          </a:xfrm>
          <a:prstGeom prst="ellipse">
            <a:avLst/>
          </a:prstGeom>
          <a:effectLst>
            <a:outerShdw blurRad="63500" sx="101000" sy="101000" algn="ctr" rotWithShape="0">
              <a:prstClr val="black">
                <a:alpha val="40000"/>
              </a:prstClr>
            </a:outerShdw>
          </a:effectLst>
        </p:spPr>
      </p:pic>
      <p:sp>
        <p:nvSpPr>
          <p:cNvPr id="18" name="文本框 20">
            <a:extLst>
              <a:ext uri="{FF2B5EF4-FFF2-40B4-BE49-F238E27FC236}">
                <a16:creationId xmlns:a16="http://schemas.microsoft.com/office/drawing/2014/main" xmlns="" id="{94D9E2C6-6619-4692-BF0F-109E28F2FBA1}"/>
              </a:ext>
            </a:extLst>
          </p:cNvPr>
          <p:cNvSpPr txBox="1"/>
          <p:nvPr/>
        </p:nvSpPr>
        <p:spPr>
          <a:xfrm>
            <a:off x="3089270" y="396847"/>
            <a:ext cx="68766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LUYỆN ĐỌC CÂU</a:t>
            </a:r>
            <a:endParaRPr kumimoji="0" lang="zh-CN" altLang="en-US" sz="5400" b="1" i="0" u="none" strike="noStrike" kern="1200" cap="none" spc="0" normalizeH="0" baseline="0" noProof="0" dirty="0">
              <a:ln>
                <a:noFill/>
              </a:ln>
              <a:solidFill>
                <a:srgbClr val="C00000"/>
              </a:solidFill>
              <a:effectLst/>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2" name="Rectangle: Rounded Corners 1">
            <a:extLst>
              <a:ext uri="{FF2B5EF4-FFF2-40B4-BE49-F238E27FC236}">
                <a16:creationId xmlns:a16="http://schemas.microsoft.com/office/drawing/2014/main" xmlns="" id="{FE955750-412B-4475-B8E7-7B40CE86C8E5}"/>
              </a:ext>
            </a:extLst>
          </p:cNvPr>
          <p:cNvSpPr/>
          <p:nvPr/>
        </p:nvSpPr>
        <p:spPr>
          <a:xfrm>
            <a:off x="990600" y="1735358"/>
            <a:ext cx="10248144" cy="15903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3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Lặng lờ Hương Giang</a:t>
            </a:r>
            <a:r>
              <a:rPr kumimoji="0" lang="en-US" sz="3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vi-VN" sz="3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phảng phất</a:t>
            </a:r>
            <a:r>
              <a:rPr kumimoji="0" lang="vi-VN" sz="3800" b="0" i="0" u="none" strike="noStrike" kern="1200" cap="none" spc="0" normalizeH="0" noProof="0" dirty="0">
                <a:ln>
                  <a:noFill/>
                </a:ln>
                <a:solidFill>
                  <a:schemeClr val="tx1"/>
                </a:solidFill>
                <a:effectLst/>
                <a:uLnTx/>
                <a:uFillTx/>
                <a:latin typeface="Calibri" panose="020F0502020204030204" pitchFamily="34" charset="0"/>
                <a:cs typeface="Calibri" panose="020F0502020204030204" pitchFamily="34" charset="0"/>
              </a:rPr>
              <a:t> </a:t>
            </a:r>
            <a:r>
              <a:rPr kumimoji="0" lang="vi-VN" sz="3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hương khói</a:t>
            </a:r>
            <a:r>
              <a:rPr lang="en-US" sz="3800" dirty="0">
                <a:solidFill>
                  <a:srgbClr val="FF0000"/>
                </a:solidFill>
                <a:latin typeface="Calibri" panose="020F0502020204030204" pitchFamily="34" charset="0"/>
                <a:cs typeface="Calibri" panose="020F0502020204030204" pitchFamily="34" charset="0"/>
              </a:rPr>
              <a:t>/ </a:t>
            </a:r>
            <a:r>
              <a:rPr kumimoji="0" lang="vi-VN" sz="3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trên cành quýt Hương Cần nhỏ nhắn</a:t>
            </a:r>
            <a:r>
              <a:rPr kumimoji="0" lang="en-US" sz="3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vi-VN" sz="3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và quả thanh trà tròn xinh xứ Huế</a:t>
            </a:r>
            <a:r>
              <a:rPr kumimoji="0" lang="vi-VN" sz="3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3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lang="en-US" sz="3800" dirty="0">
              <a:solidFill>
                <a:srgbClr val="FF0000"/>
              </a:solidFill>
            </a:endParaRPr>
          </a:p>
        </p:txBody>
      </p:sp>
    </p:spTree>
    <p:extLst>
      <p:ext uri="{BB962C8B-B14F-4D97-AF65-F5344CB8AC3E}">
        <p14:creationId xmlns:p14="http://schemas.microsoft.com/office/powerpoint/2010/main" val="269377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520AE6-49D7-1237-CEEE-BE0CD953612E}"/>
            </a:ext>
          </a:extLst>
        </p:cNvPr>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xmlns="" id="{5057A5A5-D359-BDE7-5097-0A028F98C4C0}"/>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pic>
        <p:nvPicPr>
          <p:cNvPr id="7" name="Graphic 15">
            <a:extLst>
              <a:ext uri="{FF2B5EF4-FFF2-40B4-BE49-F238E27FC236}">
                <a16:creationId xmlns:a16="http://schemas.microsoft.com/office/drawing/2014/main" xmlns="" id="{FACD3C75-CDBF-1DA0-8AB6-BE42406B6D6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800" y="1531999"/>
            <a:ext cx="4737630" cy="5063181"/>
          </a:xfrm>
          <a:prstGeom prst="rect">
            <a:avLst/>
          </a:prstGeom>
        </p:spPr>
      </p:pic>
      <p:grpSp>
        <p:nvGrpSpPr>
          <p:cNvPr id="13" name="Group 12">
            <a:extLst>
              <a:ext uri="{FF2B5EF4-FFF2-40B4-BE49-F238E27FC236}">
                <a16:creationId xmlns:a16="http://schemas.microsoft.com/office/drawing/2014/main" xmlns="" id="{0EDD0985-5BA6-8E17-A8A7-C4E727BDEF09}"/>
              </a:ext>
            </a:extLst>
          </p:cNvPr>
          <p:cNvGrpSpPr/>
          <p:nvPr/>
        </p:nvGrpSpPr>
        <p:grpSpPr>
          <a:xfrm>
            <a:off x="476250" y="0"/>
            <a:ext cx="11268076" cy="1815882"/>
            <a:chOff x="4396770" y="8135998"/>
            <a:chExt cx="7193902" cy="1815882"/>
          </a:xfrm>
        </p:grpSpPr>
        <p:sp>
          <p:nvSpPr>
            <p:cNvPr id="23" name="TextBox 22">
              <a:extLst>
                <a:ext uri="{FF2B5EF4-FFF2-40B4-BE49-F238E27FC236}">
                  <a16:creationId xmlns:a16="http://schemas.microsoft.com/office/drawing/2014/main" xmlns="" id="{6DF34508-9E6E-41AD-425B-B8724642DC3E}"/>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endParaRPr lang="en-US" sz="8000" dirty="0">
                <a:ln w="295275">
                  <a:solidFill>
                    <a:schemeClr val="bg1"/>
                  </a:solidFill>
                </a:ln>
                <a:latin typeface="SVN-Poky's" panose="020B0606040200020203" pitchFamily="34" charset="0"/>
              </a:endParaRPr>
            </a:p>
            <a:p>
              <a:pPr algn="ctr">
                <a:lnSpc>
                  <a:spcPct val="80000"/>
                </a:lnSpc>
              </a:pPr>
              <a:r>
                <a:rPr lang="en-US" sz="8000" dirty="0" err="1">
                  <a:ln w="295275">
                    <a:solidFill>
                      <a:schemeClr val="bg1"/>
                    </a:solidFill>
                  </a:ln>
                  <a:latin typeface="SVN-Poky's" panose="020B0606040200020203" pitchFamily="34" charset="0"/>
                </a:rPr>
                <a:t>Giải</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thích</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nghĩa</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từ</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khó</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hiểu</a:t>
              </a:r>
              <a:endParaRPr lang="en-US" sz="8000" dirty="0">
                <a:ln w="295275">
                  <a:solidFill>
                    <a:schemeClr val="bg1"/>
                  </a:solidFill>
                </a:ln>
                <a:latin typeface="SVN-Poky's" panose="020B0606040200020203" pitchFamily="34" charset="0"/>
              </a:endParaRPr>
            </a:p>
          </p:txBody>
        </p:sp>
        <p:sp>
          <p:nvSpPr>
            <p:cNvPr id="24" name="TextBox 23">
              <a:extLst>
                <a:ext uri="{FF2B5EF4-FFF2-40B4-BE49-F238E27FC236}">
                  <a16:creationId xmlns:a16="http://schemas.microsoft.com/office/drawing/2014/main" xmlns="" id="{36BD641C-A642-13DA-574A-7EB15FDB91BA}"/>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8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Giải</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SVN-Poky's" panose="020B0606040200020203" pitchFamily="34" charset="0"/>
                </a:rPr>
                <a:t>thích</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nghĩa</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từ</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khó</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endParaRPr lang="en-US" sz="8000" b="1" dirty="0">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25" name="Cloud Callout 24">
            <a:extLst>
              <a:ext uri="{FF2B5EF4-FFF2-40B4-BE49-F238E27FC236}">
                <a16:creationId xmlns:a16="http://schemas.microsoft.com/office/drawing/2014/main" xmlns="" id="{72024B73-D657-B701-A2AE-0B3D111A230D}"/>
              </a:ext>
            </a:extLst>
          </p:cNvPr>
          <p:cNvSpPr/>
          <p:nvPr/>
        </p:nvSpPr>
        <p:spPr>
          <a:xfrm>
            <a:off x="5466535" y="1526734"/>
            <a:ext cx="5838497" cy="3361830"/>
          </a:xfrm>
          <a:prstGeom prst="cloudCallout">
            <a:avLst>
              <a:gd name="adj1" fmla="val -67180"/>
              <a:gd name="adj2" fmla="val 35433"/>
            </a:avLst>
          </a:prstGeom>
          <a:solidFill>
            <a:schemeClr val="bg1"/>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295CD406-3921-6269-BB47-0FDF4E8411EF}"/>
              </a:ext>
            </a:extLst>
          </p:cNvPr>
          <p:cNvSpPr txBox="1"/>
          <p:nvPr/>
        </p:nvSpPr>
        <p:spPr>
          <a:xfrm>
            <a:off x="6223486" y="2198061"/>
            <a:ext cx="4713888" cy="2308324"/>
          </a:xfrm>
          <a:prstGeom prst="rect">
            <a:avLst/>
          </a:prstGeom>
          <a:noFill/>
        </p:spPr>
        <p:txBody>
          <a:bodyPr wrap="square" rtlCol="0">
            <a:spAutoFit/>
          </a:bodyPr>
          <a:lstStyle/>
          <a:p>
            <a:pPr algn="just"/>
            <a:r>
              <a:rPr lang="en-US" sz="3600" dirty="0" err="1"/>
              <a:t>Trong</a:t>
            </a:r>
            <a:r>
              <a:rPr lang="en-US" sz="3600" dirty="0"/>
              <a:t> </a:t>
            </a:r>
            <a:r>
              <a:rPr lang="en-US" sz="3600" dirty="0" err="1"/>
              <a:t>bài</a:t>
            </a:r>
            <a:r>
              <a:rPr lang="en-US" sz="3600" dirty="0"/>
              <a:t> </a:t>
            </a:r>
            <a:r>
              <a:rPr lang="en-US" sz="3600" dirty="0" err="1"/>
              <a:t>đọc</a:t>
            </a:r>
            <a:r>
              <a:rPr lang="vi-VN" sz="3600" dirty="0"/>
              <a:t> </a:t>
            </a:r>
            <a:r>
              <a:rPr lang="en-US" sz="3600" dirty="0" err="1"/>
              <a:t>có</a:t>
            </a:r>
            <a:r>
              <a:rPr lang="en-US" sz="3600" dirty="0"/>
              <a:t> </a:t>
            </a:r>
            <a:r>
              <a:rPr lang="en-US" sz="3600" dirty="0" err="1"/>
              <a:t>những</a:t>
            </a:r>
            <a:r>
              <a:rPr lang="en-US" sz="3600" dirty="0"/>
              <a:t> </a:t>
            </a:r>
            <a:r>
              <a:rPr lang="en-US" sz="3600" dirty="0" err="1"/>
              <a:t>từ</a:t>
            </a:r>
            <a:r>
              <a:rPr lang="en-US" sz="3600" dirty="0"/>
              <a:t> </a:t>
            </a:r>
            <a:r>
              <a:rPr lang="en-US" sz="3600" dirty="0" err="1"/>
              <a:t>nào</a:t>
            </a:r>
            <a:r>
              <a:rPr lang="en-US" sz="3600" dirty="0"/>
              <a:t> </a:t>
            </a:r>
            <a:r>
              <a:rPr lang="en-US" sz="3600" dirty="0" err="1"/>
              <a:t>em</a:t>
            </a:r>
            <a:r>
              <a:rPr lang="en-US" sz="3600" dirty="0"/>
              <a:t> </a:t>
            </a:r>
            <a:r>
              <a:rPr lang="en-US" sz="3600" dirty="0" err="1"/>
              <a:t>chưa</a:t>
            </a:r>
            <a:r>
              <a:rPr lang="en-US" sz="3600" dirty="0"/>
              <a:t> </a:t>
            </a:r>
            <a:r>
              <a:rPr lang="en-US" sz="3600" dirty="0" err="1"/>
              <a:t>hiểu</a:t>
            </a:r>
            <a:r>
              <a:rPr lang="en-US" sz="3600" dirty="0"/>
              <a:t> </a:t>
            </a:r>
            <a:r>
              <a:rPr lang="en-US" sz="3600" dirty="0" err="1"/>
              <a:t>nghĩa</a:t>
            </a:r>
            <a:r>
              <a:rPr lang="en-US" sz="3600" dirty="0"/>
              <a:t>?</a:t>
            </a:r>
          </a:p>
          <a:p>
            <a:pPr algn="ctr"/>
            <a:endParaRPr lang="en-US" sz="3600" b="1" dirty="0">
              <a:solidFill>
                <a:srgbClr val="002060"/>
              </a:solidFill>
            </a:endParaRPr>
          </a:p>
        </p:txBody>
      </p:sp>
    </p:spTree>
    <p:extLst>
      <p:ext uri="{BB962C8B-B14F-4D97-AF65-F5344CB8AC3E}">
        <p14:creationId xmlns:p14="http://schemas.microsoft.com/office/powerpoint/2010/main" val="4019509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p:tgtEl>
                                          <p:spTgt spid="25"/>
                                        </p:tgtEl>
                                        <p:attrNameLst>
                                          <p:attrName>ppt_y</p:attrName>
                                        </p:attrNameLst>
                                      </p:cBhvr>
                                      <p:tavLst>
                                        <p:tav tm="0">
                                          <p:val>
                                            <p:strVal val="#ppt_y+#ppt_h*1.125000"/>
                                          </p:val>
                                        </p:tav>
                                        <p:tav tm="100000">
                                          <p:val>
                                            <p:strVal val="#ppt_y"/>
                                          </p:val>
                                        </p:tav>
                                      </p:tavLst>
                                    </p:anim>
                                    <p:animEffect transition="in" filter="wipe(up)">
                                      <p:cBhvr>
                                        <p:cTn id="13" dur="500"/>
                                        <p:tgtEl>
                                          <p:spTgt spid="2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p:tgtEl>
                                          <p:spTgt spid="26"/>
                                        </p:tgtEl>
                                        <p:attrNameLst>
                                          <p:attrName>ppt_y</p:attrName>
                                        </p:attrNameLst>
                                      </p:cBhvr>
                                      <p:tavLst>
                                        <p:tav tm="0">
                                          <p:val>
                                            <p:strVal val="#ppt_y+#ppt_h*1.125000"/>
                                          </p:val>
                                        </p:tav>
                                        <p:tav tm="100000">
                                          <p:val>
                                            <p:strVal val="#ppt_y"/>
                                          </p:val>
                                        </p:tav>
                                      </p:tavLst>
                                    </p:anim>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xmlns=""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D8B1C5AC-42CC-1F77-81F2-B3F5AEBEC61D}"/>
              </a:ext>
            </a:extLst>
          </p:cNvPr>
          <p:cNvSpPr txBox="1"/>
          <p:nvPr/>
        </p:nvSpPr>
        <p:spPr>
          <a:xfrm>
            <a:off x="2402935" y="15973"/>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vi-VN"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trước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vi-VN"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lớp</a:t>
            </a:r>
            <a:endParaRPr kumimoji="0" lang="en-US"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sp>
        <p:nvSpPr>
          <p:cNvPr id="33" name="Rectangle: Rounded Corners 21">
            <a:extLst>
              <a:ext uri="{FF2B5EF4-FFF2-40B4-BE49-F238E27FC236}">
                <a16:creationId xmlns:a16="http://schemas.microsoft.com/office/drawing/2014/main" xmlns="" id="{3A5A3F52-ECC0-85A8-3F79-EC2AF049D397}"/>
              </a:ext>
            </a:extLst>
          </p:cNvPr>
          <p:cNvSpPr/>
          <p:nvPr/>
        </p:nvSpPr>
        <p:spPr>
          <a:xfrm>
            <a:off x="4622668" y="1815882"/>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4" name="Picture 7">
            <a:extLst>
              <a:ext uri="{FF2B5EF4-FFF2-40B4-BE49-F238E27FC236}">
                <a16:creationId xmlns:a16="http://schemas.microsoft.com/office/drawing/2014/main" xmlns="" id="{E0E01F48-C00F-088F-1CD6-43F831F8C5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31324" y="1441806"/>
            <a:ext cx="2999488" cy="854128"/>
          </a:xfrm>
          <a:prstGeom prst="rect">
            <a:avLst/>
          </a:prstGeom>
        </p:spPr>
      </p:pic>
      <p:sp>
        <p:nvSpPr>
          <p:cNvPr id="35" name="TextBox 34"/>
          <p:cNvSpPr txBox="1"/>
          <p:nvPr/>
        </p:nvSpPr>
        <p:spPr>
          <a:xfrm>
            <a:off x="6339751" y="1469973"/>
            <a:ext cx="3582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Tiêu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chí</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đánh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giá</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6" name="TextBox 35"/>
          <p:cNvSpPr txBox="1"/>
          <p:nvPr/>
        </p:nvSpPr>
        <p:spPr>
          <a:xfrm>
            <a:off x="5072090" y="2212792"/>
            <a:ext cx="572559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4747924" y="2212792"/>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4747924" y="2695554"/>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4676700" y="3125795"/>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6694722" y="2319607"/>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342" y="2319607"/>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9823" y="2324101"/>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6694722" y="275561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4534" y="275561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4015" y="276011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289746" y="3143784"/>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9931" y="3123611"/>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36461" y="3140337"/>
            <a:ext cx="385059" cy="385059"/>
          </a:xfrm>
          <a:prstGeom prst="rect">
            <a:avLst/>
          </a:prstGeom>
          <a:noFill/>
          <a:extLst>
            <a:ext uri="{909E8E84-426E-40DD-AFC4-6F175D3DCCD1}">
              <a14:hiddenFill xmlns:a14="http://schemas.microsoft.com/office/drawing/2010/main">
                <a:solidFill>
                  <a:srgbClr val="FFFFFF"/>
                </a:solidFill>
              </a14:hiddenFill>
            </a:ext>
          </a:extLst>
        </p:spPr>
      </p:pic>
      <p:pic>
        <p:nvPicPr>
          <p:cNvPr id="49" name="Graphic 15">
            <a:extLst>
              <a:ext uri="{FF2B5EF4-FFF2-40B4-BE49-F238E27FC236}">
                <a16:creationId xmlns:a16="http://schemas.microsoft.com/office/drawing/2014/main" xmlns="" id="{055743BB-526E-310E-2112-B0E1EE4F02B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04799" y="1980605"/>
            <a:ext cx="4317869" cy="4614576"/>
          </a:xfrm>
          <a:prstGeom prst="rect">
            <a:avLst/>
          </a:prstGeom>
        </p:spPr>
      </p:pic>
    </p:spTree>
    <p:extLst>
      <p:ext uri="{BB962C8B-B14F-4D97-AF65-F5344CB8AC3E}">
        <p14:creationId xmlns:p14="http://schemas.microsoft.com/office/powerpoint/2010/main" val="2885830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par>
                                <p:cTn id="9" presetID="1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p:tgtEl>
                                          <p:spTgt spid="34"/>
                                        </p:tgtEl>
                                        <p:attrNameLst>
                                          <p:attrName>ppt_y</p:attrName>
                                        </p:attrNameLst>
                                      </p:cBhvr>
                                      <p:tavLst>
                                        <p:tav tm="0">
                                          <p:val>
                                            <p:strVal val="#ppt_y+#ppt_h*1.125000"/>
                                          </p:val>
                                        </p:tav>
                                        <p:tav tm="100000">
                                          <p:val>
                                            <p:strVal val="#ppt_y"/>
                                          </p:val>
                                        </p:tav>
                                      </p:tavLst>
                                    </p:anim>
                                    <p:animEffect transition="in" filter="wipe(up)">
                                      <p:cBhvr>
                                        <p:cTn id="12" dur="500"/>
                                        <p:tgtEl>
                                          <p:spTgt spid="3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p:tgtEl>
                                          <p:spTgt spid="37"/>
                                        </p:tgtEl>
                                        <p:attrNameLst>
                                          <p:attrName>ppt_y</p:attrName>
                                        </p:attrNameLst>
                                      </p:cBhvr>
                                      <p:tavLst>
                                        <p:tav tm="0">
                                          <p:val>
                                            <p:strVal val="#ppt_y+#ppt_h*1.125000"/>
                                          </p:val>
                                        </p:tav>
                                        <p:tav tm="100000">
                                          <p:val>
                                            <p:strVal val="#ppt_y"/>
                                          </p:val>
                                        </p:tav>
                                      </p:tavLst>
                                    </p:anim>
                                    <p:animEffect transition="in" filter="wipe(up)">
                                      <p:cBhvr>
                                        <p:cTn id="24" dur="500"/>
                                        <p:tgtEl>
                                          <p:spTgt spid="37"/>
                                        </p:tgtEl>
                                      </p:cBhvr>
                                    </p:animEffect>
                                  </p:childTnLst>
                                </p:cTn>
                              </p:par>
                              <p:par>
                                <p:cTn id="25" presetID="12" presetClass="entr" presetSubtype="4"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p:tgtEl>
                                          <p:spTgt spid="38"/>
                                        </p:tgtEl>
                                        <p:attrNameLst>
                                          <p:attrName>ppt_y</p:attrName>
                                        </p:attrNameLst>
                                      </p:cBhvr>
                                      <p:tavLst>
                                        <p:tav tm="0">
                                          <p:val>
                                            <p:strVal val="#ppt_y+#ppt_h*1.125000"/>
                                          </p:val>
                                        </p:tav>
                                        <p:tav tm="100000">
                                          <p:val>
                                            <p:strVal val="#ppt_y"/>
                                          </p:val>
                                        </p:tav>
                                      </p:tavLst>
                                    </p:anim>
                                    <p:animEffect transition="in" filter="wipe(up)">
                                      <p:cBhvr>
                                        <p:cTn id="28" dur="500"/>
                                        <p:tgtEl>
                                          <p:spTgt spid="38"/>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p:tgtEl>
                                          <p:spTgt spid="36"/>
                                        </p:tgtEl>
                                        <p:attrNameLst>
                                          <p:attrName>ppt_y</p:attrName>
                                        </p:attrNameLst>
                                      </p:cBhvr>
                                      <p:tavLst>
                                        <p:tav tm="0">
                                          <p:val>
                                            <p:strVal val="#ppt_y+#ppt_h*1.125000"/>
                                          </p:val>
                                        </p:tav>
                                        <p:tav tm="100000">
                                          <p:val>
                                            <p:strVal val="#ppt_y"/>
                                          </p:val>
                                        </p:tav>
                                      </p:tavLst>
                                    </p:anim>
                                    <p:animEffect transition="in" filter="wipe(up)">
                                      <p:cBhvr>
                                        <p:cTn id="32" dur="500"/>
                                        <p:tgtEl>
                                          <p:spTgt spid="36"/>
                                        </p:tgtEl>
                                      </p:cBhvr>
                                    </p:animEffect>
                                  </p:childTnLst>
                                </p:cTn>
                              </p:par>
                              <p:par>
                                <p:cTn id="33" presetID="12" presetClass="entr" presetSubtype="4"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p:tgtEl>
                                          <p:spTgt spid="42"/>
                                        </p:tgtEl>
                                        <p:attrNameLst>
                                          <p:attrName>ppt_y</p:attrName>
                                        </p:attrNameLst>
                                      </p:cBhvr>
                                      <p:tavLst>
                                        <p:tav tm="0">
                                          <p:val>
                                            <p:strVal val="#ppt_y+#ppt_h*1.125000"/>
                                          </p:val>
                                        </p:tav>
                                        <p:tav tm="100000">
                                          <p:val>
                                            <p:strVal val="#ppt_y"/>
                                          </p:val>
                                        </p:tav>
                                      </p:tavLst>
                                    </p:anim>
                                    <p:animEffect transition="in" filter="wipe(up)">
                                      <p:cBhvr>
                                        <p:cTn id="36" dur="500"/>
                                        <p:tgtEl>
                                          <p:spTgt spid="42"/>
                                        </p:tgtEl>
                                      </p:cBhvr>
                                    </p:animEffect>
                                  </p:childTnLst>
                                </p:cTn>
                              </p:par>
                              <p:par>
                                <p:cTn id="37" presetID="12" presetClass="entr" presetSubtype="4"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p:tgtEl>
                                          <p:spTgt spid="40"/>
                                        </p:tgtEl>
                                        <p:attrNameLst>
                                          <p:attrName>ppt_y</p:attrName>
                                        </p:attrNameLst>
                                      </p:cBhvr>
                                      <p:tavLst>
                                        <p:tav tm="0">
                                          <p:val>
                                            <p:strVal val="#ppt_y+#ppt_h*1.125000"/>
                                          </p:val>
                                        </p:tav>
                                        <p:tav tm="100000">
                                          <p:val>
                                            <p:strVal val="#ppt_y"/>
                                          </p:val>
                                        </p:tav>
                                      </p:tavLst>
                                    </p:anim>
                                    <p:animEffect transition="in" filter="wipe(up)">
                                      <p:cBhvr>
                                        <p:cTn id="40" dur="500"/>
                                        <p:tgtEl>
                                          <p:spTgt spid="40"/>
                                        </p:tgtEl>
                                      </p:cBhvr>
                                    </p:animEffect>
                                  </p:childTnLst>
                                </p:cTn>
                              </p:par>
                              <p:par>
                                <p:cTn id="41" presetID="1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p:tgtEl>
                                          <p:spTgt spid="41"/>
                                        </p:tgtEl>
                                        <p:attrNameLst>
                                          <p:attrName>ppt_y</p:attrName>
                                        </p:attrNameLst>
                                      </p:cBhvr>
                                      <p:tavLst>
                                        <p:tav tm="0">
                                          <p:val>
                                            <p:strVal val="#ppt_y+#ppt_h*1.125000"/>
                                          </p:val>
                                        </p:tav>
                                        <p:tav tm="100000">
                                          <p:val>
                                            <p:strVal val="#ppt_y"/>
                                          </p:val>
                                        </p:tav>
                                      </p:tavLst>
                                    </p:anim>
                                    <p:animEffect transition="in" filter="wipe(up)">
                                      <p:cBhvr>
                                        <p:cTn id="44" dur="500"/>
                                        <p:tgtEl>
                                          <p:spTgt spid="41"/>
                                        </p:tgtEl>
                                      </p:cBhvr>
                                    </p:animEffect>
                                  </p:childTnLst>
                                </p:cTn>
                              </p:par>
                              <p:par>
                                <p:cTn id="45" presetID="12" presetClass="entr" presetSubtype="4"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p:tgtEl>
                                          <p:spTgt spid="45"/>
                                        </p:tgtEl>
                                        <p:attrNameLst>
                                          <p:attrName>ppt_y</p:attrName>
                                        </p:attrNameLst>
                                      </p:cBhvr>
                                      <p:tavLst>
                                        <p:tav tm="0">
                                          <p:val>
                                            <p:strVal val="#ppt_y+#ppt_h*1.125000"/>
                                          </p:val>
                                        </p:tav>
                                        <p:tav tm="100000">
                                          <p:val>
                                            <p:strVal val="#ppt_y"/>
                                          </p:val>
                                        </p:tav>
                                      </p:tavLst>
                                    </p:anim>
                                    <p:animEffect transition="in" filter="wipe(up)">
                                      <p:cBhvr>
                                        <p:cTn id="48" dur="500"/>
                                        <p:tgtEl>
                                          <p:spTgt spid="45"/>
                                        </p:tgtEl>
                                      </p:cBhvr>
                                    </p:animEffect>
                                  </p:childTnLst>
                                </p:cTn>
                              </p:par>
                              <p:par>
                                <p:cTn id="49" presetID="12" presetClass="entr" presetSubtype="4"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p:tgtEl>
                                          <p:spTgt spid="44"/>
                                        </p:tgtEl>
                                        <p:attrNameLst>
                                          <p:attrName>ppt_y</p:attrName>
                                        </p:attrNameLst>
                                      </p:cBhvr>
                                      <p:tavLst>
                                        <p:tav tm="0">
                                          <p:val>
                                            <p:strVal val="#ppt_y+#ppt_h*1.125000"/>
                                          </p:val>
                                        </p:tav>
                                        <p:tav tm="100000">
                                          <p:val>
                                            <p:strVal val="#ppt_y"/>
                                          </p:val>
                                        </p:tav>
                                      </p:tavLst>
                                    </p:anim>
                                    <p:animEffect transition="in" filter="wipe(up)">
                                      <p:cBhvr>
                                        <p:cTn id="52" dur="500"/>
                                        <p:tgtEl>
                                          <p:spTgt spid="44"/>
                                        </p:tgtEl>
                                      </p:cBhvr>
                                    </p:animEffect>
                                  </p:childTnLst>
                                </p:cTn>
                              </p:par>
                              <p:par>
                                <p:cTn id="53" presetID="12" presetClass="entr" presetSubtype="4"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ppt_y</p:attrName>
                                        </p:attrNameLst>
                                      </p:cBhvr>
                                      <p:tavLst>
                                        <p:tav tm="0">
                                          <p:val>
                                            <p:strVal val="#ppt_y+#ppt_h*1.125000"/>
                                          </p:val>
                                        </p:tav>
                                        <p:tav tm="100000">
                                          <p:val>
                                            <p:strVal val="#ppt_y"/>
                                          </p:val>
                                        </p:tav>
                                      </p:tavLst>
                                    </p:anim>
                                    <p:animEffect transition="in" filter="wipe(up)">
                                      <p:cBhvr>
                                        <p:cTn id="56" dur="500"/>
                                        <p:tgtEl>
                                          <p:spTgt spid="43"/>
                                        </p:tgtEl>
                                      </p:cBhvr>
                                    </p:animEffect>
                                  </p:childTnLst>
                                </p:cTn>
                              </p:par>
                              <p:par>
                                <p:cTn id="57" presetID="12" presetClass="entr" presetSubtype="4"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p:tgtEl>
                                          <p:spTgt spid="46"/>
                                        </p:tgtEl>
                                        <p:attrNameLst>
                                          <p:attrName>ppt_y</p:attrName>
                                        </p:attrNameLst>
                                      </p:cBhvr>
                                      <p:tavLst>
                                        <p:tav tm="0">
                                          <p:val>
                                            <p:strVal val="#ppt_y+#ppt_h*1.125000"/>
                                          </p:val>
                                        </p:tav>
                                        <p:tav tm="100000">
                                          <p:val>
                                            <p:strVal val="#ppt_y"/>
                                          </p:val>
                                        </p:tav>
                                      </p:tavLst>
                                    </p:anim>
                                    <p:animEffect transition="in" filter="wipe(up)">
                                      <p:cBhvr>
                                        <p:cTn id="60" dur="500"/>
                                        <p:tgtEl>
                                          <p:spTgt spid="46"/>
                                        </p:tgtEl>
                                      </p:cBhvr>
                                    </p:animEffect>
                                  </p:childTnLst>
                                </p:cTn>
                              </p:par>
                              <p:par>
                                <p:cTn id="61" presetID="12" presetClass="entr" presetSubtype="4"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p:tgtEl>
                                          <p:spTgt spid="48"/>
                                        </p:tgtEl>
                                        <p:attrNameLst>
                                          <p:attrName>ppt_y</p:attrName>
                                        </p:attrNameLst>
                                      </p:cBhvr>
                                      <p:tavLst>
                                        <p:tav tm="0">
                                          <p:val>
                                            <p:strVal val="#ppt_y+#ppt_h*1.125000"/>
                                          </p:val>
                                        </p:tav>
                                        <p:tav tm="100000">
                                          <p:val>
                                            <p:strVal val="#ppt_y"/>
                                          </p:val>
                                        </p:tav>
                                      </p:tavLst>
                                    </p:anim>
                                    <p:animEffect transition="in" filter="wipe(up)">
                                      <p:cBhvr>
                                        <p:cTn id="64" dur="500"/>
                                        <p:tgtEl>
                                          <p:spTgt spid="48"/>
                                        </p:tgtEl>
                                      </p:cBhvr>
                                    </p:animEffect>
                                  </p:childTnLst>
                                </p:cTn>
                              </p:par>
                              <p:par>
                                <p:cTn id="65" presetID="12" presetClass="entr" presetSubtype="4"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p:tgtEl>
                                          <p:spTgt spid="47"/>
                                        </p:tgtEl>
                                        <p:attrNameLst>
                                          <p:attrName>ppt_y</p:attrName>
                                        </p:attrNameLst>
                                      </p:cBhvr>
                                      <p:tavLst>
                                        <p:tav tm="0">
                                          <p:val>
                                            <p:strVal val="#ppt_y+#ppt_h*1.125000"/>
                                          </p:val>
                                        </p:tav>
                                        <p:tav tm="100000">
                                          <p:val>
                                            <p:strVal val="#ppt_y"/>
                                          </p:val>
                                        </p:tav>
                                      </p:tavLst>
                                    </p:anim>
                                    <p:animEffect transition="in" filter="wipe(up)">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D0C86743-AA99-8F83-6A97-C9AE74FA3F0F}"/>
              </a:ext>
            </a:extLst>
          </p:cNvPr>
          <p:cNvSpPr txBox="1"/>
          <p:nvPr/>
        </p:nvSpPr>
        <p:spPr>
          <a:xfrm>
            <a:off x="-85725" y="1282997"/>
            <a:ext cx="12192000" cy="1200329"/>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uLnTx/>
                <a:uFillTx/>
                <a:latin typeface="SVN-Hole Hearted" panose="020B0A06020104020203" pitchFamily="34" charset="0"/>
                <a:ea typeface="LNTH-LuoLuoNotangYuanTi 1" pitchFamily="2" charset="-128"/>
                <a:cs typeface="LNTH-LuoLuoNotangYuanTi 1" pitchFamily="2" charset="-128"/>
              </a:rPr>
              <a:t>LUYỆN ĐỌC HIỂU</a:t>
            </a:r>
          </a:p>
        </p:txBody>
      </p:sp>
      <p:pic>
        <p:nvPicPr>
          <p:cNvPr id="11" name="Hình ảnh 19" descr="Ảnh có chứa đầy màu sắc, được trang trí, đồ chơi, búp bê&#10;&#10;Mô tả được tạo tự động">
            <a:extLst>
              <a:ext uri="{FF2B5EF4-FFF2-40B4-BE49-F238E27FC236}">
                <a16:creationId xmlns:a16="http://schemas.microsoft.com/office/drawing/2014/main" xmlns="" id="{965920A4-D6FB-0BED-C2D5-9DE6B5FAE31E}"/>
              </a:ext>
            </a:extLst>
          </p:cNvPr>
          <p:cNvPicPr>
            <a:picLocks noChangeAspect="1"/>
          </p:cNvPicPr>
          <p:nvPr/>
        </p:nvPicPr>
        <p:blipFill>
          <a:blip r:embed="rId3"/>
          <a:stretch>
            <a:fillRect/>
          </a:stretch>
        </p:blipFill>
        <p:spPr>
          <a:xfrm>
            <a:off x="3975249" y="2483326"/>
            <a:ext cx="4551636" cy="4346769"/>
          </a:xfrm>
          <a:prstGeom prst="rect">
            <a:avLst/>
          </a:prstGeom>
        </p:spPr>
      </p:pic>
    </p:spTree>
    <p:extLst>
      <p:ext uri="{BB962C8B-B14F-4D97-AF65-F5344CB8AC3E}">
        <p14:creationId xmlns:p14="http://schemas.microsoft.com/office/powerpoint/2010/main" val="15355482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100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2" presetClass="entr" presetSubtype="1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Bảng 10">
            <a:extLst>
              <a:ext uri="{FF2B5EF4-FFF2-40B4-BE49-F238E27FC236}">
                <a16:creationId xmlns:a16="http://schemas.microsoft.com/office/drawing/2014/main" xmlns="" id="{21BCD150-603A-000B-31AE-C7D837831A44}"/>
              </a:ext>
            </a:extLst>
          </p:cNvPr>
          <p:cNvGraphicFramePr>
            <a:graphicFrameLocks noGrp="1"/>
          </p:cNvGraphicFramePr>
          <p:nvPr>
            <p:extLst>
              <p:ext uri="{D42A27DB-BD31-4B8C-83A1-F6EECF244321}">
                <p14:modId xmlns:p14="http://schemas.microsoft.com/office/powerpoint/2010/main" val="1529744582"/>
              </p:ext>
            </p:extLst>
          </p:nvPr>
        </p:nvGraphicFramePr>
        <p:xfrm>
          <a:off x="110480" y="907195"/>
          <a:ext cx="12060705" cy="5844380"/>
        </p:xfrm>
        <a:graphic>
          <a:graphicData uri="http://schemas.openxmlformats.org/drawingml/2006/table">
            <a:tbl>
              <a:tblPr firstRow="1" bandRow="1">
                <a:tableStyleId>{5C22544A-7EE6-4342-B048-85BDC9FD1C3A}</a:tableStyleId>
              </a:tblPr>
              <a:tblGrid>
                <a:gridCol w="3451159">
                  <a:extLst>
                    <a:ext uri="{9D8B030D-6E8A-4147-A177-3AD203B41FA5}">
                      <a16:colId xmlns:a16="http://schemas.microsoft.com/office/drawing/2014/main" xmlns="" val="704574346"/>
                    </a:ext>
                  </a:extLst>
                </a:gridCol>
                <a:gridCol w="3271174">
                  <a:extLst>
                    <a:ext uri="{9D8B030D-6E8A-4147-A177-3AD203B41FA5}">
                      <a16:colId xmlns:a16="http://schemas.microsoft.com/office/drawing/2014/main" xmlns="" val="73331284"/>
                    </a:ext>
                  </a:extLst>
                </a:gridCol>
                <a:gridCol w="5338372">
                  <a:extLst>
                    <a:ext uri="{9D8B030D-6E8A-4147-A177-3AD203B41FA5}">
                      <a16:colId xmlns:a16="http://schemas.microsoft.com/office/drawing/2014/main" xmlns="" val="4196118959"/>
                    </a:ext>
                  </a:extLst>
                </a:gridCol>
              </a:tblGrid>
              <a:tr h="656738">
                <a:tc>
                  <a:txBody>
                    <a:bodyPr/>
                    <a:lstStyle/>
                    <a:p>
                      <a:pPr algn="ctr"/>
                      <a:r>
                        <a:rPr lang="vi-VN" sz="3600" dirty="0">
                          <a:solidFill>
                            <a:sysClr val="windowText" lastClr="000000"/>
                          </a:solidFill>
                        </a:rPr>
                        <a:t>Loại quả</a:t>
                      </a:r>
                      <a:endParaRPr lang="en-US" sz="3600" dirty="0">
                        <a:solidFill>
                          <a:sysClr val="windowText" lastClr="000000"/>
                        </a:solidFill>
                      </a:endParaRPr>
                    </a:p>
                  </a:txBody>
                  <a:tcPr marL="60960" marR="60960" marT="30480" marB="3048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AAE0F9"/>
                    </a:solidFill>
                  </a:tcPr>
                </a:tc>
                <a:tc>
                  <a:txBody>
                    <a:bodyPr/>
                    <a:lstStyle/>
                    <a:p>
                      <a:pPr algn="ctr"/>
                      <a:r>
                        <a:rPr lang="vi-VN" sz="3600" dirty="0">
                          <a:solidFill>
                            <a:sysClr val="windowText" lastClr="000000"/>
                          </a:solidFill>
                        </a:rPr>
                        <a:t>Nguồn gốc</a:t>
                      </a:r>
                      <a:endParaRPr lang="en-US" sz="3600" dirty="0">
                        <a:solidFill>
                          <a:sysClr val="windowText" lastClr="000000"/>
                        </a:solidFill>
                      </a:endParaRPr>
                    </a:p>
                  </a:txBody>
                  <a:tcPr marL="60960" marR="60960" marT="30480" marB="3048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AAE0F9"/>
                    </a:solidFill>
                  </a:tcPr>
                </a:tc>
                <a:tc>
                  <a:txBody>
                    <a:bodyPr/>
                    <a:lstStyle/>
                    <a:p>
                      <a:pPr algn="ctr"/>
                      <a:r>
                        <a:rPr lang="vi-VN" sz="3600" dirty="0">
                          <a:solidFill>
                            <a:sysClr val="windowText" lastClr="000000"/>
                          </a:solidFill>
                        </a:rPr>
                        <a:t>Từ ngữ, hình ảnh</a:t>
                      </a:r>
                      <a:endParaRPr lang="en-US" sz="3600" dirty="0">
                        <a:solidFill>
                          <a:sysClr val="windowText" lastClr="000000"/>
                        </a:solidFill>
                      </a:endParaRPr>
                    </a:p>
                  </a:txBody>
                  <a:tcPr marL="60960" marR="60960" marT="30480" marB="3048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AAE0F9"/>
                    </a:solidFill>
                  </a:tcPr>
                </a:tc>
                <a:extLst>
                  <a:ext uri="{0D108BD9-81ED-4DB2-BD59-A6C34878D82A}">
                    <a16:rowId xmlns:a16="http://schemas.microsoft.com/office/drawing/2014/main" xmlns="" val="1306822746"/>
                  </a:ext>
                </a:extLst>
              </a:tr>
              <a:tr h="864607">
                <a:tc>
                  <a:txBody>
                    <a:bodyPr/>
                    <a:lstStyle/>
                    <a:p>
                      <a:pPr algn="l"/>
                      <a:endParaRPr lang="en-US" sz="4000"/>
                    </a:p>
                  </a:txBody>
                  <a:tcPr marL="60960" marR="60960" marT="30480" marB="3048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dirty="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250831772"/>
                  </a:ext>
                </a:extLst>
              </a:tr>
              <a:tr h="864607">
                <a:tc>
                  <a:txBody>
                    <a:bodyPr/>
                    <a:lstStyle/>
                    <a:p>
                      <a:pPr algn="l"/>
                      <a:endParaRPr lang="en-US" sz="4000" dirty="0"/>
                    </a:p>
                  </a:txBody>
                  <a:tcPr marL="60960" marR="60960" marT="30480" marB="3048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658028032"/>
                  </a:ext>
                </a:extLst>
              </a:tr>
              <a:tr h="864607">
                <a:tc>
                  <a:txBody>
                    <a:bodyPr/>
                    <a:lstStyle/>
                    <a:p>
                      <a:pPr algn="l"/>
                      <a:endParaRPr lang="en-US" sz="4000" dirty="0"/>
                    </a:p>
                  </a:txBody>
                  <a:tcPr marL="60960" marR="60960" marT="30480" marB="3048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dirty="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4278439968"/>
                  </a:ext>
                </a:extLst>
              </a:tr>
              <a:tr h="864607">
                <a:tc>
                  <a:txBody>
                    <a:bodyPr/>
                    <a:lstStyle/>
                    <a:p>
                      <a:pPr algn="l"/>
                      <a:endParaRPr lang="en-US" sz="4000"/>
                    </a:p>
                  </a:txBody>
                  <a:tcPr marL="60960" marR="60960" marT="30480" marB="3048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550768785"/>
                  </a:ext>
                </a:extLst>
              </a:tr>
              <a:tr h="864607">
                <a:tc>
                  <a:txBody>
                    <a:bodyPr/>
                    <a:lstStyle/>
                    <a:p>
                      <a:pPr algn="l"/>
                      <a:endParaRPr lang="en-US" sz="4000"/>
                    </a:p>
                  </a:txBody>
                  <a:tcPr marL="60960" marR="60960" marT="30480" marB="3048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250382278"/>
                  </a:ext>
                </a:extLst>
              </a:tr>
              <a:tr h="864607">
                <a:tc>
                  <a:txBody>
                    <a:bodyPr/>
                    <a:lstStyle/>
                    <a:p>
                      <a:pPr algn="l"/>
                      <a:endParaRPr lang="en-US" sz="4000"/>
                    </a:p>
                  </a:txBody>
                  <a:tcPr marL="60960" marR="60960" marT="30480" marB="3048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sz="1200" dirty="0"/>
                    </a:p>
                  </a:txBody>
                  <a:tcPr marL="60960" marR="60960" marT="30480" marB="3048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02230606"/>
                  </a:ext>
                </a:extLst>
              </a:tr>
            </a:tbl>
          </a:graphicData>
        </a:graphic>
      </p:graphicFrame>
      <p:grpSp>
        <p:nvGrpSpPr>
          <p:cNvPr id="3" name="Group 2">
            <a:extLst>
              <a:ext uri="{FF2B5EF4-FFF2-40B4-BE49-F238E27FC236}">
                <a16:creationId xmlns:a16="http://schemas.microsoft.com/office/drawing/2014/main" xmlns="" id="{82006A31-100A-EBB2-12EF-4D5476ACD72F}"/>
              </a:ext>
            </a:extLst>
          </p:cNvPr>
          <p:cNvGrpSpPr/>
          <p:nvPr/>
        </p:nvGrpSpPr>
        <p:grpSpPr>
          <a:xfrm>
            <a:off x="80495" y="1571338"/>
            <a:ext cx="12111506" cy="5045731"/>
            <a:chOff x="80494" y="1571338"/>
            <a:chExt cx="12349273" cy="5045731"/>
          </a:xfrm>
        </p:grpSpPr>
        <p:pic>
          <p:nvPicPr>
            <p:cNvPr id="4" name="Hình ảnh 3">
              <a:extLst>
                <a:ext uri="{FF2B5EF4-FFF2-40B4-BE49-F238E27FC236}">
                  <a16:creationId xmlns:a16="http://schemas.microsoft.com/office/drawing/2014/main" xmlns="" id="{1A1ED693-B723-5318-8AFC-A0425570D5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12889" r="81205" b="13636"/>
            <a:stretch/>
          </p:blipFill>
          <p:spPr>
            <a:xfrm>
              <a:off x="2426878" y="1571338"/>
              <a:ext cx="995289" cy="729713"/>
            </a:xfrm>
            <a:prstGeom prst="rect">
              <a:avLst/>
            </a:prstGeom>
          </p:spPr>
        </p:pic>
        <p:pic>
          <p:nvPicPr>
            <p:cNvPr id="13" name="Hình ảnh 12">
              <a:extLst>
                <a:ext uri="{FF2B5EF4-FFF2-40B4-BE49-F238E27FC236}">
                  <a16:creationId xmlns:a16="http://schemas.microsoft.com/office/drawing/2014/main" xmlns="" id="{B8BB4B07-0606-63A7-8964-47FF217808B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19275" t="27272" r="67002" b="13636"/>
            <a:stretch/>
          </p:blipFill>
          <p:spPr>
            <a:xfrm>
              <a:off x="2637363" y="2441365"/>
              <a:ext cx="849011" cy="815989"/>
            </a:xfrm>
            <a:prstGeom prst="rect">
              <a:avLst/>
            </a:prstGeom>
          </p:spPr>
        </p:pic>
        <p:sp>
          <p:nvSpPr>
            <p:cNvPr id="14" name="Hình chữ nhật 13">
              <a:extLst>
                <a:ext uri="{FF2B5EF4-FFF2-40B4-BE49-F238E27FC236}">
                  <a16:creationId xmlns:a16="http://schemas.microsoft.com/office/drawing/2014/main" xmlns="" id="{12B216F5-8548-20C1-B254-8E0DF344A055}"/>
                </a:ext>
              </a:extLst>
            </p:cNvPr>
            <p:cNvSpPr/>
            <p:nvPr/>
          </p:nvSpPr>
          <p:spPr>
            <a:xfrm>
              <a:off x="367593" y="1655708"/>
              <a:ext cx="1103386" cy="615553"/>
            </a:xfrm>
            <a:prstGeom prst="rect">
              <a:avLst/>
            </a:prstGeom>
            <a:noFill/>
          </p:spPr>
          <p:txBody>
            <a:bodyPr wrap="square" lIns="60960" tIns="30480" rIns="60960" bIns="30480">
              <a:spAutoFit/>
            </a:bodyPr>
            <a:lstStyle/>
            <a:p>
              <a:pPr algn="ctr"/>
              <a:r>
                <a:rPr lang="vi-VN" sz="3600" dirty="0">
                  <a:ln w="0"/>
                  <a:effectLst>
                    <a:outerShdw blurRad="38100" dist="19050" dir="2700000" algn="tl" rotWithShape="0">
                      <a:schemeClr val="dk1">
                        <a:alpha val="40000"/>
                      </a:schemeClr>
                    </a:outerShdw>
                  </a:effectLst>
                </a:rPr>
                <a:t>khế</a:t>
              </a:r>
            </a:p>
          </p:txBody>
        </p:sp>
        <p:sp>
          <p:nvSpPr>
            <p:cNvPr id="15" name="Hình chữ nhật 14">
              <a:extLst>
                <a:ext uri="{FF2B5EF4-FFF2-40B4-BE49-F238E27FC236}">
                  <a16:creationId xmlns:a16="http://schemas.microsoft.com/office/drawing/2014/main" xmlns="" id="{C75911F8-BCB5-AA61-714D-B544A74D40A2}"/>
                </a:ext>
              </a:extLst>
            </p:cNvPr>
            <p:cNvSpPr/>
            <p:nvPr/>
          </p:nvSpPr>
          <p:spPr>
            <a:xfrm>
              <a:off x="132441" y="2568606"/>
              <a:ext cx="2638006" cy="515847"/>
            </a:xfrm>
            <a:prstGeom prst="rect">
              <a:avLst/>
            </a:prstGeom>
            <a:noFill/>
          </p:spPr>
          <p:txBody>
            <a:bodyPr wrap="square" lIns="60960" tIns="30480" rIns="60960" bIns="30480">
              <a:spAutoFit/>
            </a:bodyPr>
            <a:lstStyle/>
            <a:p>
              <a:pPr>
                <a:lnSpc>
                  <a:spcPct val="82000"/>
                </a:lnSpc>
              </a:pPr>
              <a:r>
                <a:rPr lang="vi-VN" sz="3600" dirty="0">
                  <a:ln w="0"/>
                  <a:effectLst>
                    <a:outerShdw blurRad="38100" dist="19050" dir="2700000" algn="tl" rotWithShape="0">
                      <a:schemeClr val="dk1">
                        <a:alpha val="40000"/>
                      </a:schemeClr>
                    </a:outerShdw>
                  </a:effectLst>
                </a:rPr>
                <a:t>hồng xiêm</a:t>
              </a:r>
            </a:p>
          </p:txBody>
        </p:sp>
        <p:sp>
          <p:nvSpPr>
            <p:cNvPr id="16" name="Hình chữ nhật 15">
              <a:extLst>
                <a:ext uri="{FF2B5EF4-FFF2-40B4-BE49-F238E27FC236}">
                  <a16:creationId xmlns:a16="http://schemas.microsoft.com/office/drawing/2014/main" xmlns="" id="{A45FD7E7-9771-06D9-3216-803DDEC88758}"/>
                </a:ext>
              </a:extLst>
            </p:cNvPr>
            <p:cNvSpPr/>
            <p:nvPr/>
          </p:nvSpPr>
          <p:spPr>
            <a:xfrm>
              <a:off x="259947" y="3432611"/>
              <a:ext cx="1999131" cy="515847"/>
            </a:xfrm>
            <a:prstGeom prst="rect">
              <a:avLst/>
            </a:prstGeom>
            <a:noFill/>
          </p:spPr>
          <p:txBody>
            <a:bodyPr wrap="square" lIns="60960" tIns="30480" rIns="60960" bIns="30480">
              <a:spAutoFit/>
            </a:bodyPr>
            <a:lstStyle/>
            <a:p>
              <a:pPr>
                <a:lnSpc>
                  <a:spcPct val="82000"/>
                </a:lnSpc>
              </a:pPr>
              <a:r>
                <a:rPr lang="vi-VN" sz="3600" dirty="0">
                  <a:ln w="0"/>
                  <a:effectLst>
                    <a:outerShdw blurRad="38100" dist="19050" dir="2700000" algn="tl" rotWithShape="0">
                      <a:schemeClr val="dk1">
                        <a:alpha val="40000"/>
                      </a:schemeClr>
                    </a:outerShdw>
                  </a:effectLst>
                </a:rPr>
                <a:t>bưởi đỏ</a:t>
              </a:r>
            </a:p>
          </p:txBody>
        </p:sp>
        <p:pic>
          <p:nvPicPr>
            <p:cNvPr id="17" name="Hình ảnh 16">
              <a:extLst>
                <a:ext uri="{FF2B5EF4-FFF2-40B4-BE49-F238E27FC236}">
                  <a16:creationId xmlns:a16="http://schemas.microsoft.com/office/drawing/2014/main" xmlns="" id="{07FD62DF-81AE-D52A-723D-3BD00830FF1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34329" t="5802" r="51608" b="13244"/>
            <a:stretch/>
          </p:blipFill>
          <p:spPr>
            <a:xfrm>
              <a:off x="2536338" y="3397669"/>
              <a:ext cx="774633" cy="660456"/>
            </a:xfrm>
            <a:prstGeom prst="rect">
              <a:avLst/>
            </a:prstGeom>
          </p:spPr>
        </p:pic>
        <p:sp>
          <p:nvSpPr>
            <p:cNvPr id="18" name="Hình chữ nhật 17">
              <a:extLst>
                <a:ext uri="{FF2B5EF4-FFF2-40B4-BE49-F238E27FC236}">
                  <a16:creationId xmlns:a16="http://schemas.microsoft.com/office/drawing/2014/main" xmlns="" id="{DF0CD188-52C1-B10A-34AD-E69DF0C8415F}"/>
                </a:ext>
              </a:extLst>
            </p:cNvPr>
            <p:cNvSpPr/>
            <p:nvPr/>
          </p:nvSpPr>
          <p:spPr>
            <a:xfrm>
              <a:off x="308850" y="4335265"/>
              <a:ext cx="1999131" cy="515847"/>
            </a:xfrm>
            <a:prstGeom prst="rect">
              <a:avLst/>
            </a:prstGeom>
            <a:noFill/>
          </p:spPr>
          <p:txBody>
            <a:bodyPr wrap="square" lIns="60960" tIns="30480" rIns="60960" bIns="30480">
              <a:spAutoFit/>
            </a:bodyPr>
            <a:lstStyle/>
            <a:p>
              <a:pPr>
                <a:lnSpc>
                  <a:spcPct val="82000"/>
                </a:lnSpc>
              </a:pPr>
              <a:r>
                <a:rPr lang="vi-VN" sz="3600" dirty="0">
                  <a:ln w="0"/>
                  <a:effectLst>
                    <a:outerShdw blurRad="38100" dist="19050" dir="2700000" algn="tl" rotWithShape="0">
                      <a:schemeClr val="dk1">
                        <a:alpha val="40000"/>
                      </a:schemeClr>
                    </a:outerShdw>
                  </a:effectLst>
                </a:rPr>
                <a:t>bưởi</a:t>
              </a:r>
            </a:p>
          </p:txBody>
        </p:sp>
        <p:pic>
          <p:nvPicPr>
            <p:cNvPr id="19" name="Hình ảnh 18">
              <a:extLst>
                <a:ext uri="{FF2B5EF4-FFF2-40B4-BE49-F238E27FC236}">
                  <a16:creationId xmlns:a16="http://schemas.microsoft.com/office/drawing/2014/main" xmlns="" id="{9C28B41F-6B11-2D06-44E5-1526C5860C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50482" t="18730" r="33725" b="14510"/>
            <a:stretch/>
          </p:blipFill>
          <p:spPr>
            <a:xfrm>
              <a:off x="2313513" y="4258309"/>
              <a:ext cx="992343" cy="660456"/>
            </a:xfrm>
            <a:prstGeom prst="rect">
              <a:avLst/>
            </a:prstGeom>
          </p:spPr>
        </p:pic>
        <p:sp>
          <p:nvSpPr>
            <p:cNvPr id="20" name="Hình chữ nhật 19">
              <a:extLst>
                <a:ext uri="{FF2B5EF4-FFF2-40B4-BE49-F238E27FC236}">
                  <a16:creationId xmlns:a16="http://schemas.microsoft.com/office/drawing/2014/main" xmlns="" id="{C3892380-C50A-8225-2D4F-805AA5520AB0}"/>
                </a:ext>
              </a:extLst>
            </p:cNvPr>
            <p:cNvSpPr/>
            <p:nvPr/>
          </p:nvSpPr>
          <p:spPr>
            <a:xfrm>
              <a:off x="249036" y="5132532"/>
              <a:ext cx="1999131" cy="515847"/>
            </a:xfrm>
            <a:prstGeom prst="rect">
              <a:avLst/>
            </a:prstGeom>
            <a:noFill/>
          </p:spPr>
          <p:txBody>
            <a:bodyPr wrap="square" lIns="60960" tIns="30480" rIns="60960" bIns="30480">
              <a:spAutoFit/>
            </a:bodyPr>
            <a:lstStyle/>
            <a:p>
              <a:pPr>
                <a:lnSpc>
                  <a:spcPct val="82000"/>
                </a:lnSpc>
              </a:pPr>
              <a:r>
                <a:rPr lang="vi-VN" sz="3600" dirty="0">
                  <a:ln w="0"/>
                  <a:effectLst>
                    <a:outerShdw blurRad="38100" dist="19050" dir="2700000" algn="tl" rotWithShape="0">
                      <a:schemeClr val="dk1">
                        <a:alpha val="40000"/>
                      </a:schemeClr>
                    </a:outerShdw>
                  </a:effectLst>
                </a:rPr>
                <a:t>quýt</a:t>
              </a:r>
            </a:p>
          </p:txBody>
        </p:sp>
        <p:pic>
          <p:nvPicPr>
            <p:cNvPr id="21" name="Hình ảnh 20">
              <a:extLst>
                <a:ext uri="{FF2B5EF4-FFF2-40B4-BE49-F238E27FC236}">
                  <a16:creationId xmlns:a16="http://schemas.microsoft.com/office/drawing/2014/main" xmlns="" id="{4433CE84-DF57-8233-F97F-A45F6C06119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67420" t="34960" r="16787" b="15513"/>
            <a:stretch/>
          </p:blipFill>
          <p:spPr>
            <a:xfrm>
              <a:off x="2066999" y="5028191"/>
              <a:ext cx="1238857" cy="767040"/>
            </a:xfrm>
            <a:prstGeom prst="rect">
              <a:avLst/>
            </a:prstGeom>
          </p:spPr>
        </p:pic>
        <p:sp>
          <p:nvSpPr>
            <p:cNvPr id="22" name="Hình chữ nhật 21">
              <a:extLst>
                <a:ext uri="{FF2B5EF4-FFF2-40B4-BE49-F238E27FC236}">
                  <a16:creationId xmlns:a16="http://schemas.microsoft.com/office/drawing/2014/main" xmlns="" id="{F28A7CB2-54EF-57FB-FD7B-D6AE7C0D24CE}"/>
                </a:ext>
              </a:extLst>
            </p:cNvPr>
            <p:cNvSpPr/>
            <p:nvPr/>
          </p:nvSpPr>
          <p:spPr>
            <a:xfrm>
              <a:off x="80494" y="6052998"/>
              <a:ext cx="2455844" cy="515847"/>
            </a:xfrm>
            <a:prstGeom prst="rect">
              <a:avLst/>
            </a:prstGeom>
            <a:noFill/>
          </p:spPr>
          <p:txBody>
            <a:bodyPr wrap="square" lIns="60960" tIns="30480" rIns="60960" bIns="30480">
              <a:spAutoFit/>
            </a:bodyPr>
            <a:lstStyle/>
            <a:p>
              <a:pPr>
                <a:lnSpc>
                  <a:spcPct val="82000"/>
                </a:lnSpc>
              </a:pPr>
              <a:r>
                <a:rPr lang="vi-VN" sz="3600" dirty="0">
                  <a:ln w="0"/>
                  <a:effectLst>
                    <a:outerShdw blurRad="38100" dist="19050" dir="2700000" algn="tl" rotWithShape="0">
                      <a:schemeClr val="dk1">
                        <a:alpha val="40000"/>
                      </a:schemeClr>
                    </a:outerShdw>
                  </a:effectLst>
                </a:rPr>
                <a:t> thanh trà</a:t>
              </a:r>
            </a:p>
          </p:txBody>
        </p:sp>
        <p:pic>
          <p:nvPicPr>
            <p:cNvPr id="23" name="Hình ảnh 22">
              <a:extLst>
                <a:ext uri="{FF2B5EF4-FFF2-40B4-BE49-F238E27FC236}">
                  <a16:creationId xmlns:a16="http://schemas.microsoft.com/office/drawing/2014/main" xmlns="" id="{3CAA5BC7-E319-3011-9FE5-9A994331667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84074" t="24334" r="-158" b="10128"/>
            <a:stretch/>
          </p:blipFill>
          <p:spPr>
            <a:xfrm>
              <a:off x="2536338" y="5974090"/>
              <a:ext cx="799212" cy="642979"/>
            </a:xfrm>
            <a:prstGeom prst="rect">
              <a:avLst/>
            </a:prstGeom>
          </p:spPr>
        </p:pic>
        <p:sp>
          <p:nvSpPr>
            <p:cNvPr id="24" name="Hình chữ nhật 23">
              <a:extLst>
                <a:ext uri="{FF2B5EF4-FFF2-40B4-BE49-F238E27FC236}">
                  <a16:creationId xmlns:a16="http://schemas.microsoft.com/office/drawing/2014/main" xmlns="" id="{89A6AA50-3B66-049E-541B-C72FDE3091F5}"/>
                </a:ext>
              </a:extLst>
            </p:cNvPr>
            <p:cNvSpPr/>
            <p:nvPr/>
          </p:nvSpPr>
          <p:spPr>
            <a:xfrm>
              <a:off x="4104018" y="1652366"/>
              <a:ext cx="2111859"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Ba Đình</a:t>
              </a:r>
            </a:p>
          </p:txBody>
        </p:sp>
        <p:sp>
          <p:nvSpPr>
            <p:cNvPr id="25" name="Hình chữ nhật 24">
              <a:extLst>
                <a:ext uri="{FF2B5EF4-FFF2-40B4-BE49-F238E27FC236}">
                  <a16:creationId xmlns:a16="http://schemas.microsoft.com/office/drawing/2014/main" xmlns="" id="{F23D0841-6F62-024F-43F3-6CCEBC70A281}"/>
                </a:ext>
              </a:extLst>
            </p:cNvPr>
            <p:cNvSpPr/>
            <p:nvPr/>
          </p:nvSpPr>
          <p:spPr>
            <a:xfrm>
              <a:off x="3884719" y="2466872"/>
              <a:ext cx="2781300"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Xuân Đỉnh</a:t>
              </a:r>
            </a:p>
          </p:txBody>
        </p:sp>
        <p:sp>
          <p:nvSpPr>
            <p:cNvPr id="26" name="Hình chữ nhật 25">
              <a:extLst>
                <a:ext uri="{FF2B5EF4-FFF2-40B4-BE49-F238E27FC236}">
                  <a16:creationId xmlns:a16="http://schemas.microsoft.com/office/drawing/2014/main" xmlns="" id="{5EF1DBFA-B8DA-EDC6-C39B-5B41AEA23E05}"/>
                </a:ext>
              </a:extLst>
            </p:cNvPr>
            <p:cNvSpPr/>
            <p:nvPr/>
          </p:nvSpPr>
          <p:spPr>
            <a:xfrm>
              <a:off x="4053567" y="3341537"/>
              <a:ext cx="3078025"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Mê Linh</a:t>
              </a:r>
            </a:p>
          </p:txBody>
        </p:sp>
        <p:sp>
          <p:nvSpPr>
            <p:cNvPr id="27" name="Hình chữ nhật 26">
              <a:extLst>
                <a:ext uri="{FF2B5EF4-FFF2-40B4-BE49-F238E27FC236}">
                  <a16:creationId xmlns:a16="http://schemas.microsoft.com/office/drawing/2014/main" xmlns="" id="{FCC17C12-D4CD-3FAB-FA47-C0B37D89AE2E}"/>
                </a:ext>
              </a:extLst>
            </p:cNvPr>
            <p:cNvSpPr/>
            <p:nvPr/>
          </p:nvSpPr>
          <p:spPr>
            <a:xfrm>
              <a:off x="4053567" y="4209334"/>
              <a:ext cx="2545493"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Biên Hoà</a:t>
              </a:r>
            </a:p>
          </p:txBody>
        </p:sp>
        <p:sp>
          <p:nvSpPr>
            <p:cNvPr id="28" name="Hình chữ nhật 27">
              <a:extLst>
                <a:ext uri="{FF2B5EF4-FFF2-40B4-BE49-F238E27FC236}">
                  <a16:creationId xmlns:a16="http://schemas.microsoft.com/office/drawing/2014/main" xmlns="" id="{67EE2E7A-D308-D447-AE41-57D4ED160A21}"/>
                </a:ext>
              </a:extLst>
            </p:cNvPr>
            <p:cNvSpPr/>
            <p:nvPr/>
          </p:nvSpPr>
          <p:spPr>
            <a:xfrm>
              <a:off x="3715509" y="5077132"/>
              <a:ext cx="3078025"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Hương Cần</a:t>
              </a:r>
            </a:p>
          </p:txBody>
        </p:sp>
        <p:sp>
          <p:nvSpPr>
            <p:cNvPr id="29" name="Hình chữ nhật 28">
              <a:extLst>
                <a:ext uri="{FF2B5EF4-FFF2-40B4-BE49-F238E27FC236}">
                  <a16:creationId xmlns:a16="http://schemas.microsoft.com/office/drawing/2014/main" xmlns="" id="{CBD5E87A-C855-1C16-4430-A64804BB2D07}"/>
                </a:ext>
              </a:extLst>
            </p:cNvPr>
            <p:cNvSpPr/>
            <p:nvPr/>
          </p:nvSpPr>
          <p:spPr>
            <a:xfrm>
              <a:off x="4556986" y="5928217"/>
              <a:ext cx="3078025"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Huế</a:t>
              </a:r>
            </a:p>
          </p:txBody>
        </p:sp>
        <p:sp>
          <p:nvSpPr>
            <p:cNvPr id="30" name="Hình chữ nhật 29">
              <a:extLst>
                <a:ext uri="{FF2B5EF4-FFF2-40B4-BE49-F238E27FC236}">
                  <a16:creationId xmlns:a16="http://schemas.microsoft.com/office/drawing/2014/main" xmlns="" id="{24D1C46C-BD08-5040-9496-461BA1761480}"/>
                </a:ext>
              </a:extLst>
            </p:cNvPr>
            <p:cNvSpPr/>
            <p:nvPr/>
          </p:nvSpPr>
          <p:spPr>
            <a:xfrm>
              <a:off x="9009587" y="1571338"/>
              <a:ext cx="2111859"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ngọt</a:t>
              </a:r>
            </a:p>
          </p:txBody>
        </p:sp>
        <p:sp>
          <p:nvSpPr>
            <p:cNvPr id="31" name="Hình chữ nhật 30">
              <a:extLst>
                <a:ext uri="{FF2B5EF4-FFF2-40B4-BE49-F238E27FC236}">
                  <a16:creationId xmlns:a16="http://schemas.microsoft.com/office/drawing/2014/main" xmlns="" id="{032A47C2-67E7-12AD-C8BE-9990A9C205D0}"/>
                </a:ext>
              </a:extLst>
            </p:cNvPr>
            <p:cNvSpPr/>
            <p:nvPr/>
          </p:nvSpPr>
          <p:spPr>
            <a:xfrm>
              <a:off x="8705628" y="2441365"/>
              <a:ext cx="2111859"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cát mịn</a:t>
              </a:r>
            </a:p>
          </p:txBody>
        </p:sp>
        <p:sp>
          <p:nvSpPr>
            <p:cNvPr id="32" name="Hình chữ nhật 31">
              <a:extLst>
                <a:ext uri="{FF2B5EF4-FFF2-40B4-BE49-F238E27FC236}">
                  <a16:creationId xmlns:a16="http://schemas.microsoft.com/office/drawing/2014/main" xmlns="" id="{F77A69C9-539D-34A1-C4D3-5A03A7AC9D12}"/>
                </a:ext>
              </a:extLst>
            </p:cNvPr>
            <p:cNvSpPr/>
            <p:nvPr/>
          </p:nvSpPr>
          <p:spPr>
            <a:xfrm>
              <a:off x="9009587" y="3341537"/>
              <a:ext cx="2193926"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đỏ</a:t>
              </a:r>
            </a:p>
          </p:txBody>
        </p:sp>
        <p:sp>
          <p:nvSpPr>
            <p:cNvPr id="33" name="Hình chữ nhật 32">
              <a:extLst>
                <a:ext uri="{FF2B5EF4-FFF2-40B4-BE49-F238E27FC236}">
                  <a16:creationId xmlns:a16="http://schemas.microsoft.com/office/drawing/2014/main" xmlns="" id="{4CD8ABEA-2D72-9986-F0D6-A8F5CD556730}"/>
                </a:ext>
              </a:extLst>
            </p:cNvPr>
            <p:cNvSpPr/>
            <p:nvPr/>
          </p:nvSpPr>
          <p:spPr>
            <a:xfrm>
              <a:off x="6965108" y="4294588"/>
              <a:ext cx="5464659" cy="458587"/>
            </a:xfrm>
            <a:prstGeom prst="rect">
              <a:avLst/>
            </a:prstGeom>
            <a:noFill/>
          </p:spPr>
          <p:txBody>
            <a:bodyPr wrap="square" lIns="60960" tIns="30480" rIns="60960" bIns="30480">
              <a:spAutoFit/>
            </a:bodyPr>
            <a:lstStyle/>
            <a:p>
              <a:pPr>
                <a:lnSpc>
                  <a:spcPct val="86000"/>
                </a:lnSpc>
              </a:pPr>
              <a:r>
                <a:rPr lang="vi-VN" sz="3000" dirty="0">
                  <a:ln w="0"/>
                  <a:effectLst>
                    <a:outerShdw blurRad="38100" dist="19050" dir="2700000" algn="tl" rotWithShape="0">
                      <a:schemeClr val="dk1">
                        <a:alpha val="40000"/>
                      </a:schemeClr>
                    </a:outerShdw>
                  </a:effectLst>
                </a:rPr>
                <a:t>đậm vị phù sa bãi bờ Nam Bộ</a:t>
              </a:r>
            </a:p>
          </p:txBody>
        </p:sp>
        <p:sp>
          <p:nvSpPr>
            <p:cNvPr id="34" name="Hình chữ nhật 33">
              <a:extLst>
                <a:ext uri="{FF2B5EF4-FFF2-40B4-BE49-F238E27FC236}">
                  <a16:creationId xmlns:a16="http://schemas.microsoft.com/office/drawing/2014/main" xmlns="" id="{1ACDDD5C-9DE1-7548-F5E4-DD9B7C206952}"/>
                </a:ext>
              </a:extLst>
            </p:cNvPr>
            <p:cNvSpPr/>
            <p:nvPr/>
          </p:nvSpPr>
          <p:spPr>
            <a:xfrm>
              <a:off x="8510346" y="5053931"/>
              <a:ext cx="3178659"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nhỏ nhắn</a:t>
              </a:r>
            </a:p>
          </p:txBody>
        </p:sp>
        <p:sp>
          <p:nvSpPr>
            <p:cNvPr id="35" name="Hình chữ nhật 34">
              <a:extLst>
                <a:ext uri="{FF2B5EF4-FFF2-40B4-BE49-F238E27FC236}">
                  <a16:creationId xmlns:a16="http://schemas.microsoft.com/office/drawing/2014/main" xmlns="" id="{05E9D086-F8D9-9DC6-B9E4-A024077CFD1D}"/>
                </a:ext>
              </a:extLst>
            </p:cNvPr>
            <p:cNvSpPr/>
            <p:nvPr/>
          </p:nvSpPr>
          <p:spPr>
            <a:xfrm>
              <a:off x="8592411" y="5959171"/>
              <a:ext cx="3178659" cy="615553"/>
            </a:xfrm>
            <a:prstGeom prst="rect">
              <a:avLst/>
            </a:prstGeom>
            <a:noFill/>
          </p:spPr>
          <p:txBody>
            <a:bodyPr wrap="square" lIns="60960" tIns="30480" rIns="60960" bIns="30480">
              <a:spAutoFit/>
            </a:bodyPr>
            <a:lstStyle/>
            <a:p>
              <a:r>
                <a:rPr lang="vi-VN" sz="3600" dirty="0">
                  <a:ln w="0"/>
                  <a:effectLst>
                    <a:outerShdw blurRad="38100" dist="19050" dir="2700000" algn="tl" rotWithShape="0">
                      <a:schemeClr val="dk1">
                        <a:alpha val="40000"/>
                      </a:schemeClr>
                    </a:outerShdw>
                  </a:effectLst>
                </a:rPr>
                <a:t>tròn xinh</a:t>
              </a:r>
            </a:p>
          </p:txBody>
        </p:sp>
      </p:grpSp>
      <p:sp>
        <p:nvSpPr>
          <p:cNvPr id="2" name="TextBox 1">
            <a:extLst>
              <a:ext uri="{FF2B5EF4-FFF2-40B4-BE49-F238E27FC236}">
                <a16:creationId xmlns:a16="http://schemas.microsoft.com/office/drawing/2014/main" xmlns="" id="{D3659BBA-23C4-B858-7D16-367DBC443EC1}"/>
              </a:ext>
            </a:extLst>
          </p:cNvPr>
          <p:cNvSpPr txBox="1"/>
          <p:nvPr/>
        </p:nvSpPr>
        <p:spPr>
          <a:xfrm>
            <a:off x="184936" y="106425"/>
            <a:ext cx="120070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1. Mỗi loại quả trong vườn Bác có nguồn gốc từ đâu? Mỗi loại quả ấy được tả bằng những từ ngữ, hình ảnh nào? </a:t>
            </a:r>
            <a:endParaRPr kumimoji="0" lang="en-US" sz="2400" b="1"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43841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66667" y="6043544"/>
            <a:ext cx="12600469" cy="765965"/>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5" name="Freeform 5"/>
          <p:cNvSpPr/>
          <p:nvPr/>
        </p:nvSpPr>
        <p:spPr>
          <a:xfrm>
            <a:off x="3302000" y="6044743"/>
            <a:ext cx="2671671" cy="764766"/>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10714755" y="6209113"/>
            <a:ext cx="1519048" cy="434827"/>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2" name="Hình chữ nhật: Góc Tròn 1">
            <a:extLst>
              <a:ext uri="{FF2B5EF4-FFF2-40B4-BE49-F238E27FC236}">
                <a16:creationId xmlns:a16="http://schemas.microsoft.com/office/drawing/2014/main" xmlns="" id="{417AA07A-3858-4C90-9437-3F9DAEC7CE94}"/>
              </a:ext>
            </a:extLst>
          </p:cNvPr>
          <p:cNvSpPr/>
          <p:nvPr/>
        </p:nvSpPr>
        <p:spPr>
          <a:xfrm>
            <a:off x="281736" y="214061"/>
            <a:ext cx="11628529" cy="1436939"/>
          </a:xfrm>
          <a:prstGeom prst="roundRect">
            <a:avLst>
              <a:gd name="adj" fmla="val 31063"/>
            </a:avLst>
          </a:prstGeom>
          <a:solidFill>
            <a:srgbClr val="F46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Hình chữ nhật 2">
            <a:extLst>
              <a:ext uri="{FF2B5EF4-FFF2-40B4-BE49-F238E27FC236}">
                <a16:creationId xmlns:a16="http://schemas.microsoft.com/office/drawing/2014/main" xmlns="" id="{9504641F-D18B-6F37-A32E-6580564429C7}"/>
              </a:ext>
            </a:extLst>
          </p:cNvPr>
          <p:cNvSpPr/>
          <p:nvPr/>
        </p:nvSpPr>
        <p:spPr>
          <a:xfrm>
            <a:off x="533400" y="177800"/>
            <a:ext cx="11125200" cy="1415772"/>
          </a:xfrm>
          <a:prstGeom prst="rect">
            <a:avLst/>
          </a:prstGeom>
          <a:noFill/>
        </p:spPr>
        <p:txBody>
          <a:bodyPr wrap="square" lIns="60960" tIns="30480" rIns="60960" bIns="30480">
            <a:spAutoFit/>
          </a:bodyPr>
          <a:lstStyle/>
          <a:p>
            <a:r>
              <a:rPr lang="vi-VN" sz="4400">
                <a:ln w="0"/>
                <a:solidFill>
                  <a:schemeClr val="bg1"/>
                </a:solidFill>
                <a:effectLst>
                  <a:outerShdw blurRad="38100" dist="19050" dir="2700000" algn="tl" rotWithShape="0">
                    <a:schemeClr val="dk1">
                      <a:alpha val="40000"/>
                    </a:schemeClr>
                  </a:outerShdw>
                </a:effectLst>
              </a:rPr>
              <a:t>2. Cách tả màu sắc quả hồng Yên Thôn có gì đặc biệt?</a:t>
            </a:r>
          </a:p>
        </p:txBody>
      </p:sp>
      <p:pic>
        <p:nvPicPr>
          <p:cNvPr id="1026" name="Picture 2">
            <a:extLst>
              <a:ext uri="{FF2B5EF4-FFF2-40B4-BE49-F238E27FC236}">
                <a16:creationId xmlns:a16="http://schemas.microsoft.com/office/drawing/2014/main" xmlns="" id="{864ADBE8-B09C-2607-48B0-A819BC1C52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04" b="6077"/>
          <a:stretch/>
        </p:blipFill>
        <p:spPr bwMode="auto">
          <a:xfrm flipH="1">
            <a:off x="281735" y="1735730"/>
            <a:ext cx="5486400" cy="4223084"/>
          </a:xfrm>
          <a:prstGeom prst="rect">
            <a:avLst/>
          </a:prstGeom>
          <a:noFill/>
          <a:extLst>
            <a:ext uri="{909E8E84-426E-40DD-AFC4-6F175D3DCCD1}">
              <a14:hiddenFill xmlns:a14="http://schemas.microsoft.com/office/drawing/2010/main">
                <a:solidFill>
                  <a:srgbClr val="FFFFFF"/>
                </a:solidFill>
              </a14:hiddenFill>
            </a:ext>
          </a:extLst>
        </p:spPr>
      </p:pic>
      <p:sp>
        <p:nvSpPr>
          <p:cNvPr id="16" name="Hộp Văn bản 15">
            <a:extLst>
              <a:ext uri="{FF2B5EF4-FFF2-40B4-BE49-F238E27FC236}">
                <a16:creationId xmlns:a16="http://schemas.microsoft.com/office/drawing/2014/main" xmlns="" id="{1DC8A43C-BE62-C241-EDC8-A3DF76A647BE}"/>
              </a:ext>
            </a:extLst>
          </p:cNvPr>
          <p:cNvSpPr txBox="1"/>
          <p:nvPr/>
        </p:nvSpPr>
        <p:spPr>
          <a:xfrm>
            <a:off x="5726531" y="4600055"/>
            <a:ext cx="6248400" cy="1521570"/>
          </a:xfrm>
          <a:prstGeom prst="rect">
            <a:avLst/>
          </a:prstGeom>
          <a:noFill/>
        </p:spPr>
        <p:txBody>
          <a:bodyPr wrap="square">
            <a:spAutoFit/>
          </a:bodyPr>
          <a:lstStyle/>
          <a:p>
            <a:pPr marL="60116" indent="-60116" algn="just">
              <a:lnSpc>
                <a:spcPct val="86000"/>
              </a:lnSpc>
              <a:spcAft>
                <a:spcPts val="533"/>
              </a:spcAft>
            </a:pPr>
            <a:r>
              <a:rPr lang="vi-VN"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Màu hồng chói như hàng trăm chiếc đèn lồng giữa sương giá; màu hồng thắm thiết và vồn vã.</a:t>
            </a:r>
            <a:endParaRPr lang="en-US" sz="2933"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a:extLst>
              <a:ext uri="{FF2B5EF4-FFF2-40B4-BE49-F238E27FC236}">
                <a16:creationId xmlns:a16="http://schemas.microsoft.com/office/drawing/2014/main" xmlns="" id="{3E0EACEB-FC86-768B-CB9C-B8CE8DB9A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1735730"/>
            <a:ext cx="6119065" cy="279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185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par>
                                <p:cTn id="11" presetID="16" presetClass="entr" presetSubtype="37"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outVertic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8C68D0B-24D3-E3C6-9C53-44EFE41772B9}"/>
              </a:ext>
            </a:extLst>
          </p:cNvPr>
          <p:cNvSpPr txBox="1"/>
          <p:nvPr/>
        </p:nvSpPr>
        <p:spPr>
          <a:xfrm>
            <a:off x="628650" y="485775"/>
            <a:ext cx="11182350" cy="1446550"/>
          </a:xfrm>
          <a:prstGeom prst="rect">
            <a:avLst/>
          </a:prstGeom>
          <a:noFill/>
        </p:spPr>
        <p:txBody>
          <a:bodyPr wrap="square" rtlCol="0">
            <a:spAutoFit/>
          </a:bodyPr>
          <a:lstStyle/>
          <a:p>
            <a:r>
              <a:rPr lang="vi-VN" sz="4400" dirty="0">
                <a:latin typeface="+mj-lt"/>
              </a:rPr>
              <a:t>Trong câu “ Sum vầy muôn loài quả khác mang bóng dáng miền quê yêu thương”.</a:t>
            </a:r>
            <a:endParaRPr lang="en-US" sz="4400" dirty="0">
              <a:latin typeface="+mj-lt"/>
            </a:endParaRPr>
          </a:p>
        </p:txBody>
      </p:sp>
    </p:spTree>
    <p:extLst>
      <p:ext uri="{BB962C8B-B14F-4D97-AF65-F5344CB8AC3E}">
        <p14:creationId xmlns:p14="http://schemas.microsoft.com/office/powerpoint/2010/main" val="22264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81A9FE0-90A3-3531-7D60-0915A1A491DB}"/>
            </a:ext>
          </a:extLst>
        </p:cNvPr>
        <p:cNvGrpSpPr/>
        <p:nvPr/>
      </p:nvGrpSpPr>
      <p:grpSpPr>
        <a:xfrm>
          <a:off x="0" y="0"/>
          <a:ext cx="0" cy="0"/>
          <a:chOff x="0" y="0"/>
          <a:chExt cx="0" cy="0"/>
        </a:xfrm>
      </p:grpSpPr>
      <p:pic>
        <p:nvPicPr>
          <p:cNvPr id="2" name="Graphic 3">
            <a:extLst>
              <a:ext uri="{FF2B5EF4-FFF2-40B4-BE49-F238E27FC236}">
                <a16:creationId xmlns:a16="http://schemas.microsoft.com/office/drawing/2014/main" xmlns="" id="{85266DAC-E073-0438-E76B-162D7043F43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2670522"/>
            <a:ext cx="3127469" cy="4049127"/>
          </a:xfrm>
          <a:prstGeom prst="rect">
            <a:avLst/>
          </a:prstGeom>
        </p:spPr>
      </p:pic>
      <p:grpSp>
        <p:nvGrpSpPr>
          <p:cNvPr id="3" name="Group 2">
            <a:extLst>
              <a:ext uri="{FF2B5EF4-FFF2-40B4-BE49-F238E27FC236}">
                <a16:creationId xmlns:a16="http://schemas.microsoft.com/office/drawing/2014/main" xmlns="" id="{E42F8758-AAE6-C81F-B3D1-57DF754A09C3}"/>
              </a:ext>
            </a:extLst>
          </p:cNvPr>
          <p:cNvGrpSpPr/>
          <p:nvPr/>
        </p:nvGrpSpPr>
        <p:grpSpPr>
          <a:xfrm>
            <a:off x="157655" y="0"/>
            <a:ext cx="12034345" cy="1815882"/>
            <a:chOff x="4396770" y="8135998"/>
            <a:chExt cx="7193902" cy="1815882"/>
          </a:xfrm>
        </p:grpSpPr>
        <p:sp>
          <p:nvSpPr>
            <p:cNvPr id="4" name="TextBox 3">
              <a:extLst>
                <a:ext uri="{FF2B5EF4-FFF2-40B4-BE49-F238E27FC236}">
                  <a16:creationId xmlns:a16="http://schemas.microsoft.com/office/drawing/2014/main" xmlns="" id="{02E41B08-17BF-5593-B4D0-247FD64CF2B0}"/>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endParaRPr lang="en-US" sz="9600" dirty="0">
                <a:ln w="295275">
                  <a:solidFill>
                    <a:schemeClr val="bg1"/>
                  </a:solidFill>
                </a:ln>
                <a:latin typeface="SVN-Poky's" panose="020B0606040200020203" pitchFamily="34" charset="0"/>
              </a:endParaRPr>
            </a:p>
            <a:p>
              <a:pPr algn="ctr">
                <a:lnSpc>
                  <a:spcPct val="80000"/>
                </a:lnSpc>
              </a:pPr>
              <a:r>
                <a:rPr lang="en-US" sz="9600" dirty="0" err="1">
                  <a:ln w="295275">
                    <a:solidFill>
                      <a:schemeClr val="bg1"/>
                    </a:solidFill>
                  </a:ln>
                  <a:latin typeface="SVN-Poky's" panose="020B0606040200020203" pitchFamily="34" charset="0"/>
                </a:rPr>
                <a:t>Giải</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thích</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nghĩa</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từ</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khó</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hiểu</a:t>
              </a:r>
              <a:endParaRPr lang="en-US" sz="9600" dirty="0">
                <a:ln w="29527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xmlns="" id="{095BFBF0-44DE-5FB3-099A-A88F728EA182}"/>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Giải</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nghĩa</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từ</a:t>
              </a:r>
              <a:endParaRPr lang="en-US" sz="9600" b="1" dirty="0">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6" name="Hình chữ nhật: Góc Tròn 11">
            <a:extLst>
              <a:ext uri="{FF2B5EF4-FFF2-40B4-BE49-F238E27FC236}">
                <a16:creationId xmlns:a16="http://schemas.microsoft.com/office/drawing/2014/main" xmlns="" id="{12DDEBD0-6109-9F2B-1C83-4C3A529A330E}"/>
              </a:ext>
            </a:extLst>
          </p:cNvPr>
          <p:cNvSpPr/>
          <p:nvPr/>
        </p:nvSpPr>
        <p:spPr>
          <a:xfrm>
            <a:off x="3476299" y="2273185"/>
            <a:ext cx="5397055" cy="2768934"/>
          </a:xfrm>
          <a:custGeom>
            <a:avLst/>
            <a:gdLst>
              <a:gd name="connsiteX0" fmla="*/ 0 w 5397055"/>
              <a:gd name="connsiteY0" fmla="*/ 461498 h 2768934"/>
              <a:gd name="connsiteX1" fmla="*/ 461498 w 5397055"/>
              <a:gd name="connsiteY1" fmla="*/ 0 h 2768934"/>
              <a:gd name="connsiteX2" fmla="*/ 4935557 w 5397055"/>
              <a:gd name="connsiteY2" fmla="*/ 0 h 2768934"/>
              <a:gd name="connsiteX3" fmla="*/ 5397055 w 5397055"/>
              <a:gd name="connsiteY3" fmla="*/ 461498 h 2768934"/>
              <a:gd name="connsiteX4" fmla="*/ 5397055 w 5397055"/>
              <a:gd name="connsiteY4" fmla="*/ 2307436 h 2768934"/>
              <a:gd name="connsiteX5" fmla="*/ 4935557 w 5397055"/>
              <a:gd name="connsiteY5" fmla="*/ 2768934 h 2768934"/>
              <a:gd name="connsiteX6" fmla="*/ 461498 w 5397055"/>
              <a:gd name="connsiteY6" fmla="*/ 2768934 h 2768934"/>
              <a:gd name="connsiteX7" fmla="*/ 0 w 5397055"/>
              <a:gd name="connsiteY7" fmla="*/ 2307436 h 2768934"/>
              <a:gd name="connsiteX8" fmla="*/ 0 w 5397055"/>
              <a:gd name="connsiteY8" fmla="*/ 461498 h 276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7055" h="2768934" fill="none" extrusionOk="0">
                <a:moveTo>
                  <a:pt x="0" y="461498"/>
                </a:moveTo>
                <a:cubicBezTo>
                  <a:pt x="35298" y="180658"/>
                  <a:pt x="228203" y="43919"/>
                  <a:pt x="461498" y="0"/>
                </a:cubicBezTo>
                <a:cubicBezTo>
                  <a:pt x="1966921" y="-106144"/>
                  <a:pt x="2883680" y="-57456"/>
                  <a:pt x="4935557" y="0"/>
                </a:cubicBezTo>
                <a:cubicBezTo>
                  <a:pt x="5225091" y="18273"/>
                  <a:pt x="5445795" y="206848"/>
                  <a:pt x="5397055" y="461498"/>
                </a:cubicBezTo>
                <a:cubicBezTo>
                  <a:pt x="5311372" y="993185"/>
                  <a:pt x="5453363" y="1928439"/>
                  <a:pt x="5397055" y="2307436"/>
                </a:cubicBezTo>
                <a:cubicBezTo>
                  <a:pt x="5404893" y="2573432"/>
                  <a:pt x="5193054" y="2760726"/>
                  <a:pt x="4935557" y="2768934"/>
                </a:cubicBezTo>
                <a:cubicBezTo>
                  <a:pt x="2759294" y="2739937"/>
                  <a:pt x="2401429" y="2695570"/>
                  <a:pt x="461498" y="2768934"/>
                </a:cubicBezTo>
                <a:cubicBezTo>
                  <a:pt x="208752" y="2765393"/>
                  <a:pt x="859" y="2558786"/>
                  <a:pt x="0" y="2307436"/>
                </a:cubicBezTo>
                <a:cubicBezTo>
                  <a:pt x="136928" y="2098282"/>
                  <a:pt x="140837" y="690048"/>
                  <a:pt x="0" y="461498"/>
                </a:cubicBezTo>
                <a:close/>
              </a:path>
              <a:path w="5397055" h="2768934" stroke="0" extrusionOk="0">
                <a:moveTo>
                  <a:pt x="0" y="461498"/>
                </a:moveTo>
                <a:cubicBezTo>
                  <a:pt x="43792" y="191750"/>
                  <a:pt x="195731" y="27270"/>
                  <a:pt x="461498" y="0"/>
                </a:cubicBezTo>
                <a:cubicBezTo>
                  <a:pt x="2569434" y="-6525"/>
                  <a:pt x="3353292" y="152743"/>
                  <a:pt x="4935557" y="0"/>
                </a:cubicBezTo>
                <a:cubicBezTo>
                  <a:pt x="5223409" y="17259"/>
                  <a:pt x="5392300" y="213513"/>
                  <a:pt x="5397055" y="461498"/>
                </a:cubicBezTo>
                <a:cubicBezTo>
                  <a:pt x="5235131" y="1104678"/>
                  <a:pt x="5435595" y="2047092"/>
                  <a:pt x="5397055" y="2307436"/>
                </a:cubicBezTo>
                <a:cubicBezTo>
                  <a:pt x="5409274" y="2561247"/>
                  <a:pt x="5185916" y="2774041"/>
                  <a:pt x="4935557" y="2768934"/>
                </a:cubicBezTo>
                <a:cubicBezTo>
                  <a:pt x="3485491" y="2882768"/>
                  <a:pt x="2126762" y="2768288"/>
                  <a:pt x="461498" y="2768934"/>
                </a:cubicBezTo>
                <a:cubicBezTo>
                  <a:pt x="207923" y="2771762"/>
                  <a:pt x="-5139" y="2533534"/>
                  <a:pt x="0" y="2307436"/>
                </a:cubicBezTo>
                <a:cubicBezTo>
                  <a:pt x="147158" y="1598414"/>
                  <a:pt x="-44116" y="1045792"/>
                  <a:pt x="0" y="461498"/>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ộp Văn bản 5">
            <a:extLst>
              <a:ext uri="{FF2B5EF4-FFF2-40B4-BE49-F238E27FC236}">
                <a16:creationId xmlns:a16="http://schemas.microsoft.com/office/drawing/2014/main" xmlns="" id="{35FBEE9D-8253-B905-E066-D2A78E5286C0}"/>
              </a:ext>
            </a:extLst>
          </p:cNvPr>
          <p:cNvSpPr txBox="1"/>
          <p:nvPr/>
        </p:nvSpPr>
        <p:spPr>
          <a:xfrm>
            <a:off x="3398311" y="2399668"/>
            <a:ext cx="5553032" cy="707886"/>
          </a:xfrm>
          <a:prstGeom prst="rect">
            <a:avLst/>
          </a:prstGeom>
          <a:noFill/>
        </p:spPr>
        <p:txBody>
          <a:bodyPr wrap="square" rtlCol="0">
            <a:spAutoFit/>
          </a:bodyPr>
          <a:lstStyle/>
          <a:p>
            <a:pPr algn="ctr"/>
            <a:r>
              <a:rPr lang="vi-VN" sz="4000" b="1" dirty="0">
                <a:solidFill>
                  <a:srgbClr val="FF0000"/>
                </a:solidFill>
                <a:latin typeface="Calibri" panose="020F0502020204030204" pitchFamily="34" charset="0"/>
                <a:cs typeface="Calibri" panose="020F0502020204030204" pitchFamily="34" charset="0"/>
              </a:rPr>
              <a:t>Sum vầy</a:t>
            </a:r>
            <a:endParaRPr lang="en-US" sz="4000" b="1" dirty="0">
              <a:solidFill>
                <a:srgbClr val="FF0000"/>
              </a:solidFill>
              <a:latin typeface="Calibri" panose="020F0502020204030204" pitchFamily="34" charset="0"/>
              <a:cs typeface="Calibri" panose="020F0502020204030204" pitchFamily="34" charset="0"/>
            </a:endParaRPr>
          </a:p>
        </p:txBody>
      </p:sp>
      <p:sp>
        <p:nvSpPr>
          <p:cNvPr id="8" name="Hộp Văn bản 12">
            <a:extLst>
              <a:ext uri="{FF2B5EF4-FFF2-40B4-BE49-F238E27FC236}">
                <a16:creationId xmlns:a16="http://schemas.microsoft.com/office/drawing/2014/main" xmlns="" id="{BB22323D-8AB4-3F09-56F3-0973559C1B60}"/>
              </a:ext>
            </a:extLst>
          </p:cNvPr>
          <p:cNvSpPr txBox="1"/>
          <p:nvPr/>
        </p:nvSpPr>
        <p:spPr>
          <a:xfrm>
            <a:off x="3904882" y="3513234"/>
            <a:ext cx="4877168" cy="1323439"/>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Sum họp, đoàn tụ, </a:t>
            </a:r>
          </a:p>
          <a:p>
            <a:pPr algn="just"/>
            <a:r>
              <a:rPr lang="vi-VN" sz="4000" dirty="0">
                <a:latin typeface="Calibri" panose="020F0502020204030204" pitchFamily="34" charset="0"/>
                <a:cs typeface="Calibri" panose="020F0502020204030204" pitchFamily="34" charset="0"/>
              </a:rPr>
              <a:t>quây quần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0386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0904352-4891-4B64-96F4-279A41DFDFFB}"/>
              </a:ext>
            </a:extLst>
          </p:cNvPr>
          <p:cNvSpPr txBox="1"/>
          <p:nvPr/>
        </p:nvSpPr>
        <p:spPr>
          <a:xfrm>
            <a:off x="2050182" y="972151"/>
            <a:ext cx="859360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70AD47">
                    <a:lumMod val="50000"/>
                  </a:srgbClr>
                </a:solidFill>
                <a:effectLst>
                  <a:glow rad="101600">
                    <a:prstClr val="white">
                      <a:alpha val="60000"/>
                    </a:prstClr>
                  </a:glow>
                </a:effectLst>
                <a:uLnTx/>
                <a:uFillTx/>
                <a:latin typeface="Coiny" panose="02000903060500060000" pitchFamily="2" charset="0"/>
                <a:ea typeface="+mn-ea"/>
                <a:cs typeface="+mn-cs"/>
              </a:rPr>
              <a:t>Ý NGHĨA ĐOẠN 1</a:t>
            </a:r>
            <a:endParaRPr kumimoji="0" lang="en-US" sz="7200" b="0" i="0" u="none" strike="noStrike" kern="1200" cap="none" spc="0" normalizeH="0" baseline="0" noProof="0" dirty="0">
              <a:ln>
                <a:noFill/>
              </a:ln>
              <a:solidFill>
                <a:srgbClr val="70AD47">
                  <a:lumMod val="50000"/>
                </a:srgbClr>
              </a:solidFill>
              <a:effectLst>
                <a:glow rad="101600">
                  <a:prstClr val="white">
                    <a:alpha val="60000"/>
                  </a:prstClr>
                </a:glow>
              </a:effectLst>
              <a:uLnTx/>
              <a:uFillTx/>
              <a:latin typeface="Coiny" panose="02000903060500060000" pitchFamily="2" charset="0"/>
              <a:ea typeface="+mn-ea"/>
              <a:cs typeface="+mn-cs"/>
            </a:endParaRPr>
          </a:p>
        </p:txBody>
      </p:sp>
      <p:pic>
        <p:nvPicPr>
          <p:cNvPr id="4" name="Picture 7">
            <a:extLst>
              <a:ext uri="{FF2B5EF4-FFF2-40B4-BE49-F238E27FC236}">
                <a16:creationId xmlns:a16="http://schemas.microsoft.com/office/drawing/2014/main" xmlns="" id="{E5FB066F-991E-4BA9-BE0D-B90FBAA017A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114531"/>
            <a:ext cx="2864321" cy="3743469"/>
          </a:xfrm>
          <a:prstGeom prst="rect">
            <a:avLst/>
          </a:prstGeom>
          <a:effectLst>
            <a:glow rad="101600">
              <a:schemeClr val="accent4">
                <a:satMod val="175000"/>
                <a:alpha val="40000"/>
              </a:schemeClr>
            </a:glow>
          </a:effectLst>
        </p:spPr>
      </p:pic>
      <p:sp>
        <p:nvSpPr>
          <p:cNvPr id="8" name="Rectangle: Rounded Corners 7">
            <a:extLst>
              <a:ext uri="{FF2B5EF4-FFF2-40B4-BE49-F238E27FC236}">
                <a16:creationId xmlns:a16="http://schemas.microsoft.com/office/drawing/2014/main" xmlns="" id="{529C5A52-44AD-43FE-AF19-EC6AB12EBB27}"/>
              </a:ext>
            </a:extLst>
          </p:cNvPr>
          <p:cNvSpPr/>
          <p:nvPr/>
        </p:nvSpPr>
        <p:spPr>
          <a:xfrm>
            <a:off x="3419564" y="3041583"/>
            <a:ext cx="7553236" cy="3099335"/>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1321454E-5A43-4E7E-8545-4293D7C77E69}"/>
              </a:ext>
            </a:extLst>
          </p:cNvPr>
          <p:cNvSpPr txBox="1"/>
          <p:nvPr/>
        </p:nvSpPr>
        <p:spPr>
          <a:xfrm>
            <a:off x="3821613" y="3300526"/>
            <a:ext cx="694905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Mỗi cây trong vườn Bác có nguồn gốc từ mọi miền đất nước </a:t>
            </a:r>
          </a:p>
        </p:txBody>
      </p:sp>
    </p:spTree>
    <p:extLst>
      <p:ext uri="{BB962C8B-B14F-4D97-AF65-F5344CB8AC3E}">
        <p14:creationId xmlns:p14="http://schemas.microsoft.com/office/powerpoint/2010/main" val="2897856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0478" t="32255" r="31410" b="62499"/>
          <a:stretch/>
        </p:blipFill>
        <p:spPr>
          <a:xfrm>
            <a:off x="3851032" y="2162908"/>
            <a:ext cx="4765430" cy="2022230"/>
          </a:xfrm>
          <a:prstGeom prst="rect">
            <a:avLst/>
          </a:prstGeom>
        </p:spPr>
      </p:pic>
      <p:pic>
        <p:nvPicPr>
          <p:cNvPr id="10" name="Picture 2" descr="A cute butterfly cartoon stick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7908" y="1449871"/>
            <a:ext cx="1437556" cy="14260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3E7B1917-34F0-43D8-8ED2-C3A88E6A2265}"/>
              </a:ext>
            </a:extLst>
          </p:cNvPr>
          <p:cNvPicPr>
            <a:picLocks noChangeAspect="1"/>
          </p:cNvPicPr>
          <p:nvPr/>
        </p:nvPicPr>
        <p:blipFill>
          <a:blip r:embed="rId5"/>
          <a:stretch>
            <a:fillRect/>
          </a:stretch>
        </p:blipFill>
        <p:spPr>
          <a:xfrm>
            <a:off x="2212511" y="2282852"/>
            <a:ext cx="7766977" cy="2292295"/>
          </a:xfrm>
          <a:prstGeom prst="rect">
            <a:avLst/>
          </a:prstGeom>
        </p:spPr>
      </p:pic>
    </p:spTree>
    <p:extLst>
      <p:ext uri="{BB962C8B-B14F-4D97-AF65-F5344CB8AC3E}">
        <p14:creationId xmlns:p14="http://schemas.microsoft.com/office/powerpoint/2010/main" val="169796629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0904352-4891-4B64-96F4-279A41DFDFFB}"/>
              </a:ext>
            </a:extLst>
          </p:cNvPr>
          <p:cNvSpPr txBox="1"/>
          <p:nvPr/>
        </p:nvSpPr>
        <p:spPr>
          <a:xfrm>
            <a:off x="2050182" y="972151"/>
            <a:ext cx="859360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70AD47">
                    <a:lumMod val="50000"/>
                  </a:srgbClr>
                </a:solidFill>
                <a:effectLst>
                  <a:glow rad="101600">
                    <a:prstClr val="white">
                      <a:alpha val="60000"/>
                    </a:prstClr>
                  </a:glow>
                </a:effectLst>
                <a:uLnTx/>
                <a:uFillTx/>
                <a:latin typeface="Coiny" panose="02000903060500060000" pitchFamily="2" charset="0"/>
                <a:ea typeface="+mn-ea"/>
                <a:cs typeface="+mn-cs"/>
              </a:rPr>
              <a:t>Ý NGHĨA ĐOẠN 2</a:t>
            </a:r>
            <a:endParaRPr kumimoji="0" lang="en-US" sz="7200" b="0" i="0" u="none" strike="noStrike" kern="1200" cap="none" spc="0" normalizeH="0" baseline="0" noProof="0" dirty="0">
              <a:ln>
                <a:noFill/>
              </a:ln>
              <a:solidFill>
                <a:srgbClr val="70AD47">
                  <a:lumMod val="50000"/>
                </a:srgbClr>
              </a:solidFill>
              <a:effectLst>
                <a:glow rad="101600">
                  <a:prstClr val="white">
                    <a:alpha val="60000"/>
                  </a:prstClr>
                </a:glow>
              </a:effectLst>
              <a:uLnTx/>
              <a:uFillTx/>
              <a:latin typeface="Coiny" panose="02000903060500060000" pitchFamily="2" charset="0"/>
              <a:ea typeface="+mn-ea"/>
              <a:cs typeface="+mn-cs"/>
            </a:endParaRPr>
          </a:p>
        </p:txBody>
      </p:sp>
      <p:pic>
        <p:nvPicPr>
          <p:cNvPr id="4" name="Picture 7">
            <a:extLst>
              <a:ext uri="{FF2B5EF4-FFF2-40B4-BE49-F238E27FC236}">
                <a16:creationId xmlns:a16="http://schemas.microsoft.com/office/drawing/2014/main" xmlns="" id="{E5FB066F-991E-4BA9-BE0D-B90FBAA017A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8951494" y="2889364"/>
            <a:ext cx="3000873" cy="3921934"/>
          </a:xfrm>
          <a:prstGeom prst="rect">
            <a:avLst/>
          </a:prstGeom>
          <a:effectLst>
            <a:glow rad="101600">
              <a:schemeClr val="accent4">
                <a:satMod val="175000"/>
                <a:alpha val="40000"/>
              </a:schemeClr>
            </a:glow>
          </a:effectLst>
        </p:spPr>
      </p:pic>
      <p:sp>
        <p:nvSpPr>
          <p:cNvPr id="8" name="Rectangle: Rounded Corners 7">
            <a:extLst>
              <a:ext uri="{FF2B5EF4-FFF2-40B4-BE49-F238E27FC236}">
                <a16:creationId xmlns:a16="http://schemas.microsoft.com/office/drawing/2014/main" xmlns="" id="{529C5A52-44AD-43FE-AF19-EC6AB12EBB27}"/>
              </a:ext>
            </a:extLst>
          </p:cNvPr>
          <p:cNvSpPr/>
          <p:nvPr/>
        </p:nvSpPr>
        <p:spPr>
          <a:xfrm>
            <a:off x="657574" y="3016528"/>
            <a:ext cx="7315506" cy="3376485"/>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1321454E-5A43-4E7E-8545-4293D7C77E69}"/>
              </a:ext>
            </a:extLst>
          </p:cNvPr>
          <p:cNvSpPr txBox="1"/>
          <p:nvPr/>
        </p:nvSpPr>
        <p:spPr>
          <a:xfrm>
            <a:off x="901537" y="3203663"/>
            <a:ext cx="7000803" cy="31893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Nguồn</a:t>
            </a:r>
            <a:r>
              <a:rPr kumimoji="0" lang="en-US" sz="5000" b="0"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gốc của các loại cây quả trong vườn Bác và vẻ đẹp đặc trưng của nó</a:t>
            </a:r>
            <a:endParaRPr kumimoji="0" lang="en-US" sz="5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110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89C7421-BB99-4A2C-85E3-70B87C1D28AC}"/>
              </a:ext>
            </a:extLst>
          </p:cNvPr>
          <p:cNvSpPr/>
          <p:nvPr/>
        </p:nvSpPr>
        <p:spPr>
          <a:xfrm>
            <a:off x="481452" y="893852"/>
            <a:ext cx="11134866" cy="5743254"/>
          </a:xfrm>
          <a:prstGeom prst="roundRect">
            <a:avLst>
              <a:gd name="adj" fmla="val 9489"/>
            </a:avLst>
          </a:prstGeom>
          <a:solidFill>
            <a:schemeClr val="bg1"/>
          </a:solidFill>
          <a:ln w="28575">
            <a:solidFill>
              <a:srgbClr val="CEA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43FF1AE0-1231-4D72-BBDF-62B5D4D7D611}"/>
              </a:ext>
            </a:extLst>
          </p:cNvPr>
          <p:cNvSpPr txBox="1"/>
          <p:nvPr/>
        </p:nvSpPr>
        <p:spPr>
          <a:xfrm>
            <a:off x="2979507" y="62855"/>
            <a:ext cx="831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w="13462">
                  <a:solidFill>
                    <a:srgbClr val="FFFFFF"/>
                  </a:solidFill>
                  <a:prstDash val="solid"/>
                </a:ln>
                <a:solidFill>
                  <a:srgbClr val="00B0F0"/>
                </a:solidFill>
                <a:effectLst>
                  <a:outerShdw dist="38100" dir="2700000" algn="bl" rotWithShape="0">
                    <a:srgbClr val="FFCB51"/>
                  </a:outerShdw>
                </a:effectLst>
                <a:uLnTx/>
                <a:uFillTx/>
                <a:latin typeface="UTM Cookies" panose="02040603050506020204" pitchFamily="18" charset="0"/>
                <a:ea typeface="+mn-ea"/>
                <a:cs typeface="Arial"/>
                <a:sym typeface="Arial"/>
              </a:rPr>
              <a:t> CÙNG TÌM HIỂU BÀI</a:t>
            </a:r>
            <a:endParaRPr kumimoji="0" lang="vi-VN" sz="4800" b="1" i="0" u="none" strike="noStrike" kern="0" cap="none" spc="0" normalizeH="0" baseline="0" noProof="0" dirty="0">
              <a:ln w="13462">
                <a:solidFill>
                  <a:srgbClr val="FFFFFF"/>
                </a:solidFill>
                <a:prstDash val="solid"/>
              </a:ln>
              <a:solidFill>
                <a:srgbClr val="00B0F0"/>
              </a:solidFill>
              <a:effectLst>
                <a:outerShdw dist="38100" dir="2700000" algn="bl" rotWithShape="0">
                  <a:srgbClr val="FFCB51"/>
                </a:outerShdw>
              </a:effectLst>
              <a:uLnTx/>
              <a:uFillTx/>
              <a:latin typeface="Arial" panose="020B0604020202020204" pitchFamily="34" charset="0"/>
              <a:ea typeface="+mn-ea"/>
              <a:cs typeface="Arial"/>
              <a:sym typeface="Arial"/>
            </a:endParaRPr>
          </a:p>
        </p:txBody>
      </p:sp>
      <p:sp>
        <p:nvSpPr>
          <p:cNvPr id="33" name="TextBox 32">
            <a:extLst>
              <a:ext uri="{FF2B5EF4-FFF2-40B4-BE49-F238E27FC236}">
                <a16:creationId xmlns:a16="http://schemas.microsoft.com/office/drawing/2014/main" xmlns="" id="{1E601FA5-962E-42FF-A7D0-EB85F46879B5}"/>
              </a:ext>
            </a:extLst>
          </p:cNvPr>
          <p:cNvSpPr txBox="1"/>
          <p:nvPr/>
        </p:nvSpPr>
        <p:spPr>
          <a:xfrm>
            <a:off x="716915" y="1010879"/>
            <a:ext cx="10663939"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E93C71"/>
                </a:solidFill>
                <a:effectLst/>
                <a:uLnTx/>
                <a:uFillTx/>
                <a:latin typeface="Arial" panose="020B0604020202020204" pitchFamily="34" charset="0"/>
                <a:ea typeface="+mn-ea"/>
                <a:cs typeface="+mn-cs"/>
              </a:rPr>
              <a:t>3</a:t>
            </a:r>
            <a:r>
              <a:rPr kumimoji="0" lang="vi-VN" sz="3200" b="0" i="0" u="none" strike="noStrike" kern="1200" cap="none" spc="0" normalizeH="0" baseline="0" noProof="0">
                <a:ln>
                  <a:noFill/>
                </a:ln>
                <a:solidFill>
                  <a:srgbClr val="E93C71"/>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Vì sao nói mảnh vườn quanh nhà sàn của Bác là "cái gốc của mọi niềm vui, của màu xanh và vị ngọt bùi nở ra vô tận"?</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Chọn các đáp án đúng:</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F0"/>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Vì mảnh vườn quanh nhà sàn của Bác trồng đủ loại quả.</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E93C71"/>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Vì cây trong vườn là của nhân dân các vùng, miền gửi về biếu Bác.</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prstClr val="black"/>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Vì loại quả nào trồng ở vườn quanh nhà sàn của Bác cũng ngon.</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a:t>
            </a:r>
            <a:r>
              <a:rPr kumimoji="0" lang="en-US" sz="3200" b="1" i="0" u="none" strike="noStrike" kern="1200" cap="none" spc="0" normalizeH="0" baseline="0" noProof="0">
                <a:ln>
                  <a:noFill/>
                </a:ln>
                <a:solidFill>
                  <a:srgbClr val="ED7D31">
                    <a:lumMod val="75000"/>
                  </a:srgbClr>
                </a:solidFill>
                <a:effectLst/>
                <a:uLnTx/>
                <a:uFillTx/>
                <a:latin typeface="Calibri"/>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Vì cây trong vườn được chăm sóc bằng tình cảm yêu thương.</a:t>
            </a:r>
          </a:p>
        </p:txBody>
      </p:sp>
      <p:sp>
        <p:nvSpPr>
          <p:cNvPr id="4" name="Rectangle: Rounded Corners 3">
            <a:extLst>
              <a:ext uri="{FF2B5EF4-FFF2-40B4-BE49-F238E27FC236}">
                <a16:creationId xmlns:a16="http://schemas.microsoft.com/office/drawing/2014/main" xmlns="" id="{A8EDEF0E-6B1B-43CE-ACCC-3C510954ACA2}"/>
              </a:ext>
            </a:extLst>
          </p:cNvPr>
          <p:cNvSpPr/>
          <p:nvPr/>
        </p:nvSpPr>
        <p:spPr>
          <a:xfrm>
            <a:off x="1150706" y="3429000"/>
            <a:ext cx="10324379" cy="107108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2DC61B31-CE79-4030-ABD0-589280BB530D}"/>
              </a:ext>
            </a:extLst>
          </p:cNvPr>
          <p:cNvSpPr/>
          <p:nvPr/>
        </p:nvSpPr>
        <p:spPr>
          <a:xfrm>
            <a:off x="1150705" y="5428607"/>
            <a:ext cx="10324379" cy="107108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2" name="Picture 31">
            <a:extLst>
              <a:ext uri="{FF2B5EF4-FFF2-40B4-BE49-F238E27FC236}">
                <a16:creationId xmlns:a16="http://schemas.microsoft.com/office/drawing/2014/main" xmlns="" id="{88CBCDCA-E60B-486B-9081-0204DCB40844}"/>
              </a:ext>
            </a:extLst>
          </p:cNvPr>
          <p:cNvPicPr>
            <a:picLocks noChangeAspect="1"/>
          </p:cNvPicPr>
          <p:nvPr/>
        </p:nvPicPr>
        <p:blipFill>
          <a:blip r:embed="rId4"/>
          <a:stretch>
            <a:fillRect/>
          </a:stretch>
        </p:blipFill>
        <p:spPr>
          <a:xfrm>
            <a:off x="3677954" y="3964540"/>
            <a:ext cx="513901" cy="519925"/>
          </a:xfrm>
          <a:prstGeom prst="rect">
            <a:avLst/>
          </a:prstGeom>
        </p:spPr>
      </p:pic>
      <p:pic>
        <p:nvPicPr>
          <p:cNvPr id="34" name="Picture 33">
            <a:extLst>
              <a:ext uri="{FF2B5EF4-FFF2-40B4-BE49-F238E27FC236}">
                <a16:creationId xmlns:a16="http://schemas.microsoft.com/office/drawing/2014/main" xmlns="" id="{B1CDBC19-CD62-40B7-B185-B262AB5DE546}"/>
              </a:ext>
            </a:extLst>
          </p:cNvPr>
          <p:cNvPicPr>
            <a:picLocks noChangeAspect="1"/>
          </p:cNvPicPr>
          <p:nvPr/>
        </p:nvPicPr>
        <p:blipFill>
          <a:blip r:embed="rId4"/>
          <a:stretch>
            <a:fillRect/>
          </a:stretch>
        </p:blipFill>
        <p:spPr>
          <a:xfrm>
            <a:off x="3164053" y="5915732"/>
            <a:ext cx="513901" cy="519925"/>
          </a:xfrm>
          <a:prstGeom prst="rect">
            <a:avLst/>
          </a:prstGeom>
        </p:spPr>
      </p:pic>
    </p:spTree>
    <p:extLst>
      <p:ext uri="{BB962C8B-B14F-4D97-AF65-F5344CB8AC3E}">
        <p14:creationId xmlns:p14="http://schemas.microsoft.com/office/powerpoint/2010/main" val="239746308"/>
      </p:ext>
    </p:extLst>
  </p:cSld>
  <p:clrMapOvr>
    <a:masterClrMapping/>
  </p:clrMapOvr>
  <mc:AlternateContent xmlns:mc="http://schemas.openxmlformats.org/markup-compatibility/2006" xmlns:p14="http://schemas.microsoft.com/office/powerpoint/2010/main">
    <mc:Choice Requires="p14">
      <p:transition spd="slow" p14:dur="1200" advTm="6131">
        <p14:prism/>
      </p:transition>
    </mc:Choice>
    <mc:Fallback xmlns="">
      <p:transition spd="slow" advTm="61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down)">
                                      <p:cBhvr>
                                        <p:cTn id="7" dur="500"/>
                                        <p:tgtEl>
                                          <p:spTgt spid="3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3">
                                            <p:txEl>
                                              <p:pRg st="2" end="2"/>
                                            </p:txEl>
                                          </p:spTgt>
                                        </p:tgtEl>
                                        <p:attrNameLst>
                                          <p:attrName>style.visibility</p:attrName>
                                        </p:attrNameLst>
                                      </p:cBhvr>
                                      <p:to>
                                        <p:strVal val="visible"/>
                                      </p:to>
                                    </p:set>
                                    <p:animEffect transition="in" filter="wipe(down)">
                                      <p:cBhvr>
                                        <p:cTn id="10" dur="500"/>
                                        <p:tgtEl>
                                          <p:spTgt spid="3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xEl>
                                              <p:pRg st="3" end="3"/>
                                            </p:txEl>
                                          </p:spTgt>
                                        </p:tgtEl>
                                        <p:attrNameLst>
                                          <p:attrName>style.visibility</p:attrName>
                                        </p:attrNameLst>
                                      </p:cBhvr>
                                      <p:to>
                                        <p:strVal val="visible"/>
                                      </p:to>
                                    </p:set>
                                    <p:animEffect transition="in" filter="wipe(down)">
                                      <p:cBhvr>
                                        <p:cTn id="13" dur="500"/>
                                        <p:tgtEl>
                                          <p:spTgt spid="3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xEl>
                                              <p:pRg st="4" end="4"/>
                                            </p:txEl>
                                          </p:spTgt>
                                        </p:tgtEl>
                                        <p:attrNameLst>
                                          <p:attrName>style.visibility</p:attrName>
                                        </p:attrNameLst>
                                      </p:cBhvr>
                                      <p:to>
                                        <p:strVal val="visible"/>
                                      </p:to>
                                    </p:set>
                                    <p:animEffect transition="in" filter="wipe(down)">
                                      <p:cBhvr>
                                        <p:cTn id="16" dur="500"/>
                                        <p:tgtEl>
                                          <p:spTgt spid="3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subTnLst>
                                    <p:audio>
                                      <p:cMediaNode>
                                        <p:cTn display="0" masterRel="sameClick">
                                          <p:stCondLst>
                                            <p:cond evt="begin" delay="0">
                                              <p:tn val="24"/>
                                            </p:cond>
                                          </p:stCondLst>
                                          <p:endCondLst>
                                            <p:cond evt="onStopAudio" delay="0">
                                              <p:tgtEl>
                                                <p:sldTgt/>
                                              </p:tgtEl>
                                            </p:cond>
                                          </p:endCondLst>
                                        </p:cTn>
                                        <p:tgtEl>
                                          <p:sndTgt r:embed="rId3" name="AmThanhDung_2.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0904352-4891-4B64-96F4-279A41DFDFFB}"/>
              </a:ext>
            </a:extLst>
          </p:cNvPr>
          <p:cNvSpPr txBox="1"/>
          <p:nvPr/>
        </p:nvSpPr>
        <p:spPr>
          <a:xfrm>
            <a:off x="2050182" y="972151"/>
            <a:ext cx="859360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70AD47">
                    <a:lumMod val="50000"/>
                  </a:srgbClr>
                </a:solidFill>
                <a:effectLst>
                  <a:glow rad="101600">
                    <a:prstClr val="white">
                      <a:alpha val="60000"/>
                    </a:prstClr>
                  </a:glow>
                </a:effectLst>
                <a:uLnTx/>
                <a:uFillTx/>
                <a:latin typeface="Coiny" panose="02000903060500060000" pitchFamily="2" charset="0"/>
                <a:ea typeface="+mn-ea"/>
                <a:cs typeface="+mn-cs"/>
              </a:rPr>
              <a:t>Ý NGHĨA ĐOẠN 3</a:t>
            </a:r>
            <a:endParaRPr kumimoji="0" lang="en-US" sz="7200" b="0" i="0" u="none" strike="noStrike" kern="1200" cap="none" spc="0" normalizeH="0" baseline="0" noProof="0" dirty="0">
              <a:ln>
                <a:noFill/>
              </a:ln>
              <a:solidFill>
                <a:srgbClr val="70AD47">
                  <a:lumMod val="50000"/>
                </a:srgbClr>
              </a:solidFill>
              <a:effectLst>
                <a:glow rad="101600">
                  <a:prstClr val="white">
                    <a:alpha val="60000"/>
                  </a:prstClr>
                </a:glow>
              </a:effectLst>
              <a:uLnTx/>
              <a:uFillTx/>
              <a:latin typeface="Coiny" panose="02000903060500060000" pitchFamily="2" charset="0"/>
              <a:ea typeface="+mn-ea"/>
              <a:cs typeface="+mn-cs"/>
            </a:endParaRPr>
          </a:p>
        </p:txBody>
      </p:sp>
      <p:pic>
        <p:nvPicPr>
          <p:cNvPr id="4" name="Picture 7">
            <a:extLst>
              <a:ext uri="{FF2B5EF4-FFF2-40B4-BE49-F238E27FC236}">
                <a16:creationId xmlns:a16="http://schemas.microsoft.com/office/drawing/2014/main" xmlns="" id="{E5FB066F-991E-4BA9-BE0D-B90FBAA017A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114531"/>
            <a:ext cx="2864321" cy="3743469"/>
          </a:xfrm>
          <a:prstGeom prst="rect">
            <a:avLst/>
          </a:prstGeom>
          <a:effectLst>
            <a:glow rad="101600">
              <a:schemeClr val="accent4">
                <a:satMod val="175000"/>
                <a:alpha val="40000"/>
              </a:schemeClr>
            </a:glow>
          </a:effectLst>
        </p:spPr>
      </p:pic>
      <p:sp>
        <p:nvSpPr>
          <p:cNvPr id="8" name="Rectangle: Rounded Corners 7">
            <a:extLst>
              <a:ext uri="{FF2B5EF4-FFF2-40B4-BE49-F238E27FC236}">
                <a16:creationId xmlns:a16="http://schemas.microsoft.com/office/drawing/2014/main" xmlns="" id="{529C5A52-44AD-43FE-AF19-EC6AB12EBB27}"/>
              </a:ext>
            </a:extLst>
          </p:cNvPr>
          <p:cNvSpPr/>
          <p:nvPr/>
        </p:nvSpPr>
        <p:spPr>
          <a:xfrm>
            <a:off x="3390687" y="2868328"/>
            <a:ext cx="8034500" cy="3724077"/>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1321454E-5A43-4E7E-8545-4293D7C77E69}"/>
              </a:ext>
            </a:extLst>
          </p:cNvPr>
          <p:cNvSpPr txBox="1"/>
          <p:nvPr/>
        </p:nvSpPr>
        <p:spPr>
          <a:xfrm>
            <a:off x="3774591" y="3076030"/>
            <a:ext cx="7266691"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Nhờ</a:t>
            </a:r>
            <a:r>
              <a:rPr kumimoji="0" lang="en-US" sz="4400" b="0"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bàn tay sắp xếp, chăm sóc của Bác, của mọi người nên vườn cây của Bác thoáng đãng bốn mùa toả ngát hương sắc</a:t>
            </a:r>
            <a:endParaRPr kumimoji="0" lang="en-US" sz="4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18360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3FF1AE0-1231-4D72-BBDF-62B5D4D7D611}"/>
              </a:ext>
            </a:extLst>
          </p:cNvPr>
          <p:cNvSpPr txBox="1"/>
          <p:nvPr/>
        </p:nvSpPr>
        <p:spPr>
          <a:xfrm>
            <a:off x="3061701" y="80416"/>
            <a:ext cx="83183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w="13462">
                  <a:solidFill>
                    <a:srgbClr val="FFFFFF"/>
                  </a:solidFill>
                  <a:prstDash val="solid"/>
                </a:ln>
                <a:solidFill>
                  <a:srgbClr val="00B0F0"/>
                </a:solidFill>
                <a:effectLst>
                  <a:outerShdw dist="38100" dir="2700000" algn="bl" rotWithShape="0">
                    <a:srgbClr val="FFCB51"/>
                  </a:outerShdw>
                </a:effectLst>
                <a:uLnTx/>
                <a:uFillTx/>
                <a:latin typeface="UTM Cookies" panose="02040603050506020204" pitchFamily="18" charset="0"/>
                <a:ea typeface="+mn-ea"/>
                <a:cs typeface="Arial"/>
                <a:sym typeface="Arial"/>
              </a:rPr>
              <a:t> CÙNG TÌM HIỂU BÀI</a:t>
            </a:r>
            <a:endParaRPr kumimoji="0" lang="vi-VN" sz="5400" b="1" i="0" u="none" strike="noStrike" kern="0" cap="none" spc="0" normalizeH="0" baseline="0" noProof="0" dirty="0">
              <a:ln w="13462">
                <a:solidFill>
                  <a:srgbClr val="FFFFFF"/>
                </a:solidFill>
                <a:prstDash val="solid"/>
              </a:ln>
              <a:solidFill>
                <a:srgbClr val="00B0F0"/>
              </a:solidFill>
              <a:effectLst>
                <a:outerShdw dist="38100" dir="2700000" algn="bl" rotWithShape="0">
                  <a:srgbClr val="FFCB51"/>
                </a:outerShdw>
              </a:effectLst>
              <a:uLnTx/>
              <a:uFillTx/>
              <a:latin typeface="Arial" panose="020B0604020202020204" pitchFamily="34" charset="0"/>
              <a:ea typeface="+mn-ea"/>
              <a:cs typeface="Arial"/>
              <a:sym typeface="Arial"/>
            </a:endParaRPr>
          </a:p>
        </p:txBody>
      </p:sp>
      <p:grpSp>
        <p:nvGrpSpPr>
          <p:cNvPr id="4" name="Group 3">
            <a:extLst>
              <a:ext uri="{FF2B5EF4-FFF2-40B4-BE49-F238E27FC236}">
                <a16:creationId xmlns:a16="http://schemas.microsoft.com/office/drawing/2014/main" xmlns="" id="{B750DA26-450D-4241-8137-55174199D492}"/>
              </a:ext>
            </a:extLst>
          </p:cNvPr>
          <p:cNvGrpSpPr/>
          <p:nvPr/>
        </p:nvGrpSpPr>
        <p:grpSpPr>
          <a:xfrm>
            <a:off x="607497" y="1051317"/>
            <a:ext cx="10632429" cy="1136696"/>
            <a:chOff x="270162" y="2908403"/>
            <a:chExt cx="10632429" cy="1136696"/>
          </a:xfrm>
        </p:grpSpPr>
        <p:sp>
          <p:nvSpPr>
            <p:cNvPr id="3" name="Rectangle: Rounded Corners 2">
              <a:extLst>
                <a:ext uri="{FF2B5EF4-FFF2-40B4-BE49-F238E27FC236}">
                  <a16:creationId xmlns:a16="http://schemas.microsoft.com/office/drawing/2014/main" xmlns="" id="{589C7421-BB99-4A2C-85E3-70B87C1D28AC}"/>
                </a:ext>
              </a:extLst>
            </p:cNvPr>
            <p:cNvSpPr/>
            <p:nvPr/>
          </p:nvSpPr>
          <p:spPr>
            <a:xfrm>
              <a:off x="474652" y="2908403"/>
              <a:ext cx="10386844" cy="1136696"/>
            </a:xfrm>
            <a:prstGeom prst="roundRect">
              <a:avLst>
                <a:gd name="adj" fmla="val 9489"/>
              </a:avLst>
            </a:prstGeom>
            <a:solidFill>
              <a:schemeClr val="bg1"/>
            </a:solidFill>
            <a:ln w="28575">
              <a:solidFill>
                <a:srgbClr val="CEA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xmlns="" id="{1E601FA5-962E-42FF-A7D0-EB85F46879B5}"/>
                </a:ext>
              </a:extLst>
            </p:cNvPr>
            <p:cNvSpPr txBox="1"/>
            <p:nvPr/>
          </p:nvSpPr>
          <p:spPr>
            <a:xfrm>
              <a:off x="270162" y="2966529"/>
              <a:ext cx="106324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E93C71"/>
                  </a:solidFill>
                  <a:effectLst/>
                  <a:uLnTx/>
                  <a:uFillTx/>
                  <a:latin typeface="Arial" panose="020B0604020202020204" pitchFamily="34" charset="0"/>
                  <a:ea typeface="+mn-ea"/>
                  <a:cs typeface="+mn-cs"/>
                </a:rPr>
                <a:t>4.</a:t>
              </a:r>
              <a:r>
                <a:rPr kumimoji="0" lang="vi-VN" sz="3200" i="0" u="none" strike="noStrike" kern="1200" cap="none" spc="0" normalizeH="0" baseline="0" noProof="0">
                  <a:ln>
                    <a:noFill/>
                  </a:ln>
                  <a:solidFill>
                    <a:srgbClr val="E93C71"/>
                  </a:solidFill>
                  <a:effectLst/>
                  <a:uLnTx/>
                  <a:uFillTx/>
                  <a:latin typeface="Arial" panose="020B0604020202020204" pitchFamily="34" charset="0"/>
                  <a:ea typeface="+mn-ea"/>
                  <a:cs typeface="+mn-cs"/>
                </a:rPr>
                <a:t> </a:t>
              </a:r>
              <a:r>
                <a:rPr kumimoji="0" lang="vi-VN" sz="3200" i="0" u="none" strike="noStrike" kern="1200" cap="none" spc="0" normalizeH="0" baseline="0" noProof="0">
                  <a:ln>
                    <a:noFill/>
                  </a:ln>
                  <a:effectLst/>
                  <a:uLnTx/>
                  <a:uFillTx/>
                  <a:latin typeface="Arial" panose="020B0604020202020204" pitchFamily="34" charset="0"/>
                  <a:ea typeface="+mn-ea"/>
                  <a:cs typeface="+mn-cs"/>
                </a:rPr>
                <a:t>Bài đọc giúp em hiểu thêm điều gì về tình cảm của nhân dân cả nước với Bác Hồ?</a:t>
              </a:r>
            </a:p>
          </p:txBody>
        </p:sp>
      </p:grpSp>
      <p:pic>
        <p:nvPicPr>
          <p:cNvPr id="31" name="Picture 30">
            <a:extLst>
              <a:ext uri="{FF2B5EF4-FFF2-40B4-BE49-F238E27FC236}">
                <a16:creationId xmlns:a16="http://schemas.microsoft.com/office/drawing/2014/main" xmlns="" id="{19088D57-135F-4D9D-84AF-F2956A26D3C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729609" y="2556343"/>
            <a:ext cx="3369623" cy="422729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455052145"/>
      </p:ext>
    </p:extLst>
  </p:cSld>
  <p:clrMapOvr>
    <a:masterClrMapping/>
  </p:clrMapOvr>
  <mc:AlternateContent xmlns:mc="http://schemas.openxmlformats.org/markup-compatibility/2006" xmlns:p14="http://schemas.microsoft.com/office/powerpoint/2010/main">
    <mc:Choice Requires="p14">
      <p:transition spd="slow" p14:dur="1200" advTm="6131">
        <p14:prism/>
      </p:transition>
    </mc:Choice>
    <mc:Fallback xmlns="">
      <p:transition spd="slow" advTm="6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26564" y="6309918"/>
            <a:ext cx="12600469" cy="765965"/>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5" name="Freeform 5"/>
          <p:cNvSpPr/>
          <p:nvPr/>
        </p:nvSpPr>
        <p:spPr>
          <a:xfrm>
            <a:off x="3302000" y="6281514"/>
            <a:ext cx="2671671" cy="764766"/>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10674501" y="6423173"/>
            <a:ext cx="1519048" cy="434827"/>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21" name="Hộp Văn bản 20">
            <a:extLst>
              <a:ext uri="{FF2B5EF4-FFF2-40B4-BE49-F238E27FC236}">
                <a16:creationId xmlns:a16="http://schemas.microsoft.com/office/drawing/2014/main" xmlns="" id="{03D4B06E-F322-B20F-3AD8-B94CAAF4B93D}"/>
              </a:ext>
            </a:extLst>
          </p:cNvPr>
          <p:cNvSpPr txBox="1"/>
          <p:nvPr/>
        </p:nvSpPr>
        <p:spPr>
          <a:xfrm>
            <a:off x="457201" y="85495"/>
            <a:ext cx="11734799" cy="1323439"/>
          </a:xfrm>
          <a:prstGeom prst="rect">
            <a:avLst/>
          </a:prstGeom>
          <a:noFill/>
        </p:spPr>
        <p:txBody>
          <a:bodyPr wrap="square">
            <a:spAutoFit/>
          </a:bodyPr>
          <a:lstStyle/>
          <a:p>
            <a:r>
              <a:rPr lang="vi-VN" sz="4000" i="1" dirty="0">
                <a:solidFill>
                  <a:srgbClr val="000000"/>
                </a:solidFill>
                <a:latin typeface="Times New Roman" panose="02020603050405020304" pitchFamily="18" charset="0"/>
                <a:ea typeface="Calibri" panose="020F0502020204030204" pitchFamily="34" charset="0"/>
              </a:rPr>
              <a:t>Người dân ở mọi miền của đất nước luôn quan tâm, yêu quý Bác Hồ.</a:t>
            </a:r>
            <a:endParaRPr lang="en-US" sz="4000" dirty="0"/>
          </a:p>
        </p:txBody>
      </p:sp>
      <p:pic>
        <p:nvPicPr>
          <p:cNvPr id="1026" name="Picture 2">
            <a:extLst>
              <a:ext uri="{FF2B5EF4-FFF2-40B4-BE49-F238E27FC236}">
                <a16:creationId xmlns:a16="http://schemas.microsoft.com/office/drawing/2014/main" xmlns="" id="{B5865D04-1F6B-9D43-1BDC-3C0B0ED718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944" y="1868741"/>
            <a:ext cx="4916737" cy="3924562"/>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2A6D901B-2EE7-EAB0-B55D-097060E43D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7132" y="1925549"/>
            <a:ext cx="5882924" cy="3898473"/>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75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outVertical)">
                                      <p:cBhvr>
                                        <p:cTn id="11" dur="500"/>
                                        <p:tgtEl>
                                          <p:spTgt spid="1026"/>
                                        </p:tgtEl>
                                      </p:cBhvr>
                                    </p:animEffect>
                                  </p:childTnLst>
                                </p:cTn>
                              </p:par>
                              <p:par>
                                <p:cTn id="12" presetID="16" presetClass="entr" presetSubtype="37"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barn(outVertical)">
                                      <p:cBhvr>
                                        <p:cTn id="1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FE32C8-60D3-8710-CCD2-B11EF9AE182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xmlns="" id="{92046D2D-2F14-7568-7239-3958594EF923}"/>
              </a:ext>
            </a:extLst>
          </p:cNvPr>
          <p:cNvSpPr txBox="1"/>
          <p:nvPr/>
        </p:nvSpPr>
        <p:spPr>
          <a:xfrm>
            <a:off x="3061701" y="80416"/>
            <a:ext cx="83183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w="13462">
                  <a:solidFill>
                    <a:srgbClr val="FFFFFF"/>
                  </a:solidFill>
                  <a:prstDash val="solid"/>
                </a:ln>
                <a:solidFill>
                  <a:srgbClr val="00B0F0"/>
                </a:solidFill>
                <a:effectLst>
                  <a:outerShdw dist="38100" dir="2700000" algn="bl" rotWithShape="0">
                    <a:srgbClr val="FFCB51"/>
                  </a:outerShdw>
                </a:effectLst>
                <a:uLnTx/>
                <a:uFillTx/>
                <a:latin typeface="UTM Cookies" panose="02040603050506020204" pitchFamily="18" charset="0"/>
                <a:ea typeface="+mn-ea"/>
                <a:cs typeface="Arial"/>
                <a:sym typeface="Arial"/>
              </a:rPr>
              <a:t> CÙNG TÌM HIỂU BÀI</a:t>
            </a:r>
            <a:endParaRPr kumimoji="0" lang="vi-VN" sz="5400" b="1" i="0" u="none" strike="noStrike" kern="0" cap="none" spc="0" normalizeH="0" baseline="0" noProof="0" dirty="0">
              <a:ln w="13462">
                <a:solidFill>
                  <a:srgbClr val="FFFFFF"/>
                </a:solidFill>
                <a:prstDash val="solid"/>
              </a:ln>
              <a:solidFill>
                <a:srgbClr val="00B0F0"/>
              </a:solidFill>
              <a:effectLst>
                <a:outerShdw dist="38100" dir="2700000" algn="bl" rotWithShape="0">
                  <a:srgbClr val="FFCB51"/>
                </a:outerShdw>
              </a:effectLst>
              <a:uLnTx/>
              <a:uFillTx/>
              <a:latin typeface="Arial" panose="020B0604020202020204" pitchFamily="34" charset="0"/>
              <a:ea typeface="+mn-ea"/>
              <a:cs typeface="Arial"/>
              <a:sym typeface="Arial"/>
            </a:endParaRPr>
          </a:p>
        </p:txBody>
      </p:sp>
      <p:grpSp>
        <p:nvGrpSpPr>
          <p:cNvPr id="4" name="Group 3">
            <a:extLst>
              <a:ext uri="{FF2B5EF4-FFF2-40B4-BE49-F238E27FC236}">
                <a16:creationId xmlns:a16="http://schemas.microsoft.com/office/drawing/2014/main" xmlns="" id="{8EB3B56E-D466-817E-0A0F-D5789A82D4A4}"/>
              </a:ext>
            </a:extLst>
          </p:cNvPr>
          <p:cNvGrpSpPr/>
          <p:nvPr/>
        </p:nvGrpSpPr>
        <p:grpSpPr>
          <a:xfrm>
            <a:off x="607497" y="1051317"/>
            <a:ext cx="10632429" cy="1136696"/>
            <a:chOff x="270162" y="2908403"/>
            <a:chExt cx="10632429" cy="1136696"/>
          </a:xfrm>
        </p:grpSpPr>
        <p:sp>
          <p:nvSpPr>
            <p:cNvPr id="3" name="Rectangle: Rounded Corners 2">
              <a:extLst>
                <a:ext uri="{FF2B5EF4-FFF2-40B4-BE49-F238E27FC236}">
                  <a16:creationId xmlns:a16="http://schemas.microsoft.com/office/drawing/2014/main" xmlns="" id="{DF4D557B-F3EF-65BD-BA7D-C1299D453887}"/>
                </a:ext>
              </a:extLst>
            </p:cNvPr>
            <p:cNvSpPr/>
            <p:nvPr/>
          </p:nvSpPr>
          <p:spPr>
            <a:xfrm>
              <a:off x="474652" y="2908403"/>
              <a:ext cx="10386844" cy="1136696"/>
            </a:xfrm>
            <a:prstGeom prst="roundRect">
              <a:avLst>
                <a:gd name="adj" fmla="val 9489"/>
              </a:avLst>
            </a:prstGeom>
            <a:solidFill>
              <a:schemeClr val="bg1"/>
            </a:solidFill>
            <a:ln w="28575">
              <a:solidFill>
                <a:srgbClr val="CEA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xmlns="" id="{A32A3585-2429-90C6-3FFF-2CE5A924FE51}"/>
                </a:ext>
              </a:extLst>
            </p:cNvPr>
            <p:cNvSpPr txBox="1"/>
            <p:nvPr/>
          </p:nvSpPr>
          <p:spPr>
            <a:xfrm>
              <a:off x="270162" y="2966529"/>
              <a:ext cx="106324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E93C71"/>
                  </a:solidFill>
                  <a:effectLst/>
                  <a:uLnTx/>
                  <a:uFillTx/>
                  <a:latin typeface="Arial" panose="020B0604020202020204" pitchFamily="34" charset="0"/>
                  <a:ea typeface="+mn-ea"/>
                  <a:cs typeface="+mn-cs"/>
                </a:rPr>
                <a:t>4.</a:t>
              </a:r>
              <a:r>
                <a:rPr kumimoji="0" lang="vi-VN" sz="3200" i="0" u="none" strike="noStrike" kern="1200" cap="none" spc="0" normalizeH="0" baseline="0" noProof="0">
                  <a:ln>
                    <a:noFill/>
                  </a:ln>
                  <a:solidFill>
                    <a:srgbClr val="E93C71"/>
                  </a:solidFill>
                  <a:effectLst/>
                  <a:uLnTx/>
                  <a:uFillTx/>
                  <a:latin typeface="Arial" panose="020B0604020202020204" pitchFamily="34" charset="0"/>
                  <a:ea typeface="+mn-ea"/>
                  <a:cs typeface="+mn-cs"/>
                </a:rPr>
                <a:t> </a:t>
              </a:r>
              <a:r>
                <a:rPr kumimoji="0" lang="vi-VN" sz="3200" i="0" u="none" strike="noStrike" kern="1200" cap="none" spc="0" normalizeH="0" baseline="0" noProof="0">
                  <a:ln>
                    <a:noFill/>
                  </a:ln>
                  <a:effectLst/>
                  <a:uLnTx/>
                  <a:uFillTx/>
                  <a:latin typeface="Arial" panose="020B0604020202020204" pitchFamily="34" charset="0"/>
                  <a:ea typeface="+mn-ea"/>
                  <a:cs typeface="+mn-cs"/>
                </a:rPr>
                <a:t>Bài đọc giúp em hiểu thêm điều gì về tình cảm của nhân dân cả nước với Bác Hồ?</a:t>
              </a:r>
            </a:p>
          </p:txBody>
        </p:sp>
      </p:grpSp>
      <p:pic>
        <p:nvPicPr>
          <p:cNvPr id="31" name="Picture 30">
            <a:extLst>
              <a:ext uri="{FF2B5EF4-FFF2-40B4-BE49-F238E27FC236}">
                <a16:creationId xmlns:a16="http://schemas.microsoft.com/office/drawing/2014/main" xmlns="" id="{2A836CA5-0EFD-7B1C-AF3E-27DA13F602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729609" y="2556343"/>
            <a:ext cx="3369623" cy="4227290"/>
          </a:xfrm>
          <a:prstGeom prst="rect">
            <a:avLst/>
          </a:prstGeom>
          <a:effectLst>
            <a:outerShdw blurRad="76200" dir="13500000" sy="23000" kx="1200000" algn="br" rotWithShape="0">
              <a:prstClr val="black">
                <a:alpha val="20000"/>
              </a:prstClr>
            </a:outerShdw>
          </a:effectLst>
        </p:spPr>
      </p:pic>
      <p:sp>
        <p:nvSpPr>
          <p:cNvPr id="5" name="Rectangle: Rounded Corners 4">
            <a:extLst>
              <a:ext uri="{FF2B5EF4-FFF2-40B4-BE49-F238E27FC236}">
                <a16:creationId xmlns:a16="http://schemas.microsoft.com/office/drawing/2014/main" xmlns="" id="{A7F2AD5B-2ECA-0409-EEF6-87767E1F002D}"/>
              </a:ext>
            </a:extLst>
          </p:cNvPr>
          <p:cNvSpPr/>
          <p:nvPr/>
        </p:nvSpPr>
        <p:spPr>
          <a:xfrm>
            <a:off x="473935" y="2478765"/>
            <a:ext cx="8255674" cy="422729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504CFDAD-D37F-CC84-BA00-C615CCD4D4A7}"/>
              </a:ext>
            </a:extLst>
          </p:cNvPr>
          <p:cNvSpPr txBox="1"/>
          <p:nvPr/>
        </p:nvSpPr>
        <p:spPr>
          <a:xfrm>
            <a:off x="801713" y="2607251"/>
            <a:ext cx="7798085" cy="3970318"/>
          </a:xfrm>
          <a:prstGeom prst="rect">
            <a:avLst/>
          </a:prstGeom>
          <a:noFill/>
        </p:spPr>
        <p:txBody>
          <a:bodyPr wrap="square" rtlCol="0">
            <a:spAutoFit/>
          </a:bodyPr>
          <a:lstStyle/>
          <a:p>
            <a:pPr lvl="0" algn="just"/>
            <a:r>
              <a:rPr lang="vi-VN" sz="3600" dirty="0">
                <a:solidFill>
                  <a:srgbClr val="002060"/>
                </a:solidFill>
                <a:cs typeface="Arial" panose="020B0604020202020204" pitchFamily="34" charset="0"/>
              </a:rPr>
              <a:t>Bài đọc giúp chúng ta hiểu thêm nhiều điều về tình cảm của nhân dân cả nước với Bác Hồ </a:t>
            </a:r>
            <a:r>
              <a:rPr lang="vi-VN" sz="3600" dirty="0">
                <a:solidFill>
                  <a:srgbClr val="FF0000"/>
                </a:solidFill>
                <a:cs typeface="Arial" panose="020B0604020202020204" pitchFamily="34" charset="0"/>
              </a:rPr>
              <a:t>đó là tình yêu thương, sự kính trọng, lòng biết ơn vô bờ bến đối với công lao to lớn, sự hi sinh thầm lặng của Bác cho sự nghiệp giải phóng dân tộc. </a:t>
            </a:r>
          </a:p>
        </p:txBody>
      </p:sp>
    </p:spTree>
    <p:extLst>
      <p:ext uri="{BB962C8B-B14F-4D97-AF65-F5344CB8AC3E}">
        <p14:creationId xmlns:p14="http://schemas.microsoft.com/office/powerpoint/2010/main" val="1759851051"/>
      </p:ext>
    </p:extLst>
  </p:cSld>
  <p:clrMapOvr>
    <a:masterClrMapping/>
  </p:clrMapOvr>
  <mc:AlternateContent xmlns:mc="http://schemas.openxmlformats.org/markup-compatibility/2006" xmlns:p14="http://schemas.microsoft.com/office/powerpoint/2010/main">
    <mc:Choice Requires="p14">
      <p:transition spd="slow" p14:dur="1200" advTm="6131">
        <p14:prism/>
      </p:transition>
    </mc:Choice>
    <mc:Fallback xmlns="">
      <p:transition spd="slow" advTm="6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a:extLst>
              <a:ext uri="{FF2B5EF4-FFF2-40B4-BE49-F238E27FC236}">
                <a16:creationId xmlns:a16="http://schemas.microsoft.com/office/drawing/2014/main" xmlns="" id="{E05CB58D-9B7B-4584-BB10-76F3D47317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449361" y="673767"/>
            <a:ext cx="3041219" cy="6067267"/>
          </a:xfrm>
          <a:prstGeom prst="rect">
            <a:avLst/>
          </a:prstGeom>
        </p:spPr>
      </p:pic>
      <p:grpSp>
        <p:nvGrpSpPr>
          <p:cNvPr id="30" name="Group 29">
            <a:extLst>
              <a:ext uri="{FF2B5EF4-FFF2-40B4-BE49-F238E27FC236}">
                <a16:creationId xmlns:a16="http://schemas.microsoft.com/office/drawing/2014/main" xmlns="" id="{3C6775C8-9274-4B73-B193-0CA3040A8D59}"/>
              </a:ext>
            </a:extLst>
          </p:cNvPr>
          <p:cNvGrpSpPr/>
          <p:nvPr/>
        </p:nvGrpSpPr>
        <p:grpSpPr>
          <a:xfrm flipH="1">
            <a:off x="4643918" y="482885"/>
            <a:ext cx="5809117" cy="1894556"/>
            <a:chOff x="1181498" y="1083936"/>
            <a:chExt cx="4007520" cy="1698330"/>
          </a:xfrm>
        </p:grpSpPr>
        <p:sp>
          <p:nvSpPr>
            <p:cNvPr id="31" name="Speech Bubble: Rectangle with Corners Rounded 30">
              <a:extLst>
                <a:ext uri="{FF2B5EF4-FFF2-40B4-BE49-F238E27FC236}">
                  <a16:creationId xmlns:a16="http://schemas.microsoft.com/office/drawing/2014/main" xmlns="" id="{FE80EA06-92D1-40E0-85F0-B3CFAD19278D}"/>
                </a:ext>
              </a:extLst>
            </p:cNvPr>
            <p:cNvSpPr/>
            <p:nvPr/>
          </p:nvSpPr>
          <p:spPr>
            <a:xfrm>
              <a:off x="1181498" y="1083936"/>
              <a:ext cx="4007520" cy="1698330"/>
            </a:xfrm>
            <a:custGeom>
              <a:avLst/>
              <a:gdLst>
                <a:gd name="connsiteX0" fmla="*/ 0 w 4007520"/>
                <a:gd name="connsiteY0" fmla="*/ 283061 h 1698330"/>
                <a:gd name="connsiteX1" fmla="*/ 283061 w 4007520"/>
                <a:gd name="connsiteY1" fmla="*/ 0 h 1698330"/>
                <a:gd name="connsiteX2" fmla="*/ 2337720 w 4007520"/>
                <a:gd name="connsiteY2" fmla="*/ 0 h 1698330"/>
                <a:gd name="connsiteX3" fmla="*/ 2337720 w 4007520"/>
                <a:gd name="connsiteY3" fmla="*/ 0 h 1698330"/>
                <a:gd name="connsiteX4" fmla="*/ 3339600 w 4007520"/>
                <a:gd name="connsiteY4" fmla="*/ 0 h 1698330"/>
                <a:gd name="connsiteX5" fmla="*/ 3724459 w 4007520"/>
                <a:gd name="connsiteY5" fmla="*/ 0 h 1698330"/>
                <a:gd name="connsiteX6" fmla="*/ 4007520 w 4007520"/>
                <a:gd name="connsiteY6" fmla="*/ 283061 h 1698330"/>
                <a:gd name="connsiteX7" fmla="*/ 4007520 w 4007520"/>
                <a:gd name="connsiteY7" fmla="*/ 990693 h 1698330"/>
                <a:gd name="connsiteX8" fmla="*/ 5065024 w 4007520"/>
                <a:gd name="connsiteY8" fmla="*/ 1765686 h 1698330"/>
                <a:gd name="connsiteX9" fmla="*/ 4007520 w 4007520"/>
                <a:gd name="connsiteY9" fmla="*/ 1415275 h 1698330"/>
                <a:gd name="connsiteX10" fmla="*/ 4007520 w 4007520"/>
                <a:gd name="connsiteY10" fmla="*/ 1415269 h 1698330"/>
                <a:gd name="connsiteX11" fmla="*/ 3724459 w 4007520"/>
                <a:gd name="connsiteY11" fmla="*/ 1698330 h 1698330"/>
                <a:gd name="connsiteX12" fmla="*/ 3339600 w 4007520"/>
                <a:gd name="connsiteY12" fmla="*/ 1698330 h 1698330"/>
                <a:gd name="connsiteX13" fmla="*/ 2337720 w 4007520"/>
                <a:gd name="connsiteY13" fmla="*/ 1698330 h 1698330"/>
                <a:gd name="connsiteX14" fmla="*/ 2337720 w 4007520"/>
                <a:gd name="connsiteY14" fmla="*/ 1698330 h 1698330"/>
                <a:gd name="connsiteX15" fmla="*/ 283061 w 4007520"/>
                <a:gd name="connsiteY15" fmla="*/ 1698330 h 1698330"/>
                <a:gd name="connsiteX16" fmla="*/ 0 w 4007520"/>
                <a:gd name="connsiteY16" fmla="*/ 1415269 h 1698330"/>
                <a:gd name="connsiteX17" fmla="*/ 0 w 4007520"/>
                <a:gd name="connsiteY17" fmla="*/ 1415275 h 1698330"/>
                <a:gd name="connsiteX18" fmla="*/ 0 w 4007520"/>
                <a:gd name="connsiteY18" fmla="*/ 990693 h 1698330"/>
                <a:gd name="connsiteX19" fmla="*/ 0 w 4007520"/>
                <a:gd name="connsiteY19" fmla="*/ 990693 h 1698330"/>
                <a:gd name="connsiteX20" fmla="*/ 0 w 4007520"/>
                <a:gd name="connsiteY20" fmla="*/ 283061 h 169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520" h="1698330" fill="none" extrusionOk="0">
                  <a:moveTo>
                    <a:pt x="0" y="283061"/>
                  </a:moveTo>
                  <a:cubicBezTo>
                    <a:pt x="10606" y="132472"/>
                    <a:pt x="122109" y="1859"/>
                    <a:pt x="283061" y="0"/>
                  </a:cubicBezTo>
                  <a:cubicBezTo>
                    <a:pt x="621461" y="160942"/>
                    <a:pt x="1378379" y="155406"/>
                    <a:pt x="2337720" y="0"/>
                  </a:cubicBezTo>
                  <a:lnTo>
                    <a:pt x="2337720" y="0"/>
                  </a:lnTo>
                  <a:cubicBezTo>
                    <a:pt x="2451076" y="17217"/>
                    <a:pt x="2950018" y="-1741"/>
                    <a:pt x="3339600" y="0"/>
                  </a:cubicBezTo>
                  <a:cubicBezTo>
                    <a:pt x="3385194" y="12865"/>
                    <a:pt x="3602294" y="21736"/>
                    <a:pt x="3724459" y="0"/>
                  </a:cubicBezTo>
                  <a:cubicBezTo>
                    <a:pt x="3882989" y="3505"/>
                    <a:pt x="3992987" y="128764"/>
                    <a:pt x="4007520" y="283061"/>
                  </a:cubicBezTo>
                  <a:cubicBezTo>
                    <a:pt x="3988156" y="563728"/>
                    <a:pt x="4061560" y="759732"/>
                    <a:pt x="4007520" y="990693"/>
                  </a:cubicBezTo>
                  <a:cubicBezTo>
                    <a:pt x="4229286" y="1257626"/>
                    <a:pt x="4522198" y="1507137"/>
                    <a:pt x="5065024" y="1765686"/>
                  </a:cubicBezTo>
                  <a:cubicBezTo>
                    <a:pt x="4849412" y="1602936"/>
                    <a:pt x="4248101" y="1536799"/>
                    <a:pt x="4007520" y="1415275"/>
                  </a:cubicBezTo>
                  <a:lnTo>
                    <a:pt x="4007520" y="1415269"/>
                  </a:lnTo>
                  <a:cubicBezTo>
                    <a:pt x="4005379" y="1581256"/>
                    <a:pt x="3886593" y="1711984"/>
                    <a:pt x="3724459" y="1698330"/>
                  </a:cubicBezTo>
                  <a:cubicBezTo>
                    <a:pt x="3595834" y="1663697"/>
                    <a:pt x="3484423" y="1677066"/>
                    <a:pt x="3339600" y="1698330"/>
                  </a:cubicBezTo>
                  <a:cubicBezTo>
                    <a:pt x="2925567" y="1704140"/>
                    <a:pt x="2653432" y="1720961"/>
                    <a:pt x="2337720" y="1698330"/>
                  </a:cubicBezTo>
                  <a:lnTo>
                    <a:pt x="2337720" y="1698330"/>
                  </a:lnTo>
                  <a:cubicBezTo>
                    <a:pt x="1782904" y="1699199"/>
                    <a:pt x="955326" y="1800890"/>
                    <a:pt x="283061" y="1698330"/>
                  </a:cubicBezTo>
                  <a:cubicBezTo>
                    <a:pt x="125601" y="1714177"/>
                    <a:pt x="-5171" y="1577164"/>
                    <a:pt x="0" y="1415269"/>
                  </a:cubicBezTo>
                  <a:lnTo>
                    <a:pt x="0" y="1415275"/>
                  </a:lnTo>
                  <a:cubicBezTo>
                    <a:pt x="-35170" y="1344013"/>
                    <a:pt x="-4823" y="1173327"/>
                    <a:pt x="0" y="990693"/>
                  </a:cubicBezTo>
                  <a:lnTo>
                    <a:pt x="0" y="990693"/>
                  </a:lnTo>
                  <a:cubicBezTo>
                    <a:pt x="-59153" y="805358"/>
                    <a:pt x="10891" y="485656"/>
                    <a:pt x="0" y="283061"/>
                  </a:cubicBezTo>
                  <a:close/>
                </a:path>
                <a:path w="4007520" h="1698330" stroke="0" extrusionOk="0">
                  <a:moveTo>
                    <a:pt x="0" y="283061"/>
                  </a:moveTo>
                  <a:cubicBezTo>
                    <a:pt x="-12039" y="147317"/>
                    <a:pt x="142823" y="-10883"/>
                    <a:pt x="283061" y="0"/>
                  </a:cubicBezTo>
                  <a:cubicBezTo>
                    <a:pt x="1203037" y="157056"/>
                    <a:pt x="1774476" y="-26874"/>
                    <a:pt x="2337720" y="0"/>
                  </a:cubicBezTo>
                  <a:lnTo>
                    <a:pt x="2337720" y="0"/>
                  </a:lnTo>
                  <a:cubicBezTo>
                    <a:pt x="2645418" y="-37949"/>
                    <a:pt x="3181803" y="27052"/>
                    <a:pt x="3339600" y="0"/>
                  </a:cubicBezTo>
                  <a:cubicBezTo>
                    <a:pt x="3531002" y="-19413"/>
                    <a:pt x="3595704" y="2742"/>
                    <a:pt x="3724459" y="0"/>
                  </a:cubicBezTo>
                  <a:cubicBezTo>
                    <a:pt x="3871310" y="-22341"/>
                    <a:pt x="4011125" y="123936"/>
                    <a:pt x="4007520" y="283061"/>
                  </a:cubicBezTo>
                  <a:cubicBezTo>
                    <a:pt x="3952022" y="413872"/>
                    <a:pt x="4041058" y="908310"/>
                    <a:pt x="4007520" y="990693"/>
                  </a:cubicBezTo>
                  <a:cubicBezTo>
                    <a:pt x="4345525" y="1307653"/>
                    <a:pt x="4770894" y="1658825"/>
                    <a:pt x="5065024" y="1765686"/>
                  </a:cubicBezTo>
                  <a:cubicBezTo>
                    <a:pt x="4923754" y="1778853"/>
                    <a:pt x="4153213" y="1414545"/>
                    <a:pt x="4007520" y="1415275"/>
                  </a:cubicBezTo>
                  <a:lnTo>
                    <a:pt x="4007520" y="1415269"/>
                  </a:lnTo>
                  <a:cubicBezTo>
                    <a:pt x="4009463" y="1555576"/>
                    <a:pt x="3890122" y="1698027"/>
                    <a:pt x="3724459" y="1698330"/>
                  </a:cubicBezTo>
                  <a:cubicBezTo>
                    <a:pt x="3567617" y="1674203"/>
                    <a:pt x="3400737" y="1678220"/>
                    <a:pt x="3339600" y="1698330"/>
                  </a:cubicBezTo>
                  <a:cubicBezTo>
                    <a:pt x="2852090" y="1649525"/>
                    <a:pt x="2625801" y="1785280"/>
                    <a:pt x="2337720" y="1698330"/>
                  </a:cubicBezTo>
                  <a:lnTo>
                    <a:pt x="2337720" y="1698330"/>
                  </a:lnTo>
                  <a:cubicBezTo>
                    <a:pt x="1589953" y="1674723"/>
                    <a:pt x="500294" y="1837685"/>
                    <a:pt x="283061" y="1698330"/>
                  </a:cubicBezTo>
                  <a:cubicBezTo>
                    <a:pt x="121935" y="1699397"/>
                    <a:pt x="14173" y="1560521"/>
                    <a:pt x="0" y="1415269"/>
                  </a:cubicBezTo>
                  <a:lnTo>
                    <a:pt x="0" y="1415275"/>
                  </a:lnTo>
                  <a:cubicBezTo>
                    <a:pt x="-5138" y="1302806"/>
                    <a:pt x="25970" y="1137920"/>
                    <a:pt x="0" y="990693"/>
                  </a:cubicBezTo>
                  <a:lnTo>
                    <a:pt x="0" y="990693"/>
                  </a:lnTo>
                  <a:cubicBezTo>
                    <a:pt x="-21600" y="895608"/>
                    <a:pt x="50426" y="394205"/>
                    <a:pt x="0" y="28306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76388"/>
                        <a:gd name="adj2" fmla="val 5396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xmlns="" id="{68D548D5-8C1B-4E29-BA1D-50F3C7CF3E68}"/>
                </a:ext>
              </a:extLst>
            </p:cNvPr>
            <p:cNvSpPr txBox="1"/>
            <p:nvPr/>
          </p:nvSpPr>
          <p:spPr>
            <a:xfrm>
              <a:off x="1340861" y="1255048"/>
              <a:ext cx="3632658" cy="12967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Theo em nội dung  chính của bài học là gì</a:t>
              </a:r>
              <a:endParaRPr kumimoji="0" lang="vi-VN" sz="4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grpSp>
      <p:grpSp>
        <p:nvGrpSpPr>
          <p:cNvPr id="4" name="Group 3">
            <a:extLst>
              <a:ext uri="{FF2B5EF4-FFF2-40B4-BE49-F238E27FC236}">
                <a16:creationId xmlns:a16="http://schemas.microsoft.com/office/drawing/2014/main" xmlns="" id="{2ED3A210-F9E5-413A-BBC5-46293CBFA0EF}"/>
              </a:ext>
            </a:extLst>
          </p:cNvPr>
          <p:cNvGrpSpPr/>
          <p:nvPr/>
        </p:nvGrpSpPr>
        <p:grpSpPr>
          <a:xfrm>
            <a:off x="4027815" y="2568323"/>
            <a:ext cx="7257448" cy="3921658"/>
            <a:chOff x="4037440" y="2453457"/>
            <a:chExt cx="7257448" cy="3921658"/>
          </a:xfrm>
        </p:grpSpPr>
        <p:sp>
          <p:nvSpPr>
            <p:cNvPr id="2" name="Rectangle: Rounded Corners 1">
              <a:extLst>
                <a:ext uri="{FF2B5EF4-FFF2-40B4-BE49-F238E27FC236}">
                  <a16:creationId xmlns:a16="http://schemas.microsoft.com/office/drawing/2014/main" xmlns="" id="{81A68836-3268-4F45-A89A-FC589933A90B}"/>
                </a:ext>
              </a:extLst>
            </p:cNvPr>
            <p:cNvSpPr/>
            <p:nvPr/>
          </p:nvSpPr>
          <p:spPr>
            <a:xfrm>
              <a:off x="4037440" y="3222840"/>
              <a:ext cx="7257448" cy="3152275"/>
            </a:xfrm>
            <a:prstGeom prst="roundRect">
              <a:avLst/>
            </a:prstGeom>
            <a:solidFill>
              <a:schemeClr val="bg2"/>
            </a:solidFill>
            <a:ln w="38100">
              <a:solidFill>
                <a:srgbClr val="EB86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207F88C8-F26D-4E77-9414-3F1A186BA2AD}"/>
                </a:ext>
              </a:extLst>
            </p:cNvPr>
            <p:cNvSpPr txBox="1"/>
            <p:nvPr/>
          </p:nvSpPr>
          <p:spPr>
            <a:xfrm>
              <a:off x="4321470" y="3398593"/>
              <a:ext cx="6608015" cy="2800767"/>
            </a:xfrm>
            <a:prstGeom prst="rect">
              <a:avLst/>
            </a:prstGeom>
            <a:noFill/>
          </p:spPr>
          <p:txBody>
            <a:bodyPr wrap="square" rtlCol="0">
              <a:spAutoFit/>
            </a:bodyPr>
            <a:lstStyle/>
            <a:p>
              <a:pPr algn="just"/>
              <a:r>
                <a:rPr lang="en-US" sz="4400" dirty="0" err="1">
                  <a:solidFill>
                    <a:srgbClr val="B5213B"/>
                  </a:solidFill>
                  <a:latin typeface="Arial" panose="020B0604020202020204" pitchFamily="34" charset="0"/>
                  <a:cs typeface="Arial" panose="020B0604020202020204" pitchFamily="34" charset="0"/>
                </a:rPr>
                <a:t>Miêu</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tả</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vẻ</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đẹp</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tươi</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tốt</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đầy</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sức</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sống</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của</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cây</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cối</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trong</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mảnh</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vườn</a:t>
              </a:r>
              <a:r>
                <a:rPr lang="vi-VN"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quanh</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nhà</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sàn</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Bác</a:t>
              </a:r>
              <a:r>
                <a:rPr lang="en-US" sz="4400" dirty="0">
                  <a:solidFill>
                    <a:srgbClr val="B5213B"/>
                  </a:solidFill>
                  <a:latin typeface="Arial" panose="020B0604020202020204" pitchFamily="34" charset="0"/>
                  <a:cs typeface="Arial" panose="020B0604020202020204" pitchFamily="34" charset="0"/>
                </a:rPr>
                <a:t> </a:t>
              </a:r>
              <a:r>
                <a:rPr lang="en-US" sz="4400" dirty="0" err="1">
                  <a:solidFill>
                    <a:srgbClr val="B5213B"/>
                  </a:solidFill>
                  <a:latin typeface="Arial" panose="020B0604020202020204" pitchFamily="34" charset="0"/>
                  <a:cs typeface="Arial" panose="020B0604020202020204" pitchFamily="34" charset="0"/>
                </a:rPr>
                <a:t>Hồ</a:t>
              </a:r>
              <a:endParaRPr lang="en-US" sz="4400" dirty="0">
                <a:solidFill>
                  <a:srgbClr val="B5213B"/>
                </a:solidFill>
                <a:latin typeface="Arial" panose="020B0604020202020204" pitchFamily="34" charset="0"/>
                <a:cs typeface="Arial" panose="020B0604020202020204" pitchFamily="34" charset="0"/>
              </a:endParaRPr>
            </a:p>
          </p:txBody>
        </p:sp>
        <p:pic>
          <p:nvPicPr>
            <p:cNvPr id="8" name="Picture 7" descr="A picture containing vector graphics&#10;&#10;Description automatically generated">
              <a:extLst>
                <a:ext uri="{FF2B5EF4-FFF2-40B4-BE49-F238E27FC236}">
                  <a16:creationId xmlns:a16="http://schemas.microsoft.com/office/drawing/2014/main" xmlns="" id="{45C6B3A3-D434-4F02-B528-BA64CAB8D5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6983950" y="2453457"/>
              <a:ext cx="1129052" cy="945136"/>
            </a:xfrm>
            <a:prstGeom prst="rect">
              <a:avLst/>
            </a:prstGeom>
          </p:spPr>
        </p:pic>
      </p:grpSp>
    </p:spTree>
    <p:extLst>
      <p:ext uri="{BB962C8B-B14F-4D97-AF65-F5344CB8AC3E}">
        <p14:creationId xmlns:p14="http://schemas.microsoft.com/office/powerpoint/2010/main" val="19838707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75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a:extLst>
              <a:ext uri="{FF2B5EF4-FFF2-40B4-BE49-F238E27FC236}">
                <a16:creationId xmlns:a16="http://schemas.microsoft.com/office/drawing/2014/main" xmlns="" id="{E05CB58D-9B7B-4584-BB10-76F3D47317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19870" y="1106905"/>
            <a:ext cx="2824108" cy="5634129"/>
          </a:xfrm>
          <a:prstGeom prst="rect">
            <a:avLst/>
          </a:prstGeom>
        </p:spPr>
      </p:pic>
      <p:grpSp>
        <p:nvGrpSpPr>
          <p:cNvPr id="30" name="Group 29">
            <a:extLst>
              <a:ext uri="{FF2B5EF4-FFF2-40B4-BE49-F238E27FC236}">
                <a16:creationId xmlns:a16="http://schemas.microsoft.com/office/drawing/2014/main" xmlns="" id="{3C6775C8-9274-4B73-B193-0CA3040A8D59}"/>
              </a:ext>
            </a:extLst>
          </p:cNvPr>
          <p:cNvGrpSpPr/>
          <p:nvPr/>
        </p:nvGrpSpPr>
        <p:grpSpPr>
          <a:xfrm flipH="1">
            <a:off x="2294750" y="651528"/>
            <a:ext cx="6366873" cy="1424658"/>
            <a:chOff x="806768" y="1235020"/>
            <a:chExt cx="4164911" cy="1698330"/>
          </a:xfrm>
        </p:grpSpPr>
        <p:sp>
          <p:nvSpPr>
            <p:cNvPr id="31" name="Speech Bubble: Rectangle with Corners Rounded 30">
              <a:extLst>
                <a:ext uri="{FF2B5EF4-FFF2-40B4-BE49-F238E27FC236}">
                  <a16:creationId xmlns:a16="http://schemas.microsoft.com/office/drawing/2014/main" xmlns="" id="{FE80EA06-92D1-40E0-85F0-B3CFAD19278D}"/>
                </a:ext>
              </a:extLst>
            </p:cNvPr>
            <p:cNvSpPr/>
            <p:nvPr/>
          </p:nvSpPr>
          <p:spPr>
            <a:xfrm>
              <a:off x="964159" y="1235020"/>
              <a:ext cx="4007520" cy="1698330"/>
            </a:xfrm>
            <a:custGeom>
              <a:avLst/>
              <a:gdLst>
                <a:gd name="connsiteX0" fmla="*/ 0 w 4007520"/>
                <a:gd name="connsiteY0" fmla="*/ 283061 h 1698330"/>
                <a:gd name="connsiteX1" fmla="*/ 283061 w 4007520"/>
                <a:gd name="connsiteY1" fmla="*/ 0 h 1698330"/>
                <a:gd name="connsiteX2" fmla="*/ 667920 w 4007520"/>
                <a:gd name="connsiteY2" fmla="*/ 0 h 1698330"/>
                <a:gd name="connsiteX3" fmla="*/ 667920 w 4007520"/>
                <a:gd name="connsiteY3" fmla="*/ 0 h 1698330"/>
                <a:gd name="connsiteX4" fmla="*/ 1669800 w 4007520"/>
                <a:gd name="connsiteY4" fmla="*/ 0 h 1698330"/>
                <a:gd name="connsiteX5" fmla="*/ 3724459 w 4007520"/>
                <a:gd name="connsiteY5" fmla="*/ 0 h 1698330"/>
                <a:gd name="connsiteX6" fmla="*/ 4007520 w 4007520"/>
                <a:gd name="connsiteY6" fmla="*/ 283061 h 1698330"/>
                <a:gd name="connsiteX7" fmla="*/ 4007520 w 4007520"/>
                <a:gd name="connsiteY7" fmla="*/ 990693 h 1698330"/>
                <a:gd name="connsiteX8" fmla="*/ 4007520 w 4007520"/>
                <a:gd name="connsiteY8" fmla="*/ 990693 h 1698330"/>
                <a:gd name="connsiteX9" fmla="*/ 4007520 w 4007520"/>
                <a:gd name="connsiteY9" fmla="*/ 1415275 h 1698330"/>
                <a:gd name="connsiteX10" fmla="*/ 4007520 w 4007520"/>
                <a:gd name="connsiteY10" fmla="*/ 1415269 h 1698330"/>
                <a:gd name="connsiteX11" fmla="*/ 3724459 w 4007520"/>
                <a:gd name="connsiteY11" fmla="*/ 1698330 h 1698330"/>
                <a:gd name="connsiteX12" fmla="*/ 1669800 w 4007520"/>
                <a:gd name="connsiteY12" fmla="*/ 1698330 h 1698330"/>
                <a:gd name="connsiteX13" fmla="*/ 667920 w 4007520"/>
                <a:gd name="connsiteY13" fmla="*/ 1698330 h 1698330"/>
                <a:gd name="connsiteX14" fmla="*/ 667920 w 4007520"/>
                <a:gd name="connsiteY14" fmla="*/ 1698330 h 1698330"/>
                <a:gd name="connsiteX15" fmla="*/ 283061 w 4007520"/>
                <a:gd name="connsiteY15" fmla="*/ 1698330 h 1698330"/>
                <a:gd name="connsiteX16" fmla="*/ 0 w 4007520"/>
                <a:gd name="connsiteY16" fmla="*/ 1415269 h 1698330"/>
                <a:gd name="connsiteX17" fmla="*/ 0 w 4007520"/>
                <a:gd name="connsiteY17" fmla="*/ 1415275 h 1698330"/>
                <a:gd name="connsiteX18" fmla="*/ -806634 w 4007520"/>
                <a:gd name="connsiteY18" fmla="*/ 1914476 h 1698330"/>
                <a:gd name="connsiteX19" fmla="*/ 0 w 4007520"/>
                <a:gd name="connsiteY19" fmla="*/ 990693 h 1698330"/>
                <a:gd name="connsiteX20" fmla="*/ 0 w 4007520"/>
                <a:gd name="connsiteY20" fmla="*/ 283061 h 169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520" h="1698330" fill="none" extrusionOk="0">
                  <a:moveTo>
                    <a:pt x="0" y="283061"/>
                  </a:moveTo>
                  <a:cubicBezTo>
                    <a:pt x="10606" y="132472"/>
                    <a:pt x="122109" y="1859"/>
                    <a:pt x="283061" y="0"/>
                  </a:cubicBezTo>
                  <a:cubicBezTo>
                    <a:pt x="420918" y="-30788"/>
                    <a:pt x="561496" y="-17689"/>
                    <a:pt x="667920" y="0"/>
                  </a:cubicBezTo>
                  <a:lnTo>
                    <a:pt x="667920" y="0"/>
                  </a:lnTo>
                  <a:cubicBezTo>
                    <a:pt x="781276" y="17217"/>
                    <a:pt x="1280218" y="-1741"/>
                    <a:pt x="1669800" y="0"/>
                  </a:cubicBezTo>
                  <a:cubicBezTo>
                    <a:pt x="2023849" y="-117130"/>
                    <a:pt x="2714781" y="123459"/>
                    <a:pt x="3724459" y="0"/>
                  </a:cubicBezTo>
                  <a:cubicBezTo>
                    <a:pt x="3882989" y="3505"/>
                    <a:pt x="3992987" y="128764"/>
                    <a:pt x="4007520" y="283061"/>
                  </a:cubicBezTo>
                  <a:cubicBezTo>
                    <a:pt x="3988156" y="563728"/>
                    <a:pt x="4061560" y="759732"/>
                    <a:pt x="4007520" y="990693"/>
                  </a:cubicBezTo>
                  <a:lnTo>
                    <a:pt x="4007520" y="990693"/>
                  </a:lnTo>
                  <a:cubicBezTo>
                    <a:pt x="3988058" y="1201469"/>
                    <a:pt x="3970209" y="1286959"/>
                    <a:pt x="4007520" y="1415275"/>
                  </a:cubicBezTo>
                  <a:lnTo>
                    <a:pt x="4007520" y="1415269"/>
                  </a:lnTo>
                  <a:cubicBezTo>
                    <a:pt x="4005796" y="1569439"/>
                    <a:pt x="3877311" y="1709656"/>
                    <a:pt x="3724459" y="1698330"/>
                  </a:cubicBezTo>
                  <a:cubicBezTo>
                    <a:pt x="3423835" y="1831724"/>
                    <a:pt x="2257018" y="1567610"/>
                    <a:pt x="1669800" y="1698330"/>
                  </a:cubicBezTo>
                  <a:cubicBezTo>
                    <a:pt x="1564405" y="1630753"/>
                    <a:pt x="893633" y="1762100"/>
                    <a:pt x="667920" y="1698330"/>
                  </a:cubicBezTo>
                  <a:lnTo>
                    <a:pt x="667920" y="1698330"/>
                  </a:lnTo>
                  <a:cubicBezTo>
                    <a:pt x="505958" y="1675966"/>
                    <a:pt x="407045" y="1717307"/>
                    <a:pt x="283061" y="1698330"/>
                  </a:cubicBezTo>
                  <a:cubicBezTo>
                    <a:pt x="100074" y="1698218"/>
                    <a:pt x="5221" y="1560890"/>
                    <a:pt x="0" y="1415269"/>
                  </a:cubicBezTo>
                  <a:lnTo>
                    <a:pt x="0" y="1415275"/>
                  </a:lnTo>
                  <a:cubicBezTo>
                    <a:pt x="-283824" y="1669242"/>
                    <a:pt x="-719057" y="1836482"/>
                    <a:pt x="-806634" y="1914476"/>
                  </a:cubicBezTo>
                  <a:cubicBezTo>
                    <a:pt x="-592216" y="1580569"/>
                    <a:pt x="-189549" y="1264063"/>
                    <a:pt x="0" y="990693"/>
                  </a:cubicBezTo>
                  <a:cubicBezTo>
                    <a:pt x="-59153" y="805358"/>
                    <a:pt x="10891" y="485656"/>
                    <a:pt x="0" y="283061"/>
                  </a:cubicBezTo>
                  <a:close/>
                </a:path>
                <a:path w="4007520" h="1698330" stroke="0" extrusionOk="0">
                  <a:moveTo>
                    <a:pt x="0" y="283061"/>
                  </a:moveTo>
                  <a:cubicBezTo>
                    <a:pt x="-12039" y="147317"/>
                    <a:pt x="142823" y="-10883"/>
                    <a:pt x="283061" y="0"/>
                  </a:cubicBezTo>
                  <a:cubicBezTo>
                    <a:pt x="415802" y="-2268"/>
                    <a:pt x="620847" y="-12177"/>
                    <a:pt x="667920" y="0"/>
                  </a:cubicBezTo>
                  <a:lnTo>
                    <a:pt x="667920" y="0"/>
                  </a:lnTo>
                  <a:cubicBezTo>
                    <a:pt x="975618" y="-37949"/>
                    <a:pt x="1512003" y="27052"/>
                    <a:pt x="1669800" y="0"/>
                  </a:cubicBezTo>
                  <a:cubicBezTo>
                    <a:pt x="2395642" y="-134364"/>
                    <a:pt x="3252745" y="130381"/>
                    <a:pt x="3724459" y="0"/>
                  </a:cubicBezTo>
                  <a:cubicBezTo>
                    <a:pt x="3871310" y="-22341"/>
                    <a:pt x="4011125" y="123936"/>
                    <a:pt x="4007520" y="283061"/>
                  </a:cubicBezTo>
                  <a:cubicBezTo>
                    <a:pt x="3952022" y="413872"/>
                    <a:pt x="4041058" y="908310"/>
                    <a:pt x="4007520" y="990693"/>
                  </a:cubicBezTo>
                  <a:lnTo>
                    <a:pt x="4007520" y="990693"/>
                  </a:lnTo>
                  <a:cubicBezTo>
                    <a:pt x="3995980" y="1179262"/>
                    <a:pt x="4007114" y="1300635"/>
                    <a:pt x="4007520" y="1415275"/>
                  </a:cubicBezTo>
                  <a:lnTo>
                    <a:pt x="4007520" y="1415269"/>
                  </a:lnTo>
                  <a:cubicBezTo>
                    <a:pt x="4010529" y="1571271"/>
                    <a:pt x="3853803" y="1706148"/>
                    <a:pt x="3724459" y="1698330"/>
                  </a:cubicBezTo>
                  <a:cubicBezTo>
                    <a:pt x="3226751" y="1660571"/>
                    <a:pt x="2646654" y="1748828"/>
                    <a:pt x="1669800" y="1698330"/>
                  </a:cubicBezTo>
                  <a:cubicBezTo>
                    <a:pt x="1504770" y="1665470"/>
                    <a:pt x="887815" y="1699717"/>
                    <a:pt x="667920" y="1698330"/>
                  </a:cubicBezTo>
                  <a:lnTo>
                    <a:pt x="667920" y="1698330"/>
                  </a:lnTo>
                  <a:cubicBezTo>
                    <a:pt x="571297" y="1692356"/>
                    <a:pt x="366352" y="1671291"/>
                    <a:pt x="283061" y="1698330"/>
                  </a:cubicBezTo>
                  <a:cubicBezTo>
                    <a:pt x="109045" y="1682200"/>
                    <a:pt x="11439" y="1568921"/>
                    <a:pt x="0" y="1415269"/>
                  </a:cubicBezTo>
                  <a:lnTo>
                    <a:pt x="0" y="1415275"/>
                  </a:lnTo>
                  <a:cubicBezTo>
                    <a:pt x="-194554" y="1494492"/>
                    <a:pt x="-665322" y="1733898"/>
                    <a:pt x="-806634" y="1914476"/>
                  </a:cubicBezTo>
                  <a:cubicBezTo>
                    <a:pt x="-621394" y="1549524"/>
                    <a:pt x="-204079" y="1058247"/>
                    <a:pt x="0" y="990693"/>
                  </a:cubicBezTo>
                  <a:cubicBezTo>
                    <a:pt x="-21600" y="895608"/>
                    <a:pt x="50426" y="394205"/>
                    <a:pt x="0" y="28306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70128"/>
                        <a:gd name="adj2" fmla="val 6272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xmlns="" id="{68D548D5-8C1B-4E29-BA1D-50F3C7CF3E68}"/>
                </a:ext>
              </a:extLst>
            </p:cNvPr>
            <p:cNvSpPr txBox="1"/>
            <p:nvPr/>
          </p:nvSpPr>
          <p:spPr>
            <a:xfrm>
              <a:off x="806768" y="1567745"/>
              <a:ext cx="4007520" cy="11006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a:latin typeface="Calibri" panose="020F0502020204030204" pitchFamily="34" charset="0"/>
                  <a:cs typeface="Calibri" panose="020F0502020204030204" pitchFamily="34" charset="0"/>
                </a:rPr>
                <a:t>Ý nghĩa của</a:t>
              </a:r>
              <a:r>
                <a:rPr kumimoji="0" lang="en-US" sz="54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 bài học</a:t>
              </a:r>
              <a:endParaRPr kumimoji="0" lang="vi-VN" sz="5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grpSp>
      <p:grpSp>
        <p:nvGrpSpPr>
          <p:cNvPr id="4" name="Group 3">
            <a:extLst>
              <a:ext uri="{FF2B5EF4-FFF2-40B4-BE49-F238E27FC236}">
                <a16:creationId xmlns:a16="http://schemas.microsoft.com/office/drawing/2014/main" xmlns="" id="{2ED3A210-F9E5-413A-BBC5-46293CBFA0EF}"/>
              </a:ext>
            </a:extLst>
          </p:cNvPr>
          <p:cNvGrpSpPr/>
          <p:nvPr/>
        </p:nvGrpSpPr>
        <p:grpSpPr>
          <a:xfrm>
            <a:off x="1371884" y="2355295"/>
            <a:ext cx="7257448" cy="3921658"/>
            <a:chOff x="4037440" y="2453457"/>
            <a:chExt cx="7257448" cy="3921658"/>
          </a:xfrm>
        </p:grpSpPr>
        <p:sp>
          <p:nvSpPr>
            <p:cNvPr id="2" name="Rectangle: Rounded Corners 1">
              <a:extLst>
                <a:ext uri="{FF2B5EF4-FFF2-40B4-BE49-F238E27FC236}">
                  <a16:creationId xmlns:a16="http://schemas.microsoft.com/office/drawing/2014/main" xmlns="" id="{81A68836-3268-4F45-A89A-FC589933A90B}"/>
                </a:ext>
              </a:extLst>
            </p:cNvPr>
            <p:cNvSpPr/>
            <p:nvPr/>
          </p:nvSpPr>
          <p:spPr>
            <a:xfrm>
              <a:off x="4037440" y="3222840"/>
              <a:ext cx="7257448" cy="3152275"/>
            </a:xfrm>
            <a:prstGeom prst="roundRect">
              <a:avLst/>
            </a:prstGeom>
            <a:solidFill>
              <a:schemeClr val="bg2"/>
            </a:solidFill>
            <a:ln w="38100">
              <a:solidFill>
                <a:srgbClr val="EB86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207F88C8-F26D-4E77-9414-3F1A186BA2AD}"/>
                </a:ext>
              </a:extLst>
            </p:cNvPr>
            <p:cNvSpPr txBox="1"/>
            <p:nvPr/>
          </p:nvSpPr>
          <p:spPr>
            <a:xfrm>
              <a:off x="4192171" y="3398593"/>
              <a:ext cx="6947986"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B5213B"/>
                  </a:solidFill>
                  <a:effectLst/>
                  <a:uLnTx/>
                  <a:uFillTx/>
                  <a:latin typeface="Arial" panose="020B0604020202020204" pitchFamily="34" charset="0"/>
                  <a:ea typeface="+mn-ea"/>
                  <a:cs typeface="Arial" panose="020B0604020202020204" pitchFamily="34" charset="0"/>
                </a:rPr>
                <a:t>Vườn cây trong nhà sàn thể hiện tình cảm yêu quý, biết ơn của nhân dân cả nước dành cho Bác Hồ</a:t>
              </a:r>
            </a:p>
          </p:txBody>
        </p:sp>
        <p:pic>
          <p:nvPicPr>
            <p:cNvPr id="8" name="Picture 7" descr="A picture containing vector graphics&#10;&#10;Description automatically generated">
              <a:extLst>
                <a:ext uri="{FF2B5EF4-FFF2-40B4-BE49-F238E27FC236}">
                  <a16:creationId xmlns:a16="http://schemas.microsoft.com/office/drawing/2014/main" xmlns="" id="{45C6B3A3-D434-4F02-B528-BA64CAB8D5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6983950" y="2453457"/>
              <a:ext cx="1129052" cy="945136"/>
            </a:xfrm>
            <a:prstGeom prst="rect">
              <a:avLst/>
            </a:prstGeom>
          </p:spPr>
        </p:pic>
      </p:grpSp>
    </p:spTree>
    <p:extLst>
      <p:ext uri="{BB962C8B-B14F-4D97-AF65-F5344CB8AC3E}">
        <p14:creationId xmlns:p14="http://schemas.microsoft.com/office/powerpoint/2010/main" val="10547910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75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Hình ảnh 19" descr="Ảnh có chứa đầy màu sắc, được trang trí, đồ chơi, búp bê&#10;&#10;Mô tả được tạo tự động">
            <a:extLst>
              <a:ext uri="{FF2B5EF4-FFF2-40B4-BE49-F238E27FC236}">
                <a16:creationId xmlns:a16="http://schemas.microsoft.com/office/drawing/2014/main" xmlns="" id="{965920A4-D6FB-0BED-C2D5-9DE6B5FAE31E}"/>
              </a:ext>
            </a:extLst>
          </p:cNvPr>
          <p:cNvPicPr>
            <a:picLocks noChangeAspect="1"/>
          </p:cNvPicPr>
          <p:nvPr/>
        </p:nvPicPr>
        <p:blipFill>
          <a:blip r:embed="rId3"/>
          <a:stretch>
            <a:fillRect/>
          </a:stretch>
        </p:blipFill>
        <p:spPr>
          <a:xfrm>
            <a:off x="3843090" y="2565438"/>
            <a:ext cx="4551636" cy="4346769"/>
          </a:xfrm>
          <a:prstGeom prst="rect">
            <a:avLst/>
          </a:prstGeom>
        </p:spPr>
      </p:pic>
      <p:sp>
        <p:nvSpPr>
          <p:cNvPr id="16" name="TextBox 15">
            <a:extLst>
              <a:ext uri="{FF2B5EF4-FFF2-40B4-BE49-F238E27FC236}">
                <a16:creationId xmlns:a16="http://schemas.microsoft.com/office/drawing/2014/main" xmlns="" id="{D0C86743-AA99-8F83-6A97-C9AE74FA3F0F}"/>
              </a:ext>
            </a:extLst>
          </p:cNvPr>
          <p:cNvSpPr txBox="1"/>
          <p:nvPr/>
        </p:nvSpPr>
        <p:spPr>
          <a:xfrm>
            <a:off x="22908" y="1365109"/>
            <a:ext cx="1219200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LUYỆN ĐỌC LẠI</a:t>
            </a:r>
          </a:p>
        </p:txBody>
      </p:sp>
    </p:spTree>
    <p:extLst>
      <p:ext uri="{BB962C8B-B14F-4D97-AF65-F5344CB8AC3E}">
        <p14:creationId xmlns:p14="http://schemas.microsoft.com/office/powerpoint/2010/main" val="2879583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7" presetClass="entr" presetSubtype="10" fill="hold" nodeType="withEffect">
                                  <p:stCondLst>
                                    <p:cond delay="100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p:cTn id="1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xmlns=""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pic>
        <p:nvPicPr>
          <p:cNvPr id="7" name="Graphic 15">
            <a:extLst>
              <a:ext uri="{FF2B5EF4-FFF2-40B4-BE49-F238E27FC236}">
                <a16:creationId xmlns:a16="http://schemas.microsoft.com/office/drawing/2014/main" xmlns="" id="{055743BB-526E-310E-2112-B0E1EE4F02B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4800" y="1531999"/>
            <a:ext cx="4737630" cy="5063181"/>
          </a:xfrm>
          <a:prstGeom prst="rect">
            <a:avLst/>
          </a:prstGeom>
        </p:spPr>
      </p:pic>
      <p:sp>
        <p:nvSpPr>
          <p:cNvPr id="8" name="Cloud Callout 7"/>
          <p:cNvSpPr/>
          <p:nvPr/>
        </p:nvSpPr>
        <p:spPr>
          <a:xfrm>
            <a:off x="5567119" y="1436866"/>
            <a:ext cx="5838497" cy="3361830"/>
          </a:xfrm>
          <a:prstGeom prst="cloudCallout">
            <a:avLst>
              <a:gd name="adj1" fmla="val -67180"/>
              <a:gd name="adj2" fmla="val 35433"/>
            </a:avLst>
          </a:prstGeom>
          <a:solidFill>
            <a:schemeClr val="bg1"/>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EFB35E11-806B-BABE-5376-699F05587491}"/>
              </a:ext>
            </a:extLst>
          </p:cNvPr>
          <p:cNvSpPr txBox="1"/>
          <p:nvPr/>
        </p:nvSpPr>
        <p:spPr>
          <a:xfrm>
            <a:off x="6337597" y="2430623"/>
            <a:ext cx="4713888" cy="1200329"/>
          </a:xfrm>
          <a:prstGeom prst="rect">
            <a:avLst/>
          </a:prstGeom>
          <a:noFill/>
        </p:spPr>
        <p:txBody>
          <a:bodyPr wrap="square" rtlCol="0">
            <a:spAutoFit/>
          </a:bodyPr>
          <a:lstStyle/>
          <a:p>
            <a:pPr algn="just"/>
            <a:r>
              <a:rPr lang="vi-VN" sz="3600" dirty="0">
                <a:latin typeface="Calibri" panose="020F0502020204030204" pitchFamily="34" charset="0"/>
                <a:cs typeface="Calibri" panose="020F0502020204030204" pitchFamily="34" charset="0"/>
              </a:rPr>
              <a:t>Em sẽ đọc lại đoạn 2 với giọng như thế nào?</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089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89C7421-BB99-4A2C-85E3-70B87C1D28AC}"/>
              </a:ext>
            </a:extLst>
          </p:cNvPr>
          <p:cNvSpPr/>
          <p:nvPr/>
        </p:nvSpPr>
        <p:spPr>
          <a:xfrm>
            <a:off x="577600" y="474044"/>
            <a:ext cx="10982425" cy="5909912"/>
          </a:xfrm>
          <a:prstGeom prst="roundRect">
            <a:avLst>
              <a:gd name="adj" fmla="val 9489"/>
            </a:avLst>
          </a:prstGeom>
          <a:solidFill>
            <a:schemeClr val="bg1"/>
          </a:solidFill>
          <a:ln w="28575">
            <a:solidFill>
              <a:srgbClr val="CEA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5ACA62CC-8CAA-445B-947F-B5E28EF0A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958" y="1590406"/>
            <a:ext cx="3724964" cy="1221098"/>
          </a:xfrm>
          <a:prstGeom prst="rect">
            <a:avLst/>
          </a:prstGeom>
        </p:spPr>
      </p:pic>
      <p:pic>
        <p:nvPicPr>
          <p:cNvPr id="16" name="Picture 15">
            <a:extLst>
              <a:ext uri="{FF2B5EF4-FFF2-40B4-BE49-F238E27FC236}">
                <a16:creationId xmlns:a16="http://schemas.microsoft.com/office/drawing/2014/main" xmlns="" id="{43EF72E3-7C89-493C-AD25-852BAA8A51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9958" y="3277395"/>
            <a:ext cx="4100886" cy="1300939"/>
          </a:xfrm>
          <a:prstGeom prst="rect">
            <a:avLst/>
          </a:prstGeom>
        </p:spPr>
      </p:pic>
      <p:pic>
        <p:nvPicPr>
          <p:cNvPr id="18" name="Picture 17">
            <a:extLst>
              <a:ext uri="{FF2B5EF4-FFF2-40B4-BE49-F238E27FC236}">
                <a16:creationId xmlns:a16="http://schemas.microsoft.com/office/drawing/2014/main" xmlns="" id="{B3C6FC02-F03D-44C1-BA50-EFFCAD7989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551926"/>
            <a:ext cx="4457022" cy="1259578"/>
          </a:xfrm>
          <a:prstGeom prst="rect">
            <a:avLst/>
          </a:prstGeom>
        </p:spPr>
      </p:pic>
      <p:sp>
        <p:nvSpPr>
          <p:cNvPr id="19" name="TextBox 18">
            <a:extLst>
              <a:ext uri="{FF2B5EF4-FFF2-40B4-BE49-F238E27FC236}">
                <a16:creationId xmlns:a16="http://schemas.microsoft.com/office/drawing/2014/main" xmlns="" id="{CA39F9DF-DD1D-4C44-B002-FF9D320661A5}"/>
              </a:ext>
            </a:extLst>
          </p:cNvPr>
          <p:cNvSpPr txBox="1"/>
          <p:nvPr/>
        </p:nvSpPr>
        <p:spPr>
          <a:xfrm>
            <a:off x="1113322" y="590373"/>
            <a:ext cx="10273448" cy="646331"/>
          </a:xfrm>
          <a:prstGeom prst="rect">
            <a:avLst/>
          </a:prstGeom>
          <a:noFill/>
        </p:spPr>
        <p:txBody>
          <a:bodyPr wrap="square" rtlCol="0">
            <a:spAutoFit/>
          </a:bodyPr>
          <a:lstStyle/>
          <a:p>
            <a:r>
              <a:rPr lang="vi-VN" sz="3600" b="1">
                <a:solidFill>
                  <a:schemeClr val="accent6">
                    <a:lumMod val="75000"/>
                  </a:schemeClr>
                </a:solidFill>
              </a:rPr>
              <a:t>Chia sẻ với bạn về một khu vườn mà em biết.</a:t>
            </a:r>
            <a:endParaRPr lang="en-US" sz="3600" b="1">
              <a:solidFill>
                <a:schemeClr val="accent6">
                  <a:lumMod val="75000"/>
                </a:schemeClr>
              </a:solidFill>
            </a:endParaRPr>
          </a:p>
        </p:txBody>
      </p:sp>
      <p:pic>
        <p:nvPicPr>
          <p:cNvPr id="20" name="Picture 19">
            <a:extLst>
              <a:ext uri="{FF2B5EF4-FFF2-40B4-BE49-F238E27FC236}">
                <a16:creationId xmlns:a16="http://schemas.microsoft.com/office/drawing/2014/main" xmlns="" id="{A41168E2-1A42-43B3-82AF-EFFAA753188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419" b="94144" l="49883" r="94770">
                        <a14:foregroundMark x1="53094" y1="12810" x2="53301" y2="25366"/>
                        <a14:foregroundMark x1="55062" y1="51380" x2="55567" y2="60557"/>
                        <a14:foregroundMark x1="72178" y1="70214" x2="72281" y2="73564"/>
                        <a14:foregroundMark x1="92090" y1="68187" x2="92090" y2="68187"/>
                        <a14:foregroundMark x1="92491" y1="34769" x2="92905" y2="43074"/>
                        <a14:foregroundMark x1="83933" y1="41273" x2="83933" y2="41273"/>
                        <a14:foregroundMark x1="54441" y1="8981" x2="57017" y2="8530"/>
                        <a14:foregroundMark x1="53405" y1="48001" x2="57121" y2="52506"/>
                        <a14:foregroundMark x1="91675" y1="69088" x2="91882" y2="72466"/>
                        <a14:foregroundMark x1="55373" y1="6503" x2="55373" y2="6503"/>
                        <a14:foregroundMark x1="50829" y1="21537" x2="51243" y2="25366"/>
                        <a14:foregroundMark x1="70533" y1="40372" x2="70533" y2="40372"/>
                        <a14:foregroundMark x1="69291" y1="40597" x2="69291" y2="40597"/>
                        <a14:foregroundMark x1="72178" y1="68863" x2="71763" y2="74240"/>
                        <a14:foregroundMark x1="71660" y1="90400" x2="70831" y2="90625"/>
                        <a14:foregroundMark x1="52175" y1="85923" x2="51346" y2="86346"/>
                        <a14:foregroundMark x1="51657" y1="58559" x2="51968" y2="62584"/>
                        <a14:foregroundMark x1="86302" y1="84572" x2="85383" y2="92652"/>
                        <a14:foregroundMark x1="71245" y1="68187" x2="72178" y2="73789"/>
                        <a14:foregroundMark x1="71763" y1="89499" x2="71038" y2="90625"/>
                        <a14:foregroundMark x1="94355" y1="53829" x2="94355" y2="53829"/>
                        <a14:foregroundMark x1="93320" y1="70439" x2="93320" y2="70439"/>
                        <a14:foregroundMark x1="50311" y1="61008" x2="50311" y2="61008"/>
                        <a14:foregroundMark x1="71453" y1="69088" x2="71349" y2="72691"/>
                        <a14:foregroundMark x1="50000" y1="60332" x2="50000" y2="60332"/>
                        <a14:foregroundMark x1="50725" y1="10332" x2="50725" y2="10332"/>
                        <a14:foregroundMark x1="94045" y1="34319" x2="94459" y2="36796"/>
                        <a14:foregroundMark x1="93423" y1="50929" x2="93941" y2="53604"/>
                        <a14:foregroundMark x1="93216" y1="70890" x2="92905" y2="71115"/>
                        <a14:foregroundMark x1="50311" y1="59882" x2="50621" y2="60557"/>
                        <a14:foregroundMark x1="50621" y1="86120" x2="50621" y2="86120"/>
                        <a14:foregroundMark x1="87131" y1="83671" x2="87131" y2="83671"/>
                        <a14:foregroundMark x1="84865" y1="93975" x2="84865" y2="93975"/>
                        <a14:foregroundMark x1="50104" y1="23339" x2="50104" y2="23339"/>
                        <a14:foregroundMark x1="94666" y1="34769" x2="94666" y2="34769"/>
                        <a14:foregroundMark x1="87131" y1="84797" x2="87131" y2="84797"/>
                        <a14:foregroundMark x1="84969" y1="94200" x2="84969" y2="94200"/>
                        <a14:foregroundMark x1="94562" y1="53604" x2="94562" y2="53604"/>
                        <a14:foregroundMark x1="94770" y1="53378" x2="94355" y2="54279"/>
                        <a14:foregroundMark x1="94562" y1="53378" x2="94666" y2="54505"/>
                        <a14:foregroundMark x1="94666" y1="53378" x2="94666" y2="55405"/>
                        <a14:foregroundMark x1="49883" y1="23114" x2="49883" y2="23114"/>
                        <a14:backgroundMark x1="54234" y1="67286" x2="54234" y2="67286"/>
                      </a14:backgroundRemoval>
                    </a14:imgEffect>
                  </a14:imgLayer>
                </a14:imgProps>
              </a:ext>
            </a:extLst>
          </a:blip>
          <a:srcRect l="49475" r="4320"/>
          <a:stretch/>
        </p:blipFill>
        <p:spPr>
          <a:xfrm>
            <a:off x="6773296" y="2811504"/>
            <a:ext cx="4283228" cy="4262999"/>
          </a:xfrm>
          <a:prstGeom prst="rect">
            <a:avLst/>
          </a:prstGeom>
          <a:effectLst>
            <a:outerShdw blurRad="76200" dir="18900000" sy="23000" kx="-1200000" algn="bl" rotWithShape="0">
              <a:prstClr val="black">
                <a:alpha val="20000"/>
              </a:prstClr>
            </a:outerShdw>
          </a:effectLst>
        </p:spPr>
      </p:pic>
      <p:pic>
        <p:nvPicPr>
          <p:cNvPr id="2" name="Picture 1">
            <a:extLst>
              <a:ext uri="{FF2B5EF4-FFF2-40B4-BE49-F238E27FC236}">
                <a16:creationId xmlns:a16="http://schemas.microsoft.com/office/drawing/2014/main" xmlns="" id="{2C4DE968-1429-4344-B7F5-BF5F155FA068}"/>
              </a:ext>
            </a:extLst>
          </p:cNvPr>
          <p:cNvPicPr>
            <a:picLocks noChangeAspect="1"/>
          </p:cNvPicPr>
          <p:nvPr/>
        </p:nvPicPr>
        <p:blipFill>
          <a:blip r:embed="rId8"/>
          <a:stretch>
            <a:fillRect/>
          </a:stretch>
        </p:blipFill>
        <p:spPr>
          <a:xfrm>
            <a:off x="-134754" y="4455312"/>
            <a:ext cx="4851133" cy="2663002"/>
          </a:xfrm>
          <a:prstGeom prst="rect">
            <a:avLst/>
          </a:prstGeom>
        </p:spPr>
      </p:pic>
    </p:spTree>
    <p:extLst>
      <p:ext uri="{BB962C8B-B14F-4D97-AF65-F5344CB8AC3E}">
        <p14:creationId xmlns:p14="http://schemas.microsoft.com/office/powerpoint/2010/main" val="3525579907"/>
      </p:ext>
    </p:extLst>
  </p:cSld>
  <p:clrMapOvr>
    <a:masterClrMapping/>
  </p:clrMapOvr>
  <mc:AlternateContent xmlns:mc="http://schemas.openxmlformats.org/markup-compatibility/2006" xmlns:p14="http://schemas.microsoft.com/office/powerpoint/2010/main">
    <mc:Choice Requires="p14">
      <p:transition spd="slow" p14:dur="1200" advTm="6131">
        <p14:prism/>
      </p:transition>
    </mc:Choice>
    <mc:Fallback xmlns="">
      <p:transition spd="slow" advTm="6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xmlns="" id="{FAF131BB-4940-47C6-BC87-5DFABBB85B3D}"/>
              </a:ext>
            </a:extLst>
          </p:cNvPr>
          <p:cNvSpPr/>
          <p:nvPr/>
        </p:nvSpPr>
        <p:spPr>
          <a:xfrm>
            <a:off x="784329" y="582327"/>
            <a:ext cx="10425764" cy="4651777"/>
          </a:xfrm>
          <a:prstGeom prst="doubleWave">
            <a:avLst>
              <a:gd name="adj1" fmla="val 4255"/>
              <a:gd name="adj2" fmla="val 0"/>
            </a:avLst>
          </a:prstGeom>
          <a:solidFill>
            <a:schemeClr val="bg2"/>
          </a:solidFill>
          <a:ln w="19050">
            <a:solidFill>
              <a:srgbClr val="FF8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57CCB6D8-818A-4C5C-A43D-8E0E09B60906}"/>
              </a:ext>
            </a:extLst>
          </p:cNvPr>
          <p:cNvSpPr txBox="1"/>
          <p:nvPr/>
        </p:nvSpPr>
        <p:spPr>
          <a:xfrm>
            <a:off x="1892517" y="1057696"/>
            <a:ext cx="9317576" cy="830997"/>
          </a:xfrm>
          <a:prstGeom prst="rect">
            <a:avLst/>
          </a:prstGeom>
          <a:noFill/>
        </p:spPr>
        <p:txBody>
          <a:bodyPr wrap="square" rtlCol="0">
            <a:spAutoFit/>
          </a:bodyPr>
          <a:lstStyle/>
          <a:p>
            <a:r>
              <a:rPr lang="en-US" sz="4800">
                <a:solidFill>
                  <a:schemeClr val="accent2">
                    <a:lumMod val="75000"/>
                  </a:schemeClr>
                </a:solidFill>
              </a:rPr>
              <a:t>Giọng đọc: Trong sáng, vui tươi</a:t>
            </a:r>
          </a:p>
        </p:txBody>
      </p:sp>
      <p:sp>
        <p:nvSpPr>
          <p:cNvPr id="9" name="TextBox 8">
            <a:extLst>
              <a:ext uri="{FF2B5EF4-FFF2-40B4-BE49-F238E27FC236}">
                <a16:creationId xmlns:a16="http://schemas.microsoft.com/office/drawing/2014/main" xmlns="" id="{DCF33351-A026-4F7E-8626-E65B03890242}"/>
              </a:ext>
            </a:extLst>
          </p:cNvPr>
          <p:cNvSpPr txBox="1"/>
          <p:nvPr/>
        </p:nvSpPr>
        <p:spPr>
          <a:xfrm>
            <a:off x="1920899" y="1907496"/>
            <a:ext cx="7911470" cy="3046988"/>
          </a:xfrm>
          <a:prstGeom prst="rect">
            <a:avLst/>
          </a:prstGeom>
          <a:noFill/>
        </p:spPr>
        <p:txBody>
          <a:bodyPr wrap="square" rtlCol="0">
            <a:spAutoFit/>
          </a:bodyPr>
          <a:lstStyle/>
          <a:p>
            <a:pPr algn="just"/>
            <a:r>
              <a:rPr lang="en-US" sz="4800" dirty="0" err="1">
                <a:solidFill>
                  <a:schemeClr val="accent2">
                    <a:lumMod val="75000"/>
                  </a:schemeClr>
                </a:solidFill>
              </a:rPr>
              <a:t>Nhấn</a:t>
            </a:r>
            <a:r>
              <a:rPr lang="en-US" sz="4800" dirty="0">
                <a:solidFill>
                  <a:schemeClr val="accent2">
                    <a:lumMod val="75000"/>
                  </a:schemeClr>
                </a:solidFill>
              </a:rPr>
              <a:t> </a:t>
            </a:r>
            <a:r>
              <a:rPr lang="en-US" sz="4800" dirty="0" err="1">
                <a:solidFill>
                  <a:schemeClr val="accent2">
                    <a:lumMod val="75000"/>
                  </a:schemeClr>
                </a:solidFill>
              </a:rPr>
              <a:t>giọng</a:t>
            </a:r>
            <a:r>
              <a:rPr lang="en-US" sz="4800" dirty="0">
                <a:solidFill>
                  <a:schemeClr val="accent2">
                    <a:lumMod val="75000"/>
                  </a:schemeClr>
                </a:solidFill>
              </a:rPr>
              <a:t>: ở </a:t>
            </a:r>
            <a:r>
              <a:rPr lang="en-US" sz="4800" dirty="0" err="1">
                <a:solidFill>
                  <a:schemeClr val="accent2">
                    <a:lumMod val="75000"/>
                  </a:schemeClr>
                </a:solidFill>
              </a:rPr>
              <a:t>những</a:t>
            </a:r>
            <a:r>
              <a:rPr lang="en-US" sz="4800" dirty="0">
                <a:solidFill>
                  <a:schemeClr val="accent2">
                    <a:lumMod val="75000"/>
                  </a:schemeClr>
                </a:solidFill>
              </a:rPr>
              <a:t> </a:t>
            </a:r>
            <a:r>
              <a:rPr lang="en-US" sz="4800" dirty="0" err="1">
                <a:solidFill>
                  <a:schemeClr val="accent2">
                    <a:lumMod val="75000"/>
                  </a:schemeClr>
                </a:solidFill>
              </a:rPr>
              <a:t>từ</a:t>
            </a:r>
            <a:r>
              <a:rPr lang="en-US" sz="4800" dirty="0">
                <a:solidFill>
                  <a:schemeClr val="accent2">
                    <a:lumMod val="75000"/>
                  </a:schemeClr>
                </a:solidFill>
              </a:rPr>
              <a:t> </a:t>
            </a:r>
            <a:r>
              <a:rPr lang="en-US" sz="4800" dirty="0" err="1">
                <a:solidFill>
                  <a:schemeClr val="accent2">
                    <a:lumMod val="75000"/>
                  </a:schemeClr>
                </a:solidFill>
              </a:rPr>
              <a:t>ngữ</a:t>
            </a:r>
            <a:r>
              <a:rPr lang="en-US" sz="4800" dirty="0">
                <a:solidFill>
                  <a:schemeClr val="accent2">
                    <a:lumMod val="75000"/>
                  </a:schemeClr>
                </a:solidFill>
              </a:rPr>
              <a:t> </a:t>
            </a:r>
            <a:r>
              <a:rPr lang="en-US" sz="4800" dirty="0" err="1">
                <a:solidFill>
                  <a:schemeClr val="accent2">
                    <a:lumMod val="75000"/>
                  </a:schemeClr>
                </a:solidFill>
              </a:rPr>
              <a:t>gọi</a:t>
            </a:r>
            <a:r>
              <a:rPr lang="en-US" sz="4800" dirty="0">
                <a:solidFill>
                  <a:schemeClr val="accent2">
                    <a:lumMod val="75000"/>
                  </a:schemeClr>
                </a:solidFill>
              </a:rPr>
              <a:t> </a:t>
            </a:r>
            <a:r>
              <a:rPr lang="en-US" sz="4800" dirty="0" err="1">
                <a:solidFill>
                  <a:schemeClr val="accent2">
                    <a:lumMod val="75000"/>
                  </a:schemeClr>
                </a:solidFill>
              </a:rPr>
              <a:t>tên</a:t>
            </a:r>
            <a:r>
              <a:rPr lang="en-US" sz="4800" dirty="0">
                <a:solidFill>
                  <a:schemeClr val="accent2">
                    <a:lumMod val="75000"/>
                  </a:schemeClr>
                </a:solidFill>
              </a:rPr>
              <a:t> </a:t>
            </a:r>
            <a:r>
              <a:rPr lang="en-US" sz="4800" dirty="0" err="1">
                <a:solidFill>
                  <a:schemeClr val="accent2">
                    <a:lumMod val="75000"/>
                  </a:schemeClr>
                </a:solidFill>
              </a:rPr>
              <a:t>và</a:t>
            </a:r>
            <a:r>
              <a:rPr lang="en-US" sz="4800" dirty="0">
                <a:solidFill>
                  <a:schemeClr val="accent2">
                    <a:lumMod val="75000"/>
                  </a:schemeClr>
                </a:solidFill>
              </a:rPr>
              <a:t> </a:t>
            </a:r>
            <a:r>
              <a:rPr lang="en-US" sz="4800" dirty="0" err="1">
                <a:solidFill>
                  <a:schemeClr val="accent2">
                    <a:lumMod val="75000"/>
                  </a:schemeClr>
                </a:solidFill>
              </a:rPr>
              <a:t>miêu</a:t>
            </a:r>
            <a:r>
              <a:rPr lang="en-US" sz="4800" dirty="0">
                <a:solidFill>
                  <a:schemeClr val="accent2">
                    <a:lumMod val="75000"/>
                  </a:schemeClr>
                </a:solidFill>
              </a:rPr>
              <a:t> </a:t>
            </a:r>
            <a:r>
              <a:rPr lang="en-US" sz="4800" dirty="0" err="1">
                <a:solidFill>
                  <a:schemeClr val="accent2">
                    <a:lumMod val="75000"/>
                  </a:schemeClr>
                </a:solidFill>
              </a:rPr>
              <a:t>tả</a:t>
            </a:r>
            <a:r>
              <a:rPr lang="en-US" sz="4800" dirty="0">
                <a:solidFill>
                  <a:schemeClr val="accent2">
                    <a:lumMod val="75000"/>
                  </a:schemeClr>
                </a:solidFill>
              </a:rPr>
              <a:t> </a:t>
            </a:r>
            <a:r>
              <a:rPr lang="en-US" sz="4800" dirty="0" err="1">
                <a:solidFill>
                  <a:schemeClr val="accent2">
                    <a:lumMod val="75000"/>
                  </a:schemeClr>
                </a:solidFill>
              </a:rPr>
              <a:t>vẻ</a:t>
            </a:r>
            <a:r>
              <a:rPr lang="en-US" sz="4800" dirty="0">
                <a:solidFill>
                  <a:schemeClr val="accent2">
                    <a:lumMod val="75000"/>
                  </a:schemeClr>
                </a:solidFill>
              </a:rPr>
              <a:t> </a:t>
            </a:r>
            <a:r>
              <a:rPr lang="en-US" sz="4800" dirty="0" err="1">
                <a:solidFill>
                  <a:schemeClr val="accent2">
                    <a:lumMod val="75000"/>
                  </a:schemeClr>
                </a:solidFill>
              </a:rPr>
              <a:t>đẹp</a:t>
            </a:r>
            <a:r>
              <a:rPr lang="en-US" sz="4800" dirty="0">
                <a:solidFill>
                  <a:schemeClr val="accent2">
                    <a:lumMod val="75000"/>
                  </a:schemeClr>
                </a:solidFill>
              </a:rPr>
              <a:t> </a:t>
            </a:r>
            <a:r>
              <a:rPr lang="en-US" sz="4800" dirty="0" err="1">
                <a:solidFill>
                  <a:schemeClr val="accent2">
                    <a:lumMod val="75000"/>
                  </a:schemeClr>
                </a:solidFill>
              </a:rPr>
              <a:t>của</a:t>
            </a:r>
            <a:r>
              <a:rPr lang="en-US" sz="4800" dirty="0">
                <a:solidFill>
                  <a:schemeClr val="accent2">
                    <a:lumMod val="75000"/>
                  </a:schemeClr>
                </a:solidFill>
              </a:rPr>
              <a:t> </a:t>
            </a:r>
            <a:r>
              <a:rPr lang="en-US" sz="4800" dirty="0" err="1">
                <a:solidFill>
                  <a:schemeClr val="accent2">
                    <a:lumMod val="75000"/>
                  </a:schemeClr>
                </a:solidFill>
              </a:rPr>
              <a:t>vườn</a:t>
            </a:r>
            <a:r>
              <a:rPr lang="en-US" sz="4800" dirty="0">
                <a:solidFill>
                  <a:schemeClr val="accent2">
                    <a:lumMod val="75000"/>
                  </a:schemeClr>
                </a:solidFill>
              </a:rPr>
              <a:t> </a:t>
            </a:r>
            <a:r>
              <a:rPr lang="en-US" sz="4800" dirty="0" err="1">
                <a:solidFill>
                  <a:schemeClr val="accent2">
                    <a:lumMod val="75000"/>
                  </a:schemeClr>
                </a:solidFill>
              </a:rPr>
              <a:t>cây</a:t>
            </a:r>
            <a:r>
              <a:rPr lang="en-US" sz="4800" dirty="0">
                <a:solidFill>
                  <a:schemeClr val="accent2">
                    <a:lumMod val="75000"/>
                  </a:schemeClr>
                </a:solidFill>
              </a:rPr>
              <a:t>, </a:t>
            </a:r>
            <a:r>
              <a:rPr lang="en-US" sz="4800" dirty="0" err="1">
                <a:solidFill>
                  <a:schemeClr val="accent2">
                    <a:lumMod val="75000"/>
                  </a:schemeClr>
                </a:solidFill>
              </a:rPr>
              <a:t>từ</a:t>
            </a:r>
            <a:r>
              <a:rPr lang="en-US" sz="4800" dirty="0">
                <a:solidFill>
                  <a:schemeClr val="accent2">
                    <a:lumMod val="75000"/>
                  </a:schemeClr>
                </a:solidFill>
              </a:rPr>
              <a:t> </a:t>
            </a:r>
            <a:r>
              <a:rPr lang="en-US" sz="4800" dirty="0" err="1">
                <a:solidFill>
                  <a:schemeClr val="accent2">
                    <a:lumMod val="75000"/>
                  </a:schemeClr>
                </a:solidFill>
              </a:rPr>
              <a:t>ngữ</a:t>
            </a:r>
            <a:r>
              <a:rPr lang="en-US" sz="4800" dirty="0">
                <a:solidFill>
                  <a:schemeClr val="accent2">
                    <a:lumMod val="75000"/>
                  </a:schemeClr>
                </a:solidFill>
              </a:rPr>
              <a:t> </a:t>
            </a:r>
            <a:r>
              <a:rPr lang="en-US" sz="4800" dirty="0" err="1">
                <a:solidFill>
                  <a:schemeClr val="accent2">
                    <a:lumMod val="75000"/>
                  </a:schemeClr>
                </a:solidFill>
              </a:rPr>
              <a:t>chỉ</a:t>
            </a:r>
            <a:r>
              <a:rPr lang="en-US" sz="4800" dirty="0">
                <a:solidFill>
                  <a:schemeClr val="accent2">
                    <a:lumMod val="75000"/>
                  </a:schemeClr>
                </a:solidFill>
              </a:rPr>
              <a:t> </a:t>
            </a:r>
            <a:r>
              <a:rPr lang="en-US" sz="4800" dirty="0" err="1">
                <a:solidFill>
                  <a:schemeClr val="accent2">
                    <a:lumMod val="75000"/>
                  </a:schemeClr>
                </a:solidFill>
              </a:rPr>
              <a:t>tâm</a:t>
            </a:r>
            <a:r>
              <a:rPr lang="en-US" sz="4800" dirty="0">
                <a:solidFill>
                  <a:schemeClr val="accent2">
                    <a:lumMod val="75000"/>
                  </a:schemeClr>
                </a:solidFill>
              </a:rPr>
              <a:t> </a:t>
            </a:r>
            <a:r>
              <a:rPr lang="en-US" sz="4800" dirty="0" err="1">
                <a:solidFill>
                  <a:schemeClr val="accent2">
                    <a:lumMod val="75000"/>
                  </a:schemeClr>
                </a:solidFill>
              </a:rPr>
              <a:t>trạng</a:t>
            </a:r>
            <a:r>
              <a:rPr lang="en-US" sz="4800" dirty="0">
                <a:solidFill>
                  <a:schemeClr val="accent2">
                    <a:lumMod val="75000"/>
                  </a:schemeClr>
                </a:solidFill>
              </a:rPr>
              <a:t>, </a:t>
            </a:r>
            <a:r>
              <a:rPr lang="en-US" sz="4800" dirty="0" err="1">
                <a:solidFill>
                  <a:schemeClr val="accent2">
                    <a:lumMod val="75000"/>
                  </a:schemeClr>
                </a:solidFill>
              </a:rPr>
              <a:t>cảm</a:t>
            </a:r>
            <a:r>
              <a:rPr lang="en-US" sz="4800" dirty="0">
                <a:solidFill>
                  <a:schemeClr val="accent2">
                    <a:lumMod val="75000"/>
                  </a:schemeClr>
                </a:solidFill>
              </a:rPr>
              <a:t> </a:t>
            </a:r>
            <a:r>
              <a:rPr lang="en-US" sz="4800" dirty="0" err="1">
                <a:solidFill>
                  <a:schemeClr val="accent2">
                    <a:lumMod val="75000"/>
                  </a:schemeClr>
                </a:solidFill>
              </a:rPr>
              <a:t>xúc</a:t>
            </a:r>
            <a:r>
              <a:rPr lang="en-US" sz="4800" dirty="0">
                <a:solidFill>
                  <a:schemeClr val="accent2">
                    <a:lumMod val="75000"/>
                  </a:schemeClr>
                </a:solidFill>
              </a:rPr>
              <a:t> </a:t>
            </a:r>
            <a:r>
              <a:rPr lang="en-US" sz="4800" dirty="0" err="1">
                <a:solidFill>
                  <a:schemeClr val="accent2">
                    <a:lumMod val="75000"/>
                  </a:schemeClr>
                </a:solidFill>
              </a:rPr>
              <a:t>của</a:t>
            </a:r>
            <a:r>
              <a:rPr lang="en-US" sz="4800" dirty="0">
                <a:solidFill>
                  <a:schemeClr val="accent2">
                    <a:lumMod val="75000"/>
                  </a:schemeClr>
                </a:solidFill>
              </a:rPr>
              <a:t> </a:t>
            </a:r>
            <a:r>
              <a:rPr lang="en-US" sz="4800" dirty="0" err="1">
                <a:solidFill>
                  <a:schemeClr val="accent2">
                    <a:lumMod val="75000"/>
                  </a:schemeClr>
                </a:solidFill>
              </a:rPr>
              <a:t>tác</a:t>
            </a:r>
            <a:r>
              <a:rPr lang="en-US" sz="4800" dirty="0">
                <a:solidFill>
                  <a:schemeClr val="accent2">
                    <a:lumMod val="75000"/>
                  </a:schemeClr>
                </a:solidFill>
              </a:rPr>
              <a:t> </a:t>
            </a:r>
            <a:r>
              <a:rPr lang="vi-VN" sz="4800" dirty="0">
                <a:solidFill>
                  <a:schemeClr val="accent2">
                    <a:lumMod val="75000"/>
                  </a:schemeClr>
                </a:solidFill>
              </a:rPr>
              <a:t>giả...</a:t>
            </a:r>
            <a:endParaRPr lang="en-US" sz="4800" dirty="0">
              <a:solidFill>
                <a:schemeClr val="accent2">
                  <a:lumMod val="75000"/>
                </a:schemeClr>
              </a:solidFill>
            </a:endParaRPr>
          </a:p>
        </p:txBody>
      </p:sp>
      <p:pic>
        <p:nvPicPr>
          <p:cNvPr id="10" name="Picture 10" descr="Hand drawn flat design stack of books">
            <a:extLst>
              <a:ext uri="{FF2B5EF4-FFF2-40B4-BE49-F238E27FC236}">
                <a16:creationId xmlns:a16="http://schemas.microsoft.com/office/drawing/2014/main" xmlns="" id="{A5BE034F-1BC7-4859-8B06-19371E03D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4243" y="773984"/>
            <a:ext cx="1176361" cy="1176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Pixel mouse cursors pointer, arrow and wait">
            <a:extLst>
              <a:ext uri="{FF2B5EF4-FFF2-40B4-BE49-F238E27FC236}">
                <a16:creationId xmlns:a16="http://schemas.microsoft.com/office/drawing/2014/main" xmlns="" id="{92A50C2A-9B75-4417-AB10-92C93AB4A3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59" t="52702" r="60138" b="16696"/>
          <a:stretch/>
        </p:blipFill>
        <p:spPr bwMode="auto">
          <a:xfrm rot="5570995">
            <a:off x="996569" y="1980792"/>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226DB0F-7DCA-4B7F-8886-CFE05E370F8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9209258" y="2964984"/>
            <a:ext cx="3195341" cy="400864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891643427"/>
      </p:ext>
    </p:extLst>
  </p:cSld>
  <p:clrMapOvr>
    <a:masterClrMapping/>
  </p:clrMapOvr>
  <mc:AlternateContent xmlns:mc="http://schemas.openxmlformats.org/markup-compatibility/2006" xmlns:p14="http://schemas.microsoft.com/office/powerpoint/2010/main">
    <mc:Choice Requires="p14">
      <p:transition spd="slow" p14:dur="1200" advTm="6131">
        <p14:prism/>
      </p:transition>
    </mc:Choice>
    <mc:Fallback xmlns="">
      <p:transition spd="slow" advTm="6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89C7421-BB99-4A2C-85E3-70B87C1D28AC}"/>
              </a:ext>
            </a:extLst>
          </p:cNvPr>
          <p:cNvSpPr/>
          <p:nvPr/>
        </p:nvSpPr>
        <p:spPr>
          <a:xfrm>
            <a:off x="398980" y="296098"/>
            <a:ext cx="11394040" cy="6430189"/>
          </a:xfrm>
          <a:prstGeom prst="roundRect">
            <a:avLst>
              <a:gd name="adj" fmla="val 9489"/>
            </a:avLst>
          </a:prstGeom>
          <a:solidFill>
            <a:schemeClr val="bg1"/>
          </a:solidFill>
          <a:ln w="28575">
            <a:solidFill>
              <a:srgbClr val="CEA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Google Shape;2351;p42">
            <a:extLst>
              <a:ext uri="{FF2B5EF4-FFF2-40B4-BE49-F238E27FC236}">
                <a16:creationId xmlns:a16="http://schemas.microsoft.com/office/drawing/2014/main" xmlns="" id="{D2C784EC-BCF3-42D4-BAD5-0E3430BC6081}"/>
              </a:ext>
            </a:extLst>
          </p:cNvPr>
          <p:cNvSpPr txBox="1">
            <a:spLocks/>
          </p:cNvSpPr>
          <p:nvPr/>
        </p:nvSpPr>
        <p:spPr>
          <a:xfrm>
            <a:off x="2550134" y="15169"/>
            <a:ext cx="628927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F8175"/>
              </a:buClr>
              <a:buSzPts val="3500"/>
              <a:buFont typeface="Pacifico"/>
              <a:buNone/>
              <a:tabLst/>
              <a:defRPr/>
            </a:pPr>
            <a:r>
              <a:rPr lang="en-US" sz="6000" b="1" kern="0">
                <a:ln w="13462">
                  <a:solidFill>
                    <a:srgbClr val="FFFFFF"/>
                  </a:solidFill>
                  <a:prstDash val="solid"/>
                </a:ln>
                <a:solidFill>
                  <a:srgbClr val="00B050"/>
                </a:solidFill>
                <a:effectLst>
                  <a:outerShdw dist="38100" dir="2700000" algn="bl" rotWithShape="0">
                    <a:srgbClr val="FFCB51"/>
                  </a:outerShdw>
                </a:effectLst>
                <a:latin typeface="UTM Cookies" panose="02040603050506020204" pitchFamily="18" charset="0"/>
              </a:rPr>
              <a:t>Luyện đọc lại</a:t>
            </a:r>
            <a:endParaRPr kumimoji="0" lang="en-US" sz="6000" b="1" i="0" u="none" strike="noStrike" kern="0" cap="none" spc="0" normalizeH="0" baseline="0" noProof="0" dirty="0">
              <a:ln w="13462">
                <a:solidFill>
                  <a:srgbClr val="FFFFFF"/>
                </a:solidFill>
                <a:prstDash val="solid"/>
              </a:ln>
              <a:solidFill>
                <a:srgbClr val="00B050"/>
              </a:solidFill>
              <a:effectLst>
                <a:outerShdw dist="38100" dir="2700000" algn="bl" rotWithShape="0">
                  <a:srgbClr val="FFCB51"/>
                </a:outerShdw>
              </a:effectLst>
              <a:uLnTx/>
              <a:uFillTx/>
              <a:latin typeface="UTM Cookies" panose="02040603050506020204" pitchFamily="18" charset="0"/>
              <a:sym typeface="Pacifico"/>
            </a:endParaRPr>
          </a:p>
        </p:txBody>
      </p:sp>
      <p:sp>
        <p:nvSpPr>
          <p:cNvPr id="5" name="TextBox 4">
            <a:extLst>
              <a:ext uri="{FF2B5EF4-FFF2-40B4-BE49-F238E27FC236}">
                <a16:creationId xmlns:a16="http://schemas.microsoft.com/office/drawing/2014/main" xmlns="" id="{0D097262-984E-420A-8BB9-B107942E7CAD}"/>
              </a:ext>
            </a:extLst>
          </p:cNvPr>
          <p:cNvSpPr txBox="1"/>
          <p:nvPr/>
        </p:nvSpPr>
        <p:spPr>
          <a:xfrm>
            <a:off x="820219" y="1240924"/>
            <a:ext cx="10551562"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Vườn cây ôm tròn gần nửa vòng cung quanh ao cá cứ nở đầy nỗi thương nhớ không nguôi. </a:t>
            </a:r>
            <a:r>
              <a:rPr lang="en-US" sz="3000" dirty="0">
                <a:solidFill>
                  <a:prstClr val="black"/>
                </a:solidFill>
                <a:latin typeface="Arial" panose="020B0604020202020204" pitchFamily="34" charset="0"/>
                <a:cs typeface="Arial" panose="020B0604020202020204" pitchFamily="34" charset="0"/>
              </a:rPr>
              <a:t>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 khế ngọt Ba Đình, hồng xiêm Xuân Đỉnh cát mịn, bưởi đỏ Mê Linh. </a:t>
            </a:r>
            <a:r>
              <a:rPr lang="en-US" sz="3000" dirty="0">
                <a:solidFill>
                  <a:prstClr val="black"/>
                </a:solidFill>
                <a:latin typeface="Arial" panose="020B0604020202020204" pitchFamily="34" charset="0"/>
                <a:cs typeface="Arial" panose="020B0604020202020204" pitchFamily="34" charset="0"/>
              </a:rPr>
              <a:t>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Hồng Yên Thôn!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một rặng cây hồng!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Mùa đông, cây trụi hết lá, chỉ còn hàng trăm quả trĩu trịt trên cành màu hồng chói như hàng trăm chiếc đèn lồng giữa sương giá,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ơi cái màu hồng thắm thiết và vồn vã... Sum vầy muôn loài quả khác mang bóng dáng miền quê yêu thương.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Bãi bờ Nam Bộ đậm vị phù sa trong mùi bưởi Biên Hoà.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Lặng lờ Hương Giang phảng phất hương khói trên cành quýt Hương Cần nhỏ nhắn và quả thanh trà tròn xinh xứ Huế. </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10款可爱怪兽数字矢量素材16图库网精选- 16图库素材网">
            <a:extLst>
              <a:ext uri="{FF2B5EF4-FFF2-40B4-BE49-F238E27FC236}">
                <a16:creationId xmlns:a16="http://schemas.microsoft.com/office/drawing/2014/main" xmlns="" id="{B1DB27B9-7E36-4F85-AB63-C06F6D915B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278" t="7832" r="52557" b="63126"/>
          <a:stretch/>
        </p:blipFill>
        <p:spPr bwMode="auto">
          <a:xfrm>
            <a:off x="865489" y="446430"/>
            <a:ext cx="677328" cy="10178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xmlns="" id="{9D6D4F2B-62B4-40BA-8113-4B1E75F3D7EC}"/>
              </a:ext>
            </a:extLst>
          </p:cNvPr>
          <p:cNvCxnSpPr>
            <a:cxnSpLocks/>
          </p:cNvCxnSpPr>
          <p:nvPr/>
        </p:nvCxnSpPr>
        <p:spPr>
          <a:xfrm flipH="1">
            <a:off x="10721086" y="1266857"/>
            <a:ext cx="109593" cy="4924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96ED068-B3A1-41ED-B01F-F1090ED67F1E}"/>
              </a:ext>
            </a:extLst>
          </p:cNvPr>
          <p:cNvCxnSpPr>
            <a:cxnSpLocks/>
          </p:cNvCxnSpPr>
          <p:nvPr/>
        </p:nvCxnSpPr>
        <p:spPr>
          <a:xfrm flipH="1">
            <a:off x="7463753" y="1723064"/>
            <a:ext cx="104877" cy="5159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ADD20B6-10A3-4305-B047-1818C7E3386E}"/>
              </a:ext>
            </a:extLst>
          </p:cNvPr>
          <p:cNvCxnSpPr>
            <a:cxnSpLocks/>
          </p:cNvCxnSpPr>
          <p:nvPr/>
        </p:nvCxnSpPr>
        <p:spPr>
          <a:xfrm flipH="1">
            <a:off x="7360575" y="1733338"/>
            <a:ext cx="119014" cy="50567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618446F-21AE-4594-AF41-07328DC4D01A}"/>
              </a:ext>
            </a:extLst>
          </p:cNvPr>
          <p:cNvCxnSpPr>
            <a:cxnSpLocks/>
          </p:cNvCxnSpPr>
          <p:nvPr/>
        </p:nvCxnSpPr>
        <p:spPr>
          <a:xfrm>
            <a:off x="3590809" y="1718755"/>
            <a:ext cx="144352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8A18AB3-6109-42A7-8CB3-8EDFFD10CC9A}"/>
              </a:ext>
            </a:extLst>
          </p:cNvPr>
          <p:cNvCxnSpPr>
            <a:cxnSpLocks/>
          </p:cNvCxnSpPr>
          <p:nvPr/>
        </p:nvCxnSpPr>
        <p:spPr>
          <a:xfrm>
            <a:off x="2224346" y="2160544"/>
            <a:ext cx="280999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DCC2E64-40AB-4F97-A611-1F7BEE33358A}"/>
              </a:ext>
            </a:extLst>
          </p:cNvPr>
          <p:cNvCxnSpPr>
            <a:cxnSpLocks/>
          </p:cNvCxnSpPr>
          <p:nvPr/>
        </p:nvCxnSpPr>
        <p:spPr>
          <a:xfrm flipH="1">
            <a:off x="11256428" y="1759271"/>
            <a:ext cx="107860" cy="47974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0173A77-E189-4891-9A36-98F1716EEE17}"/>
              </a:ext>
            </a:extLst>
          </p:cNvPr>
          <p:cNvCxnSpPr>
            <a:cxnSpLocks/>
          </p:cNvCxnSpPr>
          <p:nvPr/>
        </p:nvCxnSpPr>
        <p:spPr>
          <a:xfrm flipV="1">
            <a:off x="7568629" y="2204765"/>
            <a:ext cx="2026577"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E47811E6-D663-4F84-8B9A-B976656BE333}"/>
              </a:ext>
            </a:extLst>
          </p:cNvPr>
          <p:cNvCxnSpPr>
            <a:cxnSpLocks/>
          </p:cNvCxnSpPr>
          <p:nvPr/>
        </p:nvCxnSpPr>
        <p:spPr>
          <a:xfrm flipV="1">
            <a:off x="865489" y="2625852"/>
            <a:ext cx="1846889"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F189984-6066-407C-974D-7CE173B90473}"/>
              </a:ext>
            </a:extLst>
          </p:cNvPr>
          <p:cNvCxnSpPr>
            <a:cxnSpLocks/>
          </p:cNvCxnSpPr>
          <p:nvPr/>
        </p:nvCxnSpPr>
        <p:spPr>
          <a:xfrm flipH="1">
            <a:off x="6135811" y="2224144"/>
            <a:ext cx="123290" cy="48228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5216CE6-BA8F-4781-BB28-8B9E6337710E}"/>
              </a:ext>
            </a:extLst>
          </p:cNvPr>
          <p:cNvCxnSpPr>
            <a:cxnSpLocks/>
          </p:cNvCxnSpPr>
          <p:nvPr/>
        </p:nvCxnSpPr>
        <p:spPr>
          <a:xfrm flipH="1">
            <a:off x="9301543" y="2283988"/>
            <a:ext cx="99314" cy="46040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18237A1-B015-42D5-BC9B-6245F116BE54}"/>
              </a:ext>
            </a:extLst>
          </p:cNvPr>
          <p:cNvCxnSpPr>
            <a:cxnSpLocks/>
          </p:cNvCxnSpPr>
          <p:nvPr/>
        </p:nvCxnSpPr>
        <p:spPr>
          <a:xfrm flipH="1">
            <a:off x="9388023" y="2239014"/>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3B2336A5-83EA-4D61-B224-518DFA988AFC}"/>
              </a:ext>
            </a:extLst>
          </p:cNvPr>
          <p:cNvCxnSpPr>
            <a:cxnSpLocks/>
          </p:cNvCxnSpPr>
          <p:nvPr/>
        </p:nvCxnSpPr>
        <p:spPr>
          <a:xfrm>
            <a:off x="4777483" y="2638376"/>
            <a:ext cx="1270137"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1C31A45C-761E-48A9-BE3C-B18CBCC98485}"/>
              </a:ext>
            </a:extLst>
          </p:cNvPr>
          <p:cNvCxnSpPr>
            <a:cxnSpLocks/>
          </p:cNvCxnSpPr>
          <p:nvPr/>
        </p:nvCxnSpPr>
        <p:spPr>
          <a:xfrm>
            <a:off x="918998" y="4423829"/>
            <a:ext cx="179338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E1B54395-268D-414C-8F9F-C1DB6CA7596B}"/>
              </a:ext>
            </a:extLst>
          </p:cNvPr>
          <p:cNvCxnSpPr>
            <a:cxnSpLocks/>
          </p:cNvCxnSpPr>
          <p:nvPr/>
        </p:nvCxnSpPr>
        <p:spPr>
          <a:xfrm flipH="1">
            <a:off x="1869889" y="2675602"/>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0C6DA8FB-3350-439D-9BFA-868888B54108}"/>
              </a:ext>
            </a:extLst>
          </p:cNvPr>
          <p:cNvCxnSpPr>
            <a:cxnSpLocks/>
          </p:cNvCxnSpPr>
          <p:nvPr/>
        </p:nvCxnSpPr>
        <p:spPr>
          <a:xfrm flipH="1">
            <a:off x="1956369" y="2675602"/>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C73BFB9B-BB30-46B6-91BF-D9829EB6EBA9}"/>
              </a:ext>
            </a:extLst>
          </p:cNvPr>
          <p:cNvCxnSpPr>
            <a:cxnSpLocks/>
          </p:cNvCxnSpPr>
          <p:nvPr/>
        </p:nvCxnSpPr>
        <p:spPr>
          <a:xfrm flipH="1">
            <a:off x="6096431" y="2706424"/>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16794DBC-5250-4919-8FAE-CD395FAF906F}"/>
              </a:ext>
            </a:extLst>
          </p:cNvPr>
          <p:cNvCxnSpPr>
            <a:cxnSpLocks/>
          </p:cNvCxnSpPr>
          <p:nvPr/>
        </p:nvCxnSpPr>
        <p:spPr>
          <a:xfrm flipH="1">
            <a:off x="6167389" y="2706424"/>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069D06F7-337B-429C-9A11-8BA0CCFF5CB6}"/>
              </a:ext>
            </a:extLst>
          </p:cNvPr>
          <p:cNvCxnSpPr>
            <a:cxnSpLocks/>
          </p:cNvCxnSpPr>
          <p:nvPr/>
        </p:nvCxnSpPr>
        <p:spPr>
          <a:xfrm flipH="1">
            <a:off x="8126335" y="2657166"/>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EC0A3E9-7EFC-4134-80E4-AAAB0FE7965C}"/>
              </a:ext>
            </a:extLst>
          </p:cNvPr>
          <p:cNvCxnSpPr>
            <a:cxnSpLocks/>
          </p:cNvCxnSpPr>
          <p:nvPr/>
        </p:nvCxnSpPr>
        <p:spPr>
          <a:xfrm>
            <a:off x="8960137" y="3110134"/>
            <a:ext cx="52891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DCD21523-0EC1-4B49-85CA-3507CEC94E41}"/>
              </a:ext>
            </a:extLst>
          </p:cNvPr>
          <p:cNvCxnSpPr>
            <a:cxnSpLocks/>
          </p:cNvCxnSpPr>
          <p:nvPr/>
        </p:nvCxnSpPr>
        <p:spPr>
          <a:xfrm flipH="1">
            <a:off x="10670573" y="2673673"/>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6F7259D1-36AE-4D61-AAC7-A2CC287B643E}"/>
              </a:ext>
            </a:extLst>
          </p:cNvPr>
          <p:cNvCxnSpPr>
            <a:cxnSpLocks/>
          </p:cNvCxnSpPr>
          <p:nvPr/>
        </p:nvCxnSpPr>
        <p:spPr>
          <a:xfrm>
            <a:off x="4525125" y="3557996"/>
            <a:ext cx="1270137"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8FB92E8D-B709-430A-9A39-2DAD51D9FC81}"/>
              </a:ext>
            </a:extLst>
          </p:cNvPr>
          <p:cNvCxnSpPr>
            <a:cxnSpLocks/>
          </p:cNvCxnSpPr>
          <p:nvPr/>
        </p:nvCxnSpPr>
        <p:spPr>
          <a:xfrm flipH="1">
            <a:off x="10434270" y="3149592"/>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CB8DBA8E-6515-4828-B5B3-473783CEBC14}"/>
              </a:ext>
            </a:extLst>
          </p:cNvPr>
          <p:cNvCxnSpPr>
            <a:cxnSpLocks/>
          </p:cNvCxnSpPr>
          <p:nvPr/>
        </p:nvCxnSpPr>
        <p:spPr>
          <a:xfrm flipV="1">
            <a:off x="2773968" y="4035382"/>
            <a:ext cx="2470944"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A1F1D162-03D0-4553-B57B-3B6AAE592CBF}"/>
              </a:ext>
            </a:extLst>
          </p:cNvPr>
          <p:cNvCxnSpPr>
            <a:cxnSpLocks/>
          </p:cNvCxnSpPr>
          <p:nvPr/>
        </p:nvCxnSpPr>
        <p:spPr>
          <a:xfrm flipH="1">
            <a:off x="8214838" y="3557996"/>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706638D4-CDA1-45DA-AB24-C1B0D3B1A2C2}"/>
              </a:ext>
            </a:extLst>
          </p:cNvPr>
          <p:cNvCxnSpPr>
            <a:cxnSpLocks/>
          </p:cNvCxnSpPr>
          <p:nvPr/>
        </p:nvCxnSpPr>
        <p:spPr>
          <a:xfrm flipH="1">
            <a:off x="8300830" y="3584064"/>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675A6CB2-8A30-4749-B109-2D3209815CAF}"/>
              </a:ext>
            </a:extLst>
          </p:cNvPr>
          <p:cNvCxnSpPr>
            <a:cxnSpLocks/>
          </p:cNvCxnSpPr>
          <p:nvPr/>
        </p:nvCxnSpPr>
        <p:spPr>
          <a:xfrm>
            <a:off x="3254988" y="4450163"/>
            <a:ext cx="1270137"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3FD2B856-FA0A-40E0-9E1B-5402F7EEFE7B}"/>
              </a:ext>
            </a:extLst>
          </p:cNvPr>
          <p:cNvCxnSpPr>
            <a:cxnSpLocks/>
          </p:cNvCxnSpPr>
          <p:nvPr/>
        </p:nvCxnSpPr>
        <p:spPr>
          <a:xfrm flipH="1">
            <a:off x="4845986" y="4068987"/>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2FC1C62C-7F34-4683-90AC-824EABEC3E11}"/>
              </a:ext>
            </a:extLst>
          </p:cNvPr>
          <p:cNvCxnSpPr>
            <a:cxnSpLocks/>
          </p:cNvCxnSpPr>
          <p:nvPr/>
        </p:nvCxnSpPr>
        <p:spPr>
          <a:xfrm flipH="1">
            <a:off x="4931978" y="4068987"/>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6B905F09-922F-46D9-8104-2D97384959B8}"/>
              </a:ext>
            </a:extLst>
          </p:cNvPr>
          <p:cNvCxnSpPr>
            <a:cxnSpLocks/>
          </p:cNvCxnSpPr>
          <p:nvPr/>
        </p:nvCxnSpPr>
        <p:spPr>
          <a:xfrm>
            <a:off x="5033003" y="4450163"/>
            <a:ext cx="144041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0715C8B3-89CB-4A54-B9BB-BB508C1B4E56}"/>
              </a:ext>
            </a:extLst>
          </p:cNvPr>
          <p:cNvCxnSpPr>
            <a:cxnSpLocks/>
          </p:cNvCxnSpPr>
          <p:nvPr/>
        </p:nvCxnSpPr>
        <p:spPr>
          <a:xfrm>
            <a:off x="2773968" y="4912500"/>
            <a:ext cx="369945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A0A4A686-FA8A-4EDC-9308-8802258275CC}"/>
              </a:ext>
            </a:extLst>
          </p:cNvPr>
          <p:cNvCxnSpPr>
            <a:cxnSpLocks/>
          </p:cNvCxnSpPr>
          <p:nvPr/>
        </p:nvCxnSpPr>
        <p:spPr>
          <a:xfrm flipH="1">
            <a:off x="6894660" y="4470765"/>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ED094B25-B19E-4CC0-B862-6B464C818BF1}"/>
              </a:ext>
            </a:extLst>
          </p:cNvPr>
          <p:cNvCxnSpPr>
            <a:cxnSpLocks/>
          </p:cNvCxnSpPr>
          <p:nvPr/>
        </p:nvCxnSpPr>
        <p:spPr>
          <a:xfrm flipH="1">
            <a:off x="6989173" y="4948741"/>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A2BD4D58-1A96-4457-84C3-FC303277FB9A}"/>
              </a:ext>
            </a:extLst>
          </p:cNvPr>
          <p:cNvCxnSpPr>
            <a:cxnSpLocks/>
          </p:cNvCxnSpPr>
          <p:nvPr/>
        </p:nvCxnSpPr>
        <p:spPr>
          <a:xfrm>
            <a:off x="10040221" y="4912500"/>
            <a:ext cx="1270137"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C1B191C0-DB90-4ABB-A372-81D3012EF2A5}"/>
              </a:ext>
            </a:extLst>
          </p:cNvPr>
          <p:cNvCxnSpPr>
            <a:cxnSpLocks/>
          </p:cNvCxnSpPr>
          <p:nvPr/>
        </p:nvCxnSpPr>
        <p:spPr>
          <a:xfrm>
            <a:off x="865489" y="5368655"/>
            <a:ext cx="1270137"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493E3445-6141-4A15-89F9-6A7F5AFBB05E}"/>
              </a:ext>
            </a:extLst>
          </p:cNvPr>
          <p:cNvCxnSpPr>
            <a:cxnSpLocks/>
          </p:cNvCxnSpPr>
          <p:nvPr/>
        </p:nvCxnSpPr>
        <p:spPr>
          <a:xfrm flipV="1">
            <a:off x="4145729" y="5364297"/>
            <a:ext cx="955930" cy="871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D874B2B6-F31F-4119-A799-24222C04E661}"/>
              </a:ext>
            </a:extLst>
          </p:cNvPr>
          <p:cNvCxnSpPr>
            <a:cxnSpLocks/>
          </p:cNvCxnSpPr>
          <p:nvPr/>
        </p:nvCxnSpPr>
        <p:spPr>
          <a:xfrm flipH="1">
            <a:off x="7090913" y="4982660"/>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D9CDF0B0-E35C-46E7-9738-96109575279D}"/>
              </a:ext>
            </a:extLst>
          </p:cNvPr>
          <p:cNvCxnSpPr>
            <a:cxnSpLocks/>
          </p:cNvCxnSpPr>
          <p:nvPr/>
        </p:nvCxnSpPr>
        <p:spPr>
          <a:xfrm flipH="1">
            <a:off x="6989173" y="4476266"/>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D03FF135-7AF4-4935-8C6F-E04A70072647}"/>
              </a:ext>
            </a:extLst>
          </p:cNvPr>
          <p:cNvCxnSpPr>
            <a:cxnSpLocks/>
          </p:cNvCxnSpPr>
          <p:nvPr/>
        </p:nvCxnSpPr>
        <p:spPr>
          <a:xfrm flipV="1">
            <a:off x="6663460" y="5891606"/>
            <a:ext cx="955930" cy="871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A44D3783-08B5-4C0B-BCB8-54DC04568257}"/>
              </a:ext>
            </a:extLst>
          </p:cNvPr>
          <p:cNvCxnSpPr>
            <a:cxnSpLocks/>
          </p:cNvCxnSpPr>
          <p:nvPr/>
        </p:nvCxnSpPr>
        <p:spPr>
          <a:xfrm flipV="1">
            <a:off x="9667792" y="5872115"/>
            <a:ext cx="1549909" cy="871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AAD680F7-BC82-4F9F-A63C-61CFDD5FB72E}"/>
              </a:ext>
            </a:extLst>
          </p:cNvPr>
          <p:cNvCxnSpPr>
            <a:cxnSpLocks/>
          </p:cNvCxnSpPr>
          <p:nvPr/>
        </p:nvCxnSpPr>
        <p:spPr>
          <a:xfrm flipH="1">
            <a:off x="11321626" y="5373013"/>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3D73A304-EC79-49B1-AEB1-A3A83B92156B}"/>
              </a:ext>
            </a:extLst>
          </p:cNvPr>
          <p:cNvCxnSpPr>
            <a:cxnSpLocks/>
          </p:cNvCxnSpPr>
          <p:nvPr/>
        </p:nvCxnSpPr>
        <p:spPr>
          <a:xfrm flipV="1">
            <a:off x="2135626" y="6304765"/>
            <a:ext cx="1493715" cy="871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60B2789D-4E48-4ED5-B1B2-FD11A8387585}"/>
              </a:ext>
            </a:extLst>
          </p:cNvPr>
          <p:cNvCxnSpPr>
            <a:cxnSpLocks/>
          </p:cNvCxnSpPr>
          <p:nvPr/>
        </p:nvCxnSpPr>
        <p:spPr>
          <a:xfrm>
            <a:off x="3750170" y="6304765"/>
            <a:ext cx="149474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8260D1EE-673C-491D-AFDB-04449A8CD6B4}"/>
              </a:ext>
            </a:extLst>
          </p:cNvPr>
          <p:cNvCxnSpPr>
            <a:cxnSpLocks/>
          </p:cNvCxnSpPr>
          <p:nvPr/>
        </p:nvCxnSpPr>
        <p:spPr>
          <a:xfrm flipH="1">
            <a:off x="6665922" y="5950207"/>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A2C2A21B-AE6B-4525-AB67-784E3A66BD80}"/>
              </a:ext>
            </a:extLst>
          </p:cNvPr>
          <p:cNvCxnSpPr>
            <a:cxnSpLocks/>
          </p:cNvCxnSpPr>
          <p:nvPr/>
        </p:nvCxnSpPr>
        <p:spPr>
          <a:xfrm flipH="1">
            <a:off x="6766947" y="5950207"/>
            <a:ext cx="101025" cy="4924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xmlns="" id="{7420FDA9-BEED-9B1C-81EF-29BA73887DA7}"/>
              </a:ext>
            </a:extLst>
          </p:cNvPr>
          <p:cNvCxnSpPr>
            <a:cxnSpLocks/>
          </p:cNvCxnSpPr>
          <p:nvPr/>
        </p:nvCxnSpPr>
        <p:spPr>
          <a:xfrm>
            <a:off x="6296356" y="2638376"/>
            <a:ext cx="144352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258612"/>
      </p:ext>
    </p:extLst>
  </p:cSld>
  <p:clrMapOvr>
    <a:masterClrMapping/>
  </p:clrMapOvr>
  <mc:AlternateContent xmlns:mc="http://schemas.openxmlformats.org/markup-compatibility/2006" xmlns:p14="http://schemas.microsoft.com/office/powerpoint/2010/main">
    <mc:Choice Requires="p14">
      <p:transition spd="slow" p14:dur="1200" advTm="6131">
        <p14:prism/>
      </p:transition>
    </mc:Choice>
    <mc:Fallback xmlns="">
      <p:transition spd="slow" advTm="6131">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xmlns=""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861391E4-E533-DCFA-6B39-478F1D270B5D}"/>
              </a:ext>
            </a:extLst>
          </p:cNvPr>
          <p:cNvGrpSpPr/>
          <p:nvPr/>
        </p:nvGrpSpPr>
        <p:grpSpPr>
          <a:xfrm>
            <a:off x="2482262" y="0"/>
            <a:ext cx="8315421" cy="1815882"/>
            <a:chOff x="3324715" y="7922107"/>
            <a:chExt cx="7193902" cy="1815882"/>
          </a:xfrm>
        </p:grpSpPr>
        <p:sp>
          <p:nvSpPr>
            <p:cNvPr id="23" name="TextBox 22">
              <a:extLst>
                <a:ext uri="{FF2B5EF4-FFF2-40B4-BE49-F238E27FC236}">
                  <a16:creationId xmlns:a16="http://schemas.microsoft.com/office/drawing/2014/main" xmlns=""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trong</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nhóm</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24" name="TextBox 23">
              <a:extLst>
                <a:ext uri="{FF2B5EF4-FFF2-40B4-BE49-F238E27FC236}">
                  <a16:creationId xmlns:a16="http://schemas.microsoft.com/office/drawing/2014/main" xmlns=""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vi-VN"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đoạn 2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trong</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33CC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nhóm</a:t>
              </a:r>
              <a:r>
                <a:rPr kumimoji="0" lang="vi-VN"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đôi</a:t>
              </a:r>
              <a:endParaRPr kumimoji="0" lang="en-US"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sp>
        <p:nvSpPr>
          <p:cNvPr id="33" name="Rectangle: Rounded Corners 21">
            <a:extLst>
              <a:ext uri="{FF2B5EF4-FFF2-40B4-BE49-F238E27FC236}">
                <a16:creationId xmlns:a16="http://schemas.microsoft.com/office/drawing/2014/main" xmlns="" id="{3A5A3F52-ECC0-85A8-3F79-EC2AF049D397}"/>
              </a:ext>
            </a:extLst>
          </p:cNvPr>
          <p:cNvSpPr/>
          <p:nvPr/>
        </p:nvSpPr>
        <p:spPr>
          <a:xfrm>
            <a:off x="4622668" y="1815882"/>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4" name="Picture 7">
            <a:extLst>
              <a:ext uri="{FF2B5EF4-FFF2-40B4-BE49-F238E27FC236}">
                <a16:creationId xmlns:a16="http://schemas.microsoft.com/office/drawing/2014/main" xmlns="" id="{E0E01F48-C00F-088F-1CD6-43F831F8C5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31324" y="1441806"/>
            <a:ext cx="2999488" cy="854128"/>
          </a:xfrm>
          <a:prstGeom prst="rect">
            <a:avLst/>
          </a:prstGeom>
        </p:spPr>
      </p:pic>
      <p:sp>
        <p:nvSpPr>
          <p:cNvPr id="35" name="TextBox 34"/>
          <p:cNvSpPr txBox="1"/>
          <p:nvPr/>
        </p:nvSpPr>
        <p:spPr>
          <a:xfrm>
            <a:off x="6339751" y="1469973"/>
            <a:ext cx="3582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Tiêu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chí</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đánh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giá</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6" name="TextBox 35"/>
          <p:cNvSpPr txBox="1"/>
          <p:nvPr/>
        </p:nvSpPr>
        <p:spPr>
          <a:xfrm>
            <a:off x="5072090" y="2212792"/>
            <a:ext cx="610073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đúng, diễn cảm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4738895" y="2225315"/>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4771127" y="2702926"/>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4663359" y="3129855"/>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6694722" y="2319607"/>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342" y="2319607"/>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9823" y="2324101"/>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6638914" y="275561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4534" y="275561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4015" y="276011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9802877" y="3181943"/>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40615" y="3203722"/>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Ảnh Mặt Cười Đẹp Nhất ❤️ 1001 Hình Mặt Cười Hài Hướ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66888" y="3162025"/>
            <a:ext cx="385059" cy="385059"/>
          </a:xfrm>
          <a:prstGeom prst="rect">
            <a:avLst/>
          </a:prstGeom>
          <a:noFill/>
          <a:extLst>
            <a:ext uri="{909E8E84-426E-40DD-AFC4-6F175D3DCCD1}">
              <a14:hiddenFill xmlns:a14="http://schemas.microsoft.com/office/drawing/2010/main">
                <a:solidFill>
                  <a:srgbClr val="FFFFFF"/>
                </a:solidFill>
              </a14:hiddenFill>
            </a:ext>
          </a:extLst>
        </p:spPr>
      </p:pic>
      <p:pic>
        <p:nvPicPr>
          <p:cNvPr id="49" name="Graphic 15">
            <a:extLst>
              <a:ext uri="{FF2B5EF4-FFF2-40B4-BE49-F238E27FC236}">
                <a16:creationId xmlns:a16="http://schemas.microsoft.com/office/drawing/2014/main" xmlns="" id="{055743BB-526E-310E-2112-B0E1EE4F02B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04799" y="1980605"/>
            <a:ext cx="4317869" cy="4614576"/>
          </a:xfrm>
          <a:prstGeom prst="rect">
            <a:avLst/>
          </a:prstGeom>
        </p:spPr>
      </p:pic>
    </p:spTree>
    <p:extLst>
      <p:ext uri="{BB962C8B-B14F-4D97-AF65-F5344CB8AC3E}">
        <p14:creationId xmlns:p14="http://schemas.microsoft.com/office/powerpoint/2010/main" val="1286635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par>
                                <p:cTn id="9" presetID="1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ppt_y</p:attrName>
                                        </p:attrNameLst>
                                      </p:cBhvr>
                                      <p:tavLst>
                                        <p:tav tm="0">
                                          <p:val>
                                            <p:strVal val="#ppt_y+#ppt_h*1.125000"/>
                                          </p:val>
                                        </p:tav>
                                        <p:tav tm="100000">
                                          <p:val>
                                            <p:strVal val="#ppt_y"/>
                                          </p:val>
                                        </p:tav>
                                      </p:tavLst>
                                    </p:anim>
                                    <p:animEffect transition="in" filter="wipe(up)">
                                      <p:cBhvr>
                                        <p:cTn id="12" dur="500"/>
                                        <p:tgtEl>
                                          <p:spTgt spid="33"/>
                                        </p:tgtEl>
                                      </p:cBhvr>
                                    </p:animEffect>
                                  </p:childTnLst>
                                </p:cTn>
                              </p:par>
                              <p:par>
                                <p:cTn id="13" presetID="1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p:tgtEl>
                                          <p:spTgt spid="34"/>
                                        </p:tgtEl>
                                        <p:attrNameLst>
                                          <p:attrName>ppt_y</p:attrName>
                                        </p:attrNameLst>
                                      </p:cBhvr>
                                      <p:tavLst>
                                        <p:tav tm="0">
                                          <p:val>
                                            <p:strVal val="#ppt_y+#ppt_h*1.125000"/>
                                          </p:val>
                                        </p:tav>
                                        <p:tav tm="100000">
                                          <p:val>
                                            <p:strVal val="#ppt_y"/>
                                          </p:val>
                                        </p:tav>
                                      </p:tavLst>
                                    </p:anim>
                                    <p:animEffect transition="in" filter="wipe(up)">
                                      <p:cBhvr>
                                        <p:cTn id="16" dur="500"/>
                                        <p:tgtEl>
                                          <p:spTgt spid="3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p:tgtEl>
                                          <p:spTgt spid="35"/>
                                        </p:tgtEl>
                                        <p:attrNameLst>
                                          <p:attrName>ppt_y</p:attrName>
                                        </p:attrNameLst>
                                      </p:cBhvr>
                                      <p:tavLst>
                                        <p:tav tm="0">
                                          <p:val>
                                            <p:strVal val="#ppt_y+#ppt_h*1.125000"/>
                                          </p:val>
                                        </p:tav>
                                        <p:tav tm="100000">
                                          <p:val>
                                            <p:strVal val="#ppt_y"/>
                                          </p:val>
                                        </p:tav>
                                      </p:tavLst>
                                    </p:anim>
                                    <p:animEffect transition="in" filter="wipe(up)">
                                      <p:cBhvr>
                                        <p:cTn id="20" dur="500"/>
                                        <p:tgtEl>
                                          <p:spTgt spid="35"/>
                                        </p:tgtEl>
                                      </p:cBhvr>
                                    </p:animEffect>
                                  </p:childTnLst>
                                </p:cTn>
                              </p:par>
                              <p:par>
                                <p:cTn id="21" presetID="1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p:tgtEl>
                                          <p:spTgt spid="39"/>
                                        </p:tgtEl>
                                        <p:attrNameLst>
                                          <p:attrName>ppt_y</p:attrName>
                                        </p:attrNameLst>
                                      </p:cBhvr>
                                      <p:tavLst>
                                        <p:tav tm="0">
                                          <p:val>
                                            <p:strVal val="#ppt_y+#ppt_h*1.125000"/>
                                          </p:val>
                                        </p:tav>
                                        <p:tav tm="100000">
                                          <p:val>
                                            <p:strVal val="#ppt_y"/>
                                          </p:val>
                                        </p:tav>
                                      </p:tavLst>
                                    </p:anim>
                                    <p:animEffect transition="in" filter="wipe(up)">
                                      <p:cBhvr>
                                        <p:cTn id="24" dur="500"/>
                                        <p:tgtEl>
                                          <p:spTgt spid="39"/>
                                        </p:tgtEl>
                                      </p:cBhvr>
                                    </p:animEffect>
                                  </p:childTnLst>
                                </p:cTn>
                              </p:par>
                              <p:par>
                                <p:cTn id="25" presetID="1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p:tgtEl>
                                          <p:spTgt spid="37"/>
                                        </p:tgtEl>
                                        <p:attrNameLst>
                                          <p:attrName>ppt_y</p:attrName>
                                        </p:attrNameLst>
                                      </p:cBhvr>
                                      <p:tavLst>
                                        <p:tav tm="0">
                                          <p:val>
                                            <p:strVal val="#ppt_y+#ppt_h*1.125000"/>
                                          </p:val>
                                        </p:tav>
                                        <p:tav tm="100000">
                                          <p:val>
                                            <p:strVal val="#ppt_y"/>
                                          </p:val>
                                        </p:tav>
                                      </p:tavLst>
                                    </p:anim>
                                    <p:animEffect transition="in" filter="wipe(up)">
                                      <p:cBhvr>
                                        <p:cTn id="28" dur="500"/>
                                        <p:tgtEl>
                                          <p:spTgt spid="37"/>
                                        </p:tgtEl>
                                      </p:cBhvr>
                                    </p:animEffect>
                                  </p:childTnLst>
                                </p:cTn>
                              </p:par>
                              <p:par>
                                <p:cTn id="29" presetID="1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p:tgtEl>
                                          <p:spTgt spid="38"/>
                                        </p:tgtEl>
                                        <p:attrNameLst>
                                          <p:attrName>ppt_y</p:attrName>
                                        </p:attrNameLst>
                                      </p:cBhvr>
                                      <p:tavLst>
                                        <p:tav tm="0">
                                          <p:val>
                                            <p:strVal val="#ppt_y+#ppt_h*1.125000"/>
                                          </p:val>
                                        </p:tav>
                                        <p:tav tm="100000">
                                          <p:val>
                                            <p:strVal val="#ppt_y"/>
                                          </p:val>
                                        </p:tav>
                                      </p:tavLst>
                                    </p:anim>
                                    <p:animEffect transition="in" filter="wipe(up)">
                                      <p:cBhvr>
                                        <p:cTn id="32" dur="500"/>
                                        <p:tgtEl>
                                          <p:spTgt spid="3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p:tgtEl>
                                          <p:spTgt spid="36"/>
                                        </p:tgtEl>
                                        <p:attrNameLst>
                                          <p:attrName>ppt_y</p:attrName>
                                        </p:attrNameLst>
                                      </p:cBhvr>
                                      <p:tavLst>
                                        <p:tav tm="0">
                                          <p:val>
                                            <p:strVal val="#ppt_y+#ppt_h*1.125000"/>
                                          </p:val>
                                        </p:tav>
                                        <p:tav tm="100000">
                                          <p:val>
                                            <p:strVal val="#ppt_y"/>
                                          </p:val>
                                        </p:tav>
                                      </p:tavLst>
                                    </p:anim>
                                    <p:animEffect transition="in" filter="wipe(up)">
                                      <p:cBhvr>
                                        <p:cTn id="36" dur="500"/>
                                        <p:tgtEl>
                                          <p:spTgt spid="36"/>
                                        </p:tgtEl>
                                      </p:cBhvr>
                                    </p:animEffect>
                                  </p:childTnLst>
                                </p:cTn>
                              </p:par>
                              <p:par>
                                <p:cTn id="37" presetID="12" presetClass="entr" presetSubtype="4"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p:tgtEl>
                                          <p:spTgt spid="42"/>
                                        </p:tgtEl>
                                        <p:attrNameLst>
                                          <p:attrName>ppt_y</p:attrName>
                                        </p:attrNameLst>
                                      </p:cBhvr>
                                      <p:tavLst>
                                        <p:tav tm="0">
                                          <p:val>
                                            <p:strVal val="#ppt_y+#ppt_h*1.125000"/>
                                          </p:val>
                                        </p:tav>
                                        <p:tav tm="100000">
                                          <p:val>
                                            <p:strVal val="#ppt_y"/>
                                          </p:val>
                                        </p:tav>
                                      </p:tavLst>
                                    </p:anim>
                                    <p:animEffect transition="in" filter="wipe(up)">
                                      <p:cBhvr>
                                        <p:cTn id="40" dur="500"/>
                                        <p:tgtEl>
                                          <p:spTgt spid="42"/>
                                        </p:tgtEl>
                                      </p:cBhvr>
                                    </p:animEffect>
                                  </p:childTnLst>
                                </p:cTn>
                              </p:par>
                              <p:par>
                                <p:cTn id="41" presetID="12" presetClass="entr" presetSubtype="4"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p:tgtEl>
                                          <p:spTgt spid="40"/>
                                        </p:tgtEl>
                                        <p:attrNameLst>
                                          <p:attrName>ppt_y</p:attrName>
                                        </p:attrNameLst>
                                      </p:cBhvr>
                                      <p:tavLst>
                                        <p:tav tm="0">
                                          <p:val>
                                            <p:strVal val="#ppt_y+#ppt_h*1.125000"/>
                                          </p:val>
                                        </p:tav>
                                        <p:tav tm="100000">
                                          <p:val>
                                            <p:strVal val="#ppt_y"/>
                                          </p:val>
                                        </p:tav>
                                      </p:tavLst>
                                    </p:anim>
                                    <p:animEffect transition="in" filter="wipe(up)">
                                      <p:cBhvr>
                                        <p:cTn id="44" dur="500"/>
                                        <p:tgtEl>
                                          <p:spTgt spid="40"/>
                                        </p:tgtEl>
                                      </p:cBhvr>
                                    </p:animEffect>
                                  </p:childTnLst>
                                </p:cTn>
                              </p:par>
                              <p:par>
                                <p:cTn id="45" presetID="12" presetClass="entr" presetSubtype="4"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p:tgtEl>
                                          <p:spTgt spid="41"/>
                                        </p:tgtEl>
                                        <p:attrNameLst>
                                          <p:attrName>ppt_y</p:attrName>
                                        </p:attrNameLst>
                                      </p:cBhvr>
                                      <p:tavLst>
                                        <p:tav tm="0">
                                          <p:val>
                                            <p:strVal val="#ppt_y+#ppt_h*1.125000"/>
                                          </p:val>
                                        </p:tav>
                                        <p:tav tm="100000">
                                          <p:val>
                                            <p:strVal val="#ppt_y"/>
                                          </p:val>
                                        </p:tav>
                                      </p:tavLst>
                                    </p:anim>
                                    <p:animEffect transition="in" filter="wipe(up)">
                                      <p:cBhvr>
                                        <p:cTn id="48" dur="500"/>
                                        <p:tgtEl>
                                          <p:spTgt spid="41"/>
                                        </p:tgtEl>
                                      </p:cBhvr>
                                    </p:animEffect>
                                  </p:childTnLst>
                                </p:cTn>
                              </p:par>
                              <p:par>
                                <p:cTn id="49" presetID="12" presetClass="entr" presetSubtype="4"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p:tgtEl>
                                          <p:spTgt spid="45"/>
                                        </p:tgtEl>
                                        <p:attrNameLst>
                                          <p:attrName>ppt_y</p:attrName>
                                        </p:attrNameLst>
                                      </p:cBhvr>
                                      <p:tavLst>
                                        <p:tav tm="0">
                                          <p:val>
                                            <p:strVal val="#ppt_y+#ppt_h*1.125000"/>
                                          </p:val>
                                        </p:tav>
                                        <p:tav tm="100000">
                                          <p:val>
                                            <p:strVal val="#ppt_y"/>
                                          </p:val>
                                        </p:tav>
                                      </p:tavLst>
                                    </p:anim>
                                    <p:animEffect transition="in" filter="wipe(up)">
                                      <p:cBhvr>
                                        <p:cTn id="52" dur="500"/>
                                        <p:tgtEl>
                                          <p:spTgt spid="45"/>
                                        </p:tgtEl>
                                      </p:cBhvr>
                                    </p:animEffect>
                                  </p:childTnLst>
                                </p:cTn>
                              </p:par>
                              <p:par>
                                <p:cTn id="53" presetID="12" presetClass="entr" presetSubtype="4"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p:tgtEl>
                                          <p:spTgt spid="44"/>
                                        </p:tgtEl>
                                        <p:attrNameLst>
                                          <p:attrName>ppt_y</p:attrName>
                                        </p:attrNameLst>
                                      </p:cBhvr>
                                      <p:tavLst>
                                        <p:tav tm="0">
                                          <p:val>
                                            <p:strVal val="#ppt_y+#ppt_h*1.125000"/>
                                          </p:val>
                                        </p:tav>
                                        <p:tav tm="100000">
                                          <p:val>
                                            <p:strVal val="#ppt_y"/>
                                          </p:val>
                                        </p:tav>
                                      </p:tavLst>
                                    </p:anim>
                                    <p:animEffect transition="in" filter="wipe(up)">
                                      <p:cBhvr>
                                        <p:cTn id="56" dur="500"/>
                                        <p:tgtEl>
                                          <p:spTgt spid="44"/>
                                        </p:tgtEl>
                                      </p:cBhvr>
                                    </p:animEffect>
                                  </p:childTnLst>
                                </p:cTn>
                              </p:par>
                              <p:par>
                                <p:cTn id="57" presetID="1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p:tgtEl>
                                          <p:spTgt spid="43"/>
                                        </p:tgtEl>
                                        <p:attrNameLst>
                                          <p:attrName>ppt_y</p:attrName>
                                        </p:attrNameLst>
                                      </p:cBhvr>
                                      <p:tavLst>
                                        <p:tav tm="0">
                                          <p:val>
                                            <p:strVal val="#ppt_y+#ppt_h*1.125000"/>
                                          </p:val>
                                        </p:tav>
                                        <p:tav tm="100000">
                                          <p:val>
                                            <p:strVal val="#ppt_y"/>
                                          </p:val>
                                        </p:tav>
                                      </p:tavLst>
                                    </p:anim>
                                    <p:animEffect transition="in" filter="wipe(up)">
                                      <p:cBhvr>
                                        <p:cTn id="60" dur="500"/>
                                        <p:tgtEl>
                                          <p:spTgt spid="43"/>
                                        </p:tgtEl>
                                      </p:cBhvr>
                                    </p:animEffect>
                                  </p:childTnLst>
                                </p:cTn>
                              </p:par>
                              <p:par>
                                <p:cTn id="61" presetID="12" presetClass="entr" presetSubtype="4"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p:tgtEl>
                                          <p:spTgt spid="46"/>
                                        </p:tgtEl>
                                        <p:attrNameLst>
                                          <p:attrName>ppt_y</p:attrName>
                                        </p:attrNameLst>
                                      </p:cBhvr>
                                      <p:tavLst>
                                        <p:tav tm="0">
                                          <p:val>
                                            <p:strVal val="#ppt_y+#ppt_h*1.125000"/>
                                          </p:val>
                                        </p:tav>
                                        <p:tav tm="100000">
                                          <p:val>
                                            <p:strVal val="#ppt_y"/>
                                          </p:val>
                                        </p:tav>
                                      </p:tavLst>
                                    </p:anim>
                                    <p:animEffect transition="in" filter="wipe(up)">
                                      <p:cBhvr>
                                        <p:cTn id="64" dur="500"/>
                                        <p:tgtEl>
                                          <p:spTgt spid="46"/>
                                        </p:tgtEl>
                                      </p:cBhvr>
                                    </p:animEffect>
                                  </p:childTnLst>
                                </p:cTn>
                              </p:par>
                              <p:par>
                                <p:cTn id="65" presetID="12" presetClass="entr" presetSubtype="4"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p:tgtEl>
                                          <p:spTgt spid="48"/>
                                        </p:tgtEl>
                                        <p:attrNameLst>
                                          <p:attrName>ppt_y</p:attrName>
                                        </p:attrNameLst>
                                      </p:cBhvr>
                                      <p:tavLst>
                                        <p:tav tm="0">
                                          <p:val>
                                            <p:strVal val="#ppt_y+#ppt_h*1.125000"/>
                                          </p:val>
                                        </p:tav>
                                        <p:tav tm="100000">
                                          <p:val>
                                            <p:strVal val="#ppt_y"/>
                                          </p:val>
                                        </p:tav>
                                      </p:tavLst>
                                    </p:anim>
                                    <p:animEffect transition="in" filter="wipe(up)">
                                      <p:cBhvr>
                                        <p:cTn id="68" dur="500"/>
                                        <p:tgtEl>
                                          <p:spTgt spid="48"/>
                                        </p:tgtEl>
                                      </p:cBhvr>
                                    </p:animEffect>
                                  </p:childTnLst>
                                </p:cTn>
                              </p:par>
                              <p:par>
                                <p:cTn id="69" presetID="12" presetClass="entr" presetSubtype="4"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p:tgtEl>
                                          <p:spTgt spid="47"/>
                                        </p:tgtEl>
                                        <p:attrNameLst>
                                          <p:attrName>ppt_y</p:attrName>
                                        </p:attrNameLst>
                                      </p:cBhvr>
                                      <p:tavLst>
                                        <p:tav tm="0">
                                          <p:val>
                                            <p:strVal val="#ppt_y+#ppt_h*1.125000"/>
                                          </p:val>
                                        </p:tav>
                                        <p:tav tm="100000">
                                          <p:val>
                                            <p:strVal val="#ppt_y"/>
                                          </p:val>
                                        </p:tav>
                                      </p:tavLst>
                                    </p:anim>
                                    <p:animEffect transition="in" filter="wipe(up)">
                                      <p:cBhvr>
                                        <p:cTn id="7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table and chairs&#10;&#10;Description automatically generated">
            <a:extLst>
              <a:ext uri="{FF2B5EF4-FFF2-40B4-BE49-F238E27FC236}">
                <a16:creationId xmlns:a16="http://schemas.microsoft.com/office/drawing/2014/main" xmlns="" id="{C49B3961-F93E-D921-3803-BC95C6E9FEC0}"/>
              </a:ext>
            </a:extLst>
          </p:cNvPr>
          <p:cNvPicPr>
            <a:picLocks noChangeAspect="1"/>
          </p:cNvPicPr>
          <p:nvPr/>
        </p:nvPicPr>
        <p:blipFill rotWithShape="1">
          <a:blip r:embed="rId2">
            <a:extLst>
              <a:ext uri="{28A0092B-C50C-407E-A947-70E740481C1C}">
                <a14:useLocalDpi xmlns:a14="http://schemas.microsoft.com/office/drawing/2010/main" val="0"/>
              </a:ext>
            </a:extLst>
          </a:blip>
          <a:srcRect l="2371" r="1611"/>
          <a:stretch/>
        </p:blipFill>
        <p:spPr>
          <a:xfrm>
            <a:off x="22" y="1283"/>
            <a:ext cx="12191980" cy="6856719"/>
          </a:xfrm>
          <a:prstGeom prst="rect">
            <a:avLst/>
          </a:prstGeom>
        </p:spPr>
      </p:pic>
      <p:sp>
        <p:nvSpPr>
          <p:cNvPr id="11" name="Hình chữ nhật: Góc Tròn 6">
            <a:extLst>
              <a:ext uri="{FF2B5EF4-FFF2-40B4-BE49-F238E27FC236}">
                <a16:creationId xmlns:a16="http://schemas.microsoft.com/office/drawing/2014/main" xmlns="" id="{87716B91-4F8F-8CEB-7730-524A142EAB62}"/>
              </a:ext>
            </a:extLst>
          </p:cNvPr>
          <p:cNvSpPr/>
          <p:nvPr/>
        </p:nvSpPr>
        <p:spPr>
          <a:xfrm>
            <a:off x="4470400" y="1146132"/>
            <a:ext cx="7569200" cy="5026069"/>
          </a:xfrm>
          <a:custGeom>
            <a:avLst/>
            <a:gdLst>
              <a:gd name="connsiteX0" fmla="*/ 0 w 7569200"/>
              <a:gd name="connsiteY0" fmla="*/ 837695 h 5026069"/>
              <a:gd name="connsiteX1" fmla="*/ 837695 w 7569200"/>
              <a:gd name="connsiteY1" fmla="*/ 0 h 5026069"/>
              <a:gd name="connsiteX2" fmla="*/ 6731505 w 7569200"/>
              <a:gd name="connsiteY2" fmla="*/ 0 h 5026069"/>
              <a:gd name="connsiteX3" fmla="*/ 7569200 w 7569200"/>
              <a:gd name="connsiteY3" fmla="*/ 837695 h 5026069"/>
              <a:gd name="connsiteX4" fmla="*/ 7569200 w 7569200"/>
              <a:gd name="connsiteY4" fmla="*/ 4188374 h 5026069"/>
              <a:gd name="connsiteX5" fmla="*/ 6731505 w 7569200"/>
              <a:gd name="connsiteY5" fmla="*/ 5026069 h 5026069"/>
              <a:gd name="connsiteX6" fmla="*/ 837695 w 7569200"/>
              <a:gd name="connsiteY6" fmla="*/ 5026069 h 5026069"/>
              <a:gd name="connsiteX7" fmla="*/ 0 w 7569200"/>
              <a:gd name="connsiteY7" fmla="*/ 4188374 h 5026069"/>
              <a:gd name="connsiteX8" fmla="*/ 0 w 7569200"/>
              <a:gd name="connsiteY8" fmla="*/ 837695 h 50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9200" h="5026069" fill="none" extrusionOk="0">
                <a:moveTo>
                  <a:pt x="0" y="837695"/>
                </a:moveTo>
                <a:cubicBezTo>
                  <a:pt x="-27519" y="376760"/>
                  <a:pt x="362975" y="68563"/>
                  <a:pt x="837695" y="0"/>
                </a:cubicBezTo>
                <a:cubicBezTo>
                  <a:pt x="3585669" y="77600"/>
                  <a:pt x="4043019" y="-27269"/>
                  <a:pt x="6731505" y="0"/>
                </a:cubicBezTo>
                <a:cubicBezTo>
                  <a:pt x="7202339" y="-10802"/>
                  <a:pt x="7609914" y="387035"/>
                  <a:pt x="7569200" y="837695"/>
                </a:cubicBezTo>
                <a:cubicBezTo>
                  <a:pt x="7678200" y="1958142"/>
                  <a:pt x="7490991" y="3598042"/>
                  <a:pt x="7569200" y="4188374"/>
                </a:cubicBezTo>
                <a:cubicBezTo>
                  <a:pt x="7484102" y="4617731"/>
                  <a:pt x="7143772" y="5048287"/>
                  <a:pt x="6731505" y="5026069"/>
                </a:cubicBezTo>
                <a:cubicBezTo>
                  <a:pt x="4389461" y="5075246"/>
                  <a:pt x="2170025" y="4903367"/>
                  <a:pt x="837695" y="5026069"/>
                </a:cubicBezTo>
                <a:cubicBezTo>
                  <a:pt x="370074" y="5064279"/>
                  <a:pt x="-55245" y="4698587"/>
                  <a:pt x="0" y="4188374"/>
                </a:cubicBezTo>
                <a:cubicBezTo>
                  <a:pt x="47022" y="3770504"/>
                  <a:pt x="104569" y="1647094"/>
                  <a:pt x="0" y="837695"/>
                </a:cubicBezTo>
                <a:close/>
              </a:path>
              <a:path w="7569200" h="5026069" stroke="0" extrusionOk="0">
                <a:moveTo>
                  <a:pt x="0" y="837695"/>
                </a:moveTo>
                <a:cubicBezTo>
                  <a:pt x="21511" y="372590"/>
                  <a:pt x="445552" y="-4704"/>
                  <a:pt x="837695" y="0"/>
                </a:cubicBezTo>
                <a:cubicBezTo>
                  <a:pt x="3117143" y="-129276"/>
                  <a:pt x="4123946" y="-77778"/>
                  <a:pt x="6731505" y="0"/>
                </a:cubicBezTo>
                <a:cubicBezTo>
                  <a:pt x="7177372" y="-53493"/>
                  <a:pt x="7566111" y="392862"/>
                  <a:pt x="7569200" y="837695"/>
                </a:cubicBezTo>
                <a:cubicBezTo>
                  <a:pt x="7650799" y="1215170"/>
                  <a:pt x="7723500" y="3458273"/>
                  <a:pt x="7569200" y="4188374"/>
                </a:cubicBezTo>
                <a:cubicBezTo>
                  <a:pt x="7593343" y="4701936"/>
                  <a:pt x="7151171" y="5040676"/>
                  <a:pt x="6731505" y="5026069"/>
                </a:cubicBezTo>
                <a:cubicBezTo>
                  <a:pt x="5620770" y="5070289"/>
                  <a:pt x="2906684" y="4996687"/>
                  <a:pt x="837695" y="5026069"/>
                </a:cubicBezTo>
                <a:cubicBezTo>
                  <a:pt x="368736" y="5001813"/>
                  <a:pt x="-48243" y="4639870"/>
                  <a:pt x="0" y="4188374"/>
                </a:cubicBezTo>
                <a:cubicBezTo>
                  <a:pt x="-159954" y="3197295"/>
                  <a:pt x="22140" y="2302357"/>
                  <a:pt x="0" y="83769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lIns="121920" tIns="60960" rIns="121920" bIns="60960" rtlCol="0" anchor="ctr"/>
          <a:lstStyle/>
          <a:p>
            <a:pPr algn="ctr" defTabSz="914446"/>
            <a:endParaRPr lang="en-US" sz="1867">
              <a:solidFill>
                <a:prstClr val="black"/>
              </a:solidFill>
              <a:sym typeface="Arial"/>
            </a:endParaRPr>
          </a:p>
        </p:txBody>
      </p:sp>
      <p:pic>
        <p:nvPicPr>
          <p:cNvPr id="5" name="Picture 4" descr="A cartoon of a child wearing a chef hat&#10;&#10;Description automatically generated">
            <a:extLst>
              <a:ext uri="{FF2B5EF4-FFF2-40B4-BE49-F238E27FC236}">
                <a16:creationId xmlns:a16="http://schemas.microsoft.com/office/drawing/2014/main" xmlns="" id="{3008E206-CC17-E0B2-3CDD-4F56B0589A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60" b="90536" l="9710" r="89912">
                        <a14:foregroundMark x1="45397" y1="89274" x2="56620" y2="90221"/>
                        <a14:foregroundMark x1="47541" y1="8517" x2="49054" y2="14826"/>
                        <a14:foregroundMark x1="59773" y1="90536" x2="58512" y2="87066"/>
                        <a14:backgroundMark x1="76545" y1="54890" x2="88398" y2="58675"/>
                        <a14:backgroundMark x1="27995" y1="64984" x2="20681" y2="70189"/>
                        <a14:backgroundMark x1="39596" y1="74763" x2="38335" y2="74290"/>
                        <a14:backgroundMark x1="61034" y1="73028" x2="61791" y2="73028"/>
                        <a14:backgroundMark x1="63934" y1="70662" x2="63934" y2="70662"/>
                        <a14:backgroundMark x1="64439" y1="69716" x2="64439" y2="69716"/>
                        <a14:backgroundMark x1="34678" y1="72397" x2="34048" y2="70978"/>
                        <a14:backgroundMark x1="30769" y1="61830" x2="28878" y2="65142"/>
                        <a14:backgroundMark x1="30265" y1="61041" x2="28752" y2="64038"/>
                      </a14:backgroundRemoval>
                    </a14:imgEffect>
                  </a14:imgLayer>
                </a14:imgProps>
              </a:ext>
              <a:ext uri="{28A0092B-C50C-407E-A947-70E740481C1C}">
                <a14:useLocalDpi xmlns:a14="http://schemas.microsoft.com/office/drawing/2010/main" val="0"/>
              </a:ext>
            </a:extLst>
          </a:blip>
          <a:stretch>
            <a:fillRect/>
          </a:stretch>
        </p:blipFill>
        <p:spPr>
          <a:xfrm flipH="1">
            <a:off x="-1618561" y="817284"/>
            <a:ext cx="8102476" cy="6477893"/>
          </a:xfrm>
          <a:prstGeom prst="rect">
            <a:avLst/>
          </a:prstGeom>
        </p:spPr>
      </p:pic>
      <p:sp>
        <p:nvSpPr>
          <p:cNvPr id="6" name="TextBox 47">
            <a:extLst>
              <a:ext uri="{FF2B5EF4-FFF2-40B4-BE49-F238E27FC236}">
                <a16:creationId xmlns:a16="http://schemas.microsoft.com/office/drawing/2014/main" xmlns="" id="{E1C5CB8C-4C7B-63A1-700B-4AC7AF57B79C}"/>
              </a:ext>
            </a:extLst>
          </p:cNvPr>
          <p:cNvSpPr txBox="1"/>
          <p:nvPr/>
        </p:nvSpPr>
        <p:spPr>
          <a:xfrm>
            <a:off x="4872454" y="2869681"/>
            <a:ext cx="7061200" cy="1916487"/>
          </a:xfrm>
          <a:prstGeom prst="rect">
            <a:avLst/>
          </a:prstGeom>
          <a:noFill/>
        </p:spPr>
        <p:txBody>
          <a:bodyPr wrap="square" lIns="121920" tIns="60960" rIns="121920" bIns="60960" rtlCol="0">
            <a:spAutoFit/>
          </a:bodyPr>
          <a:lstStyle/>
          <a:p>
            <a:pPr algn="just" defTabSz="914446">
              <a:lnSpc>
                <a:spcPct val="120000"/>
              </a:lnSpc>
            </a:pPr>
            <a:r>
              <a:rPr lang="vi-VN" sz="3334" b="1" dirty="0">
                <a:solidFill>
                  <a:srgbClr val="00B050"/>
                </a:solidFill>
                <a:latin typeface="Times New Roman" panose="02020603050405020304" pitchFamily="18" charset="0"/>
                <a:cs typeface="Times New Roman" panose="02020603050405020304" pitchFamily="18" charset="0"/>
                <a:sym typeface="Arial"/>
              </a:rPr>
              <a:t>    </a:t>
            </a:r>
            <a:r>
              <a:rPr lang="en-US" sz="3334" b="1" dirty="0">
                <a:solidFill>
                  <a:srgbClr val="00B050"/>
                </a:solidFill>
                <a:latin typeface="Times New Roman" panose="02020603050405020304" pitchFamily="18" charset="0"/>
                <a:cs typeface="Times New Roman" panose="02020603050405020304" pitchFamily="18" charset="0"/>
                <a:sym typeface="Arial"/>
              </a:rPr>
              <a:t>- </a:t>
            </a:r>
            <a:r>
              <a:rPr lang="en-US" sz="3334" b="1" dirty="0" err="1">
                <a:solidFill>
                  <a:srgbClr val="00B050"/>
                </a:solidFill>
                <a:latin typeface="Times New Roman" panose="02020603050405020304" pitchFamily="18" charset="0"/>
                <a:cs typeface="Times New Roman" panose="02020603050405020304" pitchFamily="18" charset="0"/>
                <a:sym typeface="Arial"/>
              </a:rPr>
              <a:t>Về</a:t>
            </a:r>
            <a:r>
              <a:rPr lang="en-US" sz="3334" b="1" dirty="0">
                <a:solidFill>
                  <a:srgbClr val="00B050"/>
                </a:solidFill>
                <a:latin typeface="Times New Roman" panose="02020603050405020304" pitchFamily="18" charset="0"/>
                <a:cs typeface="Times New Roman" panose="02020603050405020304" pitchFamily="18" charset="0"/>
                <a:sym typeface="Arial"/>
              </a:rPr>
              <a:t> </a:t>
            </a:r>
            <a:r>
              <a:rPr lang="vi-VN" sz="3334" b="1" dirty="0">
                <a:solidFill>
                  <a:srgbClr val="00B050"/>
                </a:solidFill>
                <a:latin typeface="Times New Roman" panose="02020603050405020304" pitchFamily="18" charset="0"/>
                <a:cs typeface="Times New Roman" panose="02020603050405020304" pitchFamily="18" charset="0"/>
                <a:sym typeface="Arial"/>
              </a:rPr>
              <a:t>nhà</a:t>
            </a:r>
            <a:r>
              <a:rPr lang="en-US" sz="3334" b="1" dirty="0">
                <a:solidFill>
                  <a:srgbClr val="00B050"/>
                </a:solidFill>
                <a:latin typeface="Times New Roman" panose="02020603050405020304" pitchFamily="18" charset="0"/>
                <a:cs typeface="Times New Roman" panose="02020603050405020304" pitchFamily="18" charset="0"/>
                <a:sym typeface="Arial"/>
              </a:rPr>
              <a:t> </a:t>
            </a:r>
            <a:r>
              <a:rPr lang="vi-VN" sz="3334" b="1" dirty="0">
                <a:solidFill>
                  <a:srgbClr val="00B050"/>
                </a:solidFill>
                <a:latin typeface="Times New Roman" panose="02020603050405020304" pitchFamily="18" charset="0"/>
                <a:cs typeface="Times New Roman" panose="02020603050405020304" pitchFamily="18" charset="0"/>
                <a:sym typeface="Arial"/>
              </a:rPr>
              <a:t>đọc lại bài</a:t>
            </a:r>
            <a:r>
              <a:rPr lang="en-US" sz="3334" b="1" dirty="0">
                <a:solidFill>
                  <a:srgbClr val="00B050"/>
                </a:solidFill>
                <a:latin typeface="Times New Roman" panose="02020603050405020304" pitchFamily="18" charset="0"/>
                <a:cs typeface="Times New Roman" panose="02020603050405020304" pitchFamily="18" charset="0"/>
                <a:sym typeface="Arial"/>
              </a:rPr>
              <a:t>.</a:t>
            </a:r>
          </a:p>
          <a:p>
            <a:pPr algn="just" defTabSz="914446">
              <a:lnSpc>
                <a:spcPct val="120000"/>
              </a:lnSpc>
            </a:pPr>
            <a:r>
              <a:rPr lang="vi-VN" sz="3334" b="1" dirty="0">
                <a:solidFill>
                  <a:srgbClr val="00B050"/>
                </a:solidFill>
                <a:latin typeface="Times New Roman" panose="02020603050405020304" pitchFamily="18" charset="0"/>
                <a:cs typeface="Times New Roman" panose="02020603050405020304" pitchFamily="18" charset="0"/>
                <a:sym typeface="Arial"/>
              </a:rPr>
              <a:t>    </a:t>
            </a:r>
            <a:r>
              <a:rPr lang="en-US" sz="3334" b="1" dirty="0">
                <a:solidFill>
                  <a:srgbClr val="00B050"/>
                </a:solidFill>
                <a:latin typeface="Times New Roman" panose="02020603050405020304" pitchFamily="18" charset="0"/>
                <a:cs typeface="Times New Roman" panose="02020603050405020304" pitchFamily="18" charset="0"/>
                <a:sym typeface="Arial"/>
              </a:rPr>
              <a:t>- </a:t>
            </a:r>
            <a:r>
              <a:rPr lang="vi-VN" sz="3334" b="1" dirty="0">
                <a:solidFill>
                  <a:srgbClr val="00B050"/>
                </a:solidFill>
                <a:latin typeface="Times New Roman" panose="02020603050405020304" pitchFamily="18" charset="0"/>
                <a:cs typeface="Times New Roman" panose="02020603050405020304" pitchFamily="18" charset="0"/>
                <a:sym typeface="Arial"/>
              </a:rPr>
              <a:t>Chuẩn bị tiết sau: Mở rộng vốn từ Nhân hậu</a:t>
            </a:r>
            <a:endParaRPr lang="en-US" sz="3334" dirty="0">
              <a:solidFill>
                <a:srgbClr val="00B050"/>
              </a:solidFill>
              <a:latin typeface="Times New Roman" panose="02020603050405020304" pitchFamily="18" charset="0"/>
              <a:cs typeface="Times New Roman" panose="02020603050405020304" pitchFamily="18" charset="0"/>
              <a:sym typeface="Arial"/>
            </a:endParaRPr>
          </a:p>
        </p:txBody>
      </p:sp>
      <p:grpSp>
        <p:nvGrpSpPr>
          <p:cNvPr id="16" name="Nhóm 3">
            <a:extLst>
              <a:ext uri="{FF2B5EF4-FFF2-40B4-BE49-F238E27FC236}">
                <a16:creationId xmlns:a16="http://schemas.microsoft.com/office/drawing/2014/main" xmlns="" id="{610C9471-AEF4-A356-93F3-EAFC238CEFFC}"/>
              </a:ext>
            </a:extLst>
          </p:cNvPr>
          <p:cNvGrpSpPr/>
          <p:nvPr/>
        </p:nvGrpSpPr>
        <p:grpSpPr>
          <a:xfrm>
            <a:off x="4025919" y="1062841"/>
            <a:ext cx="8512989" cy="1692899"/>
            <a:chOff x="-57748" y="876801"/>
            <a:chExt cx="4654374" cy="1692898"/>
          </a:xfrm>
        </p:grpSpPr>
        <p:sp>
          <p:nvSpPr>
            <p:cNvPr id="18" name="Hộp Văn bản 1">
              <a:extLst>
                <a:ext uri="{FF2B5EF4-FFF2-40B4-BE49-F238E27FC236}">
                  <a16:creationId xmlns:a16="http://schemas.microsoft.com/office/drawing/2014/main" xmlns="" id="{4849BDE9-5E66-6B4E-4DBE-08C871C1BA96}"/>
                </a:ext>
              </a:extLst>
            </p:cNvPr>
            <p:cNvSpPr txBox="1"/>
            <p:nvPr/>
          </p:nvSpPr>
          <p:spPr>
            <a:xfrm>
              <a:off x="74170" y="876801"/>
              <a:ext cx="4522456" cy="1692897"/>
            </a:xfrm>
            <a:prstGeom prst="rect">
              <a:avLst/>
            </a:prstGeom>
            <a:noFill/>
          </p:spPr>
          <p:txBody>
            <a:bodyPr wrap="square">
              <a:spAutoFit/>
            </a:bodyPr>
            <a:lstStyle/>
            <a:p>
              <a:pPr algn="ctr" defTabSz="914446"/>
              <a:r>
                <a:rPr lang="en-US" sz="10401" b="1" dirty="0">
                  <a:ln w="317500">
                    <a:solidFill>
                      <a:prstClr val="white"/>
                    </a:solidFill>
                    <a:prstDash val="solid"/>
                  </a:ln>
                  <a:solidFill>
                    <a:srgbClr val="FE9136"/>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sym typeface="Arial"/>
                </a:rPr>
                <a:t>DẶN DÒ</a:t>
              </a:r>
            </a:p>
          </p:txBody>
        </p:sp>
        <p:sp>
          <p:nvSpPr>
            <p:cNvPr id="19" name="Hộp Văn bản 2">
              <a:extLst>
                <a:ext uri="{FF2B5EF4-FFF2-40B4-BE49-F238E27FC236}">
                  <a16:creationId xmlns:a16="http://schemas.microsoft.com/office/drawing/2014/main" xmlns="" id="{05886F02-B839-571F-CF39-5CAF4F983FE4}"/>
                </a:ext>
              </a:extLst>
            </p:cNvPr>
            <p:cNvSpPr txBox="1"/>
            <p:nvPr/>
          </p:nvSpPr>
          <p:spPr>
            <a:xfrm>
              <a:off x="-57748" y="876801"/>
              <a:ext cx="4522456" cy="1692898"/>
            </a:xfrm>
            <a:prstGeom prst="rect">
              <a:avLst/>
            </a:prstGeom>
            <a:noFill/>
          </p:spPr>
          <p:txBody>
            <a:bodyPr wrap="square">
              <a:spAutoFit/>
            </a:bodyPr>
            <a:lstStyle/>
            <a:p>
              <a:pPr algn="ctr" defTabSz="914446"/>
              <a:r>
                <a:rPr lang="en-US" sz="10401" b="1" dirty="0">
                  <a:ln w="9525">
                    <a:solidFill>
                      <a:prstClr val="white"/>
                    </a:solidFill>
                    <a:prstDash val="solid"/>
                  </a:ln>
                  <a:solidFill>
                    <a:srgbClr val="9933FF"/>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sym typeface="Arial"/>
                </a:rPr>
                <a:t>DẶN DÒ</a:t>
              </a:r>
            </a:p>
          </p:txBody>
        </p:sp>
      </p:grpSp>
    </p:spTree>
    <p:extLst>
      <p:ext uri="{BB962C8B-B14F-4D97-AF65-F5344CB8AC3E}">
        <p14:creationId xmlns:p14="http://schemas.microsoft.com/office/powerpoint/2010/main" val="4127458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32">
            <a:extLst>
              <a:ext uri="{FF2B5EF4-FFF2-40B4-BE49-F238E27FC236}">
                <a16:creationId xmlns:a16="http://schemas.microsoft.com/office/drawing/2014/main" xmlns="" id="{AA414922-6AB4-40CD-A5E9-313720EF967E}"/>
              </a:ext>
            </a:extLst>
          </p:cNvPr>
          <p:cNvSpPr txBox="1"/>
          <p:nvPr/>
        </p:nvSpPr>
        <p:spPr>
          <a:xfrm>
            <a:off x="2239108" y="2014171"/>
            <a:ext cx="8571767" cy="3405554"/>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02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10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102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10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595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Xin</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595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3648683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89C7421-BB99-4A2C-85E3-70B87C1D28AC}"/>
              </a:ext>
            </a:extLst>
          </p:cNvPr>
          <p:cNvSpPr/>
          <p:nvPr/>
        </p:nvSpPr>
        <p:spPr>
          <a:xfrm>
            <a:off x="752261" y="474044"/>
            <a:ext cx="10982425" cy="5909912"/>
          </a:xfrm>
          <a:prstGeom prst="roundRect">
            <a:avLst>
              <a:gd name="adj" fmla="val 5143"/>
            </a:avLst>
          </a:prstGeom>
          <a:solidFill>
            <a:schemeClr val="bg1"/>
          </a:solidFill>
          <a:ln w="28575">
            <a:solidFill>
              <a:srgbClr val="CEA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xmlns="" id="{CA39F9DF-DD1D-4C44-B002-FF9D320661A5}"/>
              </a:ext>
            </a:extLst>
          </p:cNvPr>
          <p:cNvSpPr txBox="1"/>
          <p:nvPr/>
        </p:nvSpPr>
        <p:spPr>
          <a:xfrm>
            <a:off x="3771224" y="657613"/>
            <a:ext cx="10273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Em</a:t>
            </a:r>
            <a:r>
              <a:rPr kumimoji="0" lang="en-US" sz="3600" b="1" i="0" u="none" strike="noStrike" kern="1200" cap="none" spc="0" normalizeH="0" noProof="0">
                <a:ln>
                  <a:noFill/>
                </a:ln>
                <a:solidFill>
                  <a:srgbClr val="ED7D31">
                    <a:lumMod val="75000"/>
                  </a:srgbClr>
                </a:solidFill>
                <a:effectLst/>
                <a:uLnTx/>
                <a:uFillTx/>
                <a:latin typeface="Arial" panose="020B0604020202020204" pitchFamily="34" charset="0"/>
                <a:ea typeface="+mn-ea"/>
                <a:cs typeface="+mn-cs"/>
              </a:rPr>
              <a:t> hãy cho biết tranh vẽ gì ?</a:t>
            </a:r>
            <a:endParaRPr kumimoji="0" lang="en-US" sz="3600" b="1" i="0" u="none" strike="noStrike" kern="1200" cap="none" spc="0" normalizeH="0" baseline="0" noProof="0">
              <a:ln>
                <a:noFill/>
              </a:ln>
              <a:solidFill>
                <a:srgbClr val="ED7D31">
                  <a:lumMod val="75000"/>
                </a:srgb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FABF9951-35B6-4BA9-82C7-A314636B4F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714"/>
          <a:stretch/>
        </p:blipFill>
        <p:spPr>
          <a:xfrm>
            <a:off x="2675809" y="1286068"/>
            <a:ext cx="8826282" cy="4996966"/>
          </a:xfrm>
          <a:prstGeom prst="rect">
            <a:avLst/>
          </a:prstGeom>
        </p:spPr>
      </p:pic>
      <p:pic>
        <p:nvPicPr>
          <p:cNvPr id="11" name="Picture 6">
            <a:extLst>
              <a:ext uri="{FF2B5EF4-FFF2-40B4-BE49-F238E27FC236}">
                <a16:creationId xmlns:a16="http://schemas.microsoft.com/office/drawing/2014/main" xmlns="" id="{4BD22446-A5B5-42CF-849D-907A1F129A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17123" y="1303944"/>
            <a:ext cx="2792932" cy="5571932"/>
          </a:xfrm>
          <a:prstGeom prst="rect">
            <a:avLst/>
          </a:prstGeom>
        </p:spPr>
      </p:pic>
    </p:spTree>
    <p:extLst>
      <p:ext uri="{BB962C8B-B14F-4D97-AF65-F5344CB8AC3E}">
        <p14:creationId xmlns:p14="http://schemas.microsoft.com/office/powerpoint/2010/main" val="2096652746"/>
      </p:ext>
    </p:extLst>
  </p:cSld>
  <p:clrMapOvr>
    <a:masterClrMapping/>
  </p:clrMapOvr>
  <mc:AlternateContent xmlns:mc="http://schemas.openxmlformats.org/markup-compatibility/2006" xmlns:p14="http://schemas.microsoft.com/office/powerpoint/2010/main">
    <mc:Choice Requires="p14">
      <p:transition spd="slow" p14:dur="1200" advTm="6131">
        <p14:prism/>
      </p:transition>
    </mc:Choice>
    <mc:Fallback xmlns="">
      <p:transition spd="slow" advTm="6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315FB4-40F5-3B83-BD69-16554D37A2CA}"/>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xmlns="" id="{8B02E294-C5C7-0C03-55B1-45ECB166E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296" y="178723"/>
            <a:ext cx="8689406" cy="6500553"/>
          </a:xfrm>
          <a:prstGeom prst="rect">
            <a:avLst/>
          </a:prstGeom>
        </p:spPr>
      </p:pic>
      <p:pic>
        <p:nvPicPr>
          <p:cNvPr id="20" name="Picture 12">
            <a:extLst>
              <a:ext uri="{FF2B5EF4-FFF2-40B4-BE49-F238E27FC236}">
                <a16:creationId xmlns:a16="http://schemas.microsoft.com/office/drawing/2014/main" xmlns="" id="{F9BFC36A-AF97-1B17-A623-64D813B484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32603" y="1549666"/>
            <a:ext cx="3184365" cy="5033356"/>
          </a:xfrm>
          <a:prstGeom prst="rect">
            <a:avLst/>
          </a:prstGeom>
          <a:effectLst>
            <a:glow rad="101600">
              <a:schemeClr val="accent4">
                <a:satMod val="175000"/>
                <a:alpha val="40000"/>
              </a:schemeClr>
            </a:glow>
          </a:effectLst>
        </p:spPr>
      </p:pic>
      <p:sp>
        <p:nvSpPr>
          <p:cNvPr id="38" name="文本框 7">
            <a:extLst>
              <a:ext uri="{FF2B5EF4-FFF2-40B4-BE49-F238E27FC236}">
                <a16:creationId xmlns:a16="http://schemas.microsoft.com/office/drawing/2014/main" xmlns="" id="{54B5922E-BF30-124C-646B-CBE585A167A0}"/>
              </a:ext>
            </a:extLst>
          </p:cNvPr>
          <p:cNvSpPr txBox="1"/>
          <p:nvPr/>
        </p:nvSpPr>
        <p:spPr>
          <a:xfrm>
            <a:off x="2476258" y="1257279"/>
            <a:ext cx="702708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Thứ</a:t>
            </a:r>
            <a:r>
              <a:rPr lang="vi-VN" altLang="zh-CN" sz="3600" dirty="0">
                <a:effectLst>
                  <a:glow rad="101600">
                    <a:schemeClr val="bg1">
                      <a:alpha val="60000"/>
                    </a:schemeClr>
                  </a:glow>
                </a:effectLst>
                <a:latin typeface="Times New Roman" panose="02020603050405020304" pitchFamily="18" charset="0"/>
                <a:ea typeface="字魂27号-布丁体" panose="00000500000000000000" pitchFamily="2" charset="-122"/>
                <a:cs typeface="Times New Roman" panose="02020603050405020304" pitchFamily="18" charset="0"/>
              </a:rPr>
              <a:t> tư,</a:t>
            </a:r>
            <a:r>
              <a:rPr kumimoji="0" lang="en-US" altLang="zh-CN"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err="1">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ngày</a:t>
            </a:r>
            <a:r>
              <a:rPr kumimoji="0" lang="en-US" altLang="zh-CN"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vi-VN" altLang="zh-CN"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29</a:t>
            </a:r>
            <a:r>
              <a:rPr kumimoji="0" lang="en-US" altLang="zh-CN"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err="1">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tháng</a:t>
            </a:r>
            <a:r>
              <a:rPr kumimoji="0" lang="en-US" altLang="zh-CN"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vi-VN" altLang="zh-CN"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10</a:t>
            </a:r>
            <a:r>
              <a:rPr kumimoji="0" lang="en-US" altLang="zh-CN"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err="1">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năm</a:t>
            </a:r>
            <a:r>
              <a:rPr kumimoji="0" lang="en-US" altLang="zh-CN"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vi-VN" altLang="zh-CN"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2025</a:t>
            </a:r>
            <a:endParaRPr kumimoji="0" lang="zh-CN" altLang="en-US" sz="3600" b="0" i="0" u="none" strike="noStrike" kern="1200" cap="none" spc="0" normalizeH="0" baseline="0" noProof="0" dirty="0">
              <a:ln>
                <a:noFill/>
              </a:ln>
              <a:effectLst>
                <a:glow rad="101600">
                  <a:schemeClr val="bg1">
                    <a:alpha val="60000"/>
                  </a:scheme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9" name="文本框 7">
            <a:extLst>
              <a:ext uri="{FF2B5EF4-FFF2-40B4-BE49-F238E27FC236}">
                <a16:creationId xmlns:a16="http://schemas.microsoft.com/office/drawing/2014/main" xmlns="" id="{7D41B71B-8423-4865-064A-3725D9443631}"/>
              </a:ext>
            </a:extLst>
          </p:cNvPr>
          <p:cNvSpPr txBox="1"/>
          <p:nvPr/>
        </p:nvSpPr>
        <p:spPr>
          <a:xfrm>
            <a:off x="4738365" y="2065464"/>
            <a:ext cx="3007875"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effectLst>
                  <a:glow rad="101600">
                    <a:srgbClr val="ED7D31">
                      <a:satMod val="175000"/>
                      <a:alpha val="40000"/>
                    </a:srgb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TIẾNG</a:t>
            </a:r>
            <a:r>
              <a:rPr kumimoji="0" lang="en-US" altLang="zh-CN" sz="4000" b="0" i="0" u="none" strike="noStrike" kern="1200" cap="none" spc="0" normalizeH="0" baseline="0" noProof="0" dirty="0">
                <a:ln>
                  <a:noFill/>
                </a:ln>
                <a:effectLst>
                  <a:glow rad="101600">
                    <a:srgbClr val="ED7D31">
                      <a:satMod val="175000"/>
                      <a:alpha val="40000"/>
                    </a:srgb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0" i="0" u="none" strike="noStrike" kern="1200" cap="none" spc="0" normalizeH="0" baseline="0" noProof="0" dirty="0" err="1">
                <a:ln>
                  <a:noFill/>
                </a:ln>
                <a:effectLst>
                  <a:glow rad="101600">
                    <a:srgbClr val="ED7D31">
                      <a:satMod val="175000"/>
                      <a:alpha val="40000"/>
                    </a:srgb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VIỆT</a:t>
            </a:r>
            <a:endParaRPr kumimoji="0" lang="zh-CN" altLang="en-US" sz="4000" b="0" i="0" u="none" strike="noStrike" kern="1200" cap="none" spc="0" normalizeH="0" baseline="0" noProof="0" dirty="0">
              <a:ln>
                <a:noFill/>
              </a:ln>
              <a:effectLst>
                <a:glow rad="101600">
                  <a:srgbClr val="ED7D31">
                    <a:satMod val="175000"/>
                    <a:alpha val="40000"/>
                  </a:srgbClr>
                </a:glo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41" name="TextBox 40">
            <a:extLst>
              <a:ext uri="{FF2B5EF4-FFF2-40B4-BE49-F238E27FC236}">
                <a16:creationId xmlns:a16="http://schemas.microsoft.com/office/drawing/2014/main" xmlns="" id="{D50FE012-7B47-C4FA-A84C-BA7D71AB4D3F}"/>
              </a:ext>
            </a:extLst>
          </p:cNvPr>
          <p:cNvSpPr txBox="1"/>
          <p:nvPr/>
        </p:nvSpPr>
        <p:spPr>
          <a:xfrm>
            <a:off x="4764974" y="2838155"/>
            <a:ext cx="295465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accent2">
                    <a:lumMod val="75000"/>
                  </a:schemeClr>
                </a:solidFill>
                <a:effectLst>
                  <a:glow rad="101600">
                    <a:srgbClr val="FFC000">
                      <a:satMod val="175000"/>
                      <a:alpha val="40000"/>
                    </a:srgbClr>
                  </a:glow>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chemeClr val="accent2">
                    <a:lumMod val="75000"/>
                  </a:schemeClr>
                </a:solidFill>
                <a:effectLst>
                  <a:glow rad="101600">
                    <a:srgbClr val="FFC000">
                      <a:satMod val="175000"/>
                      <a:alpha val="40000"/>
                    </a:srgbClr>
                  </a:glow>
                </a:effectLst>
                <a:uLnTx/>
                <a:uFillTx/>
                <a:latin typeface="Times New Roman" panose="02020603050405020304" pitchFamily="18" charset="0"/>
                <a:cs typeface="Times New Roman" panose="02020603050405020304" pitchFamily="18" charset="0"/>
              </a:rPr>
              <a:t> 8 – </a:t>
            </a:r>
            <a:r>
              <a:rPr kumimoji="0" lang="en-US" sz="3600" b="0" i="0" u="none" strike="noStrike" kern="1200" cap="none" spc="0" normalizeH="0" baseline="0" noProof="0" dirty="0" err="1">
                <a:ln>
                  <a:noFill/>
                </a:ln>
                <a:solidFill>
                  <a:schemeClr val="accent2">
                    <a:lumMod val="75000"/>
                  </a:schemeClr>
                </a:solidFill>
                <a:effectLst>
                  <a:glow rad="101600">
                    <a:srgbClr val="FFC000">
                      <a:satMod val="175000"/>
                      <a:alpha val="40000"/>
                    </a:srgbClr>
                  </a:glow>
                </a:effectLst>
                <a:uLnTx/>
                <a:uFillTx/>
                <a:latin typeface="Times New Roman" panose="02020603050405020304" pitchFamily="18" charset="0"/>
                <a:cs typeface="Times New Roman" panose="02020603050405020304" pitchFamily="18" charset="0"/>
              </a:rPr>
              <a:t>Tiết</a:t>
            </a:r>
            <a:r>
              <a:rPr kumimoji="0" lang="en-US" sz="3600" b="0" i="0" u="none" strike="noStrike" kern="1200" cap="none" spc="0" normalizeH="0" baseline="0" noProof="0" dirty="0">
                <a:ln>
                  <a:noFill/>
                </a:ln>
                <a:solidFill>
                  <a:schemeClr val="accent2">
                    <a:lumMod val="75000"/>
                  </a:schemeClr>
                </a:solidFill>
                <a:effectLst>
                  <a:glow rad="1016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schemeClr val="accent2">
                    <a:lumMod val="75000"/>
                  </a:schemeClr>
                </a:solidFill>
                <a:effectLst>
                  <a:glow rad="101600">
                    <a:srgbClr val="FFC000">
                      <a:satMod val="175000"/>
                      <a:alpha val="40000"/>
                    </a:srgbClr>
                  </a:glow>
                </a:effectLst>
                <a:uLnTx/>
                <a:uFillTx/>
                <a:latin typeface="Times New Roman" panose="02020603050405020304" pitchFamily="18" charset="0"/>
                <a:cs typeface="Times New Roman" panose="02020603050405020304" pitchFamily="18" charset="0"/>
              </a:rPr>
              <a:t>26</a:t>
            </a:r>
            <a:endParaRPr kumimoji="0" lang="en-US" sz="3600" b="0" i="0" u="none" strike="noStrike" kern="1200" cap="none" spc="0" normalizeH="0" baseline="0" noProof="0" dirty="0">
              <a:ln>
                <a:noFill/>
              </a:ln>
              <a:solidFill>
                <a:schemeClr val="accent2">
                  <a:lumMod val="75000"/>
                </a:schemeClr>
              </a:solidFill>
              <a:effectLst>
                <a:glow rad="101600">
                  <a:srgbClr val="FFC000">
                    <a:satMod val="175000"/>
                    <a:alpha val="40000"/>
                  </a:srgbClr>
                </a:glow>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0BC723C6-C48E-021B-262E-2227E7BD0316}"/>
              </a:ext>
            </a:extLst>
          </p:cNvPr>
          <p:cNvSpPr txBox="1"/>
          <p:nvPr/>
        </p:nvSpPr>
        <p:spPr>
          <a:xfrm>
            <a:off x="2270234" y="3650845"/>
            <a:ext cx="765153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noProof="0" dirty="0">
                <a:ln>
                  <a:noFill/>
                </a:ln>
                <a:solidFill>
                  <a:srgbClr val="002060"/>
                </a:solidFill>
                <a:effectLst>
                  <a:glow rad="63500">
                    <a:srgbClr val="70AD47">
                      <a:satMod val="175000"/>
                      <a:alpha val="40000"/>
                    </a:srgbClr>
                  </a:glow>
                </a:effectLst>
                <a:uLnTx/>
                <a:uFillTx/>
                <a:latin typeface="Coiny" panose="02000903060500060000" pitchFamily="2" charset="0"/>
                <a:ea typeface="+mn-ea"/>
                <a:cs typeface="+mn-cs"/>
              </a:rPr>
              <a:t> </a:t>
            </a:r>
            <a:r>
              <a:rPr kumimoji="0" lang="en-US" sz="3600" b="0" i="0" u="none" strike="noStrike" kern="1200" cap="none" spc="0" normalizeH="0" noProof="0" dirty="0">
                <a:ln>
                  <a:noFill/>
                </a:ln>
                <a:solidFill>
                  <a:srgbClr val="00206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CÂY </a:t>
            </a:r>
            <a:r>
              <a:rPr kumimoji="0" lang="vi-VN" sz="3600" b="0" i="0" u="none" strike="noStrike" kern="1200" cap="none" spc="0" normalizeH="0" noProof="0" dirty="0">
                <a:ln>
                  <a:noFill/>
                </a:ln>
                <a:solidFill>
                  <a:srgbClr val="00206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TRÁI </a:t>
            </a:r>
            <a:r>
              <a:rPr kumimoji="0" lang="en-US" sz="3600" b="0" i="0" u="none" strike="noStrike" kern="1200" cap="none" spc="0" normalizeH="0" noProof="0" dirty="0">
                <a:ln>
                  <a:noFill/>
                </a:ln>
                <a:solidFill>
                  <a:srgbClr val="00206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TRONG VƯỜN BÁC</a:t>
            </a:r>
            <a:endParaRPr kumimoji="0" lang="en-US" sz="3600" b="0" i="0" u="none" strike="noStrike" kern="1200" cap="none" spc="0" normalizeH="0" baseline="0" noProof="0" dirty="0">
              <a:ln>
                <a:noFill/>
              </a:ln>
              <a:solidFill>
                <a:srgbClr val="00206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2085618"/>
      </p:ext>
    </p:extLst>
  </p:cSld>
  <p:clrMapOvr>
    <a:masterClrMapping/>
  </p:clrMapOvr>
  <mc:AlternateContent xmlns:mc="http://schemas.openxmlformats.org/markup-compatibility/2006" xmlns:p14="http://schemas.microsoft.com/office/powerpoint/2010/main">
    <mc:Choice Requires="p14">
      <p:transition spd="slow" p14:dur="1600" advTm="5241">
        <p14:prism isInverted="1"/>
      </p:transition>
    </mc:Choice>
    <mc:Fallback xmlns="">
      <p:transition spd="slow" advTm="5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2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Graphic 3">
            <a:extLst>
              <a:ext uri="{FF2B5EF4-FFF2-40B4-BE49-F238E27FC236}">
                <a16:creationId xmlns:a16="http://schemas.microsoft.com/office/drawing/2014/main" xmlns="" id="{3B4C06AB-4A32-1BBD-1DD3-96307338F28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733111" y="3378676"/>
            <a:ext cx="2687364" cy="3479324"/>
          </a:xfrm>
          <a:prstGeom prst="rect">
            <a:avLst/>
          </a:prstGeom>
        </p:spPr>
      </p:pic>
      <p:sp>
        <p:nvSpPr>
          <p:cNvPr id="13" name="TextBox 12">
            <a:extLst>
              <a:ext uri="{FF2B5EF4-FFF2-40B4-BE49-F238E27FC236}">
                <a16:creationId xmlns:a16="http://schemas.microsoft.com/office/drawing/2014/main" xmlns="" id="{D0C86743-AA99-8F83-6A97-C9AE74FA3F0F}"/>
              </a:ext>
            </a:extLst>
          </p:cNvPr>
          <p:cNvSpPr txBox="1"/>
          <p:nvPr/>
        </p:nvSpPr>
        <p:spPr>
          <a:xfrm>
            <a:off x="-95250" y="1977376"/>
            <a:ext cx="1219200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LUYỆN ĐỌC THÀNH TIẾNG</a:t>
            </a:r>
          </a:p>
        </p:txBody>
      </p:sp>
    </p:spTree>
    <p:extLst>
      <p:ext uri="{BB962C8B-B14F-4D97-AF65-F5344CB8AC3E}">
        <p14:creationId xmlns:p14="http://schemas.microsoft.com/office/powerpoint/2010/main" val="14063212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7" presetClass="entr" presetSubtype="10" fill="hold" nodeType="withEffect">
                                  <p:stCondLst>
                                    <p:cond delay="100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p:cTn id="13"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89C7421-BB99-4A2C-85E3-70B87C1D28AC}"/>
              </a:ext>
            </a:extLst>
          </p:cNvPr>
          <p:cNvSpPr/>
          <p:nvPr/>
        </p:nvSpPr>
        <p:spPr>
          <a:xfrm>
            <a:off x="380144" y="258287"/>
            <a:ext cx="11394040" cy="6430189"/>
          </a:xfrm>
          <a:prstGeom prst="roundRect">
            <a:avLst>
              <a:gd name="adj" fmla="val 9489"/>
            </a:avLst>
          </a:prstGeom>
          <a:solidFill>
            <a:schemeClr val="bg1"/>
          </a:solidFill>
          <a:ln w="28575">
            <a:solidFill>
              <a:srgbClr val="CEA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xmlns="" id="{CA39F9DF-DD1D-4C44-B002-FF9D320661A5}"/>
              </a:ext>
            </a:extLst>
          </p:cNvPr>
          <p:cNvSpPr txBox="1"/>
          <p:nvPr/>
        </p:nvSpPr>
        <p:spPr>
          <a:xfrm>
            <a:off x="3425007" y="382491"/>
            <a:ext cx="6109410" cy="646331"/>
          </a:xfrm>
          <a:prstGeom prst="rect">
            <a:avLst/>
          </a:prstGeom>
          <a:noFill/>
        </p:spPr>
        <p:txBody>
          <a:bodyPr wrap="square" rtlCol="0">
            <a:spAutoFit/>
          </a:bodyPr>
          <a:lstStyle/>
          <a:p>
            <a:pPr lvl="0"/>
            <a:r>
              <a:rPr lang="vi-VN" sz="3600" b="1">
                <a:solidFill>
                  <a:srgbClr val="70AD47">
                    <a:lumMod val="75000"/>
                  </a:srgbClr>
                </a:solidFill>
              </a:rPr>
              <a:t>Cây trái trong vườn Bác</a:t>
            </a:r>
            <a:endParaRPr kumimoji="0" lang="en-US" sz="3600" b="1" i="0" u="none" strike="noStrike" kern="1200" cap="none" spc="0" normalizeH="0" baseline="0" noProof="0">
              <a:ln>
                <a:noFill/>
              </a:ln>
              <a:solidFill>
                <a:srgbClr val="70AD47">
                  <a:lumMod val="75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E101C6E0-7C68-421B-A32C-41010E640699}"/>
              </a:ext>
            </a:extLst>
          </p:cNvPr>
          <p:cNvSpPr txBox="1"/>
          <p:nvPr/>
        </p:nvSpPr>
        <p:spPr>
          <a:xfrm>
            <a:off x="729974" y="1056165"/>
            <a:ext cx="10732052" cy="5632311"/>
          </a:xfrm>
          <a:prstGeom prst="rect">
            <a:avLst/>
          </a:prstGeom>
          <a:noFill/>
        </p:spPr>
        <p:txBody>
          <a:bodyPr wrap="square" rtlCol="0">
            <a:spAutoFit/>
          </a:bodyPr>
          <a:lstStyle/>
          <a:p>
            <a:r>
              <a:rPr lang="en-US" sz="2400" dirty="0"/>
              <a:t>	</a:t>
            </a:r>
            <a:r>
              <a:rPr lang="vi-VN" sz="2400" dirty="0"/>
              <a:t>Sau khi dạo quanh đất nước, nếm các vị ngọt bùi, ta bâng khuâng trở về với cội nguồn: mảnh vườn quanh nhà sàn Bác. Đây là cái gốc của mùa xuân, cái gốc của mọi niềm vui, của màu xanh và vị ngọt bùi nở ra vô tận. </a:t>
            </a:r>
          </a:p>
          <a:p>
            <a:r>
              <a:rPr lang="en-US" sz="2400" dirty="0"/>
              <a:t>	</a:t>
            </a:r>
            <a:r>
              <a:rPr lang="vi-VN" sz="2400" dirty="0"/>
              <a:t>Vườn cây ôm tròn gần nửa vòng cung quanh ao cá cứ nở đầy nỗi thương nhớ không nguôi. Vị khế ngọt Ba Đình, hồng xiêm Xuân Đỉnh cát mịn, bưởi đỏ Mê Linh. Hồng Yên Thôn! Cả một rặng cây hồng! Mùa đông, cây trụi hết lá, chỉ còn hàng trăm quả trĩu trịt trên cành màu hồng chói như hàng trăm chiếc đèn lồng giữa sương giá, ơi cái màu hồng thắm thiết và vồn vã... Sum vầy muôn loài quả khác mang bóng dáng miền quê yêu thương. Bãi bờ Nam Bộ đậm vị phù sa trong mùi bưởi Biên Hoà. Lặng lờ Hương Giang phảng phất hương khói trên cành quýt Hương Cần nhỏ nhắn và quả thanh trà tròn xinh xứ Huế. </a:t>
            </a:r>
          </a:p>
          <a:p>
            <a:r>
              <a:rPr lang="en-US" sz="2400" dirty="0"/>
              <a:t>	</a:t>
            </a:r>
            <a:r>
              <a:rPr lang="vi-VN" sz="2400" dirty="0"/>
              <a:t>Mảnh vườn Bác ước chừng rộng bằng mảnh vườn làng Sen thuở ấu thơ. Nhưng do bàn tay sắp xếp của con người, ta có cảm giác rộng rãi, thoáng đãng, bốn mùa xum xuê hương sắc.</a:t>
            </a:r>
            <a:endParaRPr lang="en-US" sz="2400" dirty="0"/>
          </a:p>
        </p:txBody>
      </p:sp>
      <p:pic>
        <p:nvPicPr>
          <p:cNvPr id="2052" name="Picture 4" descr="Hình ảnh Khế PNG, Vector, PSD, và biểu tượng để tải về miễn phí | pngtree">
            <a:extLst>
              <a:ext uri="{FF2B5EF4-FFF2-40B4-BE49-F238E27FC236}">
                <a16:creationId xmlns:a16="http://schemas.microsoft.com/office/drawing/2014/main" xmlns="" id="{FBEF63BF-E3DE-4093-84E2-8428C9A680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37432" flipH="1">
            <a:off x="309809" y="88003"/>
            <a:ext cx="1569859" cy="15698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ả Hồng Hình ảnh PNG | Vector Và Các Tập Tin PSD | Tải Về Miễn Phí Trên  Pngtree">
            <a:extLst>
              <a:ext uri="{FF2B5EF4-FFF2-40B4-BE49-F238E27FC236}">
                <a16:creationId xmlns:a16="http://schemas.microsoft.com/office/drawing/2014/main" xmlns="" id="{3660D9F5-9184-496F-A99D-65E29CD1CAF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67" b="90000" l="1944" r="90000">
                        <a14:foregroundMark x1="10833" y1="5833" x2="10833" y2="5833"/>
                        <a14:foregroundMark x1="10000" y1="1667" x2="10000" y2="1667"/>
                        <a14:foregroundMark x1="61944" y1="52500" x2="61944" y2="52500"/>
                        <a14:foregroundMark x1="7778" y1="41944" x2="7778" y2="41944"/>
                        <a14:foregroundMark x1="7778" y1="24444" x2="7778" y2="24444"/>
                        <a14:foregroundMark x1="1944" y1="21944" x2="1944" y2="21944"/>
                        <a14:foregroundMark x1="66111" y1="19444" x2="66111" y2="19444"/>
                        <a14:foregroundMark x1="67222" y1="45278" x2="67222" y2="45278"/>
                        <a14:foregroundMark x1="88889" y1="24444" x2="88889" y2="24444"/>
                      </a14:backgroundRemoval>
                    </a14:imgEffect>
                  </a14:imgLayer>
                </a14:imgProps>
              </a:ext>
              <a:ext uri="{28A0092B-C50C-407E-A947-70E740481C1C}">
                <a14:useLocalDpi xmlns:a14="http://schemas.microsoft.com/office/drawing/2010/main" val="0"/>
              </a:ext>
            </a:extLst>
          </a:blip>
          <a:srcRect/>
          <a:stretch>
            <a:fillRect/>
          </a:stretch>
        </p:blipFill>
        <p:spPr bwMode="auto">
          <a:xfrm rot="627215" flipH="1">
            <a:off x="10285054" y="-143809"/>
            <a:ext cx="1698933" cy="169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300744"/>
      </p:ext>
    </p:extLst>
  </p:cSld>
  <p:clrMapOvr>
    <a:masterClrMapping/>
  </p:clrMapOvr>
  <mc:AlternateContent xmlns:mc="http://schemas.openxmlformats.org/markup-compatibility/2006" xmlns:p14="http://schemas.microsoft.com/office/powerpoint/2010/main">
    <mc:Choice Requires="p14">
      <p:transition spd="slow" p14:dur="1200" advTm="6131">
        <p14:prism/>
      </p:transition>
    </mc:Choice>
    <mc:Fallback xmlns="">
      <p:transition spd="slow" advTm="6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xmlns="" id="{CDAA8C59-C11A-8BB3-F497-035EFB217D67}"/>
              </a:ext>
            </a:extLst>
          </p:cNvPr>
          <p:cNvSpPr/>
          <p:nvPr/>
        </p:nvSpPr>
        <p:spPr>
          <a:xfrm>
            <a:off x="417630" y="1199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xmlns="" id="{055743BB-526E-310E-2112-B0E1EE4F02B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7630" y="2757840"/>
            <a:ext cx="3485154" cy="3724640"/>
          </a:xfrm>
          <a:prstGeom prst="rect">
            <a:avLst/>
          </a:prstGeom>
        </p:spPr>
      </p:pic>
      <p:grpSp>
        <p:nvGrpSpPr>
          <p:cNvPr id="19" name="Nhóm 10">
            <a:extLst>
              <a:ext uri="{FF2B5EF4-FFF2-40B4-BE49-F238E27FC236}">
                <a16:creationId xmlns:a16="http://schemas.microsoft.com/office/drawing/2014/main" xmlns="" id="{10F3FEFA-8283-4D71-07D5-E6F1F818F95B}"/>
              </a:ext>
            </a:extLst>
          </p:cNvPr>
          <p:cNvGrpSpPr/>
          <p:nvPr/>
        </p:nvGrpSpPr>
        <p:grpSpPr>
          <a:xfrm>
            <a:off x="3457575" y="683627"/>
            <a:ext cx="8215868" cy="1302926"/>
            <a:chOff x="810368" y="1180994"/>
            <a:chExt cx="6220815" cy="1302926"/>
          </a:xfrm>
        </p:grpSpPr>
        <p:pic>
          <p:nvPicPr>
            <p:cNvPr id="20" name="Google Shape;1621;p46">
              <a:extLst>
                <a:ext uri="{FF2B5EF4-FFF2-40B4-BE49-F238E27FC236}">
                  <a16:creationId xmlns:a16="http://schemas.microsoft.com/office/drawing/2014/main" xmlns="" id="{FC02775B-BD01-2560-0AAA-58AD8E4C507A}"/>
                </a:ext>
              </a:extLst>
            </p:cNvPr>
            <p:cNvPicPr preferRelativeResize="0"/>
            <p:nvPr/>
          </p:nvPicPr>
          <p:blipFill>
            <a:blip r:embed="rId5">
              <a:alphaModFix/>
            </a:blip>
            <a:stretch>
              <a:fillRect/>
            </a:stretch>
          </p:blipFill>
          <p:spPr>
            <a:xfrm rot="-939380">
              <a:off x="810368" y="1180994"/>
              <a:ext cx="731972" cy="729019"/>
            </a:xfrm>
            <a:prstGeom prst="rect">
              <a:avLst/>
            </a:prstGeom>
            <a:noFill/>
            <a:ln>
              <a:noFill/>
            </a:ln>
            <a:effectLst>
              <a:outerShdw dist="57150" dir="3000000" algn="bl" rotWithShape="0">
                <a:schemeClr val="dk1">
                  <a:alpha val="40000"/>
                </a:schemeClr>
              </a:outerShdw>
            </a:effectLst>
          </p:spPr>
        </p:pic>
        <p:sp>
          <p:nvSpPr>
            <p:cNvPr id="21" name="Hộp Văn bản 9">
              <a:extLst>
                <a:ext uri="{FF2B5EF4-FFF2-40B4-BE49-F238E27FC236}">
                  <a16:creationId xmlns:a16="http://schemas.microsoft.com/office/drawing/2014/main" xmlns="" id="{6E96CBCA-B5EE-D7D7-87B8-796F002EA04D}"/>
                </a:ext>
              </a:extLst>
            </p:cNvPr>
            <p:cNvSpPr txBox="1"/>
            <p:nvPr/>
          </p:nvSpPr>
          <p:spPr>
            <a:xfrm>
              <a:off x="1627130" y="1345147"/>
              <a:ext cx="5404053"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Giọng nhẹ nhàng, trong sáng,</a:t>
              </a:r>
              <a:r>
                <a:rPr kumimoji="0" lang="vi-VN" sz="36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vi-VN" sz="3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vui tươi.</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grpSp>
        <p:nvGrpSpPr>
          <p:cNvPr id="22" name="Nhóm 11">
            <a:extLst>
              <a:ext uri="{FF2B5EF4-FFF2-40B4-BE49-F238E27FC236}">
                <a16:creationId xmlns:a16="http://schemas.microsoft.com/office/drawing/2014/main" xmlns="" id="{E6D3E540-0E82-51E9-D047-82873ABECBEB}"/>
              </a:ext>
            </a:extLst>
          </p:cNvPr>
          <p:cNvGrpSpPr/>
          <p:nvPr/>
        </p:nvGrpSpPr>
        <p:grpSpPr>
          <a:xfrm>
            <a:off x="3733801" y="2099092"/>
            <a:ext cx="7760306" cy="1605841"/>
            <a:chOff x="810368" y="1180994"/>
            <a:chExt cx="7377629" cy="1605841"/>
          </a:xfrm>
        </p:grpSpPr>
        <p:pic>
          <p:nvPicPr>
            <p:cNvPr id="23" name="Google Shape;1621;p46">
              <a:extLst>
                <a:ext uri="{FF2B5EF4-FFF2-40B4-BE49-F238E27FC236}">
                  <a16:creationId xmlns:a16="http://schemas.microsoft.com/office/drawing/2014/main" xmlns="" id="{9219D78E-BCA2-B585-92B2-B18B3854315B}"/>
                </a:ext>
              </a:extLst>
            </p:cNvPr>
            <p:cNvPicPr preferRelativeResize="0"/>
            <p:nvPr/>
          </p:nvPicPr>
          <p:blipFill>
            <a:blip r:embed="rId5">
              <a:alphaModFix/>
            </a:blip>
            <a:stretch>
              <a:fillRect/>
            </a:stretch>
          </p:blipFill>
          <p:spPr>
            <a:xfrm rot="-939380">
              <a:off x="810368" y="1180994"/>
              <a:ext cx="731972" cy="729019"/>
            </a:xfrm>
            <a:prstGeom prst="rect">
              <a:avLst/>
            </a:prstGeom>
            <a:noFill/>
            <a:ln>
              <a:noFill/>
            </a:ln>
            <a:effectLst>
              <a:outerShdw dist="57150" dir="3000000" algn="bl" rotWithShape="0">
                <a:schemeClr val="dk1">
                  <a:alpha val="40000"/>
                </a:schemeClr>
              </a:outerShdw>
            </a:effectLst>
          </p:spPr>
        </p:pic>
        <p:sp>
          <p:nvSpPr>
            <p:cNvPr id="24" name="Hộp Văn bản 13">
              <a:extLst>
                <a:ext uri="{FF2B5EF4-FFF2-40B4-BE49-F238E27FC236}">
                  <a16:creationId xmlns:a16="http://schemas.microsoft.com/office/drawing/2014/main" xmlns="" id="{EE7858AD-03DB-8F54-25DF-23F7CCF59A08}"/>
                </a:ext>
              </a:extLst>
            </p:cNvPr>
            <p:cNvSpPr txBox="1"/>
            <p:nvPr/>
          </p:nvSpPr>
          <p:spPr>
            <a:xfrm>
              <a:off x="1597509" y="1217175"/>
              <a:ext cx="659048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Nhấn giọng ở những từ ngữ tả vẻ đẹp, từ ngữ chỉ trạng thái, tình cảm, cảm xúc,...</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74882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ECDF75-EE2A-32A1-28D7-395A8564E620}"/>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AEAD74AF-DB5B-6A9C-54EA-A5053CE96344}"/>
              </a:ext>
            </a:extLst>
          </p:cNvPr>
          <p:cNvSpPr/>
          <p:nvPr/>
        </p:nvSpPr>
        <p:spPr>
          <a:xfrm>
            <a:off x="308759" y="166055"/>
            <a:ext cx="4714504" cy="92429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3">
            <a:extLst>
              <a:ext uri="{FF2B5EF4-FFF2-40B4-BE49-F238E27FC236}">
                <a16:creationId xmlns:a16="http://schemas.microsoft.com/office/drawing/2014/main" xmlns="" id="{8C920B3D-B818-A08B-CAB6-45D489A23A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2701815"/>
            <a:ext cx="3127469" cy="4049127"/>
          </a:xfrm>
          <a:prstGeom prst="rect">
            <a:avLst/>
          </a:prstGeom>
        </p:spPr>
      </p:pic>
      <p:sp>
        <p:nvSpPr>
          <p:cNvPr id="6" name="Hình chữ nhật: Góc Tròn 11">
            <a:extLst>
              <a:ext uri="{FF2B5EF4-FFF2-40B4-BE49-F238E27FC236}">
                <a16:creationId xmlns:a16="http://schemas.microsoft.com/office/drawing/2014/main" xmlns="" id="{5A4221F8-A2E0-9B60-2D8D-FFBF19414FAF}"/>
              </a:ext>
            </a:extLst>
          </p:cNvPr>
          <p:cNvSpPr/>
          <p:nvPr/>
        </p:nvSpPr>
        <p:spPr>
          <a:xfrm>
            <a:off x="3127469" y="4726378"/>
            <a:ext cx="7880957" cy="1194420"/>
          </a:xfrm>
          <a:custGeom>
            <a:avLst/>
            <a:gdLst>
              <a:gd name="connsiteX0" fmla="*/ 0 w 7880957"/>
              <a:gd name="connsiteY0" fmla="*/ 199074 h 1194420"/>
              <a:gd name="connsiteX1" fmla="*/ 199074 w 7880957"/>
              <a:gd name="connsiteY1" fmla="*/ 0 h 1194420"/>
              <a:gd name="connsiteX2" fmla="*/ 7681883 w 7880957"/>
              <a:gd name="connsiteY2" fmla="*/ 0 h 1194420"/>
              <a:gd name="connsiteX3" fmla="*/ 7880957 w 7880957"/>
              <a:gd name="connsiteY3" fmla="*/ 199074 h 1194420"/>
              <a:gd name="connsiteX4" fmla="*/ 7880957 w 7880957"/>
              <a:gd name="connsiteY4" fmla="*/ 995346 h 1194420"/>
              <a:gd name="connsiteX5" fmla="*/ 7681883 w 7880957"/>
              <a:gd name="connsiteY5" fmla="*/ 1194420 h 1194420"/>
              <a:gd name="connsiteX6" fmla="*/ 199074 w 7880957"/>
              <a:gd name="connsiteY6" fmla="*/ 1194420 h 1194420"/>
              <a:gd name="connsiteX7" fmla="*/ 0 w 7880957"/>
              <a:gd name="connsiteY7" fmla="*/ 995346 h 1194420"/>
              <a:gd name="connsiteX8" fmla="*/ 0 w 7880957"/>
              <a:gd name="connsiteY8" fmla="*/ 199074 h 119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957" h="1194420" fill="none" extrusionOk="0">
                <a:moveTo>
                  <a:pt x="0" y="199074"/>
                </a:moveTo>
                <a:cubicBezTo>
                  <a:pt x="4073" y="86133"/>
                  <a:pt x="93984" y="9882"/>
                  <a:pt x="199074" y="0"/>
                </a:cubicBezTo>
                <a:cubicBezTo>
                  <a:pt x="3053995" y="-106144"/>
                  <a:pt x="4472144" y="-57456"/>
                  <a:pt x="7681883" y="0"/>
                </a:cubicBezTo>
                <a:cubicBezTo>
                  <a:pt x="7808925" y="9014"/>
                  <a:pt x="7899693" y="89216"/>
                  <a:pt x="7880957" y="199074"/>
                </a:cubicBezTo>
                <a:cubicBezTo>
                  <a:pt x="7813643" y="400726"/>
                  <a:pt x="7830340" y="789310"/>
                  <a:pt x="7880957" y="995346"/>
                </a:cubicBezTo>
                <a:cubicBezTo>
                  <a:pt x="7887530" y="1114615"/>
                  <a:pt x="7797409" y="1176934"/>
                  <a:pt x="7681883" y="1194420"/>
                </a:cubicBezTo>
                <a:cubicBezTo>
                  <a:pt x="5482560" y="1165423"/>
                  <a:pt x="2117666" y="1121056"/>
                  <a:pt x="199074" y="1194420"/>
                </a:cubicBezTo>
                <a:cubicBezTo>
                  <a:pt x="92465" y="1188879"/>
                  <a:pt x="2639" y="1094454"/>
                  <a:pt x="0" y="995346"/>
                </a:cubicBezTo>
                <a:cubicBezTo>
                  <a:pt x="-45182" y="745213"/>
                  <a:pt x="-8988" y="351488"/>
                  <a:pt x="0" y="199074"/>
                </a:cubicBezTo>
                <a:close/>
              </a:path>
              <a:path w="7880957" h="1194420" stroke="0" extrusionOk="0">
                <a:moveTo>
                  <a:pt x="0" y="199074"/>
                </a:moveTo>
                <a:cubicBezTo>
                  <a:pt x="6727" y="86844"/>
                  <a:pt x="87165" y="4917"/>
                  <a:pt x="199074" y="0"/>
                </a:cubicBezTo>
                <a:cubicBezTo>
                  <a:pt x="1437701" y="-6525"/>
                  <a:pt x="5498006" y="152743"/>
                  <a:pt x="7681883" y="0"/>
                </a:cubicBezTo>
                <a:cubicBezTo>
                  <a:pt x="7804610" y="6689"/>
                  <a:pt x="7876242" y="95964"/>
                  <a:pt x="7880957" y="199074"/>
                </a:cubicBezTo>
                <a:cubicBezTo>
                  <a:pt x="7928529" y="353492"/>
                  <a:pt x="7909222" y="845387"/>
                  <a:pt x="7880957" y="995346"/>
                </a:cubicBezTo>
                <a:cubicBezTo>
                  <a:pt x="7889257" y="1104567"/>
                  <a:pt x="7784802" y="1202362"/>
                  <a:pt x="7681883" y="1194420"/>
                </a:cubicBezTo>
                <a:cubicBezTo>
                  <a:pt x="4802471" y="1308254"/>
                  <a:pt x="992964" y="1193774"/>
                  <a:pt x="199074" y="1194420"/>
                </a:cubicBezTo>
                <a:cubicBezTo>
                  <a:pt x="96858" y="1211202"/>
                  <a:pt x="-3111" y="1087871"/>
                  <a:pt x="0" y="995346"/>
                </a:cubicBezTo>
                <a:cubicBezTo>
                  <a:pt x="-60760" y="775256"/>
                  <a:pt x="69161" y="366537"/>
                  <a:pt x="0" y="199074"/>
                </a:cubicBezTo>
                <a:close/>
              </a:path>
            </a:pathLst>
          </a:custGeom>
          <a:solidFill>
            <a:schemeClr val="accent4">
              <a:lumMod val="40000"/>
              <a:lumOff val="60000"/>
            </a:schemeClr>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0070C0"/>
                </a:solidFill>
                <a:latin typeface="Arial" panose="020B0604020202020204" pitchFamily="34" charset="0"/>
                <a:cs typeface="Arial" panose="020B0604020202020204" pitchFamily="34" charset="0"/>
              </a:rPr>
              <a:t>Đoạn</a:t>
            </a:r>
            <a:r>
              <a:rPr lang="en-US" sz="3600" b="1" dirty="0">
                <a:solidFill>
                  <a:srgbClr val="0070C0"/>
                </a:solidFill>
                <a:latin typeface="Arial" panose="020B0604020202020204" pitchFamily="34" charset="0"/>
                <a:cs typeface="Arial" panose="020B0604020202020204" pitchFamily="34" charset="0"/>
              </a:rPr>
              <a:t> </a:t>
            </a:r>
            <a:r>
              <a:rPr lang="vi-VN" sz="3600" b="1" dirty="0">
                <a:solidFill>
                  <a:srgbClr val="0070C0"/>
                </a:solidFill>
                <a:latin typeface="Arial" panose="020B0604020202020204" pitchFamily="34" charset="0"/>
                <a:cs typeface="Arial" panose="020B0604020202020204" pitchFamily="34" charset="0"/>
              </a:rPr>
              <a:t>3</a:t>
            </a:r>
            <a:r>
              <a:rPr lang="en-US" sz="3600" dirty="0">
                <a:solidFill>
                  <a:srgbClr val="0070C0"/>
                </a:solidFill>
                <a:latin typeface="Arial" panose="020B0604020202020204" pitchFamily="34" charset="0"/>
                <a:cs typeface="Arial" panose="020B0604020202020204" pitchFamily="34" charset="0"/>
              </a:rPr>
              <a:t>: </a:t>
            </a:r>
            <a:r>
              <a:rPr lang="vi-VN" sz="3600" dirty="0">
                <a:solidFill>
                  <a:srgbClr val="0070C0"/>
                </a:solidFill>
                <a:latin typeface="Arial" panose="020B0604020202020204" pitchFamily="34" charset="0"/>
                <a:cs typeface="Arial" panose="020B0604020202020204" pitchFamily="34" charset="0"/>
              </a:rPr>
              <a:t>Còn lại</a:t>
            </a:r>
            <a:endPar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9E3BCC86-64F4-F309-E59C-B479EF3A5606}"/>
              </a:ext>
            </a:extLst>
          </p:cNvPr>
          <p:cNvSpPr txBox="1"/>
          <p:nvPr/>
        </p:nvSpPr>
        <p:spPr>
          <a:xfrm>
            <a:off x="819397" y="208283"/>
            <a:ext cx="6151418" cy="830997"/>
          </a:xfrm>
          <a:prstGeom prst="rect">
            <a:avLst/>
          </a:prstGeom>
          <a:noFill/>
        </p:spPr>
        <p:txBody>
          <a:bodyPr wrap="square" rtlCol="0">
            <a:spAutoFit/>
          </a:bodyPr>
          <a:lstStyle/>
          <a:p>
            <a:r>
              <a:rPr lang="en-US" sz="4800" b="1">
                <a:solidFill>
                  <a:srgbClr val="FF6699"/>
                </a:solidFill>
                <a:latin typeface="#9Slide01 Tieu de ngan" panose="00000800000000000000" pitchFamily="2" charset="0"/>
              </a:rPr>
              <a:t>Chia đoạn</a:t>
            </a:r>
          </a:p>
        </p:txBody>
      </p:sp>
      <p:sp>
        <p:nvSpPr>
          <p:cNvPr id="11" name="Hình chữ nhật: Góc Tròn 11">
            <a:extLst>
              <a:ext uri="{FF2B5EF4-FFF2-40B4-BE49-F238E27FC236}">
                <a16:creationId xmlns:a16="http://schemas.microsoft.com/office/drawing/2014/main" xmlns="" id="{E7F14F33-4C0D-A9A6-E802-F22C44B833CB}"/>
              </a:ext>
            </a:extLst>
          </p:cNvPr>
          <p:cNvSpPr/>
          <p:nvPr/>
        </p:nvSpPr>
        <p:spPr>
          <a:xfrm>
            <a:off x="2666011" y="1700975"/>
            <a:ext cx="9032863" cy="1194420"/>
          </a:xfrm>
          <a:custGeom>
            <a:avLst/>
            <a:gdLst>
              <a:gd name="connsiteX0" fmla="*/ 0 w 9032863"/>
              <a:gd name="connsiteY0" fmla="*/ 199074 h 1194420"/>
              <a:gd name="connsiteX1" fmla="*/ 199074 w 9032863"/>
              <a:gd name="connsiteY1" fmla="*/ 0 h 1194420"/>
              <a:gd name="connsiteX2" fmla="*/ 8833789 w 9032863"/>
              <a:gd name="connsiteY2" fmla="*/ 0 h 1194420"/>
              <a:gd name="connsiteX3" fmla="*/ 9032863 w 9032863"/>
              <a:gd name="connsiteY3" fmla="*/ 199074 h 1194420"/>
              <a:gd name="connsiteX4" fmla="*/ 9032863 w 9032863"/>
              <a:gd name="connsiteY4" fmla="*/ 995346 h 1194420"/>
              <a:gd name="connsiteX5" fmla="*/ 8833789 w 9032863"/>
              <a:gd name="connsiteY5" fmla="*/ 1194420 h 1194420"/>
              <a:gd name="connsiteX6" fmla="*/ 199074 w 9032863"/>
              <a:gd name="connsiteY6" fmla="*/ 1194420 h 1194420"/>
              <a:gd name="connsiteX7" fmla="*/ 0 w 9032863"/>
              <a:gd name="connsiteY7" fmla="*/ 995346 h 1194420"/>
              <a:gd name="connsiteX8" fmla="*/ 0 w 9032863"/>
              <a:gd name="connsiteY8" fmla="*/ 199074 h 119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2863" h="1194420" fill="none" extrusionOk="0">
                <a:moveTo>
                  <a:pt x="0" y="199074"/>
                </a:moveTo>
                <a:cubicBezTo>
                  <a:pt x="4073" y="86133"/>
                  <a:pt x="93984" y="9882"/>
                  <a:pt x="199074" y="0"/>
                </a:cubicBezTo>
                <a:cubicBezTo>
                  <a:pt x="3284214" y="-106144"/>
                  <a:pt x="5753564" y="-57456"/>
                  <a:pt x="8833789" y="0"/>
                </a:cubicBezTo>
                <a:cubicBezTo>
                  <a:pt x="8960831" y="9014"/>
                  <a:pt x="9051599" y="89216"/>
                  <a:pt x="9032863" y="199074"/>
                </a:cubicBezTo>
                <a:cubicBezTo>
                  <a:pt x="8965549" y="400726"/>
                  <a:pt x="8982246" y="789310"/>
                  <a:pt x="9032863" y="995346"/>
                </a:cubicBezTo>
                <a:cubicBezTo>
                  <a:pt x="9039436" y="1114615"/>
                  <a:pt x="8949315" y="1176934"/>
                  <a:pt x="8833789" y="1194420"/>
                </a:cubicBezTo>
                <a:cubicBezTo>
                  <a:pt x="7726437" y="1165423"/>
                  <a:pt x="1918575" y="1121056"/>
                  <a:pt x="199074" y="1194420"/>
                </a:cubicBezTo>
                <a:cubicBezTo>
                  <a:pt x="92465" y="1188879"/>
                  <a:pt x="2639" y="1094454"/>
                  <a:pt x="0" y="995346"/>
                </a:cubicBezTo>
                <a:cubicBezTo>
                  <a:pt x="-45182" y="745213"/>
                  <a:pt x="-8988" y="351488"/>
                  <a:pt x="0" y="199074"/>
                </a:cubicBezTo>
                <a:close/>
              </a:path>
              <a:path w="9032863" h="1194420" stroke="0" extrusionOk="0">
                <a:moveTo>
                  <a:pt x="0" y="199074"/>
                </a:moveTo>
                <a:cubicBezTo>
                  <a:pt x="6727" y="86844"/>
                  <a:pt x="87165" y="4917"/>
                  <a:pt x="199074" y="0"/>
                </a:cubicBezTo>
                <a:cubicBezTo>
                  <a:pt x="3688252" y="-6525"/>
                  <a:pt x="4594305" y="152743"/>
                  <a:pt x="8833789" y="0"/>
                </a:cubicBezTo>
                <a:cubicBezTo>
                  <a:pt x="8956516" y="6689"/>
                  <a:pt x="9028148" y="95964"/>
                  <a:pt x="9032863" y="199074"/>
                </a:cubicBezTo>
                <a:cubicBezTo>
                  <a:pt x="9080435" y="353492"/>
                  <a:pt x="9061128" y="845387"/>
                  <a:pt x="9032863" y="995346"/>
                </a:cubicBezTo>
                <a:cubicBezTo>
                  <a:pt x="9041163" y="1104567"/>
                  <a:pt x="8936708" y="1202362"/>
                  <a:pt x="8833789" y="1194420"/>
                </a:cubicBezTo>
                <a:cubicBezTo>
                  <a:pt x="7013390" y="1308254"/>
                  <a:pt x="2029680" y="1193774"/>
                  <a:pt x="199074" y="1194420"/>
                </a:cubicBezTo>
                <a:cubicBezTo>
                  <a:pt x="96858" y="1211202"/>
                  <a:pt x="-3111" y="1087871"/>
                  <a:pt x="0" y="995346"/>
                </a:cubicBezTo>
                <a:cubicBezTo>
                  <a:pt x="-60760" y="775256"/>
                  <a:pt x="69161" y="366537"/>
                  <a:pt x="0" y="199074"/>
                </a:cubicBezTo>
                <a:close/>
              </a:path>
            </a:pathLst>
          </a:custGeom>
          <a:solidFill>
            <a:schemeClr val="accent4">
              <a:lumMod val="40000"/>
              <a:lumOff val="60000"/>
            </a:schemeClr>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err="1">
                <a:solidFill>
                  <a:srgbClr val="0070C0"/>
                </a:solidFill>
                <a:latin typeface="Arial" panose="020B0604020202020204" pitchFamily="34" charset="0"/>
                <a:cs typeface="Arial" panose="020B0604020202020204" pitchFamily="34" charset="0"/>
              </a:rPr>
              <a:t>Đoạn</a:t>
            </a:r>
            <a:r>
              <a:rPr lang="en-US" sz="3600" b="1" dirty="0">
                <a:solidFill>
                  <a:srgbClr val="0070C0"/>
                </a:solidFill>
                <a:latin typeface="Arial" panose="020B0604020202020204" pitchFamily="34" charset="0"/>
                <a:cs typeface="Arial" panose="020B0604020202020204" pitchFamily="34" charset="0"/>
              </a:rPr>
              <a:t> </a:t>
            </a:r>
            <a:r>
              <a:rPr lang="vi-VN" sz="3600" b="1" dirty="0">
                <a:solidFill>
                  <a:srgbClr val="0070C0"/>
                </a:solidFill>
                <a:latin typeface="Arial" panose="020B0604020202020204" pitchFamily="34" charset="0"/>
                <a:cs typeface="Arial" panose="020B0604020202020204" pitchFamily="34" charset="0"/>
              </a:rPr>
              <a:t>1</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Từ</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đầu</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đến</a:t>
            </a:r>
            <a:r>
              <a:rPr lang="en-US" sz="3600" dirty="0">
                <a:solidFill>
                  <a:srgbClr val="0070C0"/>
                </a:solidFill>
                <a:latin typeface="Arial" panose="020B0604020202020204" pitchFamily="34" charset="0"/>
                <a:cs typeface="Arial" panose="020B0604020202020204" pitchFamily="34" charset="0"/>
              </a:rPr>
              <a:t> " </a:t>
            </a:r>
            <a:r>
              <a:rPr lang="vi-VN" sz="3600" dirty="0">
                <a:solidFill>
                  <a:srgbClr val="0070C0"/>
                </a:solidFill>
                <a:latin typeface="Arial" panose="020B0604020202020204" pitchFamily="34" charset="0"/>
                <a:cs typeface="Arial" panose="020B0604020202020204" pitchFamily="34" charset="0"/>
              </a:rPr>
              <a:t>nở ra vô tận</a:t>
            </a:r>
            <a:r>
              <a:rPr lang="en-US" sz="3600" dirty="0">
                <a:solidFill>
                  <a:srgbClr val="0070C0"/>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12" name="Hình chữ nhật: Góc Tròn 11">
            <a:extLst>
              <a:ext uri="{FF2B5EF4-FFF2-40B4-BE49-F238E27FC236}">
                <a16:creationId xmlns:a16="http://schemas.microsoft.com/office/drawing/2014/main" xmlns="" id="{C53660DF-75BA-F189-AFC9-B0522944DBA7}"/>
              </a:ext>
            </a:extLst>
          </p:cNvPr>
          <p:cNvSpPr/>
          <p:nvPr/>
        </p:nvSpPr>
        <p:spPr>
          <a:xfrm>
            <a:off x="2941916" y="3104637"/>
            <a:ext cx="9032863" cy="1194814"/>
          </a:xfrm>
          <a:custGeom>
            <a:avLst/>
            <a:gdLst>
              <a:gd name="connsiteX0" fmla="*/ 0 w 9032863"/>
              <a:gd name="connsiteY0" fmla="*/ 199140 h 1194814"/>
              <a:gd name="connsiteX1" fmla="*/ 199140 w 9032863"/>
              <a:gd name="connsiteY1" fmla="*/ 0 h 1194814"/>
              <a:gd name="connsiteX2" fmla="*/ 8833723 w 9032863"/>
              <a:gd name="connsiteY2" fmla="*/ 0 h 1194814"/>
              <a:gd name="connsiteX3" fmla="*/ 9032863 w 9032863"/>
              <a:gd name="connsiteY3" fmla="*/ 199140 h 1194814"/>
              <a:gd name="connsiteX4" fmla="*/ 9032863 w 9032863"/>
              <a:gd name="connsiteY4" fmla="*/ 995674 h 1194814"/>
              <a:gd name="connsiteX5" fmla="*/ 8833723 w 9032863"/>
              <a:gd name="connsiteY5" fmla="*/ 1194814 h 1194814"/>
              <a:gd name="connsiteX6" fmla="*/ 199140 w 9032863"/>
              <a:gd name="connsiteY6" fmla="*/ 1194814 h 1194814"/>
              <a:gd name="connsiteX7" fmla="*/ 0 w 9032863"/>
              <a:gd name="connsiteY7" fmla="*/ 995674 h 1194814"/>
              <a:gd name="connsiteX8" fmla="*/ 0 w 9032863"/>
              <a:gd name="connsiteY8" fmla="*/ 199140 h 119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2863" h="1194814" fill="none" extrusionOk="0">
                <a:moveTo>
                  <a:pt x="0" y="199140"/>
                </a:moveTo>
                <a:cubicBezTo>
                  <a:pt x="9140" y="82435"/>
                  <a:pt x="93734" y="9311"/>
                  <a:pt x="199140" y="0"/>
                </a:cubicBezTo>
                <a:cubicBezTo>
                  <a:pt x="3305861" y="-106144"/>
                  <a:pt x="5793955" y="-57456"/>
                  <a:pt x="8833723" y="0"/>
                </a:cubicBezTo>
                <a:cubicBezTo>
                  <a:pt x="8948190" y="2365"/>
                  <a:pt x="9035282" y="89169"/>
                  <a:pt x="9032863" y="199140"/>
                </a:cubicBezTo>
                <a:cubicBezTo>
                  <a:pt x="9013666" y="351397"/>
                  <a:pt x="9023523" y="913403"/>
                  <a:pt x="9032863" y="995674"/>
                </a:cubicBezTo>
                <a:cubicBezTo>
                  <a:pt x="9037423" y="1112124"/>
                  <a:pt x="8950092" y="1174799"/>
                  <a:pt x="8833723" y="1194814"/>
                </a:cubicBezTo>
                <a:cubicBezTo>
                  <a:pt x="7672739" y="1165817"/>
                  <a:pt x="1891224" y="1121450"/>
                  <a:pt x="199140" y="1194814"/>
                </a:cubicBezTo>
                <a:cubicBezTo>
                  <a:pt x="90978" y="1191792"/>
                  <a:pt x="4949" y="1085331"/>
                  <a:pt x="0" y="995674"/>
                </a:cubicBezTo>
                <a:cubicBezTo>
                  <a:pt x="10105" y="690345"/>
                  <a:pt x="-58782" y="517201"/>
                  <a:pt x="0" y="199140"/>
                </a:cubicBezTo>
                <a:close/>
              </a:path>
              <a:path w="9032863" h="1194814" stroke="0" extrusionOk="0">
                <a:moveTo>
                  <a:pt x="0" y="199140"/>
                </a:moveTo>
                <a:cubicBezTo>
                  <a:pt x="12628" y="84870"/>
                  <a:pt x="81932" y="18098"/>
                  <a:pt x="199140" y="0"/>
                </a:cubicBezTo>
                <a:cubicBezTo>
                  <a:pt x="3719615" y="-6525"/>
                  <a:pt x="4655869" y="152743"/>
                  <a:pt x="8833723" y="0"/>
                </a:cubicBezTo>
                <a:cubicBezTo>
                  <a:pt x="8957258" y="7094"/>
                  <a:pt x="9025914" y="99232"/>
                  <a:pt x="9032863" y="199140"/>
                </a:cubicBezTo>
                <a:cubicBezTo>
                  <a:pt x="8998181" y="534806"/>
                  <a:pt x="9091785" y="818696"/>
                  <a:pt x="9032863" y="995674"/>
                </a:cubicBezTo>
                <a:cubicBezTo>
                  <a:pt x="9043663" y="1104713"/>
                  <a:pt x="8937280" y="1202076"/>
                  <a:pt x="8833723" y="1194814"/>
                </a:cubicBezTo>
                <a:cubicBezTo>
                  <a:pt x="6965870" y="1308648"/>
                  <a:pt x="2029627" y="1194168"/>
                  <a:pt x="199140" y="1194814"/>
                </a:cubicBezTo>
                <a:cubicBezTo>
                  <a:pt x="94755" y="1206966"/>
                  <a:pt x="-881" y="1100720"/>
                  <a:pt x="0" y="995674"/>
                </a:cubicBezTo>
                <a:cubicBezTo>
                  <a:pt x="-64970" y="793097"/>
                  <a:pt x="56386" y="362452"/>
                  <a:pt x="0" y="199140"/>
                </a:cubicBezTo>
                <a:close/>
              </a:path>
            </a:pathLst>
          </a:custGeom>
          <a:solidFill>
            <a:schemeClr val="accent4">
              <a:lumMod val="40000"/>
              <a:lumOff val="60000"/>
            </a:schemeClr>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err="1">
                <a:solidFill>
                  <a:srgbClr val="0070C0"/>
                </a:solidFill>
                <a:latin typeface="Arial" panose="020B0604020202020204" pitchFamily="34" charset="0"/>
                <a:cs typeface="Arial" panose="020B0604020202020204" pitchFamily="34" charset="0"/>
              </a:rPr>
              <a:t>Đoạn</a:t>
            </a:r>
            <a:r>
              <a:rPr lang="en-US" sz="3600" b="1" dirty="0">
                <a:solidFill>
                  <a:srgbClr val="0070C0"/>
                </a:solidFill>
                <a:latin typeface="Arial" panose="020B0604020202020204" pitchFamily="34" charset="0"/>
                <a:cs typeface="Arial" panose="020B0604020202020204" pitchFamily="34" charset="0"/>
              </a:rPr>
              <a:t> </a:t>
            </a:r>
            <a:r>
              <a:rPr lang="vi-VN" sz="3600" b="1" dirty="0">
                <a:solidFill>
                  <a:srgbClr val="0070C0"/>
                </a:solidFill>
                <a:latin typeface="Arial" panose="020B0604020202020204" pitchFamily="34" charset="0"/>
                <a:cs typeface="Arial" panose="020B0604020202020204" pitchFamily="34" charset="0"/>
              </a:rPr>
              <a:t>2</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Tiếp</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theo</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đến</a:t>
            </a:r>
            <a:r>
              <a:rPr lang="en-US" sz="3600" dirty="0">
                <a:solidFill>
                  <a:srgbClr val="0070C0"/>
                </a:solidFill>
                <a:latin typeface="Arial" panose="020B0604020202020204" pitchFamily="34" charset="0"/>
                <a:cs typeface="Arial" panose="020B0604020202020204" pitchFamily="34" charset="0"/>
              </a:rPr>
              <a:t> " </a:t>
            </a:r>
            <a:r>
              <a:rPr lang="vi-VN" sz="3600" dirty="0">
                <a:solidFill>
                  <a:srgbClr val="0070C0"/>
                </a:solidFill>
                <a:latin typeface="Arial" panose="020B0604020202020204" pitchFamily="34" charset="0"/>
                <a:cs typeface="Arial" panose="020B0604020202020204" pitchFamily="34" charset="0"/>
              </a:rPr>
              <a:t>tròn xinh xứ Huế</a:t>
            </a:r>
            <a:r>
              <a:rPr lang="en-US" sz="3600" dirty="0">
                <a:solidFill>
                  <a:srgbClr val="0070C0"/>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511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style.rotation</p:attrName>
                                        </p:attrNameLst>
                                      </p:cBhvr>
                                      <p:tavLst>
                                        <p:tav tm="0">
                                          <p:val>
                                            <p:fltVal val="90"/>
                                          </p:val>
                                        </p:tav>
                                        <p:tav tm="100000">
                                          <p:val>
                                            <p:fltVal val="0"/>
                                          </p:val>
                                        </p:tav>
                                      </p:tavLst>
                                    </p:anim>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997</TotalTime>
  <Words>891</Words>
  <Application>Microsoft Office PowerPoint</Application>
  <PresentationFormat>Custom</PresentationFormat>
  <Paragraphs>119</Paragraphs>
  <Slides>34</Slides>
  <Notes>10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10</cp:lastModifiedBy>
  <cp:revision>24</cp:revision>
  <dcterms:created xsi:type="dcterms:W3CDTF">2022-11-24T14:00:29Z</dcterms:created>
  <dcterms:modified xsi:type="dcterms:W3CDTF">2025-11-28T00:33:39Z</dcterms:modified>
  <cp:category>9Slide.vn</cp:category>
</cp:coreProperties>
</file>