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660" r:id="rId2"/>
    <p:sldId id="498" r:id="rId3"/>
    <p:sldId id="612" r:id="rId4"/>
    <p:sldId id="657" r:id="rId5"/>
    <p:sldId id="662" r:id="rId6"/>
    <p:sldId id="613" r:id="rId7"/>
    <p:sldId id="618" r:id="rId8"/>
    <p:sldId id="616" r:id="rId9"/>
    <p:sldId id="617" r:id="rId10"/>
    <p:sldId id="509" r:id="rId11"/>
    <p:sldId id="652" r:id="rId12"/>
    <p:sldId id="653" r:id="rId13"/>
    <p:sldId id="623" r:id="rId14"/>
    <p:sldId id="624" r:id="rId15"/>
    <p:sldId id="515" r:id="rId16"/>
    <p:sldId id="631" r:id="rId17"/>
    <p:sldId id="632" r:id="rId18"/>
    <p:sldId id="633" r:id="rId19"/>
    <p:sldId id="598" r:id="rId20"/>
    <p:sldId id="634" r:id="rId21"/>
    <p:sldId id="656" r:id="rId22"/>
    <p:sldId id="664" r:id="rId23"/>
    <p:sldId id="638" r:id="rId24"/>
    <p:sldId id="666" r:id="rId25"/>
    <p:sldId id="639" r:id="rId26"/>
    <p:sldId id="593" r:id="rId27"/>
    <p:sldId id="640" r:id="rId28"/>
    <p:sldId id="641" r:id="rId29"/>
    <p:sldId id="611" r:id="rId30"/>
    <p:sldId id="590" r:id="rId31"/>
    <p:sldId id="658" r:id="rId32"/>
    <p:sldId id="5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5" userDrawn="1">
          <p15:clr>
            <a:srgbClr val="A4A3A4"/>
          </p15:clr>
        </p15:guide>
        <p15:guide id="2" pos="38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041"/>
    <a:srgbClr val="FFFBFA"/>
    <a:srgbClr val="F9E11D"/>
    <a:srgbClr val="C94C8B"/>
    <a:srgbClr val="EC5A3D"/>
    <a:srgbClr val="D8F197"/>
    <a:srgbClr val="F18382"/>
    <a:srgbClr val="FFFFFF"/>
    <a:srgbClr val="FFFF99"/>
    <a:srgbClr val="8996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67" autoAdjust="0"/>
    <p:restoredTop sz="94660"/>
  </p:normalViewPr>
  <p:slideViewPr>
    <p:cSldViewPr snapToGrid="0" showGuides="1">
      <p:cViewPr varScale="1">
        <p:scale>
          <a:sx n="55" d="100"/>
          <a:sy n="55" d="100"/>
        </p:scale>
        <p:origin x="-720" y="-96"/>
      </p:cViewPr>
      <p:guideLst>
        <p:guide orient="horz" pos="2185"/>
        <p:guide pos="387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D1ACA-BC1A-4B2B-A493-5E20D3D5A5C5}"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2800-8971-4ECC-AFF1-2656F66E3BCB}" type="slidenum">
              <a:rPr lang="en-US" smtClean="0"/>
              <a:t>‹#›</a:t>
            </a:fld>
            <a:endParaRPr lang="en-US"/>
          </a:p>
        </p:txBody>
      </p:sp>
    </p:spTree>
    <p:extLst>
      <p:ext uri="{BB962C8B-B14F-4D97-AF65-F5344CB8AC3E}">
        <p14:creationId xmlns:p14="http://schemas.microsoft.com/office/powerpoint/2010/main" val="572132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B82800-8971-4ECC-AFF1-2656F66E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71593E-7B9C-4861-8A46-3E4D89790EB7}"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71593E-7B9C-4861-8A46-3E4D89790EB7}"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71593E-7B9C-4861-8A46-3E4D89790EB7}"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1593E-7B9C-4861-8A46-3E4D89790EB7}"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71593E-7B9C-4861-8A46-3E4D89790EB7}"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71593E-7B9C-4861-8A46-3E4D89790EB7}"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hanhtranggiaovien.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71593E-7B9C-4861-8A46-3E4D89790EB7}" type="datetimeFigureOut">
              <a:rPr lang="en-US" smtClean="0"/>
              <a:t>11/28/2025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95037E-F064-4A2C-9AB7-18AD1CC72E3C}" type="slidenum">
              <a:rPr lang="en-US" smtClean="0"/>
              <a:t>‹#›</a:t>
            </a:fld>
            <a:endParaRPr lang="en-US"/>
          </a:p>
        </p:txBody>
      </p:sp>
      <p:sp>
        <p:nvSpPr>
          <p:cNvPr id="7" name="Freeform 5"/>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13"/>
            <a:stretch>
              <a:fillRect/>
            </a:stretch>
          </a:blipFill>
        </p:spPr>
        <p:txBody>
          <a:bodyPr/>
          <a:lstStyle/>
          <a:p>
            <a:endParaRPr lang="en-US"/>
          </a:p>
        </p:txBody>
      </p:sp>
      <p:grpSp>
        <p:nvGrpSpPr>
          <p:cNvPr id="8" name="Group 7"/>
          <p:cNvGrpSpPr/>
          <p:nvPr userDrawn="1"/>
        </p:nvGrpSpPr>
        <p:grpSpPr>
          <a:xfrm>
            <a:off x="-3597035" y="734850"/>
            <a:ext cx="5085735" cy="3252950"/>
            <a:chOff x="-2177143" y="677820"/>
            <a:chExt cx="2496457" cy="2751180"/>
          </a:xfrm>
        </p:grpSpPr>
        <p:sp>
          <p:nvSpPr>
            <p:cNvPr id="9" name="TextBox 8"/>
            <p:cNvSpPr txBox="1"/>
            <p:nvPr userDrawn="1"/>
          </p:nvSpPr>
          <p:spPr>
            <a:xfrm>
              <a:off x="-2177143" y="677820"/>
              <a:ext cx="2496457" cy="780906"/>
            </a:xfrm>
            <a:prstGeom prst="rect">
              <a:avLst/>
            </a:prstGeom>
            <a:noFill/>
          </p:spPr>
          <p:txBody>
            <a:bodyPr wrap="square" rtlCol="0">
              <a:spAutoFit/>
            </a:bodyPr>
            <a:lstStyle/>
            <a:p>
              <a:r>
                <a:rPr lang="en-US" b="1">
                  <a:solidFill>
                    <a:sysClr val="windowText" lastClr="000000"/>
                  </a:solidFill>
                  <a:hlinkClick r:id="rId14"/>
                </a:rPr>
                <a:t>https://www.hanhtranggiaovien.com/</a:t>
              </a:r>
              <a:endParaRPr lang="en-US" b="1">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b="1">
                  <a:solidFill>
                    <a:srgbClr val="FF0000"/>
                  </a:solidFill>
                </a:rPr>
                <a:t>        zalo</a:t>
              </a:r>
              <a:r>
                <a:rPr lang="en-US" b="1" baseline="0">
                  <a:solidFill>
                    <a:srgbClr val="FF0000"/>
                  </a:solidFill>
                </a:rPr>
                <a:t> nhận giáo án miễn phí</a:t>
              </a:r>
              <a:endParaRPr lang="en-US" b="1">
                <a:solidFill>
                  <a:srgbClr val="FF0000"/>
                </a:solidFill>
              </a:endParaRPr>
            </a:p>
            <a:p>
              <a:endParaRPr lang="en-US" b="1">
                <a:solidFill>
                  <a:sysClr val="windowText" lastClr="000000"/>
                </a:solidFill>
              </a:endParaRPr>
            </a:p>
          </p:txBody>
        </p:sp>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77143" y="1505718"/>
              <a:ext cx="1665968" cy="1923282"/>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3"/><Relationship Id="rId7" Type="http://schemas.openxmlformats.org/officeDocument/2006/relationships/image" Target="../media/image3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5" Type="http://schemas.openxmlformats.org/officeDocument/2006/relationships/slideLayout" Target="../slideLayouts/slideLayout7.xml"/><Relationship Id="rId10" Type="http://schemas.openxmlformats.org/officeDocument/2006/relationships/slide" Target="slide1.xml"/><Relationship Id="rId4" Type="http://schemas.openxmlformats.org/officeDocument/2006/relationships/audio" Target="../media/media3.mp3"/><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2394904" y="204057"/>
            <a:ext cx="7518547" cy="50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2" tIns="53815" rIns="107632"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20" b="1" dirty="0">
                <a:latin typeface="Times New Roman" panose="02020603050405020304" pitchFamily="18" charset="0"/>
              </a:rPr>
              <a:t>TRƯỜNG TIỂU HỌC</a:t>
            </a:r>
            <a:r>
              <a:rPr lang="vi-VN" altLang="en-US" sz="2620" b="1" dirty="0">
                <a:latin typeface="Times New Roman" panose="02020603050405020304" pitchFamily="18" charset="0"/>
              </a:rPr>
              <a:t> </a:t>
            </a:r>
            <a:r>
              <a:rPr lang="en-US" altLang="vi-VN" sz="2620" b="1" dirty="0">
                <a:latin typeface="Times New Roman" panose="02020603050405020304" pitchFamily="18" charset="0"/>
              </a:rPr>
              <a:t>HOÀ BÌNH</a:t>
            </a:r>
          </a:p>
        </p:txBody>
      </p:sp>
      <p:cxnSp>
        <p:nvCxnSpPr>
          <p:cNvPr id="26" name="Straight Connector 25"/>
          <p:cNvCxnSpPr/>
          <p:nvPr/>
        </p:nvCxnSpPr>
        <p:spPr>
          <a:xfrm flipV="1">
            <a:off x="4050775" y="746303"/>
            <a:ext cx="448379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4383760" y="849995"/>
            <a:ext cx="371011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217018" y="2972371"/>
            <a:ext cx="10730787"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2" tIns="53815" rIns="107632"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45"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4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4045"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Việt</a:t>
            </a:r>
          </a:p>
          <a:p>
            <a:pPr algn="ctr" eaLnBrk="1" hangingPunct="1">
              <a:spcBef>
                <a:spcPts val="1800"/>
              </a:spcBef>
              <a:defRPr/>
            </a:pPr>
            <a:endParaRPr lang="en-US" sz="404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995"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5.3</a:t>
            </a:r>
          </a:p>
        </p:txBody>
      </p:sp>
      <p:pic>
        <p:nvPicPr>
          <p:cNvPr id="30"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561" y="5255279"/>
            <a:ext cx="4206806" cy="15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415670" y="1279751"/>
            <a:ext cx="9098398" cy="149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2" tIns="53815" rIns="107632"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p>
          <a:p>
            <a:pPr algn="ctr" eaLnBrk="1" hangingPunct="1">
              <a:spcBef>
                <a:spcPts val="0"/>
              </a:spcBef>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p>
        </p:txBody>
      </p:sp>
      <p:pic>
        <p:nvPicPr>
          <p:cNvPr id="32" name="Picture 7" descr="BƯỚM 58"/>
          <p:cNvPicPr>
            <a:picLocks noChangeAspect="1" noChangeArrowheads="1" noCrop="1"/>
          </p:cNvPicPr>
          <p:nvPr/>
        </p:nvPicPr>
        <p:blipFill>
          <a:blip r:embed="rId3"/>
          <a:srcRect/>
          <a:stretch>
            <a:fillRect/>
          </a:stretch>
        </p:blipFill>
        <p:spPr bwMode="auto">
          <a:xfrm rot="9961410">
            <a:off x="10447881" y="295040"/>
            <a:ext cx="896749" cy="116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4"/>
          <a:srcRect/>
          <a:stretch>
            <a:fillRect/>
          </a:stretch>
        </p:blipFill>
        <p:spPr bwMode="auto">
          <a:xfrm rot="417220" flipH="1">
            <a:off x="1744504" y="5189487"/>
            <a:ext cx="831825" cy="6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217170" y="82550"/>
            <a:ext cx="11661140" cy="67748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 Box 3"/>
          <p:cNvSpPr txBox="1">
            <a:spLocks noChangeArrowheads="1"/>
          </p:cNvSpPr>
          <p:nvPr/>
        </p:nvSpPr>
        <p:spPr bwMode="auto">
          <a:xfrm>
            <a:off x="1857375" y="247015"/>
            <a:ext cx="7751445"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smtClean="0">
                <a:latin typeface="Times New Roman" panose="02020603050405020304" pitchFamily="18" charset="0"/>
              </a:rPr>
              <a:t>MÔN TIẾNG VIỆT</a:t>
            </a:r>
            <a:endParaRPr lang="en-US" altLang="vi-VN" sz="3500" b="1" dirty="0">
              <a:latin typeface="Times New Roman" panose="02020603050405020304" pitchFamily="18" charset="0"/>
            </a:endParaRPr>
          </a:p>
        </p:txBody>
      </p:sp>
      <p:sp>
        <p:nvSpPr>
          <p:cNvPr id="6" name="Text Box 14"/>
          <p:cNvSpPr txBox="1">
            <a:spLocks noChangeArrowheads="1"/>
          </p:cNvSpPr>
          <p:nvPr/>
        </p:nvSpPr>
        <p:spPr bwMode="auto">
          <a:xfrm>
            <a:off x="1508125" y="3882390"/>
            <a:ext cx="8730615"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Việt</a:t>
            </a:r>
          </a:p>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smtClean="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 Nguyễn Thị Điều</a:t>
            </a:r>
            <a:endParaRPr lang="en-US" sz="40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579" y="701008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7"/>
          <p:cNvSpPr txBox="1">
            <a:spLocks noChangeArrowheads="1"/>
          </p:cNvSpPr>
          <p:nvPr/>
        </p:nvSpPr>
        <p:spPr bwMode="auto">
          <a:xfrm>
            <a:off x="217170" y="1703070"/>
            <a:ext cx="11661140" cy="106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LỚP 5</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pic>
        <p:nvPicPr>
          <p:cNvPr id="9" name="Picture 7" descr="BƯỚM 58"/>
          <p:cNvPicPr>
            <a:picLocks noChangeAspect="1" noChangeArrowheads="1" noCrop="1"/>
          </p:cNvPicPr>
          <p:nvPr/>
        </p:nvPicPr>
        <p:blipFill>
          <a:blip r:embed="rId3"/>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animal-14[1]"/>
          <p:cNvPicPr>
            <a:picLocks noChangeAspect="1" noChangeArrowheads="1" noCrop="1"/>
          </p:cNvPicPr>
          <p:nvPr/>
        </p:nvPicPr>
        <p:blipFill>
          <a:blip r:embed="rId4"/>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par>
                                <p:cTn id="12" presetID="3" presetClass="emph" presetSubtype="2" repeatCount="1000000" accel="36000" decel="20000" fill="hold" grpId="0" nodeType="withEffect">
                                  <p:stCondLst>
                                    <p:cond delay="0"/>
                                  </p:stCondLst>
                                  <p:childTnLst>
                                    <p:animClr clrSpc="rgb" dir="cw">
                                      <p:cBhvr override="childStyle">
                                        <p:cTn id="13" dur="4750" fill="hold"/>
                                        <p:tgtEl>
                                          <p:spTgt spid="8"/>
                                        </p:tgtEl>
                                        <p:attrNameLst>
                                          <p:attrName>style.color</p:attrName>
                                        </p:attrNameLst>
                                      </p:cBhvr>
                                      <p:to>
                                        <a:srgbClr val="0000FF"/>
                                      </p:to>
                                    </p:animClr>
                                  </p:childTnLst>
                                </p:cTn>
                              </p:par>
                              <p:par>
                                <p:cTn id="14" presetID="21" presetClass="emph" presetSubtype="0" repeatCount="200000" fill="hold" grpId="1" nodeType="withEffect">
                                  <p:stCondLst>
                                    <p:cond delay="0"/>
                                  </p:stCondLst>
                                  <p:childTnLst>
                                    <p:animClr clrSpc="hsl" dir="cw">
                                      <p:cBhvr override="childStyle">
                                        <p:cTn id="15" dur="2000" fill="hold"/>
                                        <p:tgtEl>
                                          <p:spTgt spid="8"/>
                                        </p:tgtEl>
                                        <p:attrNameLst>
                                          <p:attrName>style.color</p:attrName>
                                        </p:attrNameLst>
                                      </p:cBhvr>
                                      <p:by>
                                        <p:hsl h="7200000" s="0" l="0"/>
                                      </p:by>
                                    </p:animClr>
                                    <p:animClr clrSpc="hsl" dir="cw">
                                      <p:cBhvr>
                                        <p:cTn id="16" dur="2000" fill="hold"/>
                                        <p:tgtEl>
                                          <p:spTgt spid="8"/>
                                        </p:tgtEl>
                                        <p:attrNameLst>
                                          <p:attrName>fillcolor</p:attrName>
                                        </p:attrNameLst>
                                      </p:cBhvr>
                                      <p:by>
                                        <p:hsl h="7200000" s="0" l="0"/>
                                      </p:by>
                                    </p:animClr>
                                    <p:animClr clrSpc="hsl" dir="cw">
                                      <p:cBhvr>
                                        <p:cTn id="17" dur="2000" fill="hold"/>
                                        <p:tgtEl>
                                          <p:spTgt spid="8"/>
                                        </p:tgtEl>
                                        <p:attrNameLst>
                                          <p:attrName>stroke.color</p:attrName>
                                        </p:attrNameLst>
                                      </p:cBhvr>
                                      <p:by>
                                        <p:hsl h="7200000" s="0" l="0"/>
                                      </p:by>
                                    </p:animClr>
                                    <p:set>
                                      <p:cBhvr>
                                        <p:cTn id="18" dur="2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bldLvl="0" animBg="1"/>
      <p:bldP spid="8" grpId="0"/>
      <p:bldP spid="8"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586740" y="0"/>
            <a:ext cx="10693400" cy="2392045"/>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p:cNvSpPr txBox="1"/>
          <p:nvPr/>
        </p:nvSpPr>
        <p:spPr>
          <a:xfrm>
            <a:off x="781685" y="278130"/>
            <a:ext cx="8733155" cy="1482090"/>
          </a:xfrm>
          <a:prstGeom prst="rect">
            <a:avLst/>
          </a:prstGeom>
          <a:noFill/>
        </p:spPr>
        <p:txBody>
          <a:bodyPr wrap="square" rtlCol="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Bài</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đọc</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gồm</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có 4</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đoạn: </a:t>
            </a:r>
          </a:p>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3600" b="1" i="0" u="none" strike="noStrike" kern="0" normalizeH="0" baseline="0" noProof="0" dirty="0">
                <a:ln w="0"/>
                <a:gradFill flip="none" rotWithShape="1">
                  <a:gsLst>
                    <a:gs pos="50000">
                      <a:schemeClr val="accent1"/>
                    </a:gs>
                    <a:gs pos="0">
                      <a:schemeClr val="accent1">
                        <a:lumMod val="25000"/>
                        <a:lumOff val="75000"/>
                      </a:schemeClr>
                    </a:gs>
                    <a:gs pos="100000">
                      <a:schemeClr val="accent1">
                        <a:lumMod val="85000"/>
                      </a:schemeClr>
                    </a:gs>
                  </a:gsLst>
                  <a:lin ang="5400000" scaled="1"/>
                  <a:tileRect l="-100000" b="-100000"/>
                </a:gradFill>
                <a:uLnTx/>
                <a:uFillTx/>
                <a:latin typeface="Times New Roman" panose="02020603050405020304" pitchFamily="18" charset="0"/>
                <a:cs typeface="Times New Roman" panose="02020603050405020304" pitchFamily="18" charset="0"/>
                <a:sym typeface="Arial" panose="020B0604020202020204"/>
              </a:rPr>
              <a:t>Đoạn 1: </a:t>
            </a:r>
            <a:r>
              <a:rPr lang="en-US" sz="3600" b="1">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cs typeface="Times New Roman" panose="02020603050405020304" pitchFamily="18" charset="0"/>
                <a:sym typeface="+mn-ea"/>
              </a:rPr>
              <a:t>Từ đầu đến “đã ra đời”</a:t>
            </a:r>
            <a:endParaRPr kumimoji="0" lang="en-US" sz="3600" b="1" i="0" u="none" strike="noStrike" kern="0" normalizeH="0" baseline="0" noProof="0" dirty="0">
              <a:ln w="0"/>
              <a:gradFill>
                <a:gsLst>
                  <a:gs pos="50000">
                    <a:schemeClr val="accent1"/>
                  </a:gs>
                  <a:gs pos="0">
                    <a:schemeClr val="accent1">
                      <a:lumMod val="25000"/>
                      <a:lumOff val="75000"/>
                    </a:schemeClr>
                  </a:gs>
                  <a:gs pos="100000">
                    <a:schemeClr val="accent1">
                      <a:lumMod val="85000"/>
                    </a:schemeClr>
                  </a:gs>
                </a:gsLst>
                <a:lin ang="5400000" scaled="1"/>
              </a:gradFill>
              <a:uLnTx/>
              <a:uFillTx/>
              <a:latin typeface="Times New Roman" panose="02020603050405020304" pitchFamily="18" charset="0"/>
              <a:cs typeface="Times New Roman" panose="02020603050405020304" pitchFamily="18" charset="0"/>
              <a:sym typeface="+mn-ea"/>
            </a:endParaRPr>
          </a:p>
        </p:txBody>
      </p:sp>
      <p:grpSp>
        <p:nvGrpSpPr>
          <p:cNvPr id="11" name="Group 10"/>
          <p:cNvGrpSpPr/>
          <p:nvPr/>
        </p:nvGrpSpPr>
        <p:grpSpPr>
          <a:xfrm>
            <a:off x="0" y="1993900"/>
            <a:ext cx="9861550" cy="1884680"/>
            <a:chOff x="479538" y="2242369"/>
            <a:chExt cx="6531581" cy="1884947"/>
          </a:xfrm>
        </p:grpSpPr>
        <p:sp>
          <p:nvSpPr>
            <p:cNvPr id="10" name="Rectangle: Rounded Corners 9"/>
            <p:cNvSpPr/>
            <p:nvPr/>
          </p:nvSpPr>
          <p:spPr>
            <a:xfrm>
              <a:off x="1208400" y="2272218"/>
              <a:ext cx="5802719" cy="1105692"/>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2060"/>
                  </a:solidFill>
                </a:rPr>
                <a:t>Đoạn</a:t>
              </a:r>
              <a:r>
                <a:rPr lang="en-US" sz="3000" b="1" dirty="0">
                  <a:solidFill>
                    <a:srgbClr val="002060"/>
                  </a:solidFill>
                </a:rPr>
                <a:t> 2</a:t>
              </a:r>
              <a:r>
                <a:rPr lang="en-US" sz="3000" b="1">
                  <a:solidFill>
                    <a:srgbClr val="002060"/>
                  </a:solidFill>
                </a:rPr>
                <a:t>: Từ ”Năm đội viên đầu tiên đến sớm mai trong lành.</a:t>
              </a:r>
              <a:endParaRPr lang="en-US" sz="3000" dirty="0"/>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479538" y="2242369"/>
              <a:ext cx="2210139" cy="1884947"/>
            </a:xfrm>
            <a:prstGeom prst="rect">
              <a:avLst/>
            </a:prstGeom>
          </p:spPr>
        </p:pic>
      </p:grpSp>
      <p:grpSp>
        <p:nvGrpSpPr>
          <p:cNvPr id="12" name="Group 11"/>
          <p:cNvGrpSpPr/>
          <p:nvPr/>
        </p:nvGrpSpPr>
        <p:grpSpPr>
          <a:xfrm>
            <a:off x="702752" y="3276238"/>
            <a:ext cx="9029700" cy="2001787"/>
            <a:chOff x="760905" y="2125529"/>
            <a:chExt cx="9029700" cy="2001787"/>
          </a:xfrm>
        </p:grpSpPr>
        <p:sp>
          <p:nvSpPr>
            <p:cNvPr id="13" name="Rectangle: Rounded Corners 12"/>
            <p:cNvSpPr/>
            <p:nvPr/>
          </p:nvSpPr>
          <p:spPr>
            <a:xfrm>
              <a:off x="2043605" y="2125529"/>
              <a:ext cx="7747000" cy="772160"/>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rPr>
                <a:t> </a:t>
              </a:r>
              <a:r>
                <a:rPr lang="en-US" sz="3000" b="1" dirty="0" err="1">
                  <a:solidFill>
                    <a:srgbClr val="002060"/>
                  </a:solidFill>
                </a:rPr>
                <a:t>Đoạn</a:t>
              </a:r>
              <a:r>
                <a:rPr lang="en-US" sz="3000" b="1" dirty="0">
                  <a:solidFill>
                    <a:srgbClr val="002060"/>
                  </a:solidFill>
                </a:rPr>
                <a:t> 3</a:t>
              </a:r>
              <a:r>
                <a:rPr lang="en-US" sz="3000" b="1">
                  <a:solidFill>
                    <a:srgbClr val="002060"/>
                  </a:solidFill>
                </a:rPr>
                <a:t>: </a:t>
              </a:r>
              <a:r>
                <a:rPr lang="vi-VN" sz="3000" b="1">
                  <a:solidFill>
                    <a:srgbClr val="002060"/>
                  </a:solidFill>
                </a:rPr>
                <a:t>Tiếp theo đến “nhấp nháy sáng”.</a:t>
              </a:r>
              <a:endParaRPr lang="en-US" sz="3000" dirty="0"/>
            </a:p>
          </p:txBody>
        </p:sp>
        <p:pic>
          <p:nvPicPr>
            <p:cNvPr id="14" name="Picture 13"/>
            <p:cNvPicPr>
              <a:picLocks noChangeAspect="1"/>
            </p:cNvPicPr>
            <p:nvPr/>
          </p:nvPicPr>
          <p:blipFill>
            <a:blip r:embed="rId2">
              <a:clrChange>
                <a:clrFrom>
                  <a:srgbClr val="FFFFFF"/>
                </a:clrFrom>
                <a:clrTo>
                  <a:srgbClr val="FFFFFF">
                    <a:alpha val="0"/>
                  </a:srgbClr>
                </a:clrTo>
              </a:clrChange>
            </a:blip>
            <a:stretch>
              <a:fillRect/>
            </a:stretch>
          </p:blipFill>
          <p:spPr>
            <a:xfrm>
              <a:off x="760905" y="2242369"/>
              <a:ext cx="1928783" cy="1884947"/>
            </a:xfrm>
            <a:prstGeom prst="rect">
              <a:avLst/>
            </a:prstGeom>
          </p:spPr>
        </p:pic>
      </p:grpSp>
      <p:grpSp>
        <p:nvGrpSpPr>
          <p:cNvPr id="15" name="Group 14"/>
          <p:cNvGrpSpPr/>
          <p:nvPr/>
        </p:nvGrpSpPr>
        <p:grpSpPr>
          <a:xfrm>
            <a:off x="781685" y="4072354"/>
            <a:ext cx="8733156" cy="4723031"/>
            <a:chOff x="921326" y="-651041"/>
            <a:chExt cx="4810609" cy="4723700"/>
          </a:xfrm>
        </p:grpSpPr>
        <p:sp>
          <p:nvSpPr>
            <p:cNvPr id="16" name="Rectangle: Rounded Corners 15"/>
            <p:cNvSpPr/>
            <p:nvPr/>
          </p:nvSpPr>
          <p:spPr>
            <a:xfrm>
              <a:off x="1584171" y="-651041"/>
              <a:ext cx="4147764" cy="886586"/>
            </a:xfrm>
            <a:custGeom>
              <a:avLst/>
              <a:gdLst>
                <a:gd name="connsiteX0" fmla="*/ 0 w 4466956"/>
                <a:gd name="connsiteY0" fmla="*/ 146054 h 876305"/>
                <a:gd name="connsiteX1" fmla="*/ 146054 w 4466956"/>
                <a:gd name="connsiteY1" fmla="*/ 0 h 876305"/>
                <a:gd name="connsiteX2" fmla="*/ 4320902 w 4466956"/>
                <a:gd name="connsiteY2" fmla="*/ 0 h 876305"/>
                <a:gd name="connsiteX3" fmla="*/ 4466956 w 4466956"/>
                <a:gd name="connsiteY3" fmla="*/ 146054 h 876305"/>
                <a:gd name="connsiteX4" fmla="*/ 4466956 w 4466956"/>
                <a:gd name="connsiteY4" fmla="*/ 730251 h 876305"/>
                <a:gd name="connsiteX5" fmla="*/ 4320902 w 4466956"/>
                <a:gd name="connsiteY5" fmla="*/ 876305 h 876305"/>
                <a:gd name="connsiteX6" fmla="*/ 146054 w 4466956"/>
                <a:gd name="connsiteY6" fmla="*/ 876305 h 876305"/>
                <a:gd name="connsiteX7" fmla="*/ 0 w 4466956"/>
                <a:gd name="connsiteY7" fmla="*/ 730251 h 876305"/>
                <a:gd name="connsiteX8" fmla="*/ 0 w 4466956"/>
                <a:gd name="connsiteY8" fmla="*/ 146054 h 87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876305" fill="none" extrusionOk="0">
                  <a:moveTo>
                    <a:pt x="0" y="146054"/>
                  </a:moveTo>
                  <a:cubicBezTo>
                    <a:pt x="8753" y="64339"/>
                    <a:pt x="66573" y="227"/>
                    <a:pt x="146054" y="0"/>
                  </a:cubicBezTo>
                  <a:cubicBezTo>
                    <a:pt x="2155101" y="-78841"/>
                    <a:pt x="3279985" y="-143586"/>
                    <a:pt x="4320902" y="0"/>
                  </a:cubicBezTo>
                  <a:cubicBezTo>
                    <a:pt x="4412241" y="4947"/>
                    <a:pt x="4459033" y="52813"/>
                    <a:pt x="4466956" y="146054"/>
                  </a:cubicBezTo>
                  <a:cubicBezTo>
                    <a:pt x="4506116" y="376297"/>
                    <a:pt x="4509812" y="665153"/>
                    <a:pt x="4466956" y="730251"/>
                  </a:cubicBezTo>
                  <a:cubicBezTo>
                    <a:pt x="4457925" y="821245"/>
                    <a:pt x="4404164" y="864118"/>
                    <a:pt x="4320902" y="876305"/>
                  </a:cubicBezTo>
                  <a:cubicBezTo>
                    <a:pt x="2533577" y="818726"/>
                    <a:pt x="1830299" y="985051"/>
                    <a:pt x="146054" y="876305"/>
                  </a:cubicBezTo>
                  <a:cubicBezTo>
                    <a:pt x="69419" y="880755"/>
                    <a:pt x="-2852" y="814856"/>
                    <a:pt x="0" y="730251"/>
                  </a:cubicBezTo>
                  <a:cubicBezTo>
                    <a:pt x="22715" y="508820"/>
                    <a:pt x="-7498" y="359718"/>
                    <a:pt x="0" y="146054"/>
                  </a:cubicBezTo>
                  <a:close/>
                </a:path>
                <a:path w="4466956" h="876305" stroke="0" extrusionOk="0">
                  <a:moveTo>
                    <a:pt x="0" y="146054"/>
                  </a:moveTo>
                  <a:cubicBezTo>
                    <a:pt x="14379" y="60471"/>
                    <a:pt x="81124" y="-452"/>
                    <a:pt x="146054" y="0"/>
                  </a:cubicBezTo>
                  <a:cubicBezTo>
                    <a:pt x="572472" y="66624"/>
                    <a:pt x="3332654" y="-90325"/>
                    <a:pt x="4320902" y="0"/>
                  </a:cubicBezTo>
                  <a:cubicBezTo>
                    <a:pt x="4387577" y="-6888"/>
                    <a:pt x="4476527" y="54405"/>
                    <a:pt x="4466956" y="146054"/>
                  </a:cubicBezTo>
                  <a:cubicBezTo>
                    <a:pt x="4429578" y="412394"/>
                    <a:pt x="4507784" y="524612"/>
                    <a:pt x="4466956" y="730251"/>
                  </a:cubicBezTo>
                  <a:cubicBezTo>
                    <a:pt x="4463613" y="805584"/>
                    <a:pt x="4395420" y="869658"/>
                    <a:pt x="4320902" y="876305"/>
                  </a:cubicBezTo>
                  <a:cubicBezTo>
                    <a:pt x="2261127" y="856747"/>
                    <a:pt x="780361" y="950239"/>
                    <a:pt x="146054" y="876305"/>
                  </a:cubicBezTo>
                  <a:cubicBezTo>
                    <a:pt x="59571" y="877920"/>
                    <a:pt x="-5881" y="819432"/>
                    <a:pt x="0" y="730251"/>
                  </a:cubicBezTo>
                  <a:cubicBezTo>
                    <a:pt x="-31068" y="638810"/>
                    <a:pt x="-35265" y="252574"/>
                    <a:pt x="0" y="14605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2060"/>
                  </a:solidFill>
                </a:rPr>
                <a:t>Đoạn</a:t>
              </a:r>
              <a:r>
                <a:rPr lang="en-US" sz="3000" b="1" dirty="0">
                  <a:solidFill>
                    <a:srgbClr val="002060"/>
                  </a:solidFill>
                </a:rPr>
                <a:t> 4: </a:t>
              </a:r>
              <a:r>
                <a:rPr lang="en-US" sz="3000" b="1" dirty="0" err="1">
                  <a:solidFill>
                    <a:srgbClr val="002060"/>
                  </a:solidFill>
                </a:rPr>
                <a:t>Còn</a:t>
              </a:r>
              <a:r>
                <a:rPr lang="en-US" sz="3000" b="1" dirty="0">
                  <a:solidFill>
                    <a:srgbClr val="002060"/>
                  </a:solidFill>
                </a:rPr>
                <a:t> </a:t>
              </a:r>
              <a:r>
                <a:rPr lang="en-US" sz="3000" b="1" dirty="0" err="1">
                  <a:solidFill>
                    <a:srgbClr val="002060"/>
                  </a:solidFill>
                </a:rPr>
                <a:t>lại</a:t>
              </a:r>
              <a:endParaRPr lang="en-US" sz="3000" dirty="0"/>
            </a:p>
          </p:txBody>
        </p:sp>
        <p:pic>
          <p:nvPicPr>
            <p:cNvPr id="17" name="Picture 16"/>
            <p:cNvPicPr>
              <a:picLocks noChangeAspect="1"/>
            </p:cNvPicPr>
            <p:nvPr/>
          </p:nvPicPr>
          <p:blipFill>
            <a:blip r:embed="rId2">
              <a:clrChange>
                <a:clrFrom>
                  <a:srgbClr val="FFFFFF"/>
                </a:clrFrom>
                <a:clrTo>
                  <a:srgbClr val="FFFFFF">
                    <a:alpha val="0"/>
                  </a:srgbClr>
                </a:clrTo>
              </a:clrChange>
            </a:blip>
            <a:stretch>
              <a:fillRect/>
            </a:stretch>
          </p:blipFill>
          <p:spPr>
            <a:xfrm>
              <a:off x="921326" y="2187712"/>
              <a:ext cx="1928783" cy="1884947"/>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a:off x="548640" y="76200"/>
            <a:ext cx="10702925" cy="6704965"/>
          </a:xfrm>
          <a:custGeom>
            <a:avLst/>
            <a:gdLst/>
            <a:ahLst/>
            <a:cxnLst/>
            <a:rect l="l" t="t" r="r" b="b"/>
            <a:pathLst>
              <a:path w="13874256" h="10057546">
                <a:moveTo>
                  <a:pt x="0" y="0"/>
                </a:moveTo>
                <a:lnTo>
                  <a:pt x="13874256" y="0"/>
                </a:lnTo>
                <a:lnTo>
                  <a:pt x="13874256" y="10057546"/>
                </a:lnTo>
                <a:lnTo>
                  <a:pt x="0" y="10057546"/>
                </a:lnTo>
                <a:lnTo>
                  <a:pt x="0" y="0"/>
                </a:lnTo>
                <a:close/>
              </a:path>
            </a:pathLst>
          </a:custGeom>
          <a:blipFill>
            <a:blip r:embed="rId2"/>
            <a:stretch>
              <a:fillRect/>
            </a:stretch>
          </a:blipFill>
        </p:spPr>
        <p:txBody>
          <a:bodyPr/>
          <a:lstStyle/>
          <a:p>
            <a:endParaRPr lang="en-US" sz="1200"/>
          </a:p>
        </p:txBody>
      </p:sp>
      <p:sp>
        <p:nvSpPr>
          <p:cNvPr id="16" name="Freeform 16"/>
          <p:cNvSpPr/>
          <p:nvPr/>
        </p:nvSpPr>
        <p:spPr>
          <a:xfrm>
            <a:off x="2753554" y="1810693"/>
            <a:ext cx="3123331" cy="3236613"/>
          </a:xfrm>
          <a:custGeom>
            <a:avLst/>
            <a:gdLst/>
            <a:ahLst/>
            <a:cxnLst/>
            <a:rect l="l" t="t" r="r" b="b"/>
            <a:pathLst>
              <a:path w="4684997" h="4854920">
                <a:moveTo>
                  <a:pt x="0" y="0"/>
                </a:moveTo>
                <a:lnTo>
                  <a:pt x="4684998" y="0"/>
                </a:lnTo>
                <a:lnTo>
                  <a:pt x="4684998" y="4854920"/>
                </a:lnTo>
                <a:lnTo>
                  <a:pt x="0" y="4854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17" name="Freeform 17"/>
          <p:cNvSpPr/>
          <p:nvPr/>
        </p:nvSpPr>
        <p:spPr>
          <a:xfrm>
            <a:off x="6271038" y="1233140"/>
            <a:ext cx="3432283" cy="2195860"/>
          </a:xfrm>
          <a:custGeom>
            <a:avLst/>
            <a:gdLst/>
            <a:ahLst/>
            <a:cxnLst/>
            <a:rect l="l" t="t" r="r" b="b"/>
            <a:pathLst>
              <a:path w="5148425" h="3293790">
                <a:moveTo>
                  <a:pt x="0" y="0"/>
                </a:moveTo>
                <a:lnTo>
                  <a:pt x="5148425" y="0"/>
                </a:lnTo>
                <a:lnTo>
                  <a:pt x="5148425" y="3293790"/>
                </a:lnTo>
                <a:lnTo>
                  <a:pt x="0" y="3293790"/>
                </a:lnTo>
                <a:lnTo>
                  <a:pt x="0" y="0"/>
                </a:lnTo>
                <a:close/>
              </a:path>
            </a:pathLst>
          </a:custGeom>
          <a:blipFill>
            <a:blip r:embed="rId5"/>
            <a:stretch>
              <a:fillRect t="-5507"/>
            </a:stretch>
          </a:blipFill>
        </p:spPr>
        <p:txBody>
          <a:bodyPr/>
          <a:lstStyle/>
          <a:p>
            <a:endParaRPr lang="en-US" sz="1200"/>
          </a:p>
        </p:txBody>
      </p:sp>
      <p:sp>
        <p:nvSpPr>
          <p:cNvPr id="18" name="Freeform 18"/>
          <p:cNvSpPr/>
          <p:nvPr/>
        </p:nvSpPr>
        <p:spPr>
          <a:xfrm>
            <a:off x="9714351" y="4088418"/>
            <a:ext cx="2477649" cy="2693097"/>
          </a:xfrm>
          <a:custGeom>
            <a:avLst/>
            <a:gdLst/>
            <a:ahLst/>
            <a:cxnLst/>
            <a:rect l="l" t="t" r="r" b="b"/>
            <a:pathLst>
              <a:path w="3716474" h="4039646">
                <a:moveTo>
                  <a:pt x="0" y="0"/>
                </a:moveTo>
                <a:lnTo>
                  <a:pt x="3716474" y="0"/>
                </a:lnTo>
                <a:lnTo>
                  <a:pt x="3716474" y="4039646"/>
                </a:lnTo>
                <a:lnTo>
                  <a:pt x="0" y="4039646"/>
                </a:lnTo>
                <a:lnTo>
                  <a:pt x="0" y="0"/>
                </a:lnTo>
                <a:close/>
              </a:path>
            </a:pathLst>
          </a:custGeom>
          <a:blipFill>
            <a:blip r:embed="rId6"/>
            <a:stretch>
              <a:fillRect/>
            </a:stretch>
          </a:blipFill>
        </p:spPr>
        <p:txBody>
          <a:bodyPr/>
          <a:lstStyle/>
          <a:p>
            <a:endParaRPr lang="en-US" sz="1200"/>
          </a:p>
        </p:txBody>
      </p:sp>
      <p:sp>
        <p:nvSpPr>
          <p:cNvPr id="19" name="Freeform 19"/>
          <p:cNvSpPr/>
          <p:nvPr/>
        </p:nvSpPr>
        <p:spPr>
          <a:xfrm>
            <a:off x="685800" y="76485"/>
            <a:ext cx="2067754" cy="2827698"/>
          </a:xfrm>
          <a:custGeom>
            <a:avLst/>
            <a:gdLst/>
            <a:ahLst/>
            <a:cxnLst/>
            <a:rect l="l" t="t" r="r" b="b"/>
            <a:pathLst>
              <a:path w="3101631" h="4241547">
                <a:moveTo>
                  <a:pt x="0" y="0"/>
                </a:moveTo>
                <a:lnTo>
                  <a:pt x="3101631" y="0"/>
                </a:lnTo>
                <a:lnTo>
                  <a:pt x="3101631" y="4241547"/>
                </a:lnTo>
                <a:lnTo>
                  <a:pt x="0" y="4241547"/>
                </a:lnTo>
                <a:lnTo>
                  <a:pt x="0" y="0"/>
                </a:lnTo>
                <a:close/>
              </a:path>
            </a:pathLst>
          </a:custGeom>
          <a:blipFill>
            <a:blip r:embed="rId7"/>
            <a:stretch>
              <a:fillRect/>
            </a:stretch>
          </a:blipFill>
        </p:spPr>
        <p:txBody>
          <a:bodyPr/>
          <a:lstStyle/>
          <a:p>
            <a:endParaRPr lang="en-US" sz="1200"/>
          </a:p>
        </p:txBody>
      </p:sp>
      <p:sp>
        <p:nvSpPr>
          <p:cNvPr id="20" name="TextBox 20"/>
          <p:cNvSpPr txBox="1"/>
          <p:nvPr/>
        </p:nvSpPr>
        <p:spPr>
          <a:xfrm>
            <a:off x="2921271" y="3024296"/>
            <a:ext cx="2787898" cy="946785"/>
          </a:xfrm>
          <a:prstGeom prst="rect">
            <a:avLst/>
          </a:prstGeom>
        </p:spPr>
        <p:txBody>
          <a:bodyPr lIns="0" tIns="0" rIns="0" bIns="0" rtlCol="0" anchor="t">
            <a:spAutoFit/>
          </a:bodyPr>
          <a:lstStyle/>
          <a:p>
            <a:pPr algn="just">
              <a:lnSpc>
                <a:spcPts val="7385"/>
              </a:lnSpc>
              <a:spcBef>
                <a:spcPct val="0"/>
              </a:spcBef>
            </a:pPr>
            <a:r>
              <a:rPr lang="vi-VN" altLang="en-US" sz="3515">
                <a:solidFill>
                  <a:srgbClr val="FF0000"/>
                </a:solidFill>
                <a:latin typeface="Times New Roman" panose="02020603050405020304" pitchFamily="18" charset="0"/>
                <a:ea typeface="HP-009" panose="020B0803050302020204"/>
                <a:cs typeface="Times New Roman" panose="02020603050405020304" pitchFamily="18" charset="0"/>
                <a:sym typeface="HP-009" panose="020B0803050302020204"/>
              </a:rPr>
              <a:t>k</a:t>
            </a:r>
            <a:r>
              <a:rPr lang="en-US" sz="3515">
                <a:solidFill>
                  <a:srgbClr val="FF0000"/>
                </a:solidFill>
                <a:latin typeface="Times New Roman" panose="02020603050405020304" pitchFamily="18" charset="0"/>
                <a:ea typeface="HP-009" panose="020B0803050302020204"/>
                <a:cs typeface="Times New Roman" panose="02020603050405020304" pitchFamily="18" charset="0"/>
                <a:sym typeface="HP-009" panose="020B0803050302020204"/>
              </a:rPr>
              <a:t>háng chiến</a:t>
            </a:r>
          </a:p>
        </p:txBody>
      </p:sp>
      <p:sp>
        <p:nvSpPr>
          <p:cNvPr id="21" name="TextBox 21"/>
          <p:cNvSpPr txBox="1"/>
          <p:nvPr/>
        </p:nvSpPr>
        <p:spPr>
          <a:xfrm>
            <a:off x="6271260" y="3484880"/>
            <a:ext cx="3689985" cy="1562735"/>
          </a:xfrm>
          <a:prstGeom prst="rect">
            <a:avLst/>
          </a:prstGeom>
        </p:spPr>
        <p:txBody>
          <a:bodyPr lIns="0" tIns="0" rIns="0" bIns="0" rtlCol="0" anchor="t">
            <a:noAutofit/>
          </a:bodyPr>
          <a:lstStyle/>
          <a:p>
            <a:pPr algn="just">
              <a:lnSpc>
                <a:spcPts val="4330"/>
              </a:lnSpc>
              <a:spcBef>
                <a:spcPct val="0"/>
              </a:spcBef>
            </a:pP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Chỉ</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hoạt</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động chiến đấu chống quân xâm lược.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a:off x="1530773" y="152823"/>
            <a:ext cx="10081260" cy="6705177"/>
          </a:xfrm>
          <a:custGeom>
            <a:avLst/>
            <a:gdLst/>
            <a:ahLst/>
            <a:cxnLst/>
            <a:rect l="l" t="t" r="r" b="b"/>
            <a:pathLst>
              <a:path w="13874256" h="10057546">
                <a:moveTo>
                  <a:pt x="0" y="0"/>
                </a:moveTo>
                <a:lnTo>
                  <a:pt x="13874256" y="0"/>
                </a:lnTo>
                <a:lnTo>
                  <a:pt x="13874256" y="10057546"/>
                </a:lnTo>
                <a:lnTo>
                  <a:pt x="0" y="10057546"/>
                </a:lnTo>
                <a:lnTo>
                  <a:pt x="0" y="0"/>
                </a:lnTo>
                <a:close/>
              </a:path>
            </a:pathLst>
          </a:custGeom>
          <a:blipFill>
            <a:blip r:embed="rId2"/>
            <a:stretch>
              <a:fillRect/>
            </a:stretch>
          </a:blipFill>
        </p:spPr>
        <p:txBody>
          <a:bodyPr/>
          <a:lstStyle/>
          <a:p>
            <a:endParaRPr lang="en-US" sz="1200"/>
          </a:p>
        </p:txBody>
      </p:sp>
      <p:sp>
        <p:nvSpPr>
          <p:cNvPr id="16" name="Freeform 16"/>
          <p:cNvSpPr/>
          <p:nvPr/>
        </p:nvSpPr>
        <p:spPr>
          <a:xfrm>
            <a:off x="2753554" y="1810693"/>
            <a:ext cx="3123331" cy="3236613"/>
          </a:xfrm>
          <a:custGeom>
            <a:avLst/>
            <a:gdLst/>
            <a:ahLst/>
            <a:cxnLst/>
            <a:rect l="l" t="t" r="r" b="b"/>
            <a:pathLst>
              <a:path w="4684997" h="4854920">
                <a:moveTo>
                  <a:pt x="0" y="0"/>
                </a:moveTo>
                <a:lnTo>
                  <a:pt x="4684998" y="0"/>
                </a:lnTo>
                <a:lnTo>
                  <a:pt x="4684998" y="4854920"/>
                </a:lnTo>
                <a:lnTo>
                  <a:pt x="0" y="4854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17" name="Freeform 17"/>
          <p:cNvSpPr/>
          <p:nvPr/>
        </p:nvSpPr>
        <p:spPr>
          <a:xfrm>
            <a:off x="6553835" y="1336040"/>
            <a:ext cx="3950335" cy="2448560"/>
          </a:xfrm>
          <a:custGeom>
            <a:avLst/>
            <a:gdLst/>
            <a:ahLst/>
            <a:cxnLst/>
            <a:rect l="l" t="t" r="r" b="b"/>
            <a:pathLst>
              <a:path w="5108839" h="2439206">
                <a:moveTo>
                  <a:pt x="0" y="0"/>
                </a:moveTo>
                <a:lnTo>
                  <a:pt x="5108840" y="0"/>
                </a:lnTo>
                <a:lnTo>
                  <a:pt x="5108840" y="2439206"/>
                </a:lnTo>
                <a:lnTo>
                  <a:pt x="0" y="2439206"/>
                </a:lnTo>
                <a:lnTo>
                  <a:pt x="0" y="0"/>
                </a:lnTo>
                <a:close/>
              </a:path>
            </a:pathLst>
          </a:custGeom>
          <a:blipFill>
            <a:blip r:embed="rId5"/>
            <a:stretch>
              <a:fillRect l="-24347" t="-848" r="-21460" b="-848"/>
            </a:stretch>
          </a:blipFill>
        </p:spPr>
        <p:txBody>
          <a:bodyPr/>
          <a:lstStyle/>
          <a:p>
            <a:endParaRPr lang="en-US" sz="1200"/>
          </a:p>
        </p:txBody>
      </p:sp>
      <p:sp>
        <p:nvSpPr>
          <p:cNvPr id="18" name="Freeform 18"/>
          <p:cNvSpPr/>
          <p:nvPr/>
        </p:nvSpPr>
        <p:spPr>
          <a:xfrm>
            <a:off x="685800" y="4284087"/>
            <a:ext cx="2763405" cy="2497428"/>
          </a:xfrm>
          <a:custGeom>
            <a:avLst/>
            <a:gdLst/>
            <a:ahLst/>
            <a:cxnLst/>
            <a:rect l="l" t="t" r="r" b="b"/>
            <a:pathLst>
              <a:path w="4145108" h="3746142">
                <a:moveTo>
                  <a:pt x="0" y="0"/>
                </a:moveTo>
                <a:lnTo>
                  <a:pt x="4145108" y="0"/>
                </a:lnTo>
                <a:lnTo>
                  <a:pt x="4145108" y="3746142"/>
                </a:lnTo>
                <a:lnTo>
                  <a:pt x="0" y="3746142"/>
                </a:lnTo>
                <a:lnTo>
                  <a:pt x="0" y="0"/>
                </a:lnTo>
                <a:close/>
              </a:path>
            </a:pathLst>
          </a:custGeom>
          <a:blipFill>
            <a:blip r:embed="rId6"/>
            <a:stretch>
              <a:fillRect/>
            </a:stretch>
          </a:blipFill>
        </p:spPr>
        <p:txBody>
          <a:bodyPr/>
          <a:lstStyle/>
          <a:p>
            <a:endParaRPr lang="en-US" sz="1200"/>
          </a:p>
        </p:txBody>
      </p:sp>
      <p:sp>
        <p:nvSpPr>
          <p:cNvPr id="19" name="Freeform 19"/>
          <p:cNvSpPr/>
          <p:nvPr/>
        </p:nvSpPr>
        <p:spPr>
          <a:xfrm>
            <a:off x="9092780" y="76485"/>
            <a:ext cx="1857137" cy="1924495"/>
          </a:xfrm>
          <a:custGeom>
            <a:avLst/>
            <a:gdLst/>
            <a:ahLst/>
            <a:cxnLst/>
            <a:rect l="l" t="t" r="r" b="b"/>
            <a:pathLst>
              <a:path w="2785706" h="2886742">
                <a:moveTo>
                  <a:pt x="0" y="0"/>
                </a:moveTo>
                <a:lnTo>
                  <a:pt x="2785706" y="0"/>
                </a:lnTo>
                <a:lnTo>
                  <a:pt x="2785706" y="2886742"/>
                </a:lnTo>
                <a:lnTo>
                  <a:pt x="0" y="2886742"/>
                </a:lnTo>
                <a:lnTo>
                  <a:pt x="0" y="0"/>
                </a:lnTo>
                <a:close/>
              </a:path>
            </a:pathLst>
          </a:custGeom>
          <a:blipFill>
            <a:blip r:embed="rId7"/>
            <a:stretch>
              <a:fillRect/>
            </a:stretch>
          </a:blipFill>
        </p:spPr>
        <p:txBody>
          <a:bodyPr/>
          <a:lstStyle/>
          <a:p>
            <a:endParaRPr lang="en-US" sz="1200"/>
          </a:p>
        </p:txBody>
      </p:sp>
      <p:sp>
        <p:nvSpPr>
          <p:cNvPr id="20" name="TextBox 20"/>
          <p:cNvSpPr txBox="1"/>
          <p:nvPr/>
        </p:nvSpPr>
        <p:spPr>
          <a:xfrm>
            <a:off x="2902683" y="3024296"/>
            <a:ext cx="2536909" cy="946785"/>
          </a:xfrm>
          <a:prstGeom prst="rect">
            <a:avLst/>
          </a:prstGeom>
        </p:spPr>
        <p:txBody>
          <a:bodyPr lIns="0" tIns="0" rIns="0" bIns="0" rtlCol="0" anchor="t">
            <a:spAutoFit/>
          </a:bodyPr>
          <a:lstStyle/>
          <a:p>
            <a:pPr algn="just">
              <a:lnSpc>
                <a:spcPts val="7385"/>
              </a:lnSpc>
              <a:spcBef>
                <a:spcPct val="0"/>
              </a:spcBef>
            </a:pPr>
            <a:r>
              <a:rPr lang="en-US" sz="3515">
                <a:solidFill>
                  <a:srgbClr val="000000"/>
                </a:solidFill>
                <a:latin typeface="HP-009" panose="020B0803050302020204"/>
                <a:ea typeface="HP-009" panose="020B0803050302020204"/>
                <a:cs typeface="HP-009" panose="020B0803050302020204"/>
                <a:sym typeface="HP-009" panose="020B0803050302020204"/>
              </a:rPr>
              <a:t>  </a:t>
            </a:r>
            <a:r>
              <a:rPr lang="en-US" sz="3515">
                <a:solidFill>
                  <a:srgbClr val="000000"/>
                </a:solidFill>
                <a:latin typeface="Times New Roman" panose="02020603050405020304" pitchFamily="18" charset="0"/>
                <a:ea typeface="HP-009" panose="020B0803050302020204"/>
                <a:cs typeface="Times New Roman" panose="02020603050405020304" pitchFamily="18" charset="0"/>
                <a:sym typeface="HP-009" panose="020B0803050302020204"/>
              </a:rPr>
              <a:t> </a:t>
            </a:r>
            <a:r>
              <a:rPr lang="en-US" sz="3515" b="1">
                <a:solidFill>
                  <a:srgbClr val="000000"/>
                </a:solidFill>
                <a:latin typeface="Times New Roman" panose="02020603050405020304" pitchFamily="18" charset="0"/>
                <a:ea typeface="HP-009" panose="020B0803050302020204"/>
                <a:cs typeface="Times New Roman" panose="02020603050405020304" pitchFamily="18" charset="0"/>
                <a:sym typeface="HP-009" panose="020B0803050302020204"/>
              </a:rPr>
              <a:t>đại ngàn</a:t>
            </a:r>
          </a:p>
        </p:txBody>
      </p:sp>
      <p:sp>
        <p:nvSpPr>
          <p:cNvPr id="21" name="TextBox 21"/>
          <p:cNvSpPr txBox="1"/>
          <p:nvPr/>
        </p:nvSpPr>
        <p:spPr>
          <a:xfrm>
            <a:off x="6553200" y="3784600"/>
            <a:ext cx="3951605" cy="1762760"/>
          </a:xfrm>
          <a:prstGeom prst="rect">
            <a:avLst/>
          </a:prstGeom>
        </p:spPr>
        <p:txBody>
          <a:bodyPr wrap="square" lIns="0" tIns="0" rIns="0" bIns="0" rtlCol="0" anchor="t">
            <a:noAutofit/>
          </a:bodyPr>
          <a:lstStyle/>
          <a:p>
            <a:pPr algn="just">
              <a:lnSpc>
                <a:spcPts val="4165"/>
              </a:lnSpc>
              <a:spcBef>
                <a:spcPct val="0"/>
              </a:spcBef>
            </a:pPr>
            <a:r>
              <a:rPr lang="en-US" sz="2400" b="1" dirty="0" err="1">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Được</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dùng</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để</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chỉ</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những</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khu</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rừng</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rộng</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lớn có nhiều cây to, lâu đời.</a:t>
            </a:r>
            <a:endParaRPr lang="en-US" sz="3200" b="1" dirty="0">
              <a:solidFill>
                <a:srgbClr val="000000"/>
              </a:solidFill>
              <a:latin typeface="Times New Roman" panose="02020603050405020304" pitchFamily="18" charset="0"/>
              <a:ea typeface="SVN-Avo"/>
              <a:cs typeface="Times New Roman" panose="02020603050405020304" pitchFamily="18" charset="0"/>
              <a:sym typeface="SVN-Av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2954956" y="-106537"/>
            <a:ext cx="6545179" cy="1884947"/>
          </a:xfrm>
          <a:prstGeom prst="wedgeEllipseCallout">
            <a:avLst>
              <a:gd name="adj1" fmla="val 32307"/>
              <a:gd name="adj2" fmla="val 10728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9"/>
          <p:cNvSpPr txBox="1"/>
          <p:nvPr/>
        </p:nvSpPr>
        <p:spPr>
          <a:xfrm>
            <a:off x="1362710" y="617220"/>
            <a:ext cx="9728835"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b="1" i="0" u="none" strike="noStrike" kern="0" cap="none" spc="0" normalizeH="0" baseline="0" noProof="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Luyện đọc câu dài</a:t>
            </a:r>
            <a:endParaRPr kumimoji="0" lang="en-US" sz="4400" b="1" i="0" u="none" strike="noStrike" kern="0" cap="none" spc="0" normalizeH="0" baseline="0" noProof="0" dirty="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nvGrpSpPr>
          <p:cNvPr id="11" name="Group 10"/>
          <p:cNvGrpSpPr/>
          <p:nvPr/>
        </p:nvGrpSpPr>
        <p:grpSpPr>
          <a:xfrm>
            <a:off x="-813" y="968210"/>
            <a:ext cx="11834495" cy="5607685"/>
            <a:chOff x="1006979" y="2621867"/>
            <a:chExt cx="11834495" cy="5607685"/>
          </a:xfrm>
        </p:grpSpPr>
        <p:sp>
          <p:nvSpPr>
            <p:cNvPr id="10" name="Rectangle: Rounded Corners 9"/>
            <p:cNvSpPr/>
            <p:nvPr/>
          </p:nvSpPr>
          <p:spPr>
            <a:xfrm>
              <a:off x="1006979" y="3845512"/>
              <a:ext cx="11834495" cy="4384040"/>
            </a:xfrm>
            <a:custGeom>
              <a:avLst/>
              <a:gdLst>
                <a:gd name="connsiteX0" fmla="*/ 0 w 7390201"/>
                <a:gd name="connsiteY0" fmla="*/ 730738 h 4384340"/>
                <a:gd name="connsiteX1" fmla="*/ 730738 w 7390201"/>
                <a:gd name="connsiteY1" fmla="*/ 0 h 4384340"/>
                <a:gd name="connsiteX2" fmla="*/ 6659463 w 7390201"/>
                <a:gd name="connsiteY2" fmla="*/ 0 h 4384340"/>
                <a:gd name="connsiteX3" fmla="*/ 7390201 w 7390201"/>
                <a:gd name="connsiteY3" fmla="*/ 730738 h 4384340"/>
                <a:gd name="connsiteX4" fmla="*/ 7390201 w 7390201"/>
                <a:gd name="connsiteY4" fmla="*/ 3653602 h 4384340"/>
                <a:gd name="connsiteX5" fmla="*/ 6659463 w 7390201"/>
                <a:gd name="connsiteY5" fmla="*/ 4384340 h 4384340"/>
                <a:gd name="connsiteX6" fmla="*/ 730738 w 7390201"/>
                <a:gd name="connsiteY6" fmla="*/ 4384340 h 4384340"/>
                <a:gd name="connsiteX7" fmla="*/ 0 w 7390201"/>
                <a:gd name="connsiteY7" fmla="*/ 3653602 h 4384340"/>
                <a:gd name="connsiteX8" fmla="*/ 0 w 7390201"/>
                <a:gd name="connsiteY8" fmla="*/ 730738 h 438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0201" h="4384340" fill="none" extrusionOk="0">
                  <a:moveTo>
                    <a:pt x="0" y="730738"/>
                  </a:moveTo>
                  <a:cubicBezTo>
                    <a:pt x="65962" y="319237"/>
                    <a:pt x="367635" y="7770"/>
                    <a:pt x="730738" y="0"/>
                  </a:cubicBezTo>
                  <a:cubicBezTo>
                    <a:pt x="2848476" y="-78841"/>
                    <a:pt x="5777448" y="-143586"/>
                    <a:pt x="6659463" y="0"/>
                  </a:cubicBezTo>
                  <a:cubicBezTo>
                    <a:pt x="7087792" y="11471"/>
                    <a:pt x="7370147" y="295328"/>
                    <a:pt x="7390201" y="730738"/>
                  </a:cubicBezTo>
                  <a:cubicBezTo>
                    <a:pt x="7283504" y="1090941"/>
                    <a:pt x="7341330" y="2507816"/>
                    <a:pt x="7390201" y="3653602"/>
                  </a:cubicBezTo>
                  <a:cubicBezTo>
                    <a:pt x="7367973" y="4082606"/>
                    <a:pt x="7075791" y="4324553"/>
                    <a:pt x="6659463" y="4384340"/>
                  </a:cubicBezTo>
                  <a:cubicBezTo>
                    <a:pt x="4655687" y="4326761"/>
                    <a:pt x="2644604" y="4493086"/>
                    <a:pt x="730738" y="4384340"/>
                  </a:cubicBezTo>
                  <a:cubicBezTo>
                    <a:pt x="353035" y="4412926"/>
                    <a:pt x="-14330" y="4076985"/>
                    <a:pt x="0" y="3653602"/>
                  </a:cubicBezTo>
                  <a:cubicBezTo>
                    <a:pt x="6199" y="2861556"/>
                    <a:pt x="14627" y="2173215"/>
                    <a:pt x="0" y="730738"/>
                  </a:cubicBezTo>
                  <a:close/>
                </a:path>
                <a:path w="7390201" h="4384340" stroke="0" extrusionOk="0">
                  <a:moveTo>
                    <a:pt x="0" y="730738"/>
                  </a:moveTo>
                  <a:cubicBezTo>
                    <a:pt x="8800" y="324152"/>
                    <a:pt x="377402" y="-1444"/>
                    <a:pt x="730738" y="0"/>
                  </a:cubicBezTo>
                  <a:cubicBezTo>
                    <a:pt x="3341196" y="66624"/>
                    <a:pt x="3994515" y="-90325"/>
                    <a:pt x="6659463" y="0"/>
                  </a:cubicBezTo>
                  <a:cubicBezTo>
                    <a:pt x="7047972" y="-7419"/>
                    <a:pt x="7418612" y="294552"/>
                    <a:pt x="7390201" y="730738"/>
                  </a:cubicBezTo>
                  <a:cubicBezTo>
                    <a:pt x="7308104" y="1406641"/>
                    <a:pt x="7493184" y="2480381"/>
                    <a:pt x="7390201" y="3653602"/>
                  </a:cubicBezTo>
                  <a:cubicBezTo>
                    <a:pt x="7369403" y="4024020"/>
                    <a:pt x="7046615" y="4366576"/>
                    <a:pt x="6659463" y="4384340"/>
                  </a:cubicBezTo>
                  <a:cubicBezTo>
                    <a:pt x="3789447" y="4364782"/>
                    <a:pt x="1437799" y="4458274"/>
                    <a:pt x="730738" y="4384340"/>
                  </a:cubicBezTo>
                  <a:cubicBezTo>
                    <a:pt x="290906" y="4394400"/>
                    <a:pt x="-7726" y="4068368"/>
                    <a:pt x="0" y="3653602"/>
                  </a:cubicBezTo>
                  <a:cubicBezTo>
                    <a:pt x="120377" y="2389509"/>
                    <a:pt x="-82076" y="2047481"/>
                    <a:pt x="0" y="730738"/>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Dưới cánh rừng đại ngàn,/ gương mặt các đội viên/ tươi đẹp như những đoá hoa/ nhưng cũng rất kiên nghị,/ sắt đá.//</a:t>
              </a: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1253359" y="2621867"/>
              <a:ext cx="1928783" cy="1884947"/>
            </a:xfrm>
            <a:prstGeom prst="rect">
              <a:avLst/>
            </a:prstGeom>
          </p:spPr>
        </p:pic>
      </p:grpSp>
      <p:pic>
        <p:nvPicPr>
          <p:cNvPr id="2" name="Picture 1"/>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flipH="1">
            <a:off x="10240645" y="5692140"/>
            <a:ext cx="1795780" cy="13195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792480" y="1040765"/>
            <a:ext cx="10748010" cy="4384040"/>
          </a:xfrm>
          <a:custGeom>
            <a:avLst/>
            <a:gdLst>
              <a:gd name="connsiteX0" fmla="*/ 0 w 7390201"/>
              <a:gd name="connsiteY0" fmla="*/ 730738 h 4384340"/>
              <a:gd name="connsiteX1" fmla="*/ 730738 w 7390201"/>
              <a:gd name="connsiteY1" fmla="*/ 0 h 4384340"/>
              <a:gd name="connsiteX2" fmla="*/ 6659463 w 7390201"/>
              <a:gd name="connsiteY2" fmla="*/ 0 h 4384340"/>
              <a:gd name="connsiteX3" fmla="*/ 7390201 w 7390201"/>
              <a:gd name="connsiteY3" fmla="*/ 730738 h 4384340"/>
              <a:gd name="connsiteX4" fmla="*/ 7390201 w 7390201"/>
              <a:gd name="connsiteY4" fmla="*/ 3653602 h 4384340"/>
              <a:gd name="connsiteX5" fmla="*/ 6659463 w 7390201"/>
              <a:gd name="connsiteY5" fmla="*/ 4384340 h 4384340"/>
              <a:gd name="connsiteX6" fmla="*/ 730738 w 7390201"/>
              <a:gd name="connsiteY6" fmla="*/ 4384340 h 4384340"/>
              <a:gd name="connsiteX7" fmla="*/ 0 w 7390201"/>
              <a:gd name="connsiteY7" fmla="*/ 3653602 h 4384340"/>
              <a:gd name="connsiteX8" fmla="*/ 0 w 7390201"/>
              <a:gd name="connsiteY8" fmla="*/ 730738 h 438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0201" h="4384340" fill="none" extrusionOk="0">
                <a:moveTo>
                  <a:pt x="0" y="730738"/>
                </a:moveTo>
                <a:cubicBezTo>
                  <a:pt x="65962" y="319237"/>
                  <a:pt x="367635" y="7770"/>
                  <a:pt x="730738" y="0"/>
                </a:cubicBezTo>
                <a:cubicBezTo>
                  <a:pt x="2848476" y="-78841"/>
                  <a:pt x="5777448" y="-143586"/>
                  <a:pt x="6659463" y="0"/>
                </a:cubicBezTo>
                <a:cubicBezTo>
                  <a:pt x="7087792" y="11471"/>
                  <a:pt x="7370147" y="295328"/>
                  <a:pt x="7390201" y="730738"/>
                </a:cubicBezTo>
                <a:cubicBezTo>
                  <a:pt x="7283504" y="1090941"/>
                  <a:pt x="7341330" y="2507816"/>
                  <a:pt x="7390201" y="3653602"/>
                </a:cubicBezTo>
                <a:cubicBezTo>
                  <a:pt x="7367973" y="4082606"/>
                  <a:pt x="7075791" y="4324553"/>
                  <a:pt x="6659463" y="4384340"/>
                </a:cubicBezTo>
                <a:cubicBezTo>
                  <a:pt x="4655687" y="4326761"/>
                  <a:pt x="2644604" y="4493086"/>
                  <a:pt x="730738" y="4384340"/>
                </a:cubicBezTo>
                <a:cubicBezTo>
                  <a:pt x="353035" y="4412926"/>
                  <a:pt x="-14330" y="4076985"/>
                  <a:pt x="0" y="3653602"/>
                </a:cubicBezTo>
                <a:cubicBezTo>
                  <a:pt x="6199" y="2861556"/>
                  <a:pt x="14627" y="2173215"/>
                  <a:pt x="0" y="730738"/>
                </a:cubicBezTo>
                <a:close/>
              </a:path>
              <a:path w="7390201" h="4384340" stroke="0" extrusionOk="0">
                <a:moveTo>
                  <a:pt x="0" y="730738"/>
                </a:moveTo>
                <a:cubicBezTo>
                  <a:pt x="8800" y="324152"/>
                  <a:pt x="377402" y="-1444"/>
                  <a:pt x="730738" y="0"/>
                </a:cubicBezTo>
                <a:cubicBezTo>
                  <a:pt x="3341196" y="66624"/>
                  <a:pt x="3994515" y="-90325"/>
                  <a:pt x="6659463" y="0"/>
                </a:cubicBezTo>
                <a:cubicBezTo>
                  <a:pt x="7047972" y="-7419"/>
                  <a:pt x="7418612" y="294552"/>
                  <a:pt x="7390201" y="730738"/>
                </a:cubicBezTo>
                <a:cubicBezTo>
                  <a:pt x="7308104" y="1406641"/>
                  <a:pt x="7493184" y="2480381"/>
                  <a:pt x="7390201" y="3653602"/>
                </a:cubicBezTo>
                <a:cubicBezTo>
                  <a:pt x="7369403" y="4024020"/>
                  <a:pt x="7046615" y="4366576"/>
                  <a:pt x="6659463" y="4384340"/>
                </a:cubicBezTo>
                <a:cubicBezTo>
                  <a:pt x="3789447" y="4364782"/>
                  <a:pt x="1437799" y="4458274"/>
                  <a:pt x="730738" y="4384340"/>
                </a:cubicBezTo>
                <a:cubicBezTo>
                  <a:pt x="290906" y="4394400"/>
                  <a:pt x="-7726" y="4068368"/>
                  <a:pt x="0" y="3653602"/>
                </a:cubicBezTo>
                <a:cubicBezTo>
                  <a:pt x="120377" y="2389509"/>
                  <a:pt x="-82076" y="2047481"/>
                  <a:pt x="0" y="730738"/>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6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Ánh sáng bàng bạc xuyên qua kẽ lá/ như muốn cùng chứng kiến giờ phút thiêng liêng/ và trọng đại/ trong cuộc đời của các thành viên đầu tiên của Hội.//;…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46647" y="521368"/>
            <a:ext cx="11774905" cy="6007769"/>
          </a:xfrm>
          <a:custGeom>
            <a:avLst/>
            <a:gdLst>
              <a:gd name="connsiteX0" fmla="*/ 0 w 11774905"/>
              <a:gd name="connsiteY0" fmla="*/ 1001315 h 6007769"/>
              <a:gd name="connsiteX1" fmla="*/ 1001315 w 11774905"/>
              <a:gd name="connsiteY1" fmla="*/ 0 h 6007769"/>
              <a:gd name="connsiteX2" fmla="*/ 10773590 w 11774905"/>
              <a:gd name="connsiteY2" fmla="*/ 0 h 6007769"/>
              <a:gd name="connsiteX3" fmla="*/ 11774905 w 11774905"/>
              <a:gd name="connsiteY3" fmla="*/ 1001315 h 6007769"/>
              <a:gd name="connsiteX4" fmla="*/ 11774905 w 11774905"/>
              <a:gd name="connsiteY4" fmla="*/ 5006454 h 6007769"/>
              <a:gd name="connsiteX5" fmla="*/ 10773590 w 11774905"/>
              <a:gd name="connsiteY5" fmla="*/ 6007769 h 6007769"/>
              <a:gd name="connsiteX6" fmla="*/ 1001315 w 11774905"/>
              <a:gd name="connsiteY6" fmla="*/ 6007769 h 6007769"/>
              <a:gd name="connsiteX7" fmla="*/ 0 w 11774905"/>
              <a:gd name="connsiteY7" fmla="*/ 5006454 h 6007769"/>
              <a:gd name="connsiteX8" fmla="*/ 0 w 11774905"/>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007769" fill="none" extrusionOk="0">
                <a:moveTo>
                  <a:pt x="0" y="1001315"/>
                </a:moveTo>
                <a:cubicBezTo>
                  <a:pt x="84081" y="497757"/>
                  <a:pt x="416889" y="6387"/>
                  <a:pt x="1001315" y="0"/>
                </a:cubicBezTo>
                <a:cubicBezTo>
                  <a:pt x="3144620" y="2804"/>
                  <a:pt x="8216864" y="-55701"/>
                  <a:pt x="10773590" y="0"/>
                </a:cubicBezTo>
                <a:cubicBezTo>
                  <a:pt x="11320838" y="5649"/>
                  <a:pt x="11807156" y="386443"/>
                  <a:pt x="11774905" y="1001315"/>
                </a:cubicBezTo>
                <a:cubicBezTo>
                  <a:pt x="11738545" y="2367517"/>
                  <a:pt x="11776436" y="3475423"/>
                  <a:pt x="11774905" y="5006454"/>
                </a:cubicBezTo>
                <a:cubicBezTo>
                  <a:pt x="11854947" y="5614741"/>
                  <a:pt x="11402367" y="5976418"/>
                  <a:pt x="10773590" y="6007769"/>
                </a:cubicBezTo>
                <a:cubicBezTo>
                  <a:pt x="6487835" y="6018588"/>
                  <a:pt x="4639174" y="5955097"/>
                  <a:pt x="1001315" y="6007769"/>
                </a:cubicBezTo>
                <a:cubicBezTo>
                  <a:pt x="478884" y="5931816"/>
                  <a:pt x="52413" y="5531262"/>
                  <a:pt x="0" y="5006454"/>
                </a:cubicBezTo>
                <a:cubicBezTo>
                  <a:pt x="-13109" y="3155049"/>
                  <a:pt x="-152625" y="2257205"/>
                  <a:pt x="0" y="1001315"/>
                </a:cubicBezTo>
                <a:close/>
              </a:path>
              <a:path w="11774905" h="6007769" stroke="0" extrusionOk="0">
                <a:moveTo>
                  <a:pt x="0" y="1001315"/>
                </a:moveTo>
                <a:cubicBezTo>
                  <a:pt x="49866" y="449995"/>
                  <a:pt x="444893" y="26469"/>
                  <a:pt x="1001315" y="0"/>
                </a:cubicBezTo>
                <a:cubicBezTo>
                  <a:pt x="5791583" y="-13580"/>
                  <a:pt x="9563999" y="-21988"/>
                  <a:pt x="10773590" y="0"/>
                </a:cubicBezTo>
                <a:cubicBezTo>
                  <a:pt x="11290028" y="-90517"/>
                  <a:pt x="11710195" y="532907"/>
                  <a:pt x="11774905" y="1001315"/>
                </a:cubicBezTo>
                <a:cubicBezTo>
                  <a:pt x="11642940" y="2353211"/>
                  <a:pt x="11806501" y="3839109"/>
                  <a:pt x="11774905" y="5006454"/>
                </a:cubicBezTo>
                <a:cubicBezTo>
                  <a:pt x="11791004" y="5501951"/>
                  <a:pt x="11291906" y="5925350"/>
                  <a:pt x="10773590" y="6007769"/>
                </a:cubicBezTo>
                <a:cubicBezTo>
                  <a:pt x="7672507" y="6071275"/>
                  <a:pt x="2569139"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9"/>
          <p:cNvSpPr txBox="1"/>
          <p:nvPr/>
        </p:nvSpPr>
        <p:spPr>
          <a:xfrm>
            <a:off x="893064" y="1002282"/>
            <a:ext cx="11419366" cy="92202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Luyện</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đọc</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nối</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tiếp</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đoạn</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theo</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nhóm</a:t>
            </a:r>
          </a:p>
        </p:txBody>
      </p:sp>
      <p:grpSp>
        <p:nvGrpSpPr>
          <p:cNvPr id="4" name="Nhóm 8"/>
          <p:cNvGrpSpPr/>
          <p:nvPr/>
        </p:nvGrpSpPr>
        <p:grpSpPr>
          <a:xfrm>
            <a:off x="465509" y="1863796"/>
            <a:ext cx="5716252" cy="3273780"/>
            <a:chOff x="6134352" y="1456125"/>
            <a:chExt cx="4803948" cy="2114642"/>
          </a:xfrm>
        </p:grpSpPr>
        <p:sp>
          <p:nvSpPr>
            <p:cNvPr id="5" name="Hộp Văn bản 9"/>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6" name="Hình ảnh 10" descr="Ảnh có chứa văn bản, Phông chữ&#10;&#10;Mô tả được tạo tự động"/>
            <p:cNvPicPr>
              <a:picLocks noChangeAspect="1"/>
            </p:cNvPicPr>
            <p:nvPr/>
          </p:nvPicPr>
          <p:blipFill rotWithShape="1">
            <a:blip r:embed="rId2"/>
            <a:srcRect t="24985"/>
            <a:stretch>
              <a:fillRect/>
            </a:stretch>
          </p:blipFill>
          <p:spPr>
            <a:xfrm>
              <a:off x="6134352" y="2112756"/>
              <a:ext cx="4803948" cy="1458011"/>
            </a:xfrm>
            <a:prstGeom prst="rect">
              <a:avLst/>
            </a:prstGeom>
          </p:spPr>
        </p:pic>
      </p:grpSp>
      <p:pic>
        <p:nvPicPr>
          <p:cNvPr id="10" name="Hình ảnh 12" descr="Ảnh có chứa văn bản, Phông chữ, ảnh chụp màn hình, thiết kế&#10;&#10;Mô tả được tạo tự động"/>
          <p:cNvPicPr>
            <a:picLocks noChangeAspect="1"/>
          </p:cNvPicPr>
          <p:nvPr/>
        </p:nvPicPr>
        <p:blipFill>
          <a:blip r:embed="rId3"/>
          <a:stretch>
            <a:fillRect/>
          </a:stretch>
        </p:blipFill>
        <p:spPr>
          <a:xfrm>
            <a:off x="6514890" y="1958337"/>
            <a:ext cx="4707846" cy="3068749"/>
          </a:xfrm>
          <a:prstGeom prst="rect">
            <a:avLst/>
          </a:prstGeom>
        </p:spPr>
      </p:pic>
      <p:pic>
        <p:nvPicPr>
          <p:cNvPr id="3" name="Picture 2"/>
          <p:cNvPicPr>
            <a:picLocks noChangeAspect="1"/>
          </p:cNvPicPr>
          <p:nvPr/>
        </p:nvPicPr>
        <p:blipFill rotWithShape="1">
          <a:blip r:embed="rId4">
            <a:clrChange>
              <a:clrFrom>
                <a:srgbClr val="FFFFFF"/>
              </a:clrFrom>
              <a:clrTo>
                <a:srgbClr val="FFFFFF">
                  <a:alpha val="0"/>
                </a:srgbClr>
              </a:clrTo>
            </a:clrChange>
          </a:blip>
          <a:srcRect l="11156" t="-436" r="10632" b="25254"/>
          <a:stretch>
            <a:fillRect/>
          </a:stretch>
        </p:blipFill>
        <p:spPr>
          <a:xfrm>
            <a:off x="4246302" y="3279035"/>
            <a:ext cx="3410777" cy="27857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2" name="Rectangle: Rounded Corners 1"/>
          <p:cNvSpPr/>
          <p:nvPr/>
        </p:nvSpPr>
        <p:spPr>
          <a:xfrm>
            <a:off x="286794" y="1095441"/>
            <a:ext cx="4893571" cy="5437372"/>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p:cNvSpPr txBox="1"/>
          <p:nvPr/>
        </p:nvSpPr>
        <p:spPr>
          <a:xfrm>
            <a:off x="710828" y="1568483"/>
            <a:ext cx="4045502" cy="2122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đọc  hiểu</a:t>
            </a:r>
            <a:endParaRPr kumimoji="0" lang="en-US" sz="6600" b="0"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5667692" y="515645"/>
            <a:ext cx="6237514" cy="5246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9"/>
          <p:cNvSpPr txBox="1"/>
          <p:nvPr/>
        </p:nvSpPr>
        <p:spPr>
          <a:xfrm>
            <a:off x="829733" y="769347"/>
            <a:ext cx="10293116"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002060"/>
                </a:solidFill>
                <a:effectLst/>
                <a:uLnTx/>
                <a:uFillTx/>
                <a:latin typeface="Aptos" panose="02110004020202020204"/>
                <a:ea typeface="+mn-ea"/>
                <a:cs typeface="+mn-cs"/>
              </a:rPr>
              <a:t>1. Hội Nhi đồng Cứu quốc đã ra đời trong hoàn cảnh nào? Nhiệm vụ của Hội là gì? </a:t>
            </a:r>
            <a:endParaRPr kumimoji="0" lang="en-US" sz="4000" b="1" i="0" u="none" strike="noStrike" kern="0" cap="none" spc="0" normalizeH="0" baseline="0" noProof="0" dirty="0">
              <a:ln w="0">
                <a:noFill/>
              </a:ln>
              <a:solidFill>
                <a:srgbClr val="002060"/>
              </a:solidFill>
              <a:effectLst/>
              <a:uLnTx/>
              <a:uFillTx/>
              <a:latin typeface="Aptos" panose="02110004020202020204"/>
              <a:ea typeface="+mn-ea"/>
              <a:cs typeface="+mn-cs"/>
              <a:sym typeface="Arial" panose="020B0604020202020204"/>
            </a:endParaRPr>
          </a:p>
        </p:txBody>
      </p:sp>
      <p:grpSp>
        <p:nvGrpSpPr>
          <p:cNvPr id="5" name="Group 4"/>
          <p:cNvGrpSpPr/>
          <p:nvPr/>
        </p:nvGrpSpPr>
        <p:grpSpPr>
          <a:xfrm>
            <a:off x="829733" y="2303000"/>
            <a:ext cx="10566400" cy="3380315"/>
            <a:chOff x="829733" y="2303000"/>
            <a:chExt cx="10566400" cy="3380315"/>
          </a:xfrm>
        </p:grpSpPr>
        <p:sp>
          <p:nvSpPr>
            <p:cNvPr id="2" name="Rectangle: Rounded Corners 1"/>
            <p:cNvSpPr/>
            <p:nvPr/>
          </p:nvSpPr>
          <p:spPr>
            <a:xfrm>
              <a:off x="829733" y="2303000"/>
              <a:ext cx="10566400" cy="33803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p:cNvSpPr txBox="1"/>
            <p:nvPr/>
          </p:nvSpPr>
          <p:spPr>
            <a:xfrm>
              <a:off x="998849" y="2408107"/>
              <a:ext cx="10274512" cy="3169285"/>
            </a:xfrm>
            <a:prstGeom prst="rect">
              <a:avLst/>
            </a:prstGeom>
            <a:noFill/>
          </p:spPr>
          <p:txBody>
            <a:bodyPr wrap="square">
              <a:spAutoFit/>
            </a:bodyPr>
            <a:lstStyle/>
            <a:p>
              <a:pPr lvl="0" algn="just"/>
              <a:r>
                <a:rPr lang="en-US" alt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Hội Nhi đồng Cứu quốc ra đời trong những năm kháng chiến (chống thực dân Pháp). </a:t>
              </a:r>
            </a:p>
            <a:p>
              <a:pPr lvl="0" algn="just"/>
              <a:r>
                <a:rPr lang="en-US" alt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Nhiệm vụ của Hội là chuyển công văn, giấy tờ kịp thời, an toàn để bảo vệ các cơ sở cách mạng.</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9"/>
          <p:cNvSpPr txBox="1"/>
          <p:nvPr/>
        </p:nvSpPr>
        <p:spPr>
          <a:xfrm>
            <a:off x="829733" y="769347"/>
            <a:ext cx="10293116"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en-US" sz="4000" b="1">
                <a:solidFill>
                  <a:srgbClr val="002060"/>
                </a:solidFill>
              </a:rPr>
              <a:t>2. Giới thiệu những thông tin chính về lễ ra mắt của Hội Nhi đồng Cứu quốc. </a:t>
            </a:r>
            <a:endParaRPr kumimoji="0" lang="en-US" sz="4000" b="1" i="0" u="none" strike="noStrike" kern="0" cap="none" spc="0" normalizeH="0" baseline="0" noProof="0" dirty="0">
              <a:ln w="0">
                <a:noFill/>
              </a:ln>
              <a:solidFill>
                <a:srgbClr val="002060"/>
              </a:solidFill>
              <a:effectLst/>
              <a:uLnTx/>
              <a:uFillTx/>
              <a:latin typeface="Aptos" panose="02110004020202020204"/>
              <a:ea typeface="+mn-ea"/>
              <a:cs typeface="+mn-cs"/>
              <a:sym typeface="Arial" panose="020B0604020202020204"/>
            </a:endParaRPr>
          </a:p>
        </p:txBody>
      </p:sp>
      <p:grpSp>
        <p:nvGrpSpPr>
          <p:cNvPr id="7" name="Group 6"/>
          <p:cNvGrpSpPr/>
          <p:nvPr/>
        </p:nvGrpSpPr>
        <p:grpSpPr>
          <a:xfrm>
            <a:off x="852905" y="3165253"/>
            <a:ext cx="10566400" cy="3380315"/>
            <a:chOff x="829733" y="2303000"/>
            <a:chExt cx="10566400" cy="3380315"/>
          </a:xfrm>
        </p:grpSpPr>
        <p:sp>
          <p:nvSpPr>
            <p:cNvPr id="8" name="Rectangle: Rounded Corners 7"/>
            <p:cNvSpPr/>
            <p:nvPr/>
          </p:nvSpPr>
          <p:spPr>
            <a:xfrm>
              <a:off x="829733" y="2303000"/>
              <a:ext cx="10566400" cy="33803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p:cNvSpPr txBox="1"/>
            <p:nvPr/>
          </p:nvSpPr>
          <p:spPr>
            <a:xfrm>
              <a:off x="998849" y="2541291"/>
              <a:ext cx="10274512"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Thời gian: ngày 15 tháng 5 năm 1941.</a:t>
              </a:r>
              <a:endPar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Địa điểm: thôn Nà Mạ, xã Trường Hà, huyện Hà Quảng, tỉnh Cao Bằng.</a:t>
              </a:r>
              <a:endPar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Không khí của buổi lễ: giản dị và nồng ấm.</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150" y="1899050"/>
            <a:ext cx="10643811" cy="10981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424815" y="320675"/>
            <a:ext cx="7909560" cy="1884680"/>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p:cNvSpPr txBox="1"/>
          <p:nvPr/>
        </p:nvSpPr>
        <p:spPr>
          <a:xfrm>
            <a:off x="104775" y="748665"/>
            <a:ext cx="8764905"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Nội</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dung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đoạn</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1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là</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lang="en-US" sz="44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Times New Roman" panose="02020603050405020304" pitchFamily="18" charset="0"/>
                <a:cs typeface="Times New Roman" panose="02020603050405020304" pitchFamily="18" charset="0"/>
                <a:sym typeface="Arial" panose="020B0604020202020204"/>
              </a:rPr>
              <a:t>gì</a:t>
            </a:r>
            <a:r>
              <a:rPr lang="en-US" sz="44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Times New Roman" panose="02020603050405020304" pitchFamily="18" charset="0"/>
                <a:cs typeface="Times New Roman" panose="02020603050405020304" pitchFamily="18" charset="0"/>
                <a:sym typeface="Arial" panose="020B0604020202020204"/>
              </a:rPr>
              <a:t>?</a:t>
            </a:r>
            <a:endParaRPr kumimoji="0" lang="en-US" sz="44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endParaRPr>
          </a:p>
        </p:txBody>
      </p:sp>
      <p:grpSp>
        <p:nvGrpSpPr>
          <p:cNvPr id="11" name="Group 10"/>
          <p:cNvGrpSpPr/>
          <p:nvPr/>
        </p:nvGrpSpPr>
        <p:grpSpPr>
          <a:xfrm>
            <a:off x="-300990" y="2243455"/>
            <a:ext cx="9324340" cy="1635125"/>
            <a:chOff x="292385" y="2242369"/>
            <a:chExt cx="5899868" cy="1884947"/>
          </a:xfrm>
        </p:grpSpPr>
        <p:sp>
          <p:nvSpPr>
            <p:cNvPr id="10" name="Rectangle: Rounded Corners 9"/>
            <p:cNvSpPr/>
            <p:nvPr/>
          </p:nvSpPr>
          <p:spPr>
            <a:xfrm>
              <a:off x="1243809" y="2746730"/>
              <a:ext cx="4948444" cy="1105348"/>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 </a:t>
              </a:r>
              <a:r>
                <a:rPr lang="en-US" sz="3600" b="1">
                  <a:solidFill>
                    <a:schemeClr val="tx1"/>
                  </a:solidFill>
                  <a:latin typeface="Times New Roman" panose="02020603050405020304" pitchFamily="18" charset="0"/>
                  <a:cs typeface="Times New Roman" panose="02020603050405020304" pitchFamily="18" charset="0"/>
                </a:rPr>
                <a:t>Hoàn cảnh ra đời của Hội Nhi đồng Cứu quốc.</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292385" y="2242369"/>
              <a:ext cx="1344922" cy="1884947"/>
            </a:xfrm>
            <a:prstGeom prst="rect">
              <a:avLst/>
            </a:prstGeom>
          </p:spPr>
        </p:pic>
      </p:grpSp>
      <p:pic>
        <p:nvPicPr>
          <p:cNvPr id="2" name="Picture 1"/>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8664575" y="3604260"/>
            <a:ext cx="3220720" cy="32531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2" name="Rectangle: Rounded Corners 1"/>
          <p:cNvSpPr/>
          <p:nvPr/>
        </p:nvSpPr>
        <p:spPr>
          <a:xfrm>
            <a:off x="0" y="46176"/>
            <a:ext cx="2265213" cy="1670340"/>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4060" y="432459"/>
            <a:ext cx="2601883"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Khởi</a:t>
            </a:r>
            <a:r>
              <a:rPr lang="en-US" sz="3200" b="1" dirty="0">
                <a:solidFill>
                  <a:srgbClr val="FF0000"/>
                </a:solidFill>
                <a:latin typeface="Times New Roman" panose="02020603050405020304" pitchFamily="18" charset="0"/>
                <a:cs typeface="Times New Roman" panose="02020603050405020304" pitchFamily="18" charset="0"/>
              </a:rPr>
              <a:t> </a:t>
            </a:r>
          </a:p>
          <a:p>
            <a:pPr algn="ctr"/>
            <a:r>
              <a:rPr lang="en-US" sz="3200" b="1" dirty="0" err="1">
                <a:solidFill>
                  <a:srgbClr val="FF0000"/>
                </a:solidFill>
                <a:latin typeface="Times New Roman" panose="02020603050405020304" pitchFamily="18" charset="0"/>
                <a:cs typeface="Times New Roman" panose="02020603050405020304" pitchFamily="18" charset="0"/>
              </a:rPr>
              <a:t>động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5667692" y="515645"/>
            <a:ext cx="6237514" cy="5246914"/>
          </a:xfrm>
          <a:prstGeom prst="rect">
            <a:avLst/>
          </a:prstGeom>
        </p:spPr>
      </p:pic>
      <p:pic>
        <p:nvPicPr>
          <p:cNvPr id="3" name="Hành khúc Đội Thiếu niên tiền phong Hồ Chí Minh (Đi ta đi lên - Phong Nhã) - Karaoke có lời ca">
            <a:hlinkClick r:id="" action="ppaction://media"/>
          </p:cNvPr>
          <p:cNvPicPr>
            <a:picLocks noChangeAspect="1"/>
          </p:cNvPicPr>
          <p:nvPr>
            <a:videoFile r:link="rId1"/>
            <p:extLst>
              <p:ext uri="{DAA4B4D4-6D71-4841-9C94-3DE7FCFB9230}">
                <p14:media xmlns:p14="http://schemas.microsoft.com/office/powerpoint/2010/main" r:embed="rId2">
                  <p14:trim end="97214"/>
                </p14:media>
              </p:ext>
            </p:extLst>
          </p:nvPr>
        </p:nvPicPr>
        <p:blipFill>
          <a:blip r:embed="rId6"/>
          <a:stretch>
            <a:fillRect/>
          </a:stretch>
        </p:blipFill>
        <p:spPr>
          <a:xfrm>
            <a:off x="-635" y="0"/>
            <a:ext cx="12263755" cy="6342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9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9"/>
          <p:cNvSpPr txBox="1"/>
          <p:nvPr/>
        </p:nvSpPr>
        <p:spPr>
          <a:xfrm>
            <a:off x="829733" y="769347"/>
            <a:ext cx="10293116" cy="132207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en-US" sz="4000" b="1">
                <a:solidFill>
                  <a:srgbClr val="002060"/>
                </a:solidFill>
              </a:rPr>
              <a:t>3. </a:t>
            </a:r>
            <a:r>
              <a:rPr lang="en-US" sz="4000" b="1">
                <a:solidFill>
                  <a:srgbClr val="002060"/>
                </a:solidFill>
                <a:latin typeface="Times New Roman" panose="02020603050405020304" pitchFamily="18" charset="0"/>
                <a:cs typeface="Times New Roman" panose="02020603050405020304" pitchFamily="18" charset="0"/>
              </a:rPr>
              <a:t>Nói 1 – 2 câu giới thiệu về một trong năm đội viên đầu tiên. </a:t>
            </a:r>
            <a:endParaRPr kumimoji="0" lang="en-US" sz="4000" b="1" i="0" u="none" strike="noStrike" kern="0" cap="none" spc="0" normalizeH="0" baseline="0" noProof="0" dirty="0">
              <a:ln w="0">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751" y="2797068"/>
            <a:ext cx="6293499" cy="35977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185" y="1955868"/>
            <a:ext cx="11630721" cy="1273275"/>
          </a:xfrm>
          <a:prstGeom prst="rect">
            <a:avLst/>
          </a:prstGeom>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0" y="-292"/>
            <a:ext cx="6806220" cy="68582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51"/>
          <p:cNvGrpSpPr/>
          <p:nvPr/>
        </p:nvGrpSpPr>
        <p:grpSpPr>
          <a:xfrm>
            <a:off x="3629454" y="125995"/>
            <a:ext cx="6413548" cy="6431836"/>
            <a:chOff x="2889226" y="213081"/>
            <a:chExt cx="6413548" cy="6431836"/>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6" name="TextBox 5"/>
            <p:cNvSpPr txBox="1"/>
            <p:nvPr/>
          </p:nvSpPr>
          <p:spPr>
            <a:xfrm rot="300000">
              <a:off x="7009153" y="3416933"/>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DƯƠNG</a:t>
              </a:r>
            </a:p>
          </p:txBody>
        </p:sp>
        <p:sp>
          <p:nvSpPr>
            <p:cNvPr id="7" name="TextBox 6"/>
            <p:cNvSpPr txBox="1"/>
            <p:nvPr/>
          </p:nvSpPr>
          <p:spPr>
            <a:xfrm rot="900000">
              <a:off x="6953878" y="3739686"/>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TIẾN ĐẠT</a:t>
              </a:r>
            </a:p>
          </p:txBody>
        </p:sp>
        <p:sp>
          <p:nvSpPr>
            <p:cNvPr id="8" name="TextBox 7"/>
            <p:cNvSpPr txBox="1"/>
            <p:nvPr/>
          </p:nvSpPr>
          <p:spPr>
            <a:xfrm rot="1500000">
              <a:off x="6844403" y="407445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HÂN</a:t>
              </a:r>
            </a:p>
          </p:txBody>
        </p:sp>
        <p:sp>
          <p:nvSpPr>
            <p:cNvPr id="9" name="TextBox 8"/>
            <p:cNvSpPr txBox="1"/>
            <p:nvPr/>
          </p:nvSpPr>
          <p:spPr>
            <a:xfrm rot="2100000">
              <a:off x="6696828" y="435842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HIỀN</a:t>
              </a:r>
            </a:p>
          </p:txBody>
        </p:sp>
        <p:sp>
          <p:nvSpPr>
            <p:cNvPr id="10" name="TextBox 9"/>
            <p:cNvSpPr txBox="1"/>
            <p:nvPr/>
          </p:nvSpPr>
          <p:spPr>
            <a:xfrm rot="2700000">
              <a:off x="6473053" y="461699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HOÀNG</a:t>
              </a:r>
            </a:p>
          </p:txBody>
        </p:sp>
        <p:sp>
          <p:nvSpPr>
            <p:cNvPr id="11" name="TextBox 10"/>
            <p:cNvSpPr txBox="1"/>
            <p:nvPr/>
          </p:nvSpPr>
          <p:spPr>
            <a:xfrm rot="3300000">
              <a:off x="6206353" y="483289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KHOA- </a:t>
              </a:r>
            </a:p>
          </p:txBody>
        </p:sp>
        <p:sp>
          <p:nvSpPr>
            <p:cNvPr id="12" name="TextBox 11"/>
            <p:cNvSpPr txBox="1"/>
            <p:nvPr/>
          </p:nvSpPr>
          <p:spPr>
            <a:xfrm rot="3900000">
              <a:off x="5922584" y="4993337"/>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KHÔI</a:t>
              </a:r>
            </a:p>
          </p:txBody>
        </p:sp>
        <p:sp>
          <p:nvSpPr>
            <p:cNvPr id="13" name="TextBox 12"/>
            <p:cNvSpPr txBox="1"/>
            <p:nvPr/>
          </p:nvSpPr>
          <p:spPr>
            <a:xfrm rot="4500000">
              <a:off x="5600715" y="511568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LINH</a:t>
              </a:r>
            </a:p>
          </p:txBody>
        </p:sp>
        <p:sp>
          <p:nvSpPr>
            <p:cNvPr id="24" name="TextBox 23"/>
            <p:cNvSpPr txBox="1"/>
            <p:nvPr/>
          </p:nvSpPr>
          <p:spPr>
            <a:xfrm rot="5100000">
              <a:off x="5257815" y="519188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25" name="TextBox 24"/>
            <p:cNvSpPr txBox="1"/>
            <p:nvPr/>
          </p:nvSpPr>
          <p:spPr>
            <a:xfrm rot="5700000">
              <a:off x="4914915" y="519551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MY</a:t>
              </a:r>
            </a:p>
          </p:txBody>
        </p:sp>
        <p:sp>
          <p:nvSpPr>
            <p:cNvPr id="26" name="TextBox 25"/>
            <p:cNvSpPr txBox="1"/>
            <p:nvPr/>
          </p:nvSpPr>
          <p:spPr>
            <a:xfrm rot="6300000">
              <a:off x="4601043" y="515560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NAM</a:t>
              </a:r>
            </a:p>
          </p:txBody>
        </p:sp>
        <p:sp>
          <p:nvSpPr>
            <p:cNvPr id="27" name="TextBox 26"/>
            <p:cNvSpPr txBox="1"/>
            <p:nvPr/>
          </p:nvSpPr>
          <p:spPr>
            <a:xfrm rot="6900000">
              <a:off x="4272657" y="501409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BÙI NGÂN</a:t>
              </a:r>
            </a:p>
          </p:txBody>
        </p:sp>
        <p:sp>
          <p:nvSpPr>
            <p:cNvPr id="28" name="TextBox 27"/>
            <p:cNvSpPr txBox="1"/>
            <p:nvPr/>
          </p:nvSpPr>
          <p:spPr>
            <a:xfrm rot="7500000">
              <a:off x="3987813" y="484355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THẢO NGÂN</a:t>
              </a:r>
            </a:p>
          </p:txBody>
        </p:sp>
        <p:sp>
          <p:nvSpPr>
            <p:cNvPr id="29" name="TextBox 28"/>
            <p:cNvSpPr txBox="1"/>
            <p:nvPr/>
          </p:nvSpPr>
          <p:spPr>
            <a:xfrm rot="8100000">
              <a:off x="3731997" y="462947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KIM NGÂN</a:t>
              </a:r>
            </a:p>
          </p:txBody>
        </p:sp>
        <p:sp>
          <p:nvSpPr>
            <p:cNvPr id="30" name="TextBox 29"/>
            <p:cNvSpPr txBox="1"/>
            <p:nvPr/>
          </p:nvSpPr>
          <p:spPr>
            <a:xfrm rot="8700000">
              <a:off x="3505209" y="434282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NGUYÊN</a:t>
              </a:r>
            </a:p>
          </p:txBody>
        </p:sp>
        <p:sp>
          <p:nvSpPr>
            <p:cNvPr id="31" name="TextBox 30"/>
            <p:cNvSpPr txBox="1"/>
            <p:nvPr/>
          </p:nvSpPr>
          <p:spPr>
            <a:xfrm rot="9300000">
              <a:off x="3321963" y="408520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PHẤN</a:t>
              </a:r>
            </a:p>
          </p:txBody>
        </p:sp>
        <p:sp>
          <p:nvSpPr>
            <p:cNvPr id="32" name="TextBox 31"/>
            <p:cNvSpPr txBox="1"/>
            <p:nvPr/>
          </p:nvSpPr>
          <p:spPr>
            <a:xfrm rot="9900000">
              <a:off x="3211287" y="375501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PHONG</a:t>
              </a:r>
            </a:p>
          </p:txBody>
        </p:sp>
        <p:sp>
          <p:nvSpPr>
            <p:cNvPr id="33" name="TextBox 32"/>
            <p:cNvSpPr txBox="1"/>
            <p:nvPr/>
          </p:nvSpPr>
          <p:spPr>
            <a:xfrm rot="10500000">
              <a:off x="3144153" y="3424818"/>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PHÚC</a:t>
              </a:r>
            </a:p>
          </p:txBody>
        </p:sp>
        <p:sp>
          <p:nvSpPr>
            <p:cNvPr id="34" name="TextBox 33"/>
            <p:cNvSpPr txBox="1"/>
            <p:nvPr/>
          </p:nvSpPr>
          <p:spPr>
            <a:xfrm rot="11100000">
              <a:off x="3164103" y="308011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SANG</a:t>
              </a:r>
            </a:p>
          </p:txBody>
        </p:sp>
        <p:sp>
          <p:nvSpPr>
            <p:cNvPr id="35" name="TextBox 34"/>
            <p:cNvSpPr txBox="1"/>
            <p:nvPr/>
          </p:nvSpPr>
          <p:spPr>
            <a:xfrm rot="11700000">
              <a:off x="3213081" y="276443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THANH</a:t>
              </a:r>
            </a:p>
          </p:txBody>
        </p:sp>
        <p:sp>
          <p:nvSpPr>
            <p:cNvPr id="36" name="TextBox 35"/>
            <p:cNvSpPr txBox="1"/>
            <p:nvPr/>
          </p:nvSpPr>
          <p:spPr>
            <a:xfrm rot="12300000">
              <a:off x="3320115" y="2448756"/>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THẢO</a:t>
              </a:r>
            </a:p>
          </p:txBody>
        </p:sp>
        <p:sp>
          <p:nvSpPr>
            <p:cNvPr id="37" name="TextBox 36"/>
            <p:cNvSpPr txBox="1"/>
            <p:nvPr/>
          </p:nvSpPr>
          <p:spPr>
            <a:xfrm rot="12900000">
              <a:off x="3499719" y="214759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THIỆN THI</a:t>
              </a:r>
            </a:p>
          </p:txBody>
        </p:sp>
        <p:sp>
          <p:nvSpPr>
            <p:cNvPr id="38" name="TextBox 37"/>
            <p:cNvSpPr txBox="1"/>
            <p:nvPr/>
          </p:nvSpPr>
          <p:spPr>
            <a:xfrm rot="13500000">
              <a:off x="3722865" y="188997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ANH THI</a:t>
              </a:r>
            </a:p>
          </p:txBody>
        </p:sp>
        <p:sp>
          <p:nvSpPr>
            <p:cNvPr id="39" name="TextBox 38"/>
            <p:cNvSpPr txBox="1"/>
            <p:nvPr/>
          </p:nvSpPr>
          <p:spPr>
            <a:xfrm rot="14100000">
              <a:off x="3975039" y="167589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THỊNH</a:t>
              </a:r>
            </a:p>
          </p:txBody>
        </p:sp>
        <p:sp>
          <p:nvSpPr>
            <p:cNvPr id="40" name="TextBox 39"/>
            <p:cNvSpPr txBox="1"/>
            <p:nvPr/>
          </p:nvSpPr>
          <p:spPr>
            <a:xfrm rot="14700000">
              <a:off x="4270755" y="150535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TIÊN</a:t>
              </a:r>
            </a:p>
          </p:txBody>
        </p:sp>
        <p:sp>
          <p:nvSpPr>
            <p:cNvPr id="41" name="TextBox 40"/>
            <p:cNvSpPr txBox="1"/>
            <p:nvPr/>
          </p:nvSpPr>
          <p:spPr>
            <a:xfrm rot="15300000">
              <a:off x="4580985" y="139287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TRANG</a:t>
              </a:r>
            </a:p>
          </p:txBody>
        </p:sp>
        <p:sp>
          <p:nvSpPr>
            <p:cNvPr id="42" name="TextBox 41"/>
            <p:cNvSpPr txBox="1"/>
            <p:nvPr/>
          </p:nvSpPr>
          <p:spPr>
            <a:xfrm rot="15900000">
              <a:off x="4905729" y="132393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TUẤN</a:t>
              </a:r>
            </a:p>
          </p:txBody>
        </p:sp>
        <p:sp>
          <p:nvSpPr>
            <p:cNvPr id="43" name="TextBox 42"/>
            <p:cNvSpPr txBox="1"/>
            <p:nvPr/>
          </p:nvSpPr>
          <p:spPr>
            <a:xfrm rot="16500000">
              <a:off x="5259501" y="132756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TUYẾT</a:t>
              </a:r>
            </a:p>
          </p:txBody>
        </p:sp>
        <p:sp>
          <p:nvSpPr>
            <p:cNvPr id="44" name="TextBox 43"/>
            <p:cNvSpPr txBox="1"/>
            <p:nvPr/>
          </p:nvSpPr>
          <p:spPr>
            <a:xfrm rot="17100000">
              <a:off x="5600120" y="1327651"/>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UYÊN</a:t>
              </a:r>
            </a:p>
          </p:txBody>
        </p:sp>
        <p:sp>
          <p:nvSpPr>
            <p:cNvPr id="45" name="TextBox 44"/>
            <p:cNvSpPr txBox="1"/>
            <p:nvPr/>
          </p:nvSpPr>
          <p:spPr>
            <a:xfrm rot="17700000">
              <a:off x="5894475" y="1508988"/>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NHẬT</a:t>
              </a:r>
            </a:p>
          </p:txBody>
        </p:sp>
        <p:sp>
          <p:nvSpPr>
            <p:cNvPr id="46" name="TextBox 45"/>
            <p:cNvSpPr txBox="1"/>
            <p:nvPr/>
          </p:nvSpPr>
          <p:spPr>
            <a:xfrm rot="18300000">
              <a:off x="6190191" y="167227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TRUNG</a:t>
              </a:r>
            </a:p>
          </p:txBody>
        </p:sp>
        <p:sp>
          <p:nvSpPr>
            <p:cNvPr id="47" name="TextBox 46"/>
            <p:cNvSpPr txBox="1"/>
            <p:nvPr/>
          </p:nvSpPr>
          <p:spPr>
            <a:xfrm rot="18900000">
              <a:off x="6442365" y="189361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TRÂN</a:t>
              </a:r>
            </a:p>
          </p:txBody>
        </p:sp>
        <p:sp>
          <p:nvSpPr>
            <p:cNvPr id="48" name="TextBox 47"/>
            <p:cNvSpPr txBox="1"/>
            <p:nvPr/>
          </p:nvSpPr>
          <p:spPr>
            <a:xfrm rot="19500000">
              <a:off x="6652821" y="214761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HOÀI AN</a:t>
              </a:r>
            </a:p>
          </p:txBody>
        </p:sp>
        <p:sp>
          <p:nvSpPr>
            <p:cNvPr id="49" name="TextBox 48"/>
            <p:cNvSpPr txBox="1"/>
            <p:nvPr/>
          </p:nvSpPr>
          <p:spPr>
            <a:xfrm rot="20100000">
              <a:off x="6805674" y="241612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Q.ANH</a:t>
              </a:r>
            </a:p>
          </p:txBody>
        </p:sp>
        <p:sp>
          <p:nvSpPr>
            <p:cNvPr id="50" name="TextBox 49"/>
            <p:cNvSpPr txBox="1"/>
            <p:nvPr/>
          </p:nvSpPr>
          <p:spPr>
            <a:xfrm rot="20700000">
              <a:off x="6972135" y="275720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H.ANH</a:t>
              </a:r>
            </a:p>
          </p:txBody>
        </p:sp>
        <p:sp>
          <p:nvSpPr>
            <p:cNvPr id="51" name="TextBox 50"/>
            <p:cNvSpPr txBox="1"/>
            <p:nvPr/>
          </p:nvSpPr>
          <p:spPr>
            <a:xfrm rot="21300000">
              <a:off x="7022937" y="308377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 ĐẠT</a:t>
              </a:r>
            </a:p>
          </p:txBody>
        </p:sp>
      </p:gr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60" name="Picture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0" name="Picture 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2" name="Picture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5" name="Picture 10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6" name="Picture 1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7" name="Picture 10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8" name="Picture 1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9" name="Picture 10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96724" y="-609892"/>
            <a:ext cx="609600" cy="609600"/>
          </a:xfrm>
          <a:prstGeom prst="rect">
            <a:avLst/>
          </a:prstGeom>
        </p:spPr>
      </p:pic>
      <p:sp>
        <p:nvSpPr>
          <p:cNvPr id="112" name="TextBox 111"/>
          <p:cNvSpPr txBox="1"/>
          <p:nvPr/>
        </p:nvSpPr>
        <p:spPr>
          <a:xfrm>
            <a:off x="948260" y="1505220"/>
            <a:ext cx="2102755"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VÒNG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QUAY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MAY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MẮN</a:t>
            </a:r>
          </a:p>
        </p:txBody>
      </p:sp>
      <p:pic>
        <p:nvPicPr>
          <p:cNvPr id="116"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89736" y="-797130"/>
            <a:ext cx="609600" cy="609600"/>
          </a:xfrm>
          <a:prstGeom prst="rect">
            <a:avLst/>
          </a:prstGeom>
        </p:spPr>
      </p:pic>
      <p:sp>
        <p:nvSpPr>
          <p:cNvPr id="117" name="Rounded Rectangle 116">
            <a:hlinkClick r:id="rId10" action="ppaction://hlinksldjump"/>
          </p:cNvPr>
          <p:cNvSpPr/>
          <p:nvPr/>
        </p:nvSpPr>
        <p:spPr>
          <a:xfrm>
            <a:off x="9577050" y="125995"/>
            <a:ext cx="2429274"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
        <p:nvSpPr>
          <p:cNvPr id="2" name="Oval 1">
            <a:hlinkClick r:id="" action="ppaction://hlinkshowjump?jump=nextslide"/>
          </p:cNvPr>
          <p:cNvSpPr/>
          <p:nvPr/>
        </p:nvSpPr>
        <p:spPr>
          <a:xfrm>
            <a:off x="1941830" y="4775835"/>
            <a:ext cx="248285" cy="248285"/>
          </a:xfrm>
          <a:prstGeom prst="ellipse">
            <a:avLst/>
          </a:prstGeom>
          <a:solidFill>
            <a:srgbClr val="0B3041"/>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116"/>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112"/>
                                        </p:tgtEl>
                                        <p:attrNameLst>
                                          <p:attrName>style.color</p:attrName>
                                        </p:attrNameLst>
                                      </p:cBhvr>
                                      <p:by>
                                        <p:hsl h="10842353" s="0" l="0"/>
                                      </p:by>
                                    </p:animClr>
                                    <p:animClr clrSpc="hsl" dir="cw">
                                      <p:cBhvr>
                                        <p:cTn id="9" dur="500" fill="hold"/>
                                        <p:tgtEl>
                                          <p:spTgt spid="112"/>
                                        </p:tgtEl>
                                        <p:attrNameLst>
                                          <p:attrName>fillcolor</p:attrName>
                                        </p:attrNameLst>
                                      </p:cBhvr>
                                      <p:by>
                                        <p:hsl h="10842353" s="0" l="0"/>
                                      </p:by>
                                    </p:animClr>
                                    <p:animClr clrSpc="hsl" dir="cw">
                                      <p:cBhvr>
                                        <p:cTn id="10" dur="500" fill="hold"/>
                                        <p:tgtEl>
                                          <p:spTgt spid="112"/>
                                        </p:tgtEl>
                                        <p:attrNameLst>
                                          <p:attrName>stroke.color</p:attrName>
                                        </p:attrNameLst>
                                      </p:cBhvr>
                                      <p:by>
                                        <p:hsl h="10842353" s="0" l="0"/>
                                      </p:by>
                                    </p:animClr>
                                    <p:set>
                                      <p:cBhvr>
                                        <p:cTn id="11" dur="500" fill="hold"/>
                                        <p:tgtEl>
                                          <p:spTgt spid="11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60"/>
                                        </p:tgtEl>
                                      </p:cBhvr>
                                    </p:animEffect>
                                    <p:set>
                                      <p:cBhvr>
                                        <p:cTn id="16" dur="1" fill="hold">
                                          <p:stCondLst>
                                            <p:cond delay="9"/>
                                          </p:stCondLst>
                                        </p:cTn>
                                        <p:tgtEl>
                                          <p:spTgt spid="60"/>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110"/>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61"/>
                                        </p:tgtEl>
                                      </p:cBhvr>
                                    </p:animEffect>
                                    <p:set>
                                      <p:cBhvr>
                                        <p:cTn id="23" dur="1" fill="hold">
                                          <p:stCondLst>
                                            <p:cond delay="9"/>
                                          </p:stCondLst>
                                        </p:cTn>
                                        <p:tgtEl>
                                          <p:spTgt spid="61"/>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110"/>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62"/>
                                        </p:tgtEl>
                                      </p:cBhvr>
                                    </p:animEffect>
                                    <p:set>
                                      <p:cBhvr>
                                        <p:cTn id="30" dur="1" fill="hold">
                                          <p:stCondLst>
                                            <p:cond delay="9"/>
                                          </p:stCondLst>
                                        </p:cTn>
                                        <p:tgtEl>
                                          <p:spTgt spid="62"/>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110"/>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63"/>
                                        </p:tgtEl>
                                      </p:cBhvr>
                                    </p:animEffect>
                                    <p:set>
                                      <p:cBhvr>
                                        <p:cTn id="37" dur="1" fill="hold">
                                          <p:stCondLst>
                                            <p:cond delay="9"/>
                                          </p:stCondLst>
                                        </p:cTn>
                                        <p:tgtEl>
                                          <p:spTgt spid="63"/>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110"/>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64"/>
                                        </p:tgtEl>
                                      </p:cBhvr>
                                    </p:animEffect>
                                    <p:set>
                                      <p:cBhvr>
                                        <p:cTn id="44" dur="1" fill="hold">
                                          <p:stCondLst>
                                            <p:cond delay="9"/>
                                          </p:stCondLst>
                                        </p:cTn>
                                        <p:tgtEl>
                                          <p:spTgt spid="64"/>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110"/>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65"/>
                                        </p:tgtEl>
                                      </p:cBhvr>
                                    </p:animEffect>
                                    <p:set>
                                      <p:cBhvr>
                                        <p:cTn id="51" dur="1" fill="hold">
                                          <p:stCondLst>
                                            <p:cond delay="9"/>
                                          </p:stCondLst>
                                        </p:cTn>
                                        <p:tgtEl>
                                          <p:spTgt spid="65"/>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110"/>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66"/>
                                        </p:tgtEl>
                                      </p:cBhvr>
                                    </p:animEffect>
                                    <p:set>
                                      <p:cBhvr>
                                        <p:cTn id="58" dur="1" fill="hold">
                                          <p:stCondLst>
                                            <p:cond delay="9"/>
                                          </p:stCondLst>
                                        </p:cTn>
                                        <p:tgtEl>
                                          <p:spTgt spid="66"/>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110"/>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67"/>
                                        </p:tgtEl>
                                      </p:cBhvr>
                                    </p:animEffect>
                                    <p:set>
                                      <p:cBhvr>
                                        <p:cTn id="65" dur="1" fill="hold">
                                          <p:stCondLst>
                                            <p:cond delay="9"/>
                                          </p:stCondLst>
                                        </p:cTn>
                                        <p:tgtEl>
                                          <p:spTgt spid="67"/>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110"/>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68"/>
                                        </p:tgtEl>
                                      </p:cBhvr>
                                    </p:animEffect>
                                    <p:set>
                                      <p:cBhvr>
                                        <p:cTn id="72" dur="1" fill="hold">
                                          <p:stCondLst>
                                            <p:cond delay="9"/>
                                          </p:stCondLst>
                                        </p:cTn>
                                        <p:tgtEl>
                                          <p:spTgt spid="68"/>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110"/>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69"/>
                                        </p:tgtEl>
                                      </p:cBhvr>
                                    </p:animEffect>
                                    <p:set>
                                      <p:cBhvr>
                                        <p:cTn id="79" dur="1" fill="hold">
                                          <p:stCondLst>
                                            <p:cond delay="9"/>
                                          </p:stCondLst>
                                        </p:cTn>
                                        <p:tgtEl>
                                          <p:spTgt spid="69"/>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110"/>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70"/>
                                        </p:tgtEl>
                                      </p:cBhvr>
                                    </p:animEffect>
                                    <p:set>
                                      <p:cBhvr>
                                        <p:cTn id="86" dur="1" fill="hold">
                                          <p:stCondLst>
                                            <p:cond delay="9"/>
                                          </p:stCondLst>
                                        </p:cTn>
                                        <p:tgtEl>
                                          <p:spTgt spid="70"/>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110"/>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71"/>
                                        </p:tgtEl>
                                      </p:cBhvr>
                                    </p:animEffect>
                                    <p:set>
                                      <p:cBhvr>
                                        <p:cTn id="93" dur="1" fill="hold">
                                          <p:stCondLst>
                                            <p:cond delay="9"/>
                                          </p:stCondLst>
                                        </p:cTn>
                                        <p:tgtEl>
                                          <p:spTgt spid="71"/>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110"/>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72"/>
                                        </p:tgtEl>
                                      </p:cBhvr>
                                    </p:animEffect>
                                    <p:set>
                                      <p:cBhvr>
                                        <p:cTn id="100" dur="1" fill="hold">
                                          <p:stCondLst>
                                            <p:cond delay="9"/>
                                          </p:stCondLst>
                                        </p:cTn>
                                        <p:tgtEl>
                                          <p:spTgt spid="72"/>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110"/>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73"/>
                                        </p:tgtEl>
                                      </p:cBhvr>
                                    </p:animEffect>
                                    <p:set>
                                      <p:cBhvr>
                                        <p:cTn id="107" dur="1" fill="hold">
                                          <p:stCondLst>
                                            <p:cond delay="9"/>
                                          </p:stCondLst>
                                        </p:cTn>
                                        <p:tgtEl>
                                          <p:spTgt spid="73"/>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110"/>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74"/>
                                        </p:tgtEl>
                                      </p:cBhvr>
                                    </p:animEffect>
                                    <p:set>
                                      <p:cBhvr>
                                        <p:cTn id="114" dur="1" fill="hold">
                                          <p:stCondLst>
                                            <p:cond delay="9"/>
                                          </p:stCondLst>
                                        </p:cTn>
                                        <p:tgtEl>
                                          <p:spTgt spid="74"/>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110"/>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75"/>
                                        </p:tgtEl>
                                      </p:cBhvr>
                                    </p:animEffect>
                                    <p:set>
                                      <p:cBhvr>
                                        <p:cTn id="121" dur="1" fill="hold">
                                          <p:stCondLst>
                                            <p:cond delay="9"/>
                                          </p:stCondLst>
                                        </p:cTn>
                                        <p:tgtEl>
                                          <p:spTgt spid="75"/>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110"/>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76"/>
                                        </p:tgtEl>
                                      </p:cBhvr>
                                    </p:animEffect>
                                    <p:set>
                                      <p:cBhvr>
                                        <p:cTn id="128" dur="1" fill="hold">
                                          <p:stCondLst>
                                            <p:cond delay="9"/>
                                          </p:stCondLst>
                                        </p:cTn>
                                        <p:tgtEl>
                                          <p:spTgt spid="76"/>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110"/>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77"/>
                                        </p:tgtEl>
                                      </p:cBhvr>
                                    </p:animEffect>
                                    <p:set>
                                      <p:cBhvr>
                                        <p:cTn id="135" dur="1" fill="hold">
                                          <p:stCondLst>
                                            <p:cond delay="9"/>
                                          </p:stCondLst>
                                        </p:cTn>
                                        <p:tgtEl>
                                          <p:spTgt spid="77"/>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110"/>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78"/>
                                        </p:tgtEl>
                                      </p:cBhvr>
                                    </p:animEffect>
                                    <p:set>
                                      <p:cBhvr>
                                        <p:cTn id="142" dur="1" fill="hold">
                                          <p:stCondLst>
                                            <p:cond delay="9"/>
                                          </p:stCondLst>
                                        </p:cTn>
                                        <p:tgtEl>
                                          <p:spTgt spid="78"/>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110"/>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79"/>
                                        </p:tgtEl>
                                      </p:cBhvr>
                                    </p:animEffect>
                                    <p:set>
                                      <p:cBhvr>
                                        <p:cTn id="149" dur="1" fill="hold">
                                          <p:stCondLst>
                                            <p:cond delay="9"/>
                                          </p:stCondLst>
                                        </p:cTn>
                                        <p:tgtEl>
                                          <p:spTgt spid="79"/>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110"/>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80"/>
                                        </p:tgtEl>
                                      </p:cBhvr>
                                    </p:animEffect>
                                    <p:set>
                                      <p:cBhvr>
                                        <p:cTn id="156" dur="1" fill="hold">
                                          <p:stCondLst>
                                            <p:cond delay="9"/>
                                          </p:stCondLst>
                                        </p:cTn>
                                        <p:tgtEl>
                                          <p:spTgt spid="80"/>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110"/>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81"/>
                                        </p:tgtEl>
                                      </p:cBhvr>
                                    </p:animEffect>
                                    <p:set>
                                      <p:cBhvr>
                                        <p:cTn id="163" dur="1" fill="hold">
                                          <p:stCondLst>
                                            <p:cond delay="9"/>
                                          </p:stCondLst>
                                        </p:cTn>
                                        <p:tgtEl>
                                          <p:spTgt spid="81"/>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110"/>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82"/>
                                        </p:tgtEl>
                                      </p:cBhvr>
                                    </p:animEffect>
                                    <p:set>
                                      <p:cBhvr>
                                        <p:cTn id="170" dur="1" fill="hold">
                                          <p:stCondLst>
                                            <p:cond delay="9"/>
                                          </p:stCondLst>
                                        </p:cTn>
                                        <p:tgtEl>
                                          <p:spTgt spid="82"/>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110"/>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83"/>
                                        </p:tgtEl>
                                      </p:cBhvr>
                                    </p:animEffect>
                                    <p:set>
                                      <p:cBhvr>
                                        <p:cTn id="177" dur="1" fill="hold">
                                          <p:stCondLst>
                                            <p:cond delay="9"/>
                                          </p:stCondLst>
                                        </p:cTn>
                                        <p:tgtEl>
                                          <p:spTgt spid="83"/>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110"/>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84"/>
                                        </p:tgtEl>
                                      </p:cBhvr>
                                    </p:animEffect>
                                    <p:set>
                                      <p:cBhvr>
                                        <p:cTn id="184" dur="1" fill="hold">
                                          <p:stCondLst>
                                            <p:cond delay="9"/>
                                          </p:stCondLst>
                                        </p:cTn>
                                        <p:tgtEl>
                                          <p:spTgt spid="84"/>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110"/>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85"/>
                                        </p:tgtEl>
                                      </p:cBhvr>
                                    </p:animEffect>
                                    <p:set>
                                      <p:cBhvr>
                                        <p:cTn id="191" dur="1" fill="hold">
                                          <p:stCondLst>
                                            <p:cond delay="9"/>
                                          </p:stCondLst>
                                        </p:cTn>
                                        <p:tgtEl>
                                          <p:spTgt spid="85"/>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110"/>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86"/>
                                        </p:tgtEl>
                                      </p:cBhvr>
                                    </p:animEffect>
                                    <p:set>
                                      <p:cBhvr>
                                        <p:cTn id="198" dur="1" fill="hold">
                                          <p:stCondLst>
                                            <p:cond delay="9"/>
                                          </p:stCondLst>
                                        </p:cTn>
                                        <p:tgtEl>
                                          <p:spTgt spid="86"/>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110"/>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87"/>
                                        </p:tgtEl>
                                      </p:cBhvr>
                                    </p:animEffect>
                                    <p:set>
                                      <p:cBhvr>
                                        <p:cTn id="205" dur="1" fill="hold">
                                          <p:stCondLst>
                                            <p:cond delay="9"/>
                                          </p:stCondLst>
                                        </p:cTn>
                                        <p:tgtEl>
                                          <p:spTgt spid="87"/>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110"/>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88"/>
                                        </p:tgtEl>
                                      </p:cBhvr>
                                    </p:animEffect>
                                    <p:set>
                                      <p:cBhvr>
                                        <p:cTn id="212" dur="1" fill="hold">
                                          <p:stCondLst>
                                            <p:cond delay="9"/>
                                          </p:stCondLst>
                                        </p:cTn>
                                        <p:tgtEl>
                                          <p:spTgt spid="88"/>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110"/>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89"/>
                                        </p:tgtEl>
                                      </p:cBhvr>
                                    </p:animEffect>
                                    <p:set>
                                      <p:cBhvr>
                                        <p:cTn id="219" dur="1" fill="hold">
                                          <p:stCondLst>
                                            <p:cond delay="9"/>
                                          </p:stCondLst>
                                        </p:cTn>
                                        <p:tgtEl>
                                          <p:spTgt spid="89"/>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110"/>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90"/>
                                        </p:tgtEl>
                                      </p:cBhvr>
                                    </p:animEffect>
                                    <p:set>
                                      <p:cBhvr>
                                        <p:cTn id="226" dur="1" fill="hold">
                                          <p:stCondLst>
                                            <p:cond delay="9"/>
                                          </p:stCondLst>
                                        </p:cTn>
                                        <p:tgtEl>
                                          <p:spTgt spid="90"/>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110"/>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91"/>
                                        </p:tgtEl>
                                      </p:cBhvr>
                                    </p:animEffect>
                                    <p:set>
                                      <p:cBhvr>
                                        <p:cTn id="233" dur="1" fill="hold">
                                          <p:stCondLst>
                                            <p:cond delay="9"/>
                                          </p:stCondLst>
                                        </p:cTn>
                                        <p:tgtEl>
                                          <p:spTgt spid="91"/>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110"/>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92"/>
                                        </p:tgtEl>
                                      </p:cBhvr>
                                    </p:animEffect>
                                    <p:set>
                                      <p:cBhvr>
                                        <p:cTn id="240" dur="1" fill="hold">
                                          <p:stCondLst>
                                            <p:cond delay="9"/>
                                          </p:stCondLst>
                                        </p:cTn>
                                        <p:tgtEl>
                                          <p:spTgt spid="92"/>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110"/>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93"/>
                                        </p:tgtEl>
                                      </p:cBhvr>
                                    </p:animEffect>
                                    <p:set>
                                      <p:cBhvr>
                                        <p:cTn id="247" dur="1" fill="hold">
                                          <p:stCondLst>
                                            <p:cond delay="9"/>
                                          </p:stCondLst>
                                        </p:cTn>
                                        <p:tgtEl>
                                          <p:spTgt spid="93"/>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110"/>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94"/>
                                        </p:tgtEl>
                                      </p:cBhvr>
                                    </p:animEffect>
                                    <p:set>
                                      <p:cBhvr>
                                        <p:cTn id="254" dur="1" fill="hold">
                                          <p:stCondLst>
                                            <p:cond delay="9"/>
                                          </p:stCondLst>
                                        </p:cTn>
                                        <p:tgtEl>
                                          <p:spTgt spid="94"/>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110"/>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95"/>
                                        </p:tgtEl>
                                      </p:cBhvr>
                                    </p:animEffect>
                                    <p:set>
                                      <p:cBhvr>
                                        <p:cTn id="261" dur="1" fill="hold">
                                          <p:stCondLst>
                                            <p:cond delay="9"/>
                                          </p:stCondLst>
                                        </p:cTn>
                                        <p:tgtEl>
                                          <p:spTgt spid="95"/>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110"/>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96"/>
                                        </p:tgtEl>
                                      </p:cBhvr>
                                    </p:animEffect>
                                    <p:set>
                                      <p:cBhvr>
                                        <p:cTn id="268" dur="1" fill="hold">
                                          <p:stCondLst>
                                            <p:cond delay="9"/>
                                          </p:stCondLst>
                                        </p:cTn>
                                        <p:tgtEl>
                                          <p:spTgt spid="96"/>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110"/>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97"/>
                                        </p:tgtEl>
                                      </p:cBhvr>
                                    </p:animEffect>
                                    <p:set>
                                      <p:cBhvr>
                                        <p:cTn id="275" dur="1" fill="hold">
                                          <p:stCondLst>
                                            <p:cond delay="9"/>
                                          </p:stCondLst>
                                        </p:cTn>
                                        <p:tgtEl>
                                          <p:spTgt spid="97"/>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110"/>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98"/>
                                        </p:tgtEl>
                                      </p:cBhvr>
                                    </p:animEffect>
                                    <p:set>
                                      <p:cBhvr>
                                        <p:cTn id="282" dur="1" fill="hold">
                                          <p:stCondLst>
                                            <p:cond delay="9"/>
                                          </p:stCondLst>
                                        </p:cTn>
                                        <p:tgtEl>
                                          <p:spTgt spid="98"/>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110"/>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99"/>
                                        </p:tgtEl>
                                      </p:cBhvr>
                                    </p:animEffect>
                                    <p:set>
                                      <p:cBhvr>
                                        <p:cTn id="289" dur="1" fill="hold">
                                          <p:stCondLst>
                                            <p:cond delay="9"/>
                                          </p:stCondLst>
                                        </p:cTn>
                                        <p:tgtEl>
                                          <p:spTgt spid="99"/>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110"/>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100"/>
                                        </p:tgtEl>
                                      </p:cBhvr>
                                    </p:animEffect>
                                    <p:set>
                                      <p:cBhvr>
                                        <p:cTn id="296" dur="1" fill="hold">
                                          <p:stCondLst>
                                            <p:cond delay="9"/>
                                          </p:stCondLst>
                                        </p:cTn>
                                        <p:tgtEl>
                                          <p:spTgt spid="100"/>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110"/>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101"/>
                                        </p:tgtEl>
                                      </p:cBhvr>
                                    </p:animEffect>
                                    <p:set>
                                      <p:cBhvr>
                                        <p:cTn id="303" dur="1" fill="hold">
                                          <p:stCondLst>
                                            <p:cond delay="9"/>
                                          </p:stCondLst>
                                        </p:cTn>
                                        <p:tgtEl>
                                          <p:spTgt spid="101"/>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110"/>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102"/>
                                        </p:tgtEl>
                                      </p:cBhvr>
                                    </p:animEffect>
                                    <p:set>
                                      <p:cBhvr>
                                        <p:cTn id="310" dur="1" fill="hold">
                                          <p:stCondLst>
                                            <p:cond delay="9"/>
                                          </p:stCondLst>
                                        </p:cTn>
                                        <p:tgtEl>
                                          <p:spTgt spid="102"/>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110"/>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103"/>
                                        </p:tgtEl>
                                      </p:cBhvr>
                                    </p:animEffect>
                                    <p:set>
                                      <p:cBhvr>
                                        <p:cTn id="317" dur="1" fill="hold">
                                          <p:stCondLst>
                                            <p:cond delay="9"/>
                                          </p:stCondLst>
                                        </p:cTn>
                                        <p:tgtEl>
                                          <p:spTgt spid="103"/>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110"/>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104"/>
                                        </p:tgtEl>
                                      </p:cBhvr>
                                    </p:animEffect>
                                    <p:set>
                                      <p:cBhvr>
                                        <p:cTn id="324" dur="1" fill="hold">
                                          <p:stCondLst>
                                            <p:cond delay="9"/>
                                          </p:stCondLst>
                                        </p:cTn>
                                        <p:tgtEl>
                                          <p:spTgt spid="104"/>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110"/>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105"/>
                                        </p:tgtEl>
                                      </p:cBhvr>
                                    </p:animEffect>
                                    <p:set>
                                      <p:cBhvr>
                                        <p:cTn id="331" dur="1" fill="hold">
                                          <p:stCondLst>
                                            <p:cond delay="9"/>
                                          </p:stCondLst>
                                        </p:cTn>
                                        <p:tgtEl>
                                          <p:spTgt spid="105"/>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110"/>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106"/>
                                        </p:tgtEl>
                                      </p:cBhvr>
                                    </p:animEffect>
                                    <p:set>
                                      <p:cBhvr>
                                        <p:cTn id="338" dur="1" fill="hold">
                                          <p:stCondLst>
                                            <p:cond delay="9"/>
                                          </p:stCondLst>
                                        </p:cTn>
                                        <p:tgtEl>
                                          <p:spTgt spid="106"/>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110"/>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107"/>
                                        </p:tgtEl>
                                      </p:cBhvr>
                                    </p:animEffect>
                                    <p:set>
                                      <p:cBhvr>
                                        <p:cTn id="345" dur="1" fill="hold">
                                          <p:stCondLst>
                                            <p:cond delay="9"/>
                                          </p:stCondLst>
                                        </p:cTn>
                                        <p:tgtEl>
                                          <p:spTgt spid="107"/>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110"/>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108"/>
                                        </p:tgtEl>
                                      </p:cBhvr>
                                    </p:animEffect>
                                    <p:set>
                                      <p:cBhvr>
                                        <p:cTn id="352" dur="1" fill="hold">
                                          <p:stCondLst>
                                            <p:cond delay="9"/>
                                          </p:stCondLst>
                                        </p:cTn>
                                        <p:tgtEl>
                                          <p:spTgt spid="108"/>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110"/>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109"/>
                                        </p:tgtEl>
                                      </p:cBhvr>
                                    </p:animEffect>
                                    <p:set>
                                      <p:cBhvr>
                                        <p:cTn id="359" dur="1" fill="hold">
                                          <p:stCondLst>
                                            <p:cond delay="9"/>
                                          </p:stCondLst>
                                        </p:cTn>
                                        <p:tgtEl>
                                          <p:spTgt spid="109"/>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59"/>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59"/>
                                        </p:tgtEl>
                                        <p:attrNameLst>
                                          <p:attrName>style.color</p:attrName>
                                        </p:attrNameLst>
                                      </p:cBhvr>
                                      <p:by>
                                        <p:hsl h="0" s="12549" l="25098"/>
                                      </p:by>
                                    </p:animClr>
                                    <p:animClr clrSpc="hsl" dir="cw">
                                      <p:cBhvr>
                                        <p:cTn id="367" dur="500" fill="hold"/>
                                        <p:tgtEl>
                                          <p:spTgt spid="59"/>
                                        </p:tgtEl>
                                        <p:attrNameLst>
                                          <p:attrName>fillcolor</p:attrName>
                                        </p:attrNameLst>
                                      </p:cBhvr>
                                      <p:by>
                                        <p:hsl h="0" s="12549" l="25098"/>
                                      </p:by>
                                    </p:animClr>
                                    <p:animClr clrSpc="hsl" dir="cw">
                                      <p:cBhvr>
                                        <p:cTn id="368" dur="500" fill="hold"/>
                                        <p:tgtEl>
                                          <p:spTgt spid="59"/>
                                        </p:tgtEl>
                                        <p:attrNameLst>
                                          <p:attrName>stroke.color</p:attrName>
                                        </p:attrNameLst>
                                      </p:cBhvr>
                                      <p:by>
                                        <p:hsl h="0" s="12549" l="25098"/>
                                      </p:by>
                                    </p:animClr>
                                    <p:set>
                                      <p:cBhvr>
                                        <p:cTn id="369" dur="500" fill="hold"/>
                                        <p:tgtEl>
                                          <p:spTgt spid="59"/>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52"/>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110"/>
                                        </p:tgtEl>
                                      </p:cBhvr>
                                    </p:cmd>
                                  </p:childTnLst>
                                </p:cTn>
                              </p:par>
                            </p:childTnLst>
                          </p:cTn>
                        </p:par>
                      </p:childTnLst>
                    </p:cTn>
                  </p:par>
                </p:childTnLst>
              </p:cTn>
              <p:nextCondLst>
                <p:cond evt="onClick" delay="0">
                  <p:tgtEl>
                    <p:spTgt spid="59"/>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110"/>
                </p:tgtEl>
              </p:cMediaNode>
            </p:audio>
            <p:audio>
              <p:cMediaNode vol="80000">
                <p:cTn id="375" fill="hold" display="0">
                  <p:stCondLst>
                    <p:cond delay="indefinite"/>
                  </p:stCondLst>
                  <p:endCondLst>
                    <p:cond evt="onStopAudio" delay="0">
                      <p:tgtEl>
                        <p:sldTgt/>
                      </p:tgtEl>
                    </p:cond>
                  </p:endCondLst>
                </p:cTn>
                <p:tgtEl>
                  <p:spTgt spid="116"/>
                </p:tgtEl>
              </p:cMediaNode>
            </p:audio>
          </p:childTnLst>
        </p:cTn>
      </p:par>
    </p:tnLst>
    <p:bldLst>
      <p:bldP spid="1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424815" y="320675"/>
            <a:ext cx="7909560" cy="1884680"/>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p:cNvSpPr txBox="1"/>
          <p:nvPr/>
        </p:nvSpPr>
        <p:spPr>
          <a:xfrm>
            <a:off x="104775" y="748665"/>
            <a:ext cx="8764905"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Nội</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dung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đoạn</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2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là</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lang="en-US" sz="44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Times New Roman" panose="02020603050405020304" pitchFamily="18" charset="0"/>
                <a:cs typeface="Times New Roman" panose="02020603050405020304" pitchFamily="18" charset="0"/>
                <a:sym typeface="Arial" panose="020B0604020202020204"/>
              </a:rPr>
              <a:t>gì</a:t>
            </a:r>
            <a:r>
              <a:rPr lang="en-US" sz="44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Times New Roman" panose="02020603050405020304" pitchFamily="18" charset="0"/>
                <a:cs typeface="Times New Roman" panose="02020603050405020304" pitchFamily="18" charset="0"/>
                <a:sym typeface="Arial" panose="020B0604020202020204"/>
              </a:rPr>
              <a:t>?</a:t>
            </a:r>
            <a:endParaRPr kumimoji="0" lang="en-US" sz="44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endParaRPr>
          </a:p>
        </p:txBody>
      </p:sp>
      <p:sp>
        <p:nvSpPr>
          <p:cNvPr id="10" name="Rectangle: Rounded Corners 9"/>
          <p:cNvSpPr/>
          <p:nvPr/>
        </p:nvSpPr>
        <p:spPr>
          <a:xfrm>
            <a:off x="208280" y="2680970"/>
            <a:ext cx="10699750" cy="2322830"/>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Bí danh của năm  đội viên đầu tiên mang ý nghĩa đặc biệt, tốt lành.</a:t>
            </a:r>
          </a:p>
        </p:txBody>
      </p:sp>
      <p:pic>
        <p:nvPicPr>
          <p:cNvPr id="2" name="Picture 1"/>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8664575" y="3604260"/>
            <a:ext cx="3220720" cy="32531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08013" y="144947"/>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9"/>
          <p:cNvSpPr txBox="1"/>
          <p:nvPr/>
        </p:nvSpPr>
        <p:spPr>
          <a:xfrm>
            <a:off x="829098" y="491217"/>
            <a:ext cx="10293116" cy="181483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vi-VN" sz="4000" b="1">
                <a:solidFill>
                  <a:srgbClr val="002060"/>
                </a:solidFill>
                <a:latin typeface="Aptos" panose="02110004020202020204"/>
              </a:rPr>
              <a:t>4. </a:t>
            </a:r>
            <a:r>
              <a:rPr lang="vi-VN" sz="3600" b="1">
                <a:solidFill>
                  <a:srgbClr val="002060"/>
                </a:solidFill>
                <a:latin typeface="Times New Roman" panose="02020603050405020304" pitchFamily="18" charset="0"/>
                <a:cs typeface="Times New Roman" panose="02020603050405020304" pitchFamily="18" charset="0"/>
              </a:rPr>
              <a:t>Theo em, chi tiết “năm đội viên cùng nắm chặt tay nhau, thề sẽ hoàn thành nhiệm vụ được giao” thể hiện điều gì? </a:t>
            </a:r>
            <a:endParaRPr kumimoji="0" lang="en-US" sz="3600" b="1" i="0" u="none" strike="noStrike" kern="0" cap="none" spc="0" normalizeH="0" baseline="0" noProof="0" dirty="0">
              <a:ln w="0">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nvGrpSpPr>
          <p:cNvPr id="7" name="Group 6"/>
          <p:cNvGrpSpPr/>
          <p:nvPr/>
        </p:nvGrpSpPr>
        <p:grpSpPr>
          <a:xfrm>
            <a:off x="829733" y="2333624"/>
            <a:ext cx="10566400" cy="1574733"/>
            <a:chOff x="829733" y="2303000"/>
            <a:chExt cx="10566400" cy="3380315"/>
          </a:xfrm>
        </p:grpSpPr>
        <p:sp>
          <p:nvSpPr>
            <p:cNvPr id="8" name="Rectangle: Rounded Corners 7"/>
            <p:cNvSpPr/>
            <p:nvPr/>
          </p:nvSpPr>
          <p:spPr>
            <a:xfrm>
              <a:off x="829733" y="2303000"/>
              <a:ext cx="10566400" cy="33803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p:cNvSpPr txBox="1"/>
            <p:nvPr/>
          </p:nvSpPr>
          <p:spPr>
            <a:xfrm>
              <a:off x="998849" y="2408107"/>
              <a:ext cx="10274512" cy="27057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vi-VN" sz="3600" b="1"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t>
              </a:r>
              <a:r>
                <a:rPr kumimoji="0" lang="vi-VN" sz="3600" b="1"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hể hiện ý chí kiên cường, dũng cảm của các đội viên, sẵn sàng hi sinh vì Tổ quốc,</a:t>
              </a:r>
              <a:endPar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576" y="2939374"/>
            <a:ext cx="6293499" cy="359778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p:cNvSpPr/>
          <p:nvPr/>
        </p:nvSpPr>
        <p:spPr>
          <a:xfrm>
            <a:off x="1621790" y="518160"/>
            <a:ext cx="4784090" cy="1695450"/>
          </a:xfrm>
          <a:custGeom>
            <a:avLst/>
            <a:gdLst>
              <a:gd name="connsiteX0" fmla="*/ 3014594 w 3048000"/>
              <a:gd name="connsiteY0" fmla="*/ 1713773 h 1675685"/>
              <a:gd name="connsiteX1" fmla="*/ 2333691 w 3048000"/>
              <a:gd name="connsiteY1" fmla="*/ 1547653 h 1675685"/>
              <a:gd name="connsiteX2" fmla="*/ 952318 w 3048000"/>
              <a:gd name="connsiteY2" fmla="*/ 1614503 h 1675685"/>
              <a:gd name="connsiteX3" fmla="*/ 505688 w 3048000"/>
              <a:gd name="connsiteY3" fmla="*/ 214490 h 1675685"/>
              <a:gd name="connsiteX4" fmla="*/ 1928335 w 3048000"/>
              <a:gd name="connsiteY4" fmla="*/ 30025 h 1675685"/>
              <a:gd name="connsiteX5" fmla="*/ 2758392 w 3048000"/>
              <a:gd name="connsiteY5" fmla="*/ 1329214 h 1675685"/>
              <a:gd name="connsiteX6" fmla="*/ 3014594 w 3048000"/>
              <a:gd name="connsiteY6" fmla="*/ 1713773 h 16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0" h="1675685" fill="none" extrusionOk="0">
                <a:moveTo>
                  <a:pt x="3014594" y="1713773"/>
                </a:moveTo>
                <a:cubicBezTo>
                  <a:pt x="2798752" y="1637664"/>
                  <a:pt x="2519851" y="1592989"/>
                  <a:pt x="2333691" y="1547653"/>
                </a:cubicBezTo>
                <a:cubicBezTo>
                  <a:pt x="1895494" y="1725455"/>
                  <a:pt x="1393556" y="1640707"/>
                  <a:pt x="952318" y="1614503"/>
                </a:cubicBezTo>
                <a:cubicBezTo>
                  <a:pt x="-86495" y="1417244"/>
                  <a:pt x="-310153" y="611761"/>
                  <a:pt x="505688" y="214490"/>
                </a:cubicBezTo>
                <a:cubicBezTo>
                  <a:pt x="932998" y="17419"/>
                  <a:pt x="1435476" y="-1467"/>
                  <a:pt x="1928335" y="30025"/>
                </a:cubicBezTo>
                <a:cubicBezTo>
                  <a:pt x="3063928" y="135990"/>
                  <a:pt x="3382049" y="868219"/>
                  <a:pt x="2758392" y="1329214"/>
                </a:cubicBezTo>
                <a:cubicBezTo>
                  <a:pt x="2895535" y="1488472"/>
                  <a:pt x="2957033" y="1635221"/>
                  <a:pt x="3014594" y="1713773"/>
                </a:cubicBezTo>
                <a:close/>
              </a:path>
              <a:path w="3048000" h="1675685" stroke="0" extrusionOk="0">
                <a:moveTo>
                  <a:pt x="3014594" y="1713773"/>
                </a:moveTo>
                <a:cubicBezTo>
                  <a:pt x="2834555" y="1628357"/>
                  <a:pt x="2554475" y="1635959"/>
                  <a:pt x="2333691" y="1547653"/>
                </a:cubicBezTo>
                <a:cubicBezTo>
                  <a:pt x="1866348" y="1674300"/>
                  <a:pt x="1386870" y="1737346"/>
                  <a:pt x="952318" y="1614503"/>
                </a:cubicBezTo>
                <a:cubicBezTo>
                  <a:pt x="-136555" y="1487392"/>
                  <a:pt x="-441829" y="719207"/>
                  <a:pt x="505688" y="214490"/>
                </a:cubicBezTo>
                <a:cubicBezTo>
                  <a:pt x="857045" y="-5153"/>
                  <a:pt x="1484190" y="-71729"/>
                  <a:pt x="1928335" y="30025"/>
                </a:cubicBezTo>
                <a:cubicBezTo>
                  <a:pt x="3101508" y="235029"/>
                  <a:pt x="3375572" y="822255"/>
                  <a:pt x="2758392" y="1329214"/>
                </a:cubicBezTo>
                <a:cubicBezTo>
                  <a:pt x="2851801" y="1408363"/>
                  <a:pt x="2970700" y="1593488"/>
                  <a:pt x="3014594" y="1713773"/>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en-US" sz="4400" b="1" i="0" u="none" strike="noStrike" kern="1200" cap="none" spc="0" normalizeH="0" baseline="0" noProof="0" dirty="0">
                <a:ln>
                  <a:noFill/>
                </a:ln>
                <a:solidFill>
                  <a:srgbClr val="C00000"/>
                </a:solidFill>
                <a:effectLst/>
                <a:uLnTx/>
                <a:uFillTx/>
                <a:latin typeface="Aptos" panose="02110004020202020204"/>
                <a:ea typeface="+mn-ea"/>
                <a:cs typeface="+mn-cs"/>
              </a:rPr>
              <a:t>thiêng liêng</a:t>
            </a:r>
          </a:p>
        </p:txBody>
      </p:sp>
      <p:sp>
        <p:nvSpPr>
          <p:cNvPr id="5" name="Speech Bubble: Oval 4"/>
          <p:cNvSpPr/>
          <p:nvPr/>
        </p:nvSpPr>
        <p:spPr>
          <a:xfrm>
            <a:off x="6530340" y="256540"/>
            <a:ext cx="5557520" cy="2855595"/>
          </a:xfrm>
          <a:custGeom>
            <a:avLst/>
            <a:gdLst>
              <a:gd name="connsiteX0" fmla="*/ 613659 w 4515852"/>
              <a:gd name="connsiteY0" fmla="*/ 3317771 h 2855495"/>
              <a:gd name="connsiteX1" fmla="*/ 812137 w 4515852"/>
              <a:gd name="connsiteY1" fmla="*/ 2524415 h 2855495"/>
              <a:gd name="connsiteX2" fmla="*/ 1091650 w 4515852"/>
              <a:gd name="connsiteY2" fmla="*/ 205206 h 2855495"/>
              <a:gd name="connsiteX3" fmla="*/ 3312692 w 4515852"/>
              <a:gd name="connsiteY3" fmla="*/ 165355 h 2855495"/>
              <a:gd name="connsiteX4" fmla="*/ 3820426 w 4515852"/>
              <a:gd name="connsiteY4" fmla="*/ 2458426 h 2855495"/>
              <a:gd name="connsiteX5" fmla="*/ 1567108 w 4515852"/>
              <a:gd name="connsiteY5" fmla="*/ 2787030 h 2855495"/>
              <a:gd name="connsiteX6" fmla="*/ 613659 w 4515852"/>
              <a:gd name="connsiteY6" fmla="*/ 3317771 h 28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5852" h="2855495" fill="none" extrusionOk="0">
                <a:moveTo>
                  <a:pt x="613659" y="3317771"/>
                </a:moveTo>
                <a:cubicBezTo>
                  <a:pt x="651786" y="3000051"/>
                  <a:pt x="721230" y="2905836"/>
                  <a:pt x="812137" y="2524415"/>
                </a:cubicBezTo>
                <a:cubicBezTo>
                  <a:pt x="-401448" y="1927496"/>
                  <a:pt x="-254347" y="606285"/>
                  <a:pt x="1091650" y="205206"/>
                </a:cubicBezTo>
                <a:cubicBezTo>
                  <a:pt x="1772077" y="-39016"/>
                  <a:pt x="2665960" y="-108104"/>
                  <a:pt x="3312692" y="165355"/>
                </a:cubicBezTo>
                <a:cubicBezTo>
                  <a:pt x="4883733" y="587604"/>
                  <a:pt x="4964079" y="1971698"/>
                  <a:pt x="3820426" y="2458426"/>
                </a:cubicBezTo>
                <a:cubicBezTo>
                  <a:pt x="3311105" y="2781375"/>
                  <a:pt x="2356139" y="2987710"/>
                  <a:pt x="1567108" y="2787030"/>
                </a:cubicBezTo>
                <a:cubicBezTo>
                  <a:pt x="1116811" y="3018865"/>
                  <a:pt x="892990" y="3233581"/>
                  <a:pt x="613659" y="3317771"/>
                </a:cubicBezTo>
                <a:close/>
              </a:path>
              <a:path w="4515852" h="2855495" stroke="0" extrusionOk="0">
                <a:moveTo>
                  <a:pt x="613659" y="3317771"/>
                </a:moveTo>
                <a:cubicBezTo>
                  <a:pt x="686590" y="3224488"/>
                  <a:pt x="739636" y="2830072"/>
                  <a:pt x="812137" y="2524415"/>
                </a:cubicBezTo>
                <a:cubicBezTo>
                  <a:pt x="-533370" y="1849240"/>
                  <a:pt x="-332129" y="823415"/>
                  <a:pt x="1091650" y="205206"/>
                </a:cubicBezTo>
                <a:cubicBezTo>
                  <a:pt x="1740390" y="16230"/>
                  <a:pt x="2596310" y="-55079"/>
                  <a:pt x="3312692" y="165355"/>
                </a:cubicBezTo>
                <a:cubicBezTo>
                  <a:pt x="4528017" y="498346"/>
                  <a:pt x="4962383" y="1770563"/>
                  <a:pt x="3820426" y="2458426"/>
                </a:cubicBezTo>
                <a:cubicBezTo>
                  <a:pt x="3277685" y="2840205"/>
                  <a:pt x="2331741" y="2822473"/>
                  <a:pt x="1567108" y="2787030"/>
                </a:cubicBezTo>
                <a:cubicBezTo>
                  <a:pt x="1134008" y="2925439"/>
                  <a:pt x="935140" y="3027998"/>
                  <a:pt x="613659" y="3317771"/>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en-US" altLang="vi-VN" sz="36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 coi là cao quý, đáng coi trọng hơn hết.</a:t>
            </a: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flipH="1">
            <a:off x="3826042" y="2688046"/>
            <a:ext cx="4515852" cy="41699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425116" y="320842"/>
            <a:ext cx="6545179" cy="1884947"/>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9"/>
          <p:cNvSpPr txBox="1"/>
          <p:nvPr/>
        </p:nvSpPr>
        <p:spPr>
          <a:xfrm>
            <a:off x="670760" y="748847"/>
            <a:ext cx="5906749"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b="1" i="0" u="none" strike="noStrike" kern="0" cap="none" spc="0" normalizeH="0" baseline="0" noProof="0" dirty="0" err="1">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Nội</a:t>
            </a:r>
            <a:r>
              <a:rPr kumimoji="0" lang="en-US" sz="4400" b="1" i="0" u="none" strike="noStrike" kern="0" cap="none" spc="0" normalizeH="0" baseline="0" noProof="0" dirty="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 dung </a:t>
            </a:r>
            <a:r>
              <a:rPr kumimoji="0" lang="en-US" sz="4400" b="1" i="0" u="none" strike="noStrike" kern="0" cap="none" spc="0" normalizeH="0" baseline="0" noProof="0" err="1">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đoạn</a:t>
            </a:r>
            <a:r>
              <a:rPr kumimoji="0" lang="en-US" sz="4400" b="1" i="0" u="none" strike="noStrike" kern="0" cap="none" spc="0" normalizeH="0" baseline="0" noProof="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 3 </a:t>
            </a:r>
            <a:r>
              <a:rPr kumimoji="0" lang="en-US" sz="4400" b="1" i="0" u="none" strike="noStrike" kern="0" cap="none" spc="0" normalizeH="0" baseline="0" noProof="0" dirty="0" err="1">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4400" b="1" i="0" u="none" strike="noStrike" kern="0" cap="none" spc="0" normalizeH="0" baseline="0" noProof="0" dirty="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400" b="1" i="0" u="none" strike="noStrike" kern="0" cap="none" spc="0" normalizeH="0" baseline="0" noProof="0" dirty="0" err="1">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4400" b="1" i="0" u="none" strike="noStrike" kern="0" cap="none" spc="0" normalizeH="0" baseline="0" noProof="0" dirty="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sp>
        <p:nvSpPr>
          <p:cNvPr id="10" name="Rectangle: Rounded Corners 9"/>
          <p:cNvSpPr/>
          <p:nvPr/>
        </p:nvSpPr>
        <p:spPr>
          <a:xfrm>
            <a:off x="0" y="2498090"/>
            <a:ext cx="7769860" cy="3608070"/>
          </a:xfrm>
          <a:custGeom>
            <a:avLst/>
            <a:gdLst>
              <a:gd name="connsiteX0" fmla="*/ 0 w 4418625"/>
              <a:gd name="connsiteY0" fmla="*/ 601406 h 3608361"/>
              <a:gd name="connsiteX1" fmla="*/ 601406 w 4418625"/>
              <a:gd name="connsiteY1" fmla="*/ 0 h 3608361"/>
              <a:gd name="connsiteX2" fmla="*/ 3817219 w 4418625"/>
              <a:gd name="connsiteY2" fmla="*/ 0 h 3608361"/>
              <a:gd name="connsiteX3" fmla="*/ 4418625 w 4418625"/>
              <a:gd name="connsiteY3" fmla="*/ 601406 h 3608361"/>
              <a:gd name="connsiteX4" fmla="*/ 4418625 w 4418625"/>
              <a:gd name="connsiteY4" fmla="*/ 3006955 h 3608361"/>
              <a:gd name="connsiteX5" fmla="*/ 3817219 w 4418625"/>
              <a:gd name="connsiteY5" fmla="*/ 3608361 h 3608361"/>
              <a:gd name="connsiteX6" fmla="*/ 601406 w 4418625"/>
              <a:gd name="connsiteY6" fmla="*/ 3608361 h 3608361"/>
              <a:gd name="connsiteX7" fmla="*/ 0 w 4418625"/>
              <a:gd name="connsiteY7" fmla="*/ 3006955 h 3608361"/>
              <a:gd name="connsiteX8" fmla="*/ 0 w 4418625"/>
              <a:gd name="connsiteY8" fmla="*/ 601406 h 360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8625" h="3608361" fill="none" extrusionOk="0">
                <a:moveTo>
                  <a:pt x="0" y="601406"/>
                </a:moveTo>
                <a:cubicBezTo>
                  <a:pt x="33198" y="265270"/>
                  <a:pt x="320877" y="9910"/>
                  <a:pt x="601406" y="0"/>
                </a:cubicBezTo>
                <a:cubicBezTo>
                  <a:pt x="1183721" y="-78841"/>
                  <a:pt x="3060731" y="-143586"/>
                  <a:pt x="3817219" y="0"/>
                </a:cubicBezTo>
                <a:cubicBezTo>
                  <a:pt x="4187511" y="17675"/>
                  <a:pt x="4408718" y="253532"/>
                  <a:pt x="4418625" y="601406"/>
                </a:cubicBezTo>
                <a:cubicBezTo>
                  <a:pt x="4311928" y="1316380"/>
                  <a:pt x="4369754" y="1850205"/>
                  <a:pt x="4418625" y="3006955"/>
                </a:cubicBezTo>
                <a:cubicBezTo>
                  <a:pt x="4410390" y="3348523"/>
                  <a:pt x="4154941" y="3582224"/>
                  <a:pt x="3817219" y="3608361"/>
                </a:cubicBezTo>
                <a:cubicBezTo>
                  <a:pt x="2416882" y="3550782"/>
                  <a:pt x="1719794" y="3717107"/>
                  <a:pt x="601406" y="3608361"/>
                </a:cubicBezTo>
                <a:cubicBezTo>
                  <a:pt x="313628" y="3657385"/>
                  <a:pt x="-27658" y="3377333"/>
                  <a:pt x="0" y="3006955"/>
                </a:cubicBezTo>
                <a:cubicBezTo>
                  <a:pt x="6199" y="1836594"/>
                  <a:pt x="14627" y="1377547"/>
                  <a:pt x="0" y="601406"/>
                </a:cubicBezTo>
                <a:close/>
              </a:path>
              <a:path w="4418625" h="3608361" stroke="0" extrusionOk="0">
                <a:moveTo>
                  <a:pt x="0" y="601406"/>
                </a:moveTo>
                <a:cubicBezTo>
                  <a:pt x="61426" y="248243"/>
                  <a:pt x="321249" y="-1495"/>
                  <a:pt x="601406" y="0"/>
                </a:cubicBezTo>
                <a:cubicBezTo>
                  <a:pt x="1235442" y="66624"/>
                  <a:pt x="2708123" y="-90325"/>
                  <a:pt x="3817219" y="0"/>
                </a:cubicBezTo>
                <a:cubicBezTo>
                  <a:pt x="4134402" y="-7369"/>
                  <a:pt x="4451003" y="232095"/>
                  <a:pt x="4418625" y="601406"/>
                </a:cubicBezTo>
                <a:cubicBezTo>
                  <a:pt x="4336528" y="1219403"/>
                  <a:pt x="4521608" y="2150383"/>
                  <a:pt x="4418625" y="3006955"/>
                </a:cubicBezTo>
                <a:cubicBezTo>
                  <a:pt x="4400677" y="3310488"/>
                  <a:pt x="4117893" y="3574317"/>
                  <a:pt x="3817219" y="3608361"/>
                </a:cubicBezTo>
                <a:cubicBezTo>
                  <a:pt x="2281463" y="3588803"/>
                  <a:pt x="1710774" y="3682295"/>
                  <a:pt x="601406" y="3608361"/>
                </a:cubicBezTo>
                <a:cubicBezTo>
                  <a:pt x="259890" y="3610960"/>
                  <a:pt x="-2800" y="3343157"/>
                  <a:pt x="0" y="3006955"/>
                </a:cubicBezTo>
                <a:cubicBezTo>
                  <a:pt x="120377" y="2617875"/>
                  <a:pt x="-82076" y="1494644"/>
                  <a:pt x="0" y="601406"/>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Bầu không khí thiêng liêng và lòng quyết tâm của năm đội viên đầu tiên.</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7324090" y="3270885"/>
            <a:ext cx="4561205" cy="34505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972685" y="1089025"/>
            <a:ext cx="7339965" cy="5437505"/>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9"/>
          <p:cNvSpPr txBox="1"/>
          <p:nvPr/>
        </p:nvSpPr>
        <p:spPr>
          <a:xfrm>
            <a:off x="5033010" y="1339850"/>
            <a:ext cx="7086600"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lang="en-US" sz="4400" b="1" kern="0" dirty="0" err="1">
                <a:ln w="0"/>
                <a:solidFill>
                  <a:schemeClr val="tx1"/>
                </a:solidFill>
                <a:latin typeface="Times New Roman" panose="02020603050405020304" pitchFamily="18" charset="0"/>
                <a:cs typeface="Times New Roman" panose="02020603050405020304" pitchFamily="18" charset="0"/>
                <a:sym typeface="Arial" panose="020B0604020202020204"/>
              </a:rPr>
              <a:t>Nội</a:t>
            </a:r>
            <a:r>
              <a:rPr lang="en-US" sz="4400" b="1" kern="0" dirty="0">
                <a:ln w="0"/>
                <a:solidFill>
                  <a:schemeClr val="tx1"/>
                </a:solidFill>
                <a:latin typeface="Times New Roman" panose="02020603050405020304" pitchFamily="18" charset="0"/>
                <a:cs typeface="Times New Roman" panose="02020603050405020304" pitchFamily="18" charset="0"/>
                <a:sym typeface="Arial" panose="020B0604020202020204"/>
              </a:rPr>
              <a:t> dung </a:t>
            </a:r>
            <a:r>
              <a:rPr lang="en-US" sz="4400" b="1" kern="0" dirty="0" err="1">
                <a:ln w="0"/>
                <a:solidFill>
                  <a:schemeClr val="tx1"/>
                </a:solidFill>
                <a:latin typeface="Times New Roman" panose="02020603050405020304" pitchFamily="18" charset="0"/>
                <a:cs typeface="Times New Roman" panose="02020603050405020304" pitchFamily="18" charset="0"/>
                <a:sym typeface="Arial" panose="020B0604020202020204"/>
              </a:rPr>
              <a:t>bài</a:t>
            </a:r>
            <a:r>
              <a:rPr lang="en-US" sz="4400" b="1" kern="0" dirty="0">
                <a:ln w="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b="1" kern="0" dirty="0" err="1">
                <a:ln w="0"/>
                <a:solidFill>
                  <a:schemeClr val="tx1"/>
                </a:solidFill>
                <a:latin typeface="Times New Roman" panose="02020603050405020304" pitchFamily="18" charset="0"/>
                <a:cs typeface="Times New Roman" panose="02020603050405020304" pitchFamily="18" charset="0"/>
                <a:sym typeface="Arial" panose="020B0604020202020204"/>
              </a:rPr>
              <a:t>đọc</a:t>
            </a:r>
            <a:endParaRPr kumimoji="0" lang="en-US" sz="4400" b="1"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endParaRPr>
          </a:p>
        </p:txBody>
      </p:sp>
      <p:sp>
        <p:nvSpPr>
          <p:cNvPr id="7" name="TextBox 6"/>
          <p:cNvSpPr txBox="1"/>
          <p:nvPr/>
        </p:nvSpPr>
        <p:spPr>
          <a:xfrm>
            <a:off x="5224780" y="2326005"/>
            <a:ext cx="6967855" cy="2603500"/>
          </a:xfrm>
          <a:prstGeom prst="rect">
            <a:avLst/>
          </a:prstGeom>
          <a:noFill/>
        </p:spPr>
        <p:txBody>
          <a:bodyPr wrap="square">
            <a:noAutofit/>
          </a:bodyPr>
          <a:lstStyle/>
          <a:p>
            <a:pPr algn="just"/>
            <a:r>
              <a:rPr lang="vi-VN" sz="4000" b="1">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ea typeface="Calibri" panose="020F0502020204030204" pitchFamily="34" charset="0"/>
                <a:cs typeface="Times New Roman" panose="02020603050405020304" pitchFamily="18" charset="0"/>
              </a:rPr>
              <a:t>Năm 1941, Hội Nhi đồng Cứu quốc đã ra đời với sự góp mặt của năm đội viên đầu tiên. </a:t>
            </a:r>
            <a:endParaRPr lang="vi-VN" sz="4000" b="1" dirty="0">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81824" y="1670776"/>
            <a:ext cx="6237514" cy="524691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5191125" y="1089025"/>
            <a:ext cx="7000875" cy="5437505"/>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9"/>
          <p:cNvSpPr txBox="1"/>
          <p:nvPr/>
        </p:nvSpPr>
        <p:spPr>
          <a:xfrm>
            <a:off x="5622409" y="1611221"/>
            <a:ext cx="5906749"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b="0" i="0" u="none" strike="noStrike" kern="0" cap="none" spc="0" normalizeH="0" baseline="0" noProof="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Times New Roman" panose="02020603050405020304" pitchFamily="18" charset="0"/>
                <a:ea typeface="+mn-ea"/>
                <a:cs typeface="Times New Roman" panose="02020603050405020304" pitchFamily="18" charset="0"/>
                <a:sym typeface="Arial" panose="020B0604020202020204"/>
              </a:rPr>
              <a:t>Ý nghĩa bài đọc</a:t>
            </a:r>
            <a:endParaRPr kumimoji="0" lang="en-US" sz="44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7" name="TextBox 6"/>
          <p:cNvSpPr txBox="1"/>
          <p:nvPr/>
        </p:nvSpPr>
        <p:spPr>
          <a:xfrm>
            <a:off x="5802630" y="2484755"/>
            <a:ext cx="6250305" cy="3507105"/>
          </a:xfrm>
          <a:prstGeom prst="rect">
            <a:avLst/>
          </a:prstGeom>
          <a:noFill/>
        </p:spPr>
        <p:txBody>
          <a:bodyPr wrap="square">
            <a:noAutofit/>
          </a:bodyPr>
          <a:lstStyle/>
          <a:p>
            <a:pPr lvl="0" algn="just"/>
            <a:r>
              <a:rPr lang="vi-VN" sz="4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Ngợi ca tinh thần dũng cảm, lòng yêu nước của năm đội viên đầu tiên của Hội Nhi đồng Cứu quốc.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141514" y="1611086"/>
            <a:ext cx="6237514" cy="524691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2" name="Rectangle: Rounded Corners 1"/>
          <p:cNvSpPr/>
          <p:nvPr/>
        </p:nvSpPr>
        <p:spPr>
          <a:xfrm>
            <a:off x="286794" y="1095441"/>
            <a:ext cx="4893571" cy="3113952"/>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p:cNvSpPr txBox="1"/>
          <p:nvPr/>
        </p:nvSpPr>
        <p:spPr>
          <a:xfrm>
            <a:off x="710828" y="1095441"/>
            <a:ext cx="4045502"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a:ln>
                  <a:noFill/>
                </a:ln>
                <a:solidFill>
                  <a:srgbClr val="FF0000"/>
                </a:solidFill>
                <a:effectLst/>
                <a:uLnTx/>
                <a:uFillTx/>
                <a:latin typeface="SVN-Hole Hearted" panose="020B0A06020104020203" pitchFamily="34" charset="0"/>
                <a:ea typeface="+mn-ea"/>
                <a:cs typeface="+mn-cs"/>
              </a:rPr>
              <a:t>Luyện đọc lại</a:t>
            </a:r>
            <a:endParaRPr kumimoji="0" lang="en-US" sz="8800" b="0" i="0" u="none" strike="noStrike" kern="1200" cap="none" spc="0" normalizeH="0" baseline="0" noProof="0" err="1">
              <a:ln>
                <a:noFill/>
              </a:ln>
              <a:solidFill>
                <a:srgbClr val="FF0000"/>
              </a:solidFill>
              <a:effectLst/>
              <a:uLnTx/>
              <a:uFillTx/>
              <a:latin typeface="SVN-Hole Hearted" panose="020B0A06020104020203" pitchFamily="34" charset="0"/>
              <a:ea typeface="+mn-ea"/>
              <a:cs typeface="+mn-cs"/>
            </a:endParaRPr>
          </a:p>
        </p:txBody>
      </p:sp>
      <p:pic>
        <p:nvPicPr>
          <p:cNvPr id="16" name="Picture 15"/>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5667692" y="515645"/>
            <a:ext cx="6237514" cy="5246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67" y="400217"/>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1280" y="1003300"/>
            <a:ext cx="11812905" cy="4620895"/>
          </a:xfrm>
          <a:prstGeom prst="rect">
            <a:avLst/>
          </a:prstGeom>
          <a:noFill/>
        </p:spPr>
        <p:txBody>
          <a:bodyPr wrap="square">
            <a:spAutoFit/>
          </a:bodyPr>
          <a:lstStyle/>
          <a:p>
            <a:pPr indent="9017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rPr>
              <a:t>	</a:t>
            </a:r>
            <a:r>
              <a:rPr lang="vi-VN" sz="3200" b="1" i="1">
                <a:solidFill>
                  <a:schemeClr val="tx1"/>
                </a:solidFill>
                <a:effectLst/>
                <a:latin typeface="Times New Roman" panose="02020603050405020304" pitchFamily="18" charset="0"/>
                <a:ea typeface="Calibri" panose="020F0502020204030204" pitchFamily="34" charset="0"/>
              </a:rPr>
              <a:t>Dưới cánh rừng </a:t>
            </a:r>
            <a:r>
              <a:rPr lang="vi-VN" sz="3200" b="1" i="1" u="sng">
                <a:solidFill>
                  <a:schemeClr val="tx1"/>
                </a:solidFill>
                <a:effectLst/>
                <a:latin typeface="Times New Roman" panose="02020603050405020304" pitchFamily="18" charset="0"/>
                <a:ea typeface="Calibri" panose="020F0502020204030204" pitchFamily="34" charset="0"/>
              </a:rPr>
              <a:t>đại ngàn</a:t>
            </a:r>
            <a:r>
              <a:rPr lang="vi-VN" sz="3200" b="1" i="1">
                <a:solidFill>
                  <a:schemeClr val="tx1"/>
                </a:solidFill>
                <a:effectLst/>
                <a:latin typeface="Times New Roman" panose="02020603050405020304" pitchFamily="18" charset="0"/>
                <a:ea typeface="Calibri" panose="020F0502020204030204" pitchFamily="34" charset="0"/>
              </a:rPr>
              <a:t>,/ gương mặt các đội viên/ </a:t>
            </a:r>
            <a:r>
              <a:rPr lang="vi-VN" sz="3200" b="1" i="1" u="sng">
                <a:solidFill>
                  <a:schemeClr val="tx1"/>
                </a:solidFill>
                <a:effectLst/>
                <a:latin typeface="Times New Roman" panose="02020603050405020304" pitchFamily="18" charset="0"/>
                <a:ea typeface="Calibri" panose="020F0502020204030204" pitchFamily="34" charset="0"/>
              </a:rPr>
              <a:t>tươi đẹp như những đoá hoa</a:t>
            </a:r>
            <a:r>
              <a:rPr lang="vi-VN" sz="3200" b="1" i="1">
                <a:solidFill>
                  <a:schemeClr val="tx1"/>
                </a:solidFill>
                <a:effectLst/>
                <a:latin typeface="Times New Roman" panose="02020603050405020304" pitchFamily="18" charset="0"/>
                <a:ea typeface="Calibri" panose="020F0502020204030204" pitchFamily="34" charset="0"/>
              </a:rPr>
              <a:t>/ nhưng cũng rất </a:t>
            </a:r>
            <a:r>
              <a:rPr lang="vi-VN" sz="3200" b="1" i="1" u="sng">
                <a:solidFill>
                  <a:schemeClr val="tx1"/>
                </a:solidFill>
                <a:effectLst/>
                <a:latin typeface="Times New Roman" panose="02020603050405020304" pitchFamily="18" charset="0"/>
                <a:ea typeface="Calibri" panose="020F0502020204030204" pitchFamily="34" charset="0"/>
              </a:rPr>
              <a:t>kiên nghị</a:t>
            </a:r>
            <a:r>
              <a:rPr lang="vi-VN" sz="3200" b="1" i="1">
                <a:solidFill>
                  <a:schemeClr val="tx1"/>
                </a:solidFill>
                <a:effectLst/>
                <a:latin typeface="Times New Roman" panose="02020603050405020304" pitchFamily="18" charset="0"/>
                <a:ea typeface="Calibri" panose="020F0502020204030204" pitchFamily="34" charset="0"/>
              </a:rPr>
              <a:t>,/ </a:t>
            </a:r>
            <a:r>
              <a:rPr lang="vi-VN" sz="3200" b="1" i="1" u="sng">
                <a:solidFill>
                  <a:schemeClr val="tx1"/>
                </a:solidFill>
                <a:effectLst/>
                <a:latin typeface="Times New Roman" panose="02020603050405020304" pitchFamily="18" charset="0"/>
                <a:ea typeface="Calibri" panose="020F0502020204030204" pitchFamily="34" charset="0"/>
              </a:rPr>
              <a:t>sắt đá</a:t>
            </a:r>
            <a:r>
              <a:rPr lang="vi-VN" sz="3200" b="1" i="1">
                <a:solidFill>
                  <a:schemeClr val="tx1"/>
                </a:solidFill>
                <a:effectLst/>
                <a:latin typeface="Times New Roman" panose="02020603050405020304" pitchFamily="18" charset="0"/>
                <a:ea typeface="Calibri" panose="020F0502020204030204" pitchFamily="34" charset="0"/>
              </a:rPr>
              <a:t>.// Trên trời cao,/ </a:t>
            </a:r>
            <a:r>
              <a:rPr lang="vi-VN" sz="3200" b="1" i="1" u="sng">
                <a:solidFill>
                  <a:schemeClr val="tx1"/>
                </a:solidFill>
                <a:effectLst/>
                <a:latin typeface="Times New Roman" panose="02020603050405020304" pitchFamily="18" charset="0"/>
                <a:ea typeface="Calibri" panose="020F0502020204030204" pitchFamily="34" charset="0"/>
              </a:rPr>
              <a:t>ánh trăng</a:t>
            </a:r>
            <a:r>
              <a:rPr lang="vi-VN" sz="3200" b="1" i="1">
                <a:solidFill>
                  <a:schemeClr val="tx1"/>
                </a:solidFill>
                <a:effectLst/>
                <a:latin typeface="Times New Roman" panose="02020603050405020304" pitchFamily="18" charset="0"/>
                <a:ea typeface="Calibri" panose="020F0502020204030204" pitchFamily="34" charset="0"/>
              </a:rPr>
              <a:t>/ và </a:t>
            </a:r>
            <a:r>
              <a:rPr lang="vi-VN" sz="3200" b="1" i="1" u="sng">
                <a:solidFill>
                  <a:schemeClr val="tx1"/>
                </a:solidFill>
                <a:effectLst/>
                <a:latin typeface="Times New Roman" panose="02020603050405020304" pitchFamily="18" charset="0"/>
                <a:ea typeface="Calibri" panose="020F0502020204030204" pitchFamily="34" charset="0"/>
              </a:rPr>
              <a:t>những ngôi sao</a:t>
            </a:r>
            <a:r>
              <a:rPr lang="vi-VN" sz="3200" b="1" i="1">
                <a:solidFill>
                  <a:schemeClr val="tx1"/>
                </a:solidFill>
                <a:effectLst/>
                <a:latin typeface="Times New Roman" panose="02020603050405020304" pitchFamily="18" charset="0"/>
                <a:ea typeface="Calibri" panose="020F0502020204030204" pitchFamily="34" charset="0"/>
              </a:rPr>
              <a:t>/ bắt đầu </a:t>
            </a:r>
            <a:r>
              <a:rPr lang="vi-VN" sz="3200" b="1" i="1" u="sng">
                <a:solidFill>
                  <a:schemeClr val="tx1"/>
                </a:solidFill>
                <a:effectLst/>
                <a:latin typeface="Times New Roman" panose="02020603050405020304" pitchFamily="18" charset="0"/>
                <a:ea typeface="Calibri" panose="020F0502020204030204" pitchFamily="34" charset="0"/>
              </a:rPr>
              <a:t>nhấp nháy sáng</a:t>
            </a:r>
            <a:r>
              <a:rPr lang="vi-VN" sz="3200" b="1" i="1">
                <a:solidFill>
                  <a:schemeClr val="tx1"/>
                </a:solidFill>
                <a:effectLst/>
                <a:latin typeface="Times New Roman" panose="02020603050405020304" pitchFamily="18" charset="0"/>
                <a:ea typeface="Calibri" panose="020F0502020204030204" pitchFamily="34" charset="0"/>
              </a:rPr>
              <a:t>.//</a:t>
            </a:r>
            <a:endParaRPr lang="en-US" sz="3200" b="1" i="1">
              <a:solidFill>
                <a:schemeClr val="tx1"/>
              </a:solidFill>
              <a:effectLst/>
              <a:latin typeface="Times New Roman" panose="02020603050405020304" pitchFamily="18" charset="0"/>
              <a:ea typeface="Calibri" panose="020F0502020204030204" pitchFamily="34" charset="0"/>
            </a:endParaRPr>
          </a:p>
          <a:p>
            <a:pPr indent="90170" algn="just">
              <a:lnSpc>
                <a:spcPct val="115000"/>
              </a:lnSpc>
            </a:pPr>
            <a:r>
              <a:rPr lang="en-US" sz="3200" b="1" i="1">
                <a:solidFill>
                  <a:schemeClr val="tx1"/>
                </a:solidFill>
                <a:effectLst/>
                <a:latin typeface="Times New Roman" panose="02020603050405020304" pitchFamily="18" charset="0"/>
                <a:ea typeface="Calibri" panose="020F0502020204030204" pitchFamily="34" charset="0"/>
              </a:rPr>
              <a:t>	</a:t>
            </a:r>
            <a:r>
              <a:rPr lang="vi-VN" sz="3200" b="1" i="1">
                <a:solidFill>
                  <a:schemeClr val="tx1"/>
                </a:solidFill>
                <a:effectLst/>
                <a:latin typeface="Times New Roman" panose="02020603050405020304" pitchFamily="18" charset="0"/>
                <a:ea typeface="Calibri" panose="020F0502020204030204" pitchFamily="34" charset="0"/>
              </a:rPr>
              <a:t>Sau khi </a:t>
            </a:r>
            <a:r>
              <a:rPr lang="vi-VN" sz="3200" b="1" i="1" u="sng">
                <a:solidFill>
                  <a:schemeClr val="tx1"/>
                </a:solidFill>
                <a:effectLst/>
                <a:latin typeface="Times New Roman" panose="02020603050405020304" pitchFamily="18" charset="0"/>
                <a:ea typeface="Calibri" panose="020F0502020204030204" pitchFamily="34" charset="0"/>
              </a:rPr>
              <a:t>nghe lời căn dặn</a:t>
            </a:r>
            <a:r>
              <a:rPr lang="vi-VN" sz="3200" b="1" i="1">
                <a:solidFill>
                  <a:schemeClr val="tx1"/>
                </a:solidFill>
                <a:effectLst/>
                <a:latin typeface="Times New Roman" panose="02020603050405020304" pitchFamily="18" charset="0"/>
                <a:ea typeface="Calibri" panose="020F0502020204030204" pitchFamily="34" charset="0"/>
              </a:rPr>
              <a:t>/ của anh phụ trách,/ năm đội viên cùng </a:t>
            </a:r>
            <a:r>
              <a:rPr lang="vi-VN" sz="3200" b="1" i="1" u="sng">
                <a:solidFill>
                  <a:schemeClr val="tx1"/>
                </a:solidFill>
                <a:effectLst/>
                <a:latin typeface="Times New Roman" panose="02020603050405020304" pitchFamily="18" charset="0"/>
                <a:ea typeface="Calibri" panose="020F0502020204030204" pitchFamily="34" charset="0"/>
              </a:rPr>
              <a:t>nắm chặt tay nhau</a:t>
            </a:r>
            <a:r>
              <a:rPr lang="vi-VN" sz="3200" b="1" i="1">
                <a:solidFill>
                  <a:schemeClr val="tx1"/>
                </a:solidFill>
                <a:effectLst/>
                <a:latin typeface="Times New Roman" panose="02020603050405020304" pitchFamily="18" charset="0"/>
                <a:ea typeface="Calibri" panose="020F0502020204030204" pitchFamily="34" charset="0"/>
              </a:rPr>
              <a:t>,/ </a:t>
            </a:r>
            <a:r>
              <a:rPr lang="vi-VN" sz="3200" b="1" i="1" u="sng">
                <a:solidFill>
                  <a:schemeClr val="tx1"/>
                </a:solidFill>
                <a:effectLst/>
                <a:latin typeface="Times New Roman" panose="02020603050405020304" pitchFamily="18" charset="0"/>
                <a:ea typeface="Calibri" panose="020F0502020204030204" pitchFamily="34" charset="0"/>
              </a:rPr>
              <a:t>thề</a:t>
            </a:r>
            <a:r>
              <a:rPr lang="vi-VN" sz="3200" b="1" i="1">
                <a:solidFill>
                  <a:schemeClr val="tx1"/>
                </a:solidFill>
                <a:effectLst/>
                <a:latin typeface="Times New Roman" panose="02020603050405020304" pitchFamily="18" charset="0"/>
                <a:ea typeface="Calibri" panose="020F0502020204030204" pitchFamily="34" charset="0"/>
              </a:rPr>
              <a:t>/ sẽ </a:t>
            </a:r>
            <a:r>
              <a:rPr lang="vi-VN" sz="3200" b="1" i="1" u="sng">
                <a:solidFill>
                  <a:schemeClr val="tx1"/>
                </a:solidFill>
                <a:effectLst/>
                <a:latin typeface="Times New Roman" panose="02020603050405020304" pitchFamily="18" charset="0"/>
                <a:ea typeface="Calibri" panose="020F0502020204030204" pitchFamily="34" charset="0"/>
              </a:rPr>
              <a:t>hoàn thành nhiệm vụ</a:t>
            </a:r>
            <a:r>
              <a:rPr lang="vi-VN" sz="3200" b="1" i="1">
                <a:solidFill>
                  <a:schemeClr val="tx1"/>
                </a:solidFill>
                <a:effectLst/>
                <a:latin typeface="Times New Roman" panose="02020603050405020304" pitchFamily="18" charset="0"/>
                <a:ea typeface="Calibri" panose="020F0502020204030204" pitchFamily="34" charset="0"/>
              </a:rPr>
              <a:t> được giao.//</a:t>
            </a:r>
            <a:endParaRPr lang="en-US" sz="3200" b="1" i="1">
              <a:solidFill>
                <a:schemeClr val="tx1"/>
              </a:solidFill>
              <a:effectLst/>
              <a:latin typeface="Times New Roman" panose="02020603050405020304" pitchFamily="18" charset="0"/>
              <a:ea typeface="Calibri" panose="020F0502020204030204" pitchFamily="34" charset="0"/>
            </a:endParaRPr>
          </a:p>
          <a:p>
            <a:pPr indent="90170" algn="just">
              <a:lnSpc>
                <a:spcPct val="115000"/>
              </a:lnSpc>
            </a:pPr>
            <a:r>
              <a:rPr lang="en-US" sz="3200" b="1" i="1">
                <a:solidFill>
                  <a:schemeClr val="tx1"/>
                </a:solidFill>
                <a:effectLst/>
                <a:latin typeface="Times New Roman" panose="02020603050405020304" pitchFamily="18" charset="0"/>
                <a:ea typeface="Calibri" panose="020F0502020204030204" pitchFamily="34" charset="0"/>
              </a:rPr>
              <a:t>	</a:t>
            </a:r>
            <a:r>
              <a:rPr lang="vi-VN" sz="3200" b="1" i="1">
                <a:solidFill>
                  <a:schemeClr val="tx1"/>
                </a:solidFill>
                <a:effectLst/>
                <a:latin typeface="Times New Roman" panose="02020603050405020304" pitchFamily="18" charset="0"/>
                <a:ea typeface="Calibri" panose="020F0502020204030204" pitchFamily="34" charset="0"/>
              </a:rPr>
              <a:t>Ánh sáng bàng bạc </a:t>
            </a:r>
            <a:r>
              <a:rPr lang="vi-VN" sz="3200" b="1" i="1" u="sng">
                <a:solidFill>
                  <a:schemeClr val="tx1"/>
                </a:solidFill>
                <a:effectLst/>
                <a:latin typeface="Times New Roman" panose="02020603050405020304" pitchFamily="18" charset="0"/>
                <a:ea typeface="Calibri" panose="020F0502020204030204" pitchFamily="34" charset="0"/>
              </a:rPr>
              <a:t>xuyên qua</a:t>
            </a:r>
            <a:r>
              <a:rPr lang="vi-VN" sz="3200" b="1" i="1">
                <a:solidFill>
                  <a:schemeClr val="tx1"/>
                </a:solidFill>
                <a:effectLst/>
                <a:latin typeface="Times New Roman" panose="02020603050405020304" pitchFamily="18" charset="0"/>
                <a:ea typeface="Calibri" panose="020F0502020204030204" pitchFamily="34" charset="0"/>
              </a:rPr>
              <a:t> kẽ lá/ như muốn </a:t>
            </a:r>
            <a:r>
              <a:rPr lang="vi-VN" sz="3200" b="1" i="1" u="sng">
                <a:solidFill>
                  <a:schemeClr val="tx1"/>
                </a:solidFill>
                <a:effectLst/>
                <a:latin typeface="Times New Roman" panose="02020603050405020304" pitchFamily="18" charset="0"/>
                <a:ea typeface="Calibri" panose="020F0502020204030204" pitchFamily="34" charset="0"/>
              </a:rPr>
              <a:t>cùng chứng kiến</a:t>
            </a:r>
            <a:r>
              <a:rPr lang="vi-VN" sz="3200" b="1" i="1">
                <a:solidFill>
                  <a:schemeClr val="tx1"/>
                </a:solidFill>
                <a:effectLst/>
                <a:latin typeface="Times New Roman" panose="02020603050405020304" pitchFamily="18" charset="0"/>
                <a:ea typeface="Calibri" panose="020F0502020204030204" pitchFamily="34" charset="0"/>
              </a:rPr>
              <a:t> giờ phút </a:t>
            </a:r>
            <a:r>
              <a:rPr lang="vi-VN" sz="3200" b="1" i="1" u="sng">
                <a:solidFill>
                  <a:schemeClr val="tx1"/>
                </a:solidFill>
                <a:effectLst/>
                <a:latin typeface="Times New Roman" panose="02020603050405020304" pitchFamily="18" charset="0"/>
                <a:ea typeface="Calibri" panose="020F0502020204030204" pitchFamily="34" charset="0"/>
              </a:rPr>
              <a:t>thiêng liêng</a:t>
            </a:r>
            <a:r>
              <a:rPr lang="vi-VN" sz="3200" b="1" i="1">
                <a:solidFill>
                  <a:schemeClr val="tx1"/>
                </a:solidFill>
                <a:effectLst/>
                <a:latin typeface="Times New Roman" panose="02020603050405020304" pitchFamily="18" charset="0"/>
                <a:ea typeface="Calibri" panose="020F0502020204030204" pitchFamily="34" charset="0"/>
              </a:rPr>
              <a:t>/ và </a:t>
            </a:r>
            <a:r>
              <a:rPr lang="vi-VN" sz="3200" b="1" i="1" u="sng">
                <a:solidFill>
                  <a:schemeClr val="tx1"/>
                </a:solidFill>
                <a:effectLst/>
                <a:latin typeface="Times New Roman" panose="02020603050405020304" pitchFamily="18" charset="0"/>
                <a:ea typeface="Calibri" panose="020F0502020204030204" pitchFamily="34" charset="0"/>
              </a:rPr>
              <a:t>trọng đại</a:t>
            </a:r>
            <a:r>
              <a:rPr lang="vi-VN" sz="3200" b="1" i="1">
                <a:solidFill>
                  <a:schemeClr val="tx1"/>
                </a:solidFill>
                <a:effectLst/>
                <a:latin typeface="Times New Roman" panose="02020603050405020304" pitchFamily="18" charset="0"/>
                <a:ea typeface="Calibri" panose="020F0502020204030204" pitchFamily="34" charset="0"/>
              </a:rPr>
              <a:t>/ trong cuộc đời của </a:t>
            </a:r>
            <a:r>
              <a:rPr lang="vi-VN" sz="3200" b="1" i="1" u="sng">
                <a:solidFill>
                  <a:schemeClr val="tx1"/>
                </a:solidFill>
                <a:effectLst/>
                <a:latin typeface="Times New Roman" panose="02020603050405020304" pitchFamily="18" charset="0"/>
                <a:ea typeface="Calibri" panose="020F0502020204030204" pitchFamily="34" charset="0"/>
              </a:rPr>
              <a:t>các thành viên đầu tiên</a:t>
            </a:r>
            <a:r>
              <a:rPr lang="vi-VN" sz="3200" b="1" i="1">
                <a:solidFill>
                  <a:schemeClr val="tx1"/>
                </a:solidFill>
                <a:effectLst/>
                <a:latin typeface="Times New Roman" panose="02020603050405020304" pitchFamily="18" charset="0"/>
                <a:ea typeface="Calibri" panose="020F0502020204030204" pitchFamily="34" charset="0"/>
              </a:rPr>
              <a:t> của Hội.//</a:t>
            </a:r>
          </a:p>
        </p:txBody>
      </p:sp>
      <p:sp>
        <p:nvSpPr>
          <p:cNvPr id="38" name="TextBox 9"/>
          <p:cNvSpPr txBox="1"/>
          <p:nvPr/>
        </p:nvSpPr>
        <p:spPr>
          <a:xfrm>
            <a:off x="1436370" y="320675"/>
            <a:ext cx="9111615"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Đọc diễn cảm đoạn:</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503292" y="804096"/>
            <a:ext cx="11185416" cy="56729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p:cNvSpPr txBox="1"/>
          <p:nvPr/>
        </p:nvSpPr>
        <p:spPr>
          <a:xfrm>
            <a:off x="1198135" y="1081199"/>
            <a:ext cx="9527015"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Giới thiệu 1 – 2 hoạt động hoặc phong trào của Đội Thiếu niên Tiền phong Hồ Chí Minh mà em biết.</a:t>
            </a:r>
            <a:endParaRPr kumimoji="0" lang="vi-VN" sz="44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AutoShape 4" descr="Ý Nghĩa Logo Chiến Dịch Tình Nguyện Mùa Hè Xan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3"/>
          <p:cNvPicPr>
            <a:picLocks noChangeAspect="1"/>
          </p:cNvPicPr>
          <p:nvPr/>
        </p:nvPicPr>
        <p:blipFill>
          <a:blip r:embed="rId2"/>
          <a:stretch>
            <a:fillRect/>
          </a:stretch>
        </p:blipFill>
        <p:spPr>
          <a:xfrm>
            <a:off x="2229943" y="3662553"/>
            <a:ext cx="1854906" cy="2003298"/>
          </a:xfrm>
          <a:prstGeom prst="rect">
            <a:avLst/>
          </a:prstGeom>
        </p:spPr>
      </p:pic>
      <p:pic>
        <p:nvPicPr>
          <p:cNvPr id="2054" name="Picture 6" descr="Infographic – Đội ta lớn lên cùng đất nước – chia sẻ chibi vector đội viên  - Thái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5026" y="2715502"/>
            <a:ext cx="2149813" cy="39519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fographic – Đội ta lớn lên cùng đất nước – chia sẻ chibi vector đội viên  - Thái Tri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1587" y="2620252"/>
            <a:ext cx="2366624" cy="3951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96779" y="521368"/>
            <a:ext cx="11181347" cy="6007769"/>
          </a:xfrm>
          <a:custGeom>
            <a:avLst/>
            <a:gdLst>
              <a:gd name="connsiteX0" fmla="*/ 0 w 11181347"/>
              <a:gd name="connsiteY0" fmla="*/ 1001315 h 6007769"/>
              <a:gd name="connsiteX1" fmla="*/ 1001315 w 11181347"/>
              <a:gd name="connsiteY1" fmla="*/ 0 h 6007769"/>
              <a:gd name="connsiteX2" fmla="*/ 10180032 w 11181347"/>
              <a:gd name="connsiteY2" fmla="*/ 0 h 6007769"/>
              <a:gd name="connsiteX3" fmla="*/ 11181347 w 11181347"/>
              <a:gd name="connsiteY3" fmla="*/ 1001315 h 6007769"/>
              <a:gd name="connsiteX4" fmla="*/ 11181347 w 11181347"/>
              <a:gd name="connsiteY4" fmla="*/ 5006454 h 6007769"/>
              <a:gd name="connsiteX5" fmla="*/ 10180032 w 11181347"/>
              <a:gd name="connsiteY5" fmla="*/ 6007769 h 6007769"/>
              <a:gd name="connsiteX6" fmla="*/ 1001315 w 11181347"/>
              <a:gd name="connsiteY6" fmla="*/ 6007769 h 6007769"/>
              <a:gd name="connsiteX7" fmla="*/ 0 w 11181347"/>
              <a:gd name="connsiteY7" fmla="*/ 5006454 h 6007769"/>
              <a:gd name="connsiteX8" fmla="*/ 0 w 11181347"/>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1347" h="6007769" fill="none" extrusionOk="0">
                <a:moveTo>
                  <a:pt x="0" y="1001315"/>
                </a:moveTo>
                <a:cubicBezTo>
                  <a:pt x="84081" y="497757"/>
                  <a:pt x="416889" y="6387"/>
                  <a:pt x="1001315" y="0"/>
                </a:cubicBezTo>
                <a:cubicBezTo>
                  <a:pt x="5498957" y="2804"/>
                  <a:pt x="9136797" y="-55701"/>
                  <a:pt x="10180032" y="0"/>
                </a:cubicBezTo>
                <a:cubicBezTo>
                  <a:pt x="10727280" y="5649"/>
                  <a:pt x="11213598" y="386443"/>
                  <a:pt x="11181347" y="1001315"/>
                </a:cubicBezTo>
                <a:cubicBezTo>
                  <a:pt x="11144987" y="2367517"/>
                  <a:pt x="11182878" y="3475423"/>
                  <a:pt x="11181347" y="5006454"/>
                </a:cubicBezTo>
                <a:cubicBezTo>
                  <a:pt x="11261389" y="5614741"/>
                  <a:pt x="10808809" y="5976418"/>
                  <a:pt x="10180032" y="6007769"/>
                </a:cubicBezTo>
                <a:cubicBezTo>
                  <a:pt x="5792062" y="6018588"/>
                  <a:pt x="2031562" y="5955097"/>
                  <a:pt x="1001315" y="6007769"/>
                </a:cubicBezTo>
                <a:cubicBezTo>
                  <a:pt x="478884" y="5931816"/>
                  <a:pt x="52413" y="5531262"/>
                  <a:pt x="0" y="5006454"/>
                </a:cubicBezTo>
                <a:cubicBezTo>
                  <a:pt x="-13109" y="3155049"/>
                  <a:pt x="-152625" y="2257205"/>
                  <a:pt x="0" y="1001315"/>
                </a:cubicBezTo>
                <a:close/>
              </a:path>
              <a:path w="11181347" h="6007769" stroke="0" extrusionOk="0">
                <a:moveTo>
                  <a:pt x="0" y="1001315"/>
                </a:moveTo>
                <a:cubicBezTo>
                  <a:pt x="49866" y="449995"/>
                  <a:pt x="444893" y="26469"/>
                  <a:pt x="1001315" y="0"/>
                </a:cubicBezTo>
                <a:cubicBezTo>
                  <a:pt x="2604160" y="-13580"/>
                  <a:pt x="7152729" y="-21988"/>
                  <a:pt x="10180032" y="0"/>
                </a:cubicBezTo>
                <a:cubicBezTo>
                  <a:pt x="10696470" y="-90517"/>
                  <a:pt x="11116637" y="532907"/>
                  <a:pt x="11181347" y="1001315"/>
                </a:cubicBezTo>
                <a:cubicBezTo>
                  <a:pt x="11049382" y="2353211"/>
                  <a:pt x="11212943" y="3839109"/>
                  <a:pt x="11181347" y="5006454"/>
                </a:cubicBezTo>
                <a:cubicBezTo>
                  <a:pt x="11197446" y="5501951"/>
                  <a:pt x="10698348" y="5925350"/>
                  <a:pt x="10180032" y="6007769"/>
                </a:cubicBezTo>
                <a:cubicBezTo>
                  <a:pt x="6161602" y="6071275"/>
                  <a:pt x="2406921"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9"/>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6000" i="0" u="none" strike="noStrike" kern="0" normalizeH="0" baseline="0" noProof="0" dirty="0">
                <a:ln w="0"/>
                <a:solidFill>
                  <a:srgbClr val="00B0F0"/>
                </a:solidFill>
                <a:uLnTx/>
                <a:uFillTx/>
                <a:latin typeface="#9Slide05 Phobia" panose="02000506000000020003" pitchFamily="2" charset="0"/>
                <a:sym typeface="Arial" panose="020B0604020202020204"/>
              </a:rPr>
              <a:t>Thi </a:t>
            </a:r>
            <a:r>
              <a:rPr kumimoji="0" lang="en-US" sz="6000" i="0" u="none" strike="noStrike" kern="0" normalizeH="0" baseline="0" noProof="0" dirty="0" err="1">
                <a:ln w="0"/>
                <a:solidFill>
                  <a:srgbClr val="00B0F0"/>
                </a:solidFill>
                <a:uLnTx/>
                <a:uFillTx/>
                <a:latin typeface="#9Slide05 Phobia" panose="02000506000000020003" pitchFamily="2" charset="0"/>
                <a:sym typeface="Arial" panose="020B0604020202020204"/>
              </a:rPr>
              <a:t>đua</a:t>
            </a:r>
            <a:r>
              <a:rPr kumimoji="0" lang="en-US" sz="6000" i="0" u="none" strike="noStrike" kern="0" normalizeH="0" noProof="0" dirty="0">
                <a:ln w="0"/>
                <a:solidFill>
                  <a:srgbClr val="00B0F0"/>
                </a:solidFill>
                <a:uLnTx/>
                <a:uFillTx/>
                <a:latin typeface="#9Slide05 Phobia" panose="02000506000000020003" pitchFamily="2" charset="0"/>
                <a:sym typeface="Arial" panose="020B0604020202020204"/>
              </a:rPr>
              <a:t> </a:t>
            </a:r>
            <a:r>
              <a:rPr kumimoji="0" lang="en-US" sz="6000" i="0" u="none" strike="noStrike" kern="0" normalizeH="0" noProof="0" dirty="0" err="1">
                <a:ln w="0"/>
                <a:solidFill>
                  <a:srgbClr val="00B0F0"/>
                </a:solidFill>
                <a:uLnTx/>
                <a:uFillTx/>
                <a:latin typeface="#9Slide05 Phobia" panose="02000506000000020003" pitchFamily="2" charset="0"/>
                <a:sym typeface="Arial" panose="020B0604020202020204"/>
              </a:rPr>
              <a:t>đọc</a:t>
            </a:r>
            <a:r>
              <a:rPr kumimoji="0" lang="en-US" sz="6000" i="0" u="none" strike="noStrike" kern="0" normalizeH="0" noProof="0" dirty="0">
                <a:ln w="0"/>
                <a:solidFill>
                  <a:srgbClr val="00B0F0"/>
                </a:solidFill>
                <a:uLnTx/>
                <a:uFillTx/>
                <a:latin typeface="#9Slide05 Phobia" panose="02000506000000020003" pitchFamily="2" charset="0"/>
                <a:sym typeface="Arial" panose="020B0604020202020204"/>
              </a:rPr>
              <a:t> </a:t>
            </a:r>
            <a:r>
              <a:rPr kumimoji="0" lang="en-US" sz="6000" i="0" u="none" strike="noStrike" kern="0" normalizeH="0" noProof="0" dirty="0" err="1">
                <a:ln w="0"/>
                <a:solidFill>
                  <a:srgbClr val="00B0F0"/>
                </a:solidFill>
                <a:uLnTx/>
                <a:uFillTx/>
                <a:latin typeface="#9Slide05 Phobia" panose="02000506000000020003" pitchFamily="2" charset="0"/>
                <a:sym typeface="Arial" panose="020B0604020202020204"/>
              </a:rPr>
              <a:t>trước</a:t>
            </a:r>
            <a:r>
              <a:rPr kumimoji="0" lang="en-US" sz="6000" i="0" u="none" strike="noStrike" kern="0" normalizeH="0" noProof="0" dirty="0">
                <a:ln w="0"/>
                <a:solidFill>
                  <a:srgbClr val="00B0F0"/>
                </a:solidFill>
                <a:uLnTx/>
                <a:uFillTx/>
                <a:latin typeface="#9Slide05 Phobia" panose="02000506000000020003" pitchFamily="2" charset="0"/>
                <a:sym typeface="Arial" panose="020B0604020202020204"/>
              </a:rPr>
              <a:t> </a:t>
            </a:r>
            <a:r>
              <a:rPr kumimoji="0" lang="en-US" sz="6000" i="0" u="none" strike="noStrike" kern="0" normalizeH="0" noProof="0" dirty="0" err="1">
                <a:ln w="0"/>
                <a:solidFill>
                  <a:srgbClr val="00B0F0"/>
                </a:solidFill>
                <a:uLnTx/>
                <a:uFillTx/>
                <a:latin typeface="#9Slide05 Phobia" panose="02000506000000020003" pitchFamily="2" charset="0"/>
                <a:sym typeface="Arial" panose="020B0604020202020204"/>
              </a:rPr>
              <a:t>lớp</a:t>
            </a:r>
            <a:endParaRPr kumimoji="0" lang="en-US" sz="6000" i="0" u="none" strike="noStrike" kern="0" normalizeH="0" baseline="0" noProof="0" dirty="0">
              <a:ln w="0"/>
              <a:solidFill>
                <a:srgbClr val="00B0F0"/>
              </a:solidFill>
              <a:uLnTx/>
              <a:uFillTx/>
              <a:latin typeface="#9Slide05 Phobia" panose="02000506000000020003" pitchFamily="2" charset="0"/>
              <a:sym typeface="Arial" panose="020B0604020202020204"/>
            </a:endParaRPr>
          </a:p>
        </p:txBody>
      </p:sp>
      <p:pic>
        <p:nvPicPr>
          <p:cNvPr id="19" name="Picture 18"/>
          <p:cNvPicPr>
            <a:picLocks noChangeAspect="1"/>
          </p:cNvPicPr>
          <p:nvPr/>
        </p:nvPicPr>
        <p:blipFill>
          <a:blip r:embed="rId2"/>
          <a:stretch>
            <a:fillRect/>
          </a:stretch>
        </p:blipFill>
        <p:spPr>
          <a:xfrm>
            <a:off x="5965597" y="2089776"/>
            <a:ext cx="5209309" cy="3831364"/>
          </a:xfrm>
          <a:prstGeom prst="rect">
            <a:avLst/>
          </a:prstGeom>
          <a:ln>
            <a:noFill/>
          </a:ln>
          <a:effectLst>
            <a:softEdge rad="112500"/>
          </a:effectLst>
        </p:spPr>
      </p:pic>
      <p:pic>
        <p:nvPicPr>
          <p:cNvPr id="29" name="Picture 28"/>
          <p:cNvPicPr>
            <a:picLocks noChangeAspect="1"/>
          </p:cNvPicPr>
          <p:nvPr/>
        </p:nvPicPr>
        <p:blipFill>
          <a:blip r:embed="rId3">
            <a:clrChange>
              <a:clrFrom>
                <a:srgbClr val="FFFFFF"/>
              </a:clrFrom>
              <a:clrTo>
                <a:srgbClr val="FFFFFF">
                  <a:alpha val="0"/>
                </a:srgbClr>
              </a:clrTo>
            </a:clrChange>
          </a:blip>
          <a:stretch>
            <a:fillRect/>
          </a:stretch>
        </p:blipFill>
        <p:spPr>
          <a:xfrm>
            <a:off x="927023" y="1475509"/>
            <a:ext cx="5421822" cy="44456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ột số hiểCẨM DUYÊNu biết về Đội Thiếu Niên Tiền Phong Hồ Chí Minh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84150"/>
            <a:ext cx="11941810" cy="5993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9407" y="1233591"/>
            <a:ext cx="9531199" cy="1092607"/>
          </a:xfrm>
          <a:prstGeom prst="rect">
            <a:avLst/>
          </a:prstGeom>
          <a:noFill/>
        </p:spPr>
        <p:txBody>
          <a:bodyPr wrap="none" rtlCol="0">
            <a:prstTxWarp prst="textCanDown">
              <a:avLst/>
            </a:prstTxWarp>
            <a:spAutoFit/>
          </a:bodyPr>
          <a:lstStyle/>
          <a:p>
            <a:r>
              <a:rPr lang="en-US" sz="6500" dirty="0" err="1">
                <a:solidFill>
                  <a:srgbClr val="FF0000"/>
                </a:solidFill>
                <a:latin typeface="SVN-Hole Hearted" panose="020B0A06020104020203" pitchFamily="34" charset="0"/>
              </a:rPr>
              <a:t>Chúc</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các</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em</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học</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tốt</a:t>
            </a:r>
            <a:r>
              <a:rPr lang="en-US" sz="6500" dirty="0">
                <a:solidFill>
                  <a:srgbClr val="FF0000"/>
                </a:solidFill>
                <a:latin typeface="SVN-Hole Hearted" panose="020B0A06020104020203"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Tây Ninh: Hội thi Nghi thức Đội, Chỉ huy Đội giỏi, Phụ trách sao giỏi và  “Trống kèn Đội ta” năm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65" y="285750"/>
            <a:ext cx="10765155" cy="51911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48030" y="4284980"/>
            <a:ext cx="10544810" cy="1191895"/>
          </a:xfrm>
          <a:prstGeom prst="rect">
            <a:avLst/>
          </a:prstGeom>
          <a:noFill/>
        </p:spPr>
        <p:txBody>
          <a:bodyPr wrap="square" rtlCol="0">
            <a:noAutofit/>
          </a:bodyPr>
          <a:lstStyle/>
          <a:p>
            <a:pPr algn="ctr"/>
            <a:r>
              <a:rPr lang="en-US" altLang="en-US" sz="2400" b="1" dirty="0">
                <a:solidFill>
                  <a:schemeClr val="tx1"/>
                </a:solidFill>
                <a:latin typeface="Times New Roman" panose="02020603050405020304" pitchFamily="18" charset="0"/>
                <a:cs typeface="Times New Roman" panose="02020603050405020304" pitchFamily="18" charset="0"/>
              </a:rPr>
              <a:t>Hội thi nghi thức Đội là hội thi truyền thống của tổ chức Đội. Hội thi giúp đội viên rèn luyện và phát triển toàn diện, trở thành con ngoan, trò giỏi, cháu ngoan Bác Hồ.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76555" y="635"/>
            <a:ext cx="11312525" cy="68567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910" y="132715"/>
            <a:ext cx="8026400" cy="5481955"/>
          </a:xfrm>
          <a:prstGeom prst="rect">
            <a:avLst/>
          </a:prstGeom>
        </p:spPr>
      </p:pic>
      <p:sp>
        <p:nvSpPr>
          <p:cNvPr id="6" name="TextBox 5"/>
          <p:cNvSpPr txBox="1"/>
          <p:nvPr/>
        </p:nvSpPr>
        <p:spPr>
          <a:xfrm>
            <a:off x="1543685" y="5694680"/>
            <a:ext cx="9589770" cy="833120"/>
          </a:xfrm>
          <a:prstGeom prst="rect">
            <a:avLst/>
          </a:prstGeom>
          <a:noFill/>
        </p:spPr>
        <p:txBody>
          <a:bodyPr wrap="square" rtlCol="0">
            <a:no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Phong trào “ Thắp sáng Ước mơ Thiếu nhi Việt Nam”.</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672202" y="73211"/>
            <a:ext cx="11185416" cy="56729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altLang="en-US" sz="1800" b="0" i="0" u="none" strike="noStrike" kern="1200" cap="none" spc="0" normalizeH="0" baseline="0" noProof="0">
                <a:ln>
                  <a:noFill/>
                </a:ln>
                <a:solidFill>
                  <a:prstClr val="white"/>
                </a:solidFill>
                <a:effectLst/>
                <a:uLnTx/>
                <a:uFillTx/>
                <a:latin typeface="Aptos" panose="02110004020202020204"/>
                <a:ea typeface="+mn-ea"/>
                <a:cs typeface="+mn-cs"/>
              </a:rPr>
              <a:t>Thầy Hiệu trưởng khen thưởng khích lệ những em thực hiện tốt phong trào giúp bạn đến trường, bạn nghèo vượt khó, bằng những món quà nhỏ.</a:t>
            </a:r>
          </a:p>
          <a:p>
            <a:pPr algn="ct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4425" y="537845"/>
            <a:ext cx="8143875" cy="3438525"/>
          </a:xfrm>
          <a:prstGeom prst="rect">
            <a:avLst/>
          </a:prstGeom>
        </p:spPr>
      </p:pic>
      <p:sp>
        <p:nvSpPr>
          <p:cNvPr id="6" name="TextBox 5"/>
          <p:cNvSpPr txBox="1"/>
          <p:nvPr/>
        </p:nvSpPr>
        <p:spPr>
          <a:xfrm>
            <a:off x="1039495" y="4156075"/>
            <a:ext cx="10701655" cy="1432560"/>
          </a:xfrm>
          <a:prstGeom prst="rect">
            <a:avLst/>
          </a:prstGeom>
          <a:noFill/>
        </p:spPr>
        <p:txBody>
          <a:bodyPr wrap="square" rtlCol="0">
            <a:noAutofit/>
          </a:bodyPr>
          <a:lstStyle/>
          <a:p>
            <a:pPr algn="ctr"/>
            <a:r>
              <a:rPr lang="en-US" altLang="en-US" sz="3200" dirty="0">
                <a:solidFill>
                  <a:srgbClr val="FF0000"/>
                </a:solidFill>
                <a:latin typeface="Times New Roman" panose="02020603050405020304" pitchFamily="18" charset="0"/>
                <a:cs typeface="Times New Roman" panose="02020603050405020304" pitchFamily="18" charset="0"/>
              </a:rPr>
              <a:t>Thầy Hiệu trưởng khen thưởng khích lệ những em thực hiện tốt </a:t>
            </a:r>
            <a:r>
              <a:rPr lang="en-US" altLang="en-US" sz="3200" b="1" dirty="0">
                <a:solidFill>
                  <a:srgbClr val="FF0000"/>
                </a:solidFill>
                <a:latin typeface="Times New Roman" panose="02020603050405020304" pitchFamily="18" charset="0"/>
                <a:cs typeface="Times New Roman" panose="02020603050405020304" pitchFamily="18" charset="0"/>
              </a:rPr>
              <a:t>Phong trào giúp bạn đến trường, bạn nghèo vượt khó</a:t>
            </a:r>
            <a:r>
              <a:rPr lang="en-US" altLang="en-US" sz="3200" dirty="0">
                <a:solidFill>
                  <a:srgbClr val="FF0000"/>
                </a:solidFill>
                <a:latin typeface="Times New Roman" panose="02020603050405020304" pitchFamily="18" charset="0"/>
                <a:cs typeface="Times New Roman" panose="02020603050405020304" pitchFamily="18" charset="0"/>
              </a:rPr>
              <a:t>, bằng những món quà nhỏ.</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48653" y="320842"/>
            <a:ext cx="11774905" cy="6392779"/>
          </a:xfrm>
          <a:prstGeom prst="round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790" y="1638935"/>
            <a:ext cx="7806690" cy="4655185"/>
          </a:xfrm>
          <a:prstGeom prst="rect">
            <a:avLst/>
          </a:prstGeom>
        </p:spPr>
      </p:pic>
      <p:pic>
        <p:nvPicPr>
          <p:cNvPr id="2" name="Picture 1"/>
          <p:cNvPicPr>
            <a:picLocks noChangeAspect="1"/>
          </p:cNvPicPr>
          <p:nvPr/>
        </p:nvPicPr>
        <p:blipFill>
          <a:blip r:embed="rId3"/>
          <a:stretch>
            <a:fillRect/>
          </a:stretch>
        </p:blipFill>
        <p:spPr>
          <a:xfrm>
            <a:off x="901700" y="1821180"/>
            <a:ext cx="2752090" cy="3832225"/>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09575" y="533400"/>
            <a:ext cx="10396855" cy="3735705"/>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12"/>
          <p:cNvSpPr txBox="1"/>
          <p:nvPr/>
        </p:nvSpPr>
        <p:spPr>
          <a:xfrm>
            <a:off x="1529715" y="878205"/>
            <a:ext cx="8638540" cy="901065"/>
          </a:xfrm>
          <a:prstGeom prst="rect">
            <a:avLst/>
          </a:prstGeom>
          <a:noFill/>
        </p:spPr>
        <p:txBody>
          <a:bodyPr wrap="square" rtlCol="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Thứ</a:t>
            </a:r>
            <a:r>
              <a:rPr kumimoji="0" lang="vi-VN" alt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a:t>
            </a:r>
            <a:r>
              <a:rPr kumimoji="0" lang="en-US" altLang="vi-VN"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ư  </a:t>
            </a:r>
            <a:r>
              <a:rPr kumimoji="0" 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ngày 29 </a:t>
            </a:r>
            <a:r>
              <a:rPr kumimoji="0" lang="en-US" sz="40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tháng 10 </a:t>
            </a:r>
            <a:r>
              <a:rPr kumimoji="0" lang="en-US" sz="40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năm 2025</a:t>
            </a:r>
            <a:endParaRPr kumimoji="0" lang="en-US" sz="40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0" name="TextBox 22"/>
          <p:cNvSpPr txBox="1"/>
          <p:nvPr/>
        </p:nvSpPr>
        <p:spPr>
          <a:xfrm>
            <a:off x="3929380" y="1779270"/>
            <a:ext cx="2738120" cy="603250"/>
          </a:xfrm>
          <a:prstGeom prst="rect">
            <a:avLst/>
          </a:prstGeom>
        </p:spPr>
        <p:txBody>
          <a:bodyPr wrap="square" lIns="0" tIns="0" rIns="0" bIns="0" rtlCol="0" anchor="t">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ts val="2535"/>
              </a:lnSpc>
              <a:spcBef>
                <a:spcPct val="0"/>
              </a:spcBef>
              <a:spcAft>
                <a:spcPts val="0"/>
              </a:spcAft>
              <a:buClrTx/>
              <a:buSzTx/>
              <a:buFontTx/>
              <a:buNone/>
              <a:defRPr/>
            </a:pPr>
            <a:r>
              <a:rPr kumimoji="0" lang="en-US" sz="4000" b="1" i="0" u="none" strike="noStrike" kern="0" cap="none" spc="98"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Tiếng</a:t>
            </a:r>
            <a:r>
              <a:rPr kumimoji="0" lang="en-US" sz="4000" b="1" i="0" u="none" strike="noStrike" kern="0" cap="none" spc="98"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b="1" i="0" u="none" strike="noStrike" kern="0" cap="none" spc="98"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Việt</a:t>
            </a:r>
            <a:endParaRPr kumimoji="0" lang="en-US" sz="4000" b="1" i="0" u="none" strike="noStrike" kern="0" cap="none" spc="98"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6" name="TextBox 9"/>
          <p:cNvSpPr txBox="1"/>
          <p:nvPr/>
        </p:nvSpPr>
        <p:spPr>
          <a:xfrm>
            <a:off x="1371600" y="2382520"/>
            <a:ext cx="8470900"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sym typeface="Arial" panose="020B0604020202020204"/>
              </a:rPr>
              <a:t>Lễ ra mắt Hội Nhi đồng Cứu quốc</a:t>
            </a:r>
            <a:endParaRPr kumimoji="0" lang="en-US" sz="4400" b="1" i="0" u="none" strike="noStrike" kern="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2" name="Rectangle: Rounded Corners 1"/>
          <p:cNvSpPr/>
          <p:nvPr/>
        </p:nvSpPr>
        <p:spPr>
          <a:xfrm>
            <a:off x="286794" y="1095441"/>
            <a:ext cx="4893571" cy="5437372"/>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p:cNvSpPr txBox="1"/>
          <p:nvPr/>
        </p:nvSpPr>
        <p:spPr>
          <a:xfrm>
            <a:off x="710565" y="1095375"/>
            <a:ext cx="501777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đọc thành tiếng</a:t>
            </a:r>
            <a:endParaRPr kumimoji="0" lang="en-US" sz="6000" b="0"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5667692" y="515645"/>
            <a:ext cx="6237514" cy="5246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TotalTime>
  <Words>795</Words>
  <Application>Microsoft Office PowerPoint</Application>
  <PresentationFormat>Custom</PresentationFormat>
  <Paragraphs>112</Paragraphs>
  <Slides>32</Slides>
  <Notes>4</Notes>
  <HiddenSlides>0</HiddenSlides>
  <MMClips>4</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10</cp:lastModifiedBy>
  <cp:revision>232</cp:revision>
  <dcterms:created xsi:type="dcterms:W3CDTF">2023-06-15T08:48:00Z</dcterms:created>
  <dcterms:modified xsi:type="dcterms:W3CDTF">2025-11-28T00:11:49Z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1241D3C45FFE44E2933905B6EF6EBFAB_12</vt:lpwstr>
  </property>
  <property fmtid="{D5CDD505-2E9C-101B-9397-08002B2CF9AE}" pid="3" name="KSOProductBuildVer">
    <vt:lpwstr>1033-12.2.0.22549</vt:lpwstr>
  </property>
</Properties>
</file>