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Lst>
  <p:notesMasterIdLst>
    <p:notesMasterId r:id="rId32"/>
  </p:notesMasterIdLst>
  <p:sldIdLst>
    <p:sldId id="2007577240" r:id="rId2"/>
    <p:sldId id="2007577241" r:id="rId3"/>
    <p:sldId id="2007577242" r:id="rId4"/>
    <p:sldId id="2007577243" r:id="rId5"/>
    <p:sldId id="300" r:id="rId6"/>
    <p:sldId id="314" r:id="rId7"/>
    <p:sldId id="315" r:id="rId8"/>
    <p:sldId id="316" r:id="rId9"/>
    <p:sldId id="319" r:id="rId10"/>
    <p:sldId id="259" r:id="rId11"/>
    <p:sldId id="307" r:id="rId12"/>
    <p:sldId id="2007577245" r:id="rId13"/>
    <p:sldId id="2007577246" r:id="rId14"/>
    <p:sldId id="2007577247" r:id="rId15"/>
    <p:sldId id="2007577248" r:id="rId16"/>
    <p:sldId id="274" r:id="rId17"/>
    <p:sldId id="2007577249" r:id="rId18"/>
    <p:sldId id="2007577250" r:id="rId19"/>
    <p:sldId id="2007577251" r:id="rId20"/>
    <p:sldId id="323" r:id="rId21"/>
    <p:sldId id="318" r:id="rId22"/>
    <p:sldId id="2007577252" r:id="rId23"/>
    <p:sldId id="2007577253" r:id="rId24"/>
    <p:sldId id="2007577254" r:id="rId25"/>
    <p:sldId id="2007577255" r:id="rId26"/>
    <p:sldId id="324" r:id="rId27"/>
    <p:sldId id="4322" r:id="rId28"/>
    <p:sldId id="4321" r:id="rId29"/>
    <p:sldId id="4317" r:id="rId30"/>
    <p:sldId id="320" r:id="rId31"/>
  </p:sldIdLst>
  <p:sldSz cx="9144000" cy="5143500" type="screen16x9"/>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C4932"/>
    <a:srgbClr val="FFE8C6"/>
    <a:srgbClr val="FFF7EC"/>
    <a:srgbClr val="FED9D6"/>
    <a:srgbClr val="FDBEB9"/>
    <a:srgbClr val="FFF7F4"/>
    <a:srgbClr val="186E1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89465" autoAdjust="0"/>
  </p:normalViewPr>
  <p:slideViewPr>
    <p:cSldViewPr>
      <p:cViewPr varScale="1">
        <p:scale>
          <a:sx n="120" d="100"/>
          <a:sy n="120" d="100"/>
        </p:scale>
        <p:origin x="-46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CB3DDB-0F27-48C8-B9CF-0D185F38B12D}" type="datetimeFigureOut">
              <a:rPr lang="zh-CN" altLang="en-US" smtClean="0"/>
              <a:t>2024/5/8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471C6-AD5F-4A48-85CD-A0853D0DC89C}" type="slidenum">
              <a:rPr lang="zh-CN" altLang="en-US" smtClean="0"/>
              <a:t>‹#›</a:t>
            </a:fld>
            <a:endParaRPr lang="zh-CN" altLang="en-US"/>
          </a:p>
        </p:txBody>
      </p:sp>
    </p:spTree>
    <p:extLst>
      <p:ext uri="{BB962C8B-B14F-4D97-AF65-F5344CB8AC3E}">
        <p14:creationId xmlns:p14="http://schemas.microsoft.com/office/powerpoint/2010/main" val="421535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bấm vào cà rốt =&gt; chuyển đến câu hỏi =&gt; bấm trở về =&gt; cà rốt tự động biến mất.</a:t>
            </a:r>
          </a:p>
          <a:p>
            <a:r>
              <a:rPr lang="vi-VN" dirty="0"/>
              <a:t>GV bấm vào mặt trời để chuyển đến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158529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3586813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1278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60120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20086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7551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251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3782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1" y="2701528"/>
            <a:ext cx="6858000" cy="1241822"/>
          </a:xfr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2024/5/8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35940950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4565" y="273846"/>
            <a:ext cx="6550786" cy="994172"/>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2024/5/8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xmlns="" id="{9094A617-A57A-42FA-8DBF-5333EEB7AFF2}"/>
              </a:ext>
            </a:extLst>
          </p:cNvPr>
          <p:cNvGrpSpPr>
            <a:grpSpLocks noChangeAspect="1"/>
          </p:cNvGrpSpPr>
          <p:nvPr userDrawn="1"/>
        </p:nvGrpSpPr>
        <p:grpSpPr bwMode="auto">
          <a:xfrm rot="20467455">
            <a:off x="88604" y="5750"/>
            <a:ext cx="812224" cy="1298453"/>
            <a:chOff x="2016" y="25"/>
            <a:chExt cx="1272" cy="2034"/>
          </a:xfrm>
        </p:grpSpPr>
        <p:sp>
          <p:nvSpPr>
            <p:cNvPr id="9" name="AutoShape 3">
              <a:extLst>
                <a:ext uri="{FF2B5EF4-FFF2-40B4-BE49-F238E27FC236}">
                  <a16:creationId xmlns:a16="http://schemas.microsoft.com/office/drawing/2014/main" xmlns=""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0" name="Freeform 5">
              <a:extLst>
                <a:ext uri="{FF2B5EF4-FFF2-40B4-BE49-F238E27FC236}">
                  <a16:creationId xmlns:a16="http://schemas.microsoft.com/office/drawing/2014/main" xmlns=""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1" name="Freeform 6">
              <a:extLst>
                <a:ext uri="{FF2B5EF4-FFF2-40B4-BE49-F238E27FC236}">
                  <a16:creationId xmlns:a16="http://schemas.microsoft.com/office/drawing/2014/main" xmlns=""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2" name="Freeform 7">
              <a:extLst>
                <a:ext uri="{FF2B5EF4-FFF2-40B4-BE49-F238E27FC236}">
                  <a16:creationId xmlns:a16="http://schemas.microsoft.com/office/drawing/2014/main" xmlns=""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3" name="Freeform 8">
              <a:extLst>
                <a:ext uri="{FF2B5EF4-FFF2-40B4-BE49-F238E27FC236}">
                  <a16:creationId xmlns:a16="http://schemas.microsoft.com/office/drawing/2014/main" xmlns=""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4" name="Freeform 9">
              <a:extLst>
                <a:ext uri="{FF2B5EF4-FFF2-40B4-BE49-F238E27FC236}">
                  <a16:creationId xmlns:a16="http://schemas.microsoft.com/office/drawing/2014/main" xmlns=""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5" name="Freeform 10">
              <a:extLst>
                <a:ext uri="{FF2B5EF4-FFF2-40B4-BE49-F238E27FC236}">
                  <a16:creationId xmlns:a16="http://schemas.microsoft.com/office/drawing/2014/main" xmlns=""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6" name="Freeform 11">
              <a:extLst>
                <a:ext uri="{FF2B5EF4-FFF2-40B4-BE49-F238E27FC236}">
                  <a16:creationId xmlns:a16="http://schemas.microsoft.com/office/drawing/2014/main" xmlns=""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7" name="Freeform 12">
              <a:extLst>
                <a:ext uri="{FF2B5EF4-FFF2-40B4-BE49-F238E27FC236}">
                  <a16:creationId xmlns:a16="http://schemas.microsoft.com/office/drawing/2014/main" xmlns=""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8" name="Freeform 13">
              <a:extLst>
                <a:ext uri="{FF2B5EF4-FFF2-40B4-BE49-F238E27FC236}">
                  <a16:creationId xmlns:a16="http://schemas.microsoft.com/office/drawing/2014/main" xmlns=""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9" name="Freeform 14">
              <a:extLst>
                <a:ext uri="{FF2B5EF4-FFF2-40B4-BE49-F238E27FC236}">
                  <a16:creationId xmlns:a16="http://schemas.microsoft.com/office/drawing/2014/main" xmlns=""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0" name="Freeform 15">
              <a:extLst>
                <a:ext uri="{FF2B5EF4-FFF2-40B4-BE49-F238E27FC236}">
                  <a16:creationId xmlns:a16="http://schemas.microsoft.com/office/drawing/2014/main" xmlns=""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1" name="Freeform 16">
              <a:extLst>
                <a:ext uri="{FF2B5EF4-FFF2-40B4-BE49-F238E27FC236}">
                  <a16:creationId xmlns:a16="http://schemas.microsoft.com/office/drawing/2014/main" xmlns=""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2" name="Freeform 17">
              <a:extLst>
                <a:ext uri="{FF2B5EF4-FFF2-40B4-BE49-F238E27FC236}">
                  <a16:creationId xmlns:a16="http://schemas.microsoft.com/office/drawing/2014/main" xmlns=""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3" name="Freeform 18">
              <a:extLst>
                <a:ext uri="{FF2B5EF4-FFF2-40B4-BE49-F238E27FC236}">
                  <a16:creationId xmlns:a16="http://schemas.microsoft.com/office/drawing/2014/main" xmlns=""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4" name="Freeform 19">
              <a:extLst>
                <a:ext uri="{FF2B5EF4-FFF2-40B4-BE49-F238E27FC236}">
                  <a16:creationId xmlns:a16="http://schemas.microsoft.com/office/drawing/2014/main" xmlns=""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5" name="Freeform 20">
              <a:extLst>
                <a:ext uri="{FF2B5EF4-FFF2-40B4-BE49-F238E27FC236}">
                  <a16:creationId xmlns:a16="http://schemas.microsoft.com/office/drawing/2014/main" xmlns=""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6" name="Freeform 21">
              <a:extLst>
                <a:ext uri="{FF2B5EF4-FFF2-40B4-BE49-F238E27FC236}">
                  <a16:creationId xmlns:a16="http://schemas.microsoft.com/office/drawing/2014/main" xmlns=""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7" name="Oval 22">
              <a:extLst>
                <a:ext uri="{FF2B5EF4-FFF2-40B4-BE49-F238E27FC236}">
                  <a16:creationId xmlns:a16="http://schemas.microsoft.com/office/drawing/2014/main" xmlns=""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8" name="Oval 23">
              <a:extLst>
                <a:ext uri="{FF2B5EF4-FFF2-40B4-BE49-F238E27FC236}">
                  <a16:creationId xmlns:a16="http://schemas.microsoft.com/office/drawing/2014/main" xmlns=""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9" name="Freeform 24">
              <a:extLst>
                <a:ext uri="{FF2B5EF4-FFF2-40B4-BE49-F238E27FC236}">
                  <a16:creationId xmlns:a16="http://schemas.microsoft.com/office/drawing/2014/main" xmlns=""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0" name="Freeform 25">
              <a:extLst>
                <a:ext uri="{FF2B5EF4-FFF2-40B4-BE49-F238E27FC236}">
                  <a16:creationId xmlns:a16="http://schemas.microsoft.com/office/drawing/2014/main" xmlns=""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1" name="Freeform 26">
              <a:extLst>
                <a:ext uri="{FF2B5EF4-FFF2-40B4-BE49-F238E27FC236}">
                  <a16:creationId xmlns:a16="http://schemas.microsoft.com/office/drawing/2014/main" xmlns=""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2" name="Freeform 27">
              <a:extLst>
                <a:ext uri="{FF2B5EF4-FFF2-40B4-BE49-F238E27FC236}">
                  <a16:creationId xmlns:a16="http://schemas.microsoft.com/office/drawing/2014/main" xmlns=""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3" name="Freeform 28">
              <a:extLst>
                <a:ext uri="{FF2B5EF4-FFF2-40B4-BE49-F238E27FC236}">
                  <a16:creationId xmlns:a16="http://schemas.microsoft.com/office/drawing/2014/main" xmlns=""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4" name="Freeform 29">
              <a:extLst>
                <a:ext uri="{FF2B5EF4-FFF2-40B4-BE49-F238E27FC236}">
                  <a16:creationId xmlns:a16="http://schemas.microsoft.com/office/drawing/2014/main" xmlns=""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5" name="Freeform 30">
              <a:extLst>
                <a:ext uri="{FF2B5EF4-FFF2-40B4-BE49-F238E27FC236}">
                  <a16:creationId xmlns:a16="http://schemas.microsoft.com/office/drawing/2014/main" xmlns=""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6" name="Freeform 31">
              <a:extLst>
                <a:ext uri="{FF2B5EF4-FFF2-40B4-BE49-F238E27FC236}">
                  <a16:creationId xmlns:a16="http://schemas.microsoft.com/office/drawing/2014/main" xmlns=""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grpSp>
      <p:pic>
        <p:nvPicPr>
          <p:cNvPr id="7" name="图片 6">
            <a:extLst>
              <a:ext uri="{FF2B5EF4-FFF2-40B4-BE49-F238E27FC236}">
                <a16:creationId xmlns:a16="http://schemas.microsoft.com/office/drawing/2014/main" xmlns="" id="{C102AE84-7224-4794-83AF-9D99AAA3A2A7}"/>
              </a:ext>
            </a:extLst>
          </p:cNvPr>
          <p:cNvPicPr>
            <a:picLocks noChangeAspect="1"/>
          </p:cNvPicPr>
          <p:nvPr userDrawn="1"/>
        </p:nvPicPr>
        <p:blipFill>
          <a:blip r:embed="rId3"/>
          <a:stretch>
            <a:fillRect/>
          </a:stretch>
        </p:blipFill>
        <p:spPr>
          <a:xfrm rot="20343912">
            <a:off x="125611" y="205795"/>
            <a:ext cx="1620602" cy="1340009"/>
          </a:xfrm>
          <a:prstGeom prst="rect">
            <a:avLst/>
          </a:prstGeom>
        </p:spPr>
      </p:pic>
      <p:sp>
        <p:nvSpPr>
          <p:cNvPr id="37" name="文本框 36">
            <a:extLst>
              <a:ext uri="{FF2B5EF4-FFF2-40B4-BE49-F238E27FC236}">
                <a16:creationId xmlns:a16="http://schemas.microsoft.com/office/drawing/2014/main" xmlns="" id="{06DAC5A2-F0DB-49C1-BED2-3A1AD196E90F}"/>
              </a:ext>
            </a:extLst>
          </p:cNvPr>
          <p:cNvSpPr txBox="1"/>
          <p:nvPr userDrawn="1"/>
        </p:nvSpPr>
        <p:spPr>
          <a:xfrm rot="20635051">
            <a:off x="66231" y="682449"/>
            <a:ext cx="1531188" cy="323165"/>
          </a:xfrm>
          <a:prstGeom prst="rect">
            <a:avLst/>
          </a:prstGeom>
          <a:noFill/>
        </p:spPr>
        <p:txBody>
          <a:bodyPr wrap="none" rtlCol="0">
            <a:spAutoFit/>
          </a:bodyPr>
          <a:lstStyle/>
          <a:p>
            <a:r>
              <a:rPr lang="zh-CN" altLang="en-US" sz="1500" dirty="0">
                <a:solidFill>
                  <a:schemeClr val="bg1"/>
                </a:solidFill>
                <a:effectLst/>
              </a:rPr>
              <a:t>小朋友们请注意</a:t>
            </a:r>
          </a:p>
        </p:txBody>
      </p:sp>
      <p:sp>
        <p:nvSpPr>
          <p:cNvPr id="40" name="矩形 39">
            <a:extLst>
              <a:ext uri="{FF2B5EF4-FFF2-40B4-BE49-F238E27FC236}">
                <a16:creationId xmlns:a16="http://schemas.microsoft.com/office/drawing/2014/main" xmlns="" id="{6909AF56-5669-4D0A-BE01-C4FC93E1F9C0}"/>
              </a:ext>
            </a:extLst>
          </p:cNvPr>
          <p:cNvSpPr/>
          <p:nvPr userDrawn="1"/>
        </p:nvSpPr>
        <p:spPr>
          <a:xfrm>
            <a:off x="554973" y="1515171"/>
            <a:ext cx="7636371" cy="2438359"/>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38" name="图片 37">
            <a:extLst>
              <a:ext uri="{FF2B5EF4-FFF2-40B4-BE49-F238E27FC236}">
                <a16:creationId xmlns:a16="http://schemas.microsoft.com/office/drawing/2014/main" xmlns="" id="{90EA56FB-E161-4C59-953A-FF7B902A452E}"/>
              </a:ext>
            </a:extLst>
          </p:cNvPr>
          <p:cNvPicPr>
            <a:picLocks noChangeAspect="1"/>
          </p:cNvPicPr>
          <p:nvPr userDrawn="1"/>
        </p:nvPicPr>
        <p:blipFill>
          <a:blip r:embed="rId4"/>
          <a:stretch>
            <a:fillRect/>
          </a:stretch>
        </p:blipFill>
        <p:spPr>
          <a:xfrm rot="21420398">
            <a:off x="7470420" y="3625032"/>
            <a:ext cx="1575161" cy="1394932"/>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xmlns="" id="{BC902933-E954-48D7-82A7-9ECBAE30C088}"/>
              </a:ext>
            </a:extLst>
          </p:cNvPr>
          <p:cNvPicPr>
            <a:picLocks noChangeAspect="1"/>
          </p:cNvPicPr>
          <p:nvPr userDrawn="1"/>
        </p:nvPicPr>
        <p:blipFill>
          <a:blip r:embed="rId5"/>
          <a:stretch>
            <a:fillRect/>
          </a:stretch>
        </p:blipFill>
        <p:spPr>
          <a:xfrm rot="20481600">
            <a:off x="7077731" y="4032331"/>
            <a:ext cx="830885" cy="9423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5505894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4565" y="273846"/>
            <a:ext cx="6550786" cy="994172"/>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2024/5/8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xmlns="" id="{9094A617-A57A-42FA-8DBF-5333EEB7AFF2}"/>
              </a:ext>
            </a:extLst>
          </p:cNvPr>
          <p:cNvGrpSpPr>
            <a:grpSpLocks noChangeAspect="1"/>
          </p:cNvGrpSpPr>
          <p:nvPr userDrawn="1"/>
        </p:nvGrpSpPr>
        <p:grpSpPr bwMode="auto">
          <a:xfrm rot="20467455">
            <a:off x="88604" y="5750"/>
            <a:ext cx="812224" cy="1298453"/>
            <a:chOff x="2016" y="25"/>
            <a:chExt cx="1272" cy="2034"/>
          </a:xfrm>
        </p:grpSpPr>
        <p:sp>
          <p:nvSpPr>
            <p:cNvPr id="9" name="AutoShape 3">
              <a:extLst>
                <a:ext uri="{FF2B5EF4-FFF2-40B4-BE49-F238E27FC236}">
                  <a16:creationId xmlns:a16="http://schemas.microsoft.com/office/drawing/2014/main" xmlns=""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0" name="Freeform 5">
              <a:extLst>
                <a:ext uri="{FF2B5EF4-FFF2-40B4-BE49-F238E27FC236}">
                  <a16:creationId xmlns:a16="http://schemas.microsoft.com/office/drawing/2014/main" xmlns=""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1" name="Freeform 6">
              <a:extLst>
                <a:ext uri="{FF2B5EF4-FFF2-40B4-BE49-F238E27FC236}">
                  <a16:creationId xmlns:a16="http://schemas.microsoft.com/office/drawing/2014/main" xmlns=""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2" name="Freeform 7">
              <a:extLst>
                <a:ext uri="{FF2B5EF4-FFF2-40B4-BE49-F238E27FC236}">
                  <a16:creationId xmlns:a16="http://schemas.microsoft.com/office/drawing/2014/main" xmlns=""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3" name="Freeform 8">
              <a:extLst>
                <a:ext uri="{FF2B5EF4-FFF2-40B4-BE49-F238E27FC236}">
                  <a16:creationId xmlns:a16="http://schemas.microsoft.com/office/drawing/2014/main" xmlns=""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4" name="Freeform 9">
              <a:extLst>
                <a:ext uri="{FF2B5EF4-FFF2-40B4-BE49-F238E27FC236}">
                  <a16:creationId xmlns:a16="http://schemas.microsoft.com/office/drawing/2014/main" xmlns=""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5" name="Freeform 10">
              <a:extLst>
                <a:ext uri="{FF2B5EF4-FFF2-40B4-BE49-F238E27FC236}">
                  <a16:creationId xmlns:a16="http://schemas.microsoft.com/office/drawing/2014/main" xmlns=""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6" name="Freeform 11">
              <a:extLst>
                <a:ext uri="{FF2B5EF4-FFF2-40B4-BE49-F238E27FC236}">
                  <a16:creationId xmlns:a16="http://schemas.microsoft.com/office/drawing/2014/main" xmlns=""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7" name="Freeform 12">
              <a:extLst>
                <a:ext uri="{FF2B5EF4-FFF2-40B4-BE49-F238E27FC236}">
                  <a16:creationId xmlns:a16="http://schemas.microsoft.com/office/drawing/2014/main" xmlns=""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8" name="Freeform 13">
              <a:extLst>
                <a:ext uri="{FF2B5EF4-FFF2-40B4-BE49-F238E27FC236}">
                  <a16:creationId xmlns:a16="http://schemas.microsoft.com/office/drawing/2014/main" xmlns=""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9" name="Freeform 14">
              <a:extLst>
                <a:ext uri="{FF2B5EF4-FFF2-40B4-BE49-F238E27FC236}">
                  <a16:creationId xmlns:a16="http://schemas.microsoft.com/office/drawing/2014/main" xmlns=""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0" name="Freeform 15">
              <a:extLst>
                <a:ext uri="{FF2B5EF4-FFF2-40B4-BE49-F238E27FC236}">
                  <a16:creationId xmlns:a16="http://schemas.microsoft.com/office/drawing/2014/main" xmlns=""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1" name="Freeform 16">
              <a:extLst>
                <a:ext uri="{FF2B5EF4-FFF2-40B4-BE49-F238E27FC236}">
                  <a16:creationId xmlns:a16="http://schemas.microsoft.com/office/drawing/2014/main" xmlns=""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2" name="Freeform 17">
              <a:extLst>
                <a:ext uri="{FF2B5EF4-FFF2-40B4-BE49-F238E27FC236}">
                  <a16:creationId xmlns:a16="http://schemas.microsoft.com/office/drawing/2014/main" xmlns=""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3" name="Freeform 18">
              <a:extLst>
                <a:ext uri="{FF2B5EF4-FFF2-40B4-BE49-F238E27FC236}">
                  <a16:creationId xmlns:a16="http://schemas.microsoft.com/office/drawing/2014/main" xmlns=""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4" name="Freeform 19">
              <a:extLst>
                <a:ext uri="{FF2B5EF4-FFF2-40B4-BE49-F238E27FC236}">
                  <a16:creationId xmlns:a16="http://schemas.microsoft.com/office/drawing/2014/main" xmlns=""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5" name="Freeform 20">
              <a:extLst>
                <a:ext uri="{FF2B5EF4-FFF2-40B4-BE49-F238E27FC236}">
                  <a16:creationId xmlns:a16="http://schemas.microsoft.com/office/drawing/2014/main" xmlns=""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6" name="Freeform 21">
              <a:extLst>
                <a:ext uri="{FF2B5EF4-FFF2-40B4-BE49-F238E27FC236}">
                  <a16:creationId xmlns:a16="http://schemas.microsoft.com/office/drawing/2014/main" xmlns=""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7" name="Oval 22">
              <a:extLst>
                <a:ext uri="{FF2B5EF4-FFF2-40B4-BE49-F238E27FC236}">
                  <a16:creationId xmlns:a16="http://schemas.microsoft.com/office/drawing/2014/main" xmlns=""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8" name="Oval 23">
              <a:extLst>
                <a:ext uri="{FF2B5EF4-FFF2-40B4-BE49-F238E27FC236}">
                  <a16:creationId xmlns:a16="http://schemas.microsoft.com/office/drawing/2014/main" xmlns=""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9" name="Freeform 24">
              <a:extLst>
                <a:ext uri="{FF2B5EF4-FFF2-40B4-BE49-F238E27FC236}">
                  <a16:creationId xmlns:a16="http://schemas.microsoft.com/office/drawing/2014/main" xmlns=""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0" name="Freeform 25">
              <a:extLst>
                <a:ext uri="{FF2B5EF4-FFF2-40B4-BE49-F238E27FC236}">
                  <a16:creationId xmlns:a16="http://schemas.microsoft.com/office/drawing/2014/main" xmlns=""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1" name="Freeform 26">
              <a:extLst>
                <a:ext uri="{FF2B5EF4-FFF2-40B4-BE49-F238E27FC236}">
                  <a16:creationId xmlns:a16="http://schemas.microsoft.com/office/drawing/2014/main" xmlns=""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2" name="Freeform 27">
              <a:extLst>
                <a:ext uri="{FF2B5EF4-FFF2-40B4-BE49-F238E27FC236}">
                  <a16:creationId xmlns:a16="http://schemas.microsoft.com/office/drawing/2014/main" xmlns=""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3" name="Freeform 28">
              <a:extLst>
                <a:ext uri="{FF2B5EF4-FFF2-40B4-BE49-F238E27FC236}">
                  <a16:creationId xmlns:a16="http://schemas.microsoft.com/office/drawing/2014/main" xmlns=""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4" name="Freeform 29">
              <a:extLst>
                <a:ext uri="{FF2B5EF4-FFF2-40B4-BE49-F238E27FC236}">
                  <a16:creationId xmlns:a16="http://schemas.microsoft.com/office/drawing/2014/main" xmlns=""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5" name="Freeform 30">
              <a:extLst>
                <a:ext uri="{FF2B5EF4-FFF2-40B4-BE49-F238E27FC236}">
                  <a16:creationId xmlns:a16="http://schemas.microsoft.com/office/drawing/2014/main" xmlns=""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6" name="Freeform 31">
              <a:extLst>
                <a:ext uri="{FF2B5EF4-FFF2-40B4-BE49-F238E27FC236}">
                  <a16:creationId xmlns:a16="http://schemas.microsoft.com/office/drawing/2014/main" xmlns=""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grpSp>
      <p:pic>
        <p:nvPicPr>
          <p:cNvPr id="7" name="图片 6">
            <a:extLst>
              <a:ext uri="{FF2B5EF4-FFF2-40B4-BE49-F238E27FC236}">
                <a16:creationId xmlns:a16="http://schemas.microsoft.com/office/drawing/2014/main" xmlns="" id="{C102AE84-7224-4794-83AF-9D99AAA3A2A7}"/>
              </a:ext>
            </a:extLst>
          </p:cNvPr>
          <p:cNvPicPr>
            <a:picLocks noChangeAspect="1"/>
          </p:cNvPicPr>
          <p:nvPr userDrawn="1"/>
        </p:nvPicPr>
        <p:blipFill>
          <a:blip r:embed="rId3"/>
          <a:stretch>
            <a:fillRect/>
          </a:stretch>
        </p:blipFill>
        <p:spPr>
          <a:xfrm rot="20343912">
            <a:off x="125611" y="205795"/>
            <a:ext cx="1620602" cy="1340009"/>
          </a:xfrm>
          <a:prstGeom prst="rect">
            <a:avLst/>
          </a:prstGeom>
        </p:spPr>
      </p:pic>
      <p:sp>
        <p:nvSpPr>
          <p:cNvPr id="37" name="文本框 36">
            <a:extLst>
              <a:ext uri="{FF2B5EF4-FFF2-40B4-BE49-F238E27FC236}">
                <a16:creationId xmlns:a16="http://schemas.microsoft.com/office/drawing/2014/main" xmlns="" id="{06DAC5A2-F0DB-49C1-BED2-3A1AD196E90F}"/>
              </a:ext>
            </a:extLst>
          </p:cNvPr>
          <p:cNvSpPr txBox="1"/>
          <p:nvPr userDrawn="1"/>
        </p:nvSpPr>
        <p:spPr>
          <a:xfrm rot="20635051">
            <a:off x="66231" y="682449"/>
            <a:ext cx="1531188" cy="323165"/>
          </a:xfrm>
          <a:prstGeom prst="rect">
            <a:avLst/>
          </a:prstGeom>
          <a:noFill/>
        </p:spPr>
        <p:txBody>
          <a:bodyPr wrap="none" rtlCol="0">
            <a:spAutoFit/>
          </a:bodyPr>
          <a:lstStyle/>
          <a:p>
            <a:r>
              <a:rPr lang="zh-CN" altLang="en-US" sz="1500" dirty="0">
                <a:solidFill>
                  <a:schemeClr val="bg1"/>
                </a:solidFill>
                <a:effectLst/>
              </a:rPr>
              <a:t>爸爸妈妈请注意</a:t>
            </a:r>
          </a:p>
        </p:txBody>
      </p:sp>
      <p:sp>
        <p:nvSpPr>
          <p:cNvPr id="40" name="矩形 39">
            <a:extLst>
              <a:ext uri="{FF2B5EF4-FFF2-40B4-BE49-F238E27FC236}">
                <a16:creationId xmlns:a16="http://schemas.microsoft.com/office/drawing/2014/main" xmlns="" id="{6909AF56-5669-4D0A-BE01-C4FC93E1F9C0}"/>
              </a:ext>
            </a:extLst>
          </p:cNvPr>
          <p:cNvSpPr/>
          <p:nvPr userDrawn="1"/>
        </p:nvSpPr>
        <p:spPr>
          <a:xfrm>
            <a:off x="554973" y="1515171"/>
            <a:ext cx="7636371" cy="2438359"/>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38" name="图片 37">
            <a:extLst>
              <a:ext uri="{FF2B5EF4-FFF2-40B4-BE49-F238E27FC236}">
                <a16:creationId xmlns:a16="http://schemas.microsoft.com/office/drawing/2014/main" xmlns="" id="{90EA56FB-E161-4C59-953A-FF7B902A452E}"/>
              </a:ext>
            </a:extLst>
          </p:cNvPr>
          <p:cNvPicPr>
            <a:picLocks noChangeAspect="1"/>
          </p:cNvPicPr>
          <p:nvPr userDrawn="1"/>
        </p:nvPicPr>
        <p:blipFill>
          <a:blip r:embed="rId4"/>
          <a:stretch>
            <a:fillRect/>
          </a:stretch>
        </p:blipFill>
        <p:spPr>
          <a:xfrm rot="21420398">
            <a:off x="7470420" y="3625032"/>
            <a:ext cx="1575161" cy="1394932"/>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xmlns="" id="{BC902933-E954-48D7-82A7-9ECBAE30C088}"/>
              </a:ext>
            </a:extLst>
          </p:cNvPr>
          <p:cNvPicPr>
            <a:picLocks noChangeAspect="1"/>
          </p:cNvPicPr>
          <p:nvPr userDrawn="1"/>
        </p:nvPicPr>
        <p:blipFill>
          <a:blip r:embed="rId5"/>
          <a:stretch>
            <a:fillRect/>
          </a:stretch>
        </p:blipFill>
        <p:spPr>
          <a:xfrm rot="20481600">
            <a:off x="7077731" y="4032331"/>
            <a:ext cx="830885" cy="9423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2219316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2024/5/8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7925135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4442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859E6048-27BB-1956-6836-FF2332C44E55}"/>
              </a:ext>
            </a:extLst>
          </p:cNvPr>
          <p:cNvSpPr>
            <a:spLocks noGrp="1"/>
          </p:cNvSpPr>
          <p:nvPr>
            <p:ph type="dt" sz="half" idx="10"/>
          </p:nvPr>
        </p:nvSpPr>
        <p:spPr/>
        <p:txBody>
          <a:bodyPr/>
          <a:lstStyle/>
          <a:p>
            <a:fld id="{D82C26E8-9A73-4148-B8D4-C662B6ABF0F0}" type="datetimeFigureOut">
              <a:rPr lang="en-US" smtClean="0"/>
              <a:t>5/8/2024</a:t>
            </a:fld>
            <a:endParaRPr lang="en-US"/>
          </a:p>
        </p:txBody>
      </p:sp>
      <p:sp>
        <p:nvSpPr>
          <p:cNvPr id="4" name="Chỗ dành sẵn cho Chân trang 3">
            <a:extLst>
              <a:ext uri="{FF2B5EF4-FFF2-40B4-BE49-F238E27FC236}">
                <a16:creationId xmlns:a16="http://schemas.microsoft.com/office/drawing/2014/main" xmlns=""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559449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A2FFBD1E-25D3-4FCD-A4A0-0D87935D30D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5/8/2024</a:t>
            </a:fld>
            <a:endParaRPr lang="en-US" dirty="0"/>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9017945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9" r:id="rId5"/>
    <p:sldLayoutId id="2147483830"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85595"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microsoft.com/office/2007/relationships/hdphoto" Target="../media/hdphoto12.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xml"/><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4.wdp"/><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4.xml"/><Relationship Id="rId7" Type="http://schemas.openxmlformats.org/officeDocument/2006/relationships/image" Target="../media/image3.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4.emf"/><Relationship Id="rId5" Type="http://schemas.openxmlformats.org/officeDocument/2006/relationships/image" Target="../media/image1.jpg"/><Relationship Id="rId10" Type="http://schemas.openxmlformats.org/officeDocument/2006/relationships/image" Target="../media/image46.png"/><Relationship Id="rId4" Type="http://schemas.openxmlformats.org/officeDocument/2006/relationships/notesSlide" Target="../notesSlides/notesSlide6.xml"/><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4.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4.emf"/><Relationship Id="rId5" Type="http://schemas.openxmlformats.org/officeDocument/2006/relationships/image" Target="../media/image1.jpg"/><Relationship Id="rId10" Type="http://schemas.openxmlformats.org/officeDocument/2006/relationships/image" Target="../media/image46.png"/><Relationship Id="rId4" Type="http://schemas.openxmlformats.org/officeDocument/2006/relationships/notesSlide" Target="../notesSlides/notesSlide7.xml"/><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4.xml"/><Relationship Id="rId7" Type="http://schemas.openxmlformats.org/officeDocument/2006/relationships/image" Target="../media/image3.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4.emf"/><Relationship Id="rId5" Type="http://schemas.openxmlformats.org/officeDocument/2006/relationships/image" Target="../media/image1.jpg"/><Relationship Id="rId10" Type="http://schemas.openxmlformats.org/officeDocument/2006/relationships/image" Target="../media/image46.png"/><Relationship Id="rId4" Type="http://schemas.openxmlformats.org/officeDocument/2006/relationships/notesSlide" Target="../notesSlides/notesSlide8.xml"/><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slide" Target="slide7.xml"/><Relationship Id="rId12"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slide" Target="slide9.xml"/><Relationship Id="rId4" Type="http://schemas.openxmlformats.org/officeDocument/2006/relationships/slide" Target="slide8.xml"/><Relationship Id="rId9" Type="http://schemas.microsoft.com/office/2007/relationships/hdphoto" Target="../media/hdphoto5.wdp"/><Relationship Id="rId1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7" Type="http://schemas.microsoft.com/office/2007/relationships/hdphoto" Target="../media/hdphoto9.wdp"/><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8.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7" Type="http://schemas.microsoft.com/office/2007/relationships/hdphoto" Target="../media/hdphoto9.wdp"/><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0.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a:extLst>
              <a:ext uri="{FF2B5EF4-FFF2-40B4-BE49-F238E27FC236}">
                <a16:creationId xmlns:a16="http://schemas.microsoft.com/office/drawing/2014/main" xmlns="" id="{A44E93FA-A2AC-401E-94D7-B28FA29B21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9143980" cy="5142536"/>
          </a:xfrm>
          <a:prstGeom prst="rect">
            <a:avLst/>
          </a:prstGeom>
        </p:spPr>
      </p:pic>
      <p:pic>
        <p:nvPicPr>
          <p:cNvPr id="4" name="Hình ảnh 12" descr="Ảnh có chứa văn bản, đồ chơi, búp bê&#10;&#10;Mô tả được tạo tự động">
            <a:extLst>
              <a:ext uri="{FF2B5EF4-FFF2-40B4-BE49-F238E27FC236}">
                <a16:creationId xmlns:a16="http://schemas.microsoft.com/office/drawing/2014/main" xmlns="" id="{143624D4-591F-4D72-8CC5-50159ABBB5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791" b="98707" l="1655" r="18897">
                        <a14:foregroundMark x1="10624" y1="38601" x2="4365" y2="44665"/>
                        <a14:foregroundMark x1="4365" y1="44665" x2="4245" y2="44988"/>
                        <a14:foregroundMark x1="10959" y1="36621" x2="6379" y2="41552"/>
                        <a14:foregroundMark x1="6379" y1="41552" x2="5731" y2="50485"/>
                        <a14:foregroundMark x1="5731" y1="50485" x2="6595" y2="51132"/>
                        <a14:foregroundMark x1="9305" y1="35812" x2="14508" y2="40340"/>
                        <a14:foregroundMark x1="14508" y1="40340" x2="14628" y2="41188"/>
                        <a14:foregroundMark x1="15923" y1="39006" x2="10839" y2="34438"/>
                        <a14:foregroundMark x1="10839" y1="34438" x2="10839" y2="34438"/>
                        <a14:foregroundMark x1="17698" y1="60509" x2="18873" y2="54325"/>
                        <a14:foregroundMark x1="8729" y1="94543" x2="8249" y2="98707"/>
                        <a14:foregroundMark x1="15324" y1="48141" x2="14508" y2="51536"/>
                        <a14:foregroundMark x1="13693" y1="47979" x2="14029" y2="49757"/>
                        <a14:foregroundMark x1="15228" y1="45554" x2="15564" y2="50728"/>
                        <a14:foregroundMark x1="14748" y1="51940" x2="12854" y2="53921"/>
                        <a14:foregroundMark x1="14388" y1="53153" x2="13094" y2="52951"/>
                        <a14:foregroundMark x1="14508" y1="51132" x2="15228" y2="53719"/>
                        <a14:foregroundMark x1="14269" y1="53314" x2="12614" y2="53517"/>
                        <a14:foregroundMark x1="7074" y1="53314" x2="1655" y2="50081"/>
                        <a14:foregroundMark x1="1655" y1="50081" x2="2398" y2="42684"/>
                        <a14:foregroundMark x1="2398" y1="42684" x2="4940" y2="40986"/>
                        <a14:foregroundMark x1="9305" y1="33023" x2="13837" y2="33791"/>
                        <a14:foregroundMark x1="13837" y1="33791" x2="17050" y2="39248"/>
                        <a14:foregroundMark x1="17050" y1="39248" x2="15923" y2="42805"/>
                        <a14:foregroundMark x1="10504" y1="52344" x2="11199" y2="53153"/>
                        <a14:backgroundMark x1="18393" y1="69038" x2="16043" y2="69240"/>
                        <a14:backgroundMark x1="5779" y1="33023" x2="4820" y2="33630"/>
                      </a14:backgroundRemoval>
                    </a14:imgEffect>
                  </a14:imgLayer>
                </a14:imgProps>
              </a:ext>
              <a:ext uri="{28A0092B-C50C-407E-A947-70E740481C1C}">
                <a14:useLocalDpi xmlns:a14="http://schemas.microsoft.com/office/drawing/2010/main" val="0"/>
              </a:ext>
            </a:extLst>
          </a:blip>
          <a:srcRect t="27662" r="79000"/>
          <a:stretch/>
        </p:blipFill>
        <p:spPr>
          <a:xfrm flipH="1">
            <a:off x="7406731" y="1515596"/>
            <a:ext cx="1794081" cy="3665716"/>
          </a:xfrm>
          <a:prstGeom prst="rect">
            <a:avLst/>
          </a:prstGeom>
        </p:spPr>
      </p:pic>
      <p:pic>
        <p:nvPicPr>
          <p:cNvPr id="6" name="Hình ảnh 17" descr="Ảnh có chứa mẫu họa&#10;&#10;Mô tả được tạo tự động">
            <a:extLst>
              <a:ext uri="{FF2B5EF4-FFF2-40B4-BE49-F238E27FC236}">
                <a16:creationId xmlns:a16="http://schemas.microsoft.com/office/drawing/2014/main" xmlns="" id="{533E8955-EABE-4A8A-B3E0-E4FB91DCED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00" b="45067" l="3600" r="32600">
                        <a14:foregroundMark x1="23533" y1="45067" x2="24400" y2="45067"/>
                        <a14:foregroundMark x1="18067" y1="45067" x2="16533" y2="44467"/>
                      </a14:backgroundRemoval>
                    </a14:imgEffect>
                  </a14:imgLayer>
                </a14:imgProps>
              </a:ext>
              <a:ext uri="{28A0092B-C50C-407E-A947-70E740481C1C}">
                <a14:useLocalDpi xmlns:a14="http://schemas.microsoft.com/office/drawing/2010/main" val="0"/>
              </a:ext>
            </a:extLst>
          </a:blip>
          <a:srcRect r="63757" b="50000"/>
          <a:stretch/>
        </p:blipFill>
        <p:spPr>
          <a:xfrm>
            <a:off x="-542905" y="1446479"/>
            <a:ext cx="2906486" cy="4009678"/>
          </a:xfrm>
          <a:prstGeom prst="rect">
            <a:avLst/>
          </a:prstGeom>
        </p:spPr>
      </p:pic>
      <p:pic>
        <p:nvPicPr>
          <p:cNvPr id="10" name="Hình ảnh 22">
            <a:extLst>
              <a:ext uri="{FF2B5EF4-FFF2-40B4-BE49-F238E27FC236}">
                <a16:creationId xmlns:a16="http://schemas.microsoft.com/office/drawing/2014/main" xmlns="" id="{D3F7DB44-C000-4134-8216-84B0441FFE5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17712" r="3367" b="17498"/>
          <a:stretch/>
        </p:blipFill>
        <p:spPr>
          <a:xfrm>
            <a:off x="1519872" y="113753"/>
            <a:ext cx="6094112" cy="4556371"/>
          </a:xfrm>
          <a:prstGeom prst="rect">
            <a:avLst/>
          </a:prstGeom>
          <a:effectLst>
            <a:outerShdw blurRad="76200" dir="13500000" sy="23000" kx="1200000" algn="br" rotWithShape="0">
              <a:prstClr val="black">
                <a:alpha val="20000"/>
              </a:prstClr>
            </a:outerShdw>
          </a:effectLst>
        </p:spPr>
      </p:pic>
      <p:pic>
        <p:nvPicPr>
          <p:cNvPr id="14" name="Picture 13">
            <a:extLst>
              <a:ext uri="{FF2B5EF4-FFF2-40B4-BE49-F238E27FC236}">
                <a16:creationId xmlns:a16="http://schemas.microsoft.com/office/drawing/2014/main" xmlns="" id="{A5DB5DCC-F03D-46DF-93C9-CDAC8D3F4A8A}"/>
              </a:ext>
            </a:extLst>
          </p:cNvPr>
          <p:cNvPicPr>
            <a:picLocks noChangeAspect="1"/>
          </p:cNvPicPr>
          <p:nvPr/>
        </p:nvPicPr>
        <p:blipFill>
          <a:blip r:embed="rId9"/>
          <a:stretch>
            <a:fillRect/>
          </a:stretch>
        </p:blipFill>
        <p:spPr>
          <a:xfrm>
            <a:off x="1765499" y="1236646"/>
            <a:ext cx="5584420" cy="2310584"/>
          </a:xfrm>
          <a:prstGeom prst="rect">
            <a:avLst/>
          </a:prstGeom>
        </p:spPr>
      </p:pic>
      <p:sp>
        <p:nvSpPr>
          <p:cNvPr id="2" name="TextBox 1"/>
          <p:cNvSpPr txBox="1"/>
          <p:nvPr/>
        </p:nvSpPr>
        <p:spPr>
          <a:xfrm>
            <a:off x="323528" y="195486"/>
            <a:ext cx="2592288" cy="369332"/>
          </a:xfrm>
          <a:prstGeom prst="rect">
            <a:avLst/>
          </a:prstGeom>
          <a:noFill/>
        </p:spPr>
        <p:txBody>
          <a:bodyPr wrap="square" rtlCol="0">
            <a:spAutoFit/>
          </a:bodyPr>
          <a:lstStyle/>
          <a:p>
            <a:r>
              <a:rPr lang="en-US" smtClean="0"/>
              <a:t>Lớp 3 – Môn Đạo Đức </a:t>
            </a:r>
            <a:endParaRPr lang="en-US"/>
          </a:p>
        </p:txBody>
      </p:sp>
      <p:sp>
        <p:nvSpPr>
          <p:cNvPr id="5" name="TextBox 4"/>
          <p:cNvSpPr txBox="1"/>
          <p:nvPr/>
        </p:nvSpPr>
        <p:spPr>
          <a:xfrm>
            <a:off x="2627784" y="4515966"/>
            <a:ext cx="3816424" cy="369332"/>
          </a:xfrm>
          <a:prstGeom prst="rect">
            <a:avLst/>
          </a:prstGeom>
          <a:noFill/>
        </p:spPr>
        <p:txBody>
          <a:bodyPr wrap="square" rtlCol="0">
            <a:spAutoFit/>
          </a:bodyPr>
          <a:lstStyle/>
          <a:p>
            <a:r>
              <a:rPr lang="en-US" smtClean="0"/>
              <a:t>GV: Phạm Thị Ngọc Hà</a:t>
            </a:r>
            <a:endParaRPr lang="en-US"/>
          </a:p>
        </p:txBody>
      </p:sp>
    </p:spTree>
    <p:extLst>
      <p:ext uri="{BB962C8B-B14F-4D97-AF65-F5344CB8AC3E}">
        <p14:creationId xmlns:p14="http://schemas.microsoft.com/office/powerpoint/2010/main" val="330065433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xmlns=""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15" y="961"/>
            <a:ext cx="9143985" cy="5142539"/>
          </a:xfrm>
          <a:prstGeom prst="rect">
            <a:avLst/>
          </a:prstGeom>
        </p:spPr>
      </p:pic>
      <p:sp>
        <p:nvSpPr>
          <p:cNvPr id="9" name="Hộp Văn bản 8">
            <a:extLst>
              <a:ext uri="{FF2B5EF4-FFF2-40B4-BE49-F238E27FC236}">
                <a16:creationId xmlns:a16="http://schemas.microsoft.com/office/drawing/2014/main" xmlns="" id="{DF1A7D91-D4BF-282C-C098-4F7342858911}"/>
              </a:ext>
            </a:extLst>
          </p:cNvPr>
          <p:cNvSpPr txBox="1"/>
          <p:nvPr/>
        </p:nvSpPr>
        <p:spPr>
          <a:xfrm>
            <a:off x="1255999" y="1361134"/>
            <a:ext cx="5745302" cy="1107996"/>
          </a:xfrm>
          <a:prstGeom prst="rect">
            <a:avLst/>
          </a:prstGeom>
          <a:noFill/>
        </p:spPr>
        <p:txBody>
          <a:bodyPr wrap="square">
            <a:spAutoFit/>
          </a:bodyPr>
          <a:lstStyle/>
          <a:p>
            <a:pPr algn="ctr" defTabSz="685800"/>
            <a:r>
              <a:rPr lang="en-US" altLang="zh-CN" sz="6600" b="1">
                <a:ln w="38100">
                  <a:solidFill>
                    <a:prstClr val="black"/>
                  </a:solidFill>
                </a:ln>
                <a:solidFill>
                  <a:srgbClr val="FF0000"/>
                </a:solidFill>
                <a:latin typeface="SVN-Poky's" panose="020B0606040200020203" pitchFamily="34" charset="0"/>
                <a:ea typeface="微软雅黑" panose="020B0503020204020204" pitchFamily="34" charset="-122"/>
              </a:rPr>
              <a:t>HOẠT ĐỘNG 2</a:t>
            </a:r>
            <a:endParaRPr lang="zh-CN" altLang="en-US" sz="6600" b="1" dirty="0">
              <a:ln w="38100">
                <a:solidFill>
                  <a:prstClr val="black"/>
                </a:solidFill>
              </a:ln>
              <a:solidFill>
                <a:srgbClr val="4472C4">
                  <a:lumMod val="20000"/>
                  <a:lumOff val="80000"/>
                </a:srgbClr>
              </a:solidFill>
              <a:latin typeface="SVN-Poky's" panose="020B0606040200020203" pitchFamily="34" charset="0"/>
              <a:ea typeface="微软雅黑" panose="020B0503020204020204" pitchFamily="34" charset="-122"/>
            </a:endParaRPr>
          </a:p>
        </p:txBody>
      </p:sp>
    </p:spTree>
    <p:extLst>
      <p:ext uri="{BB962C8B-B14F-4D97-AF65-F5344CB8AC3E}">
        <p14:creationId xmlns:p14="http://schemas.microsoft.com/office/powerpoint/2010/main" val="1078573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11111E-6 -2.22222E-6 L 1.11111E-6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andokaythumb Png Clipart - Royalty Free Svg Png Cartoon Teacher  Transparent Background,Okay Png - free transparent png images - pngaaa.com">
            <a:extLst>
              <a:ext uri="{FF2B5EF4-FFF2-40B4-BE49-F238E27FC236}">
                <a16:creationId xmlns:a16="http://schemas.microsoft.com/office/drawing/2014/main" xmlns="" id="{F60953B6-F6C4-6DBD-7441-308D654EBA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5945362" y="2794652"/>
            <a:ext cx="2937992" cy="2702753"/>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xmlns="" id="{6231339B-48DB-203F-B514-29478125E2DA}"/>
              </a:ext>
            </a:extLst>
          </p:cNvPr>
          <p:cNvSpPr/>
          <p:nvPr/>
        </p:nvSpPr>
        <p:spPr>
          <a:xfrm flipH="1">
            <a:off x="6054908" y="487202"/>
            <a:ext cx="2621548" cy="2031044"/>
          </a:xfrm>
          <a:custGeom>
            <a:avLst/>
            <a:gdLst>
              <a:gd name="connsiteX0" fmla="*/ 0 w 2621548"/>
              <a:gd name="connsiteY0" fmla="*/ 338514 h 2031044"/>
              <a:gd name="connsiteX1" fmla="*/ 338514 w 2621548"/>
              <a:gd name="connsiteY1" fmla="*/ 0 h 2031044"/>
              <a:gd name="connsiteX2" fmla="*/ 436925 w 2621548"/>
              <a:gd name="connsiteY2" fmla="*/ 0 h 2031044"/>
              <a:gd name="connsiteX3" fmla="*/ 436925 w 2621548"/>
              <a:gd name="connsiteY3" fmla="*/ 0 h 2031044"/>
              <a:gd name="connsiteX4" fmla="*/ 1092312 w 2621548"/>
              <a:gd name="connsiteY4" fmla="*/ 0 h 2031044"/>
              <a:gd name="connsiteX5" fmla="*/ 1675766 w 2621548"/>
              <a:gd name="connsiteY5" fmla="*/ 0 h 2031044"/>
              <a:gd name="connsiteX6" fmla="*/ 2283034 w 2621548"/>
              <a:gd name="connsiteY6" fmla="*/ 0 h 2031044"/>
              <a:gd name="connsiteX7" fmla="*/ 2621548 w 2621548"/>
              <a:gd name="connsiteY7" fmla="*/ 338514 h 2031044"/>
              <a:gd name="connsiteX8" fmla="*/ 2621548 w 2621548"/>
              <a:gd name="connsiteY8" fmla="*/ 770108 h 2031044"/>
              <a:gd name="connsiteX9" fmla="*/ 2621548 w 2621548"/>
              <a:gd name="connsiteY9" fmla="*/ 1184776 h 2031044"/>
              <a:gd name="connsiteX10" fmla="*/ 2621548 w 2621548"/>
              <a:gd name="connsiteY10" fmla="*/ 1184776 h 2031044"/>
              <a:gd name="connsiteX11" fmla="*/ 2621548 w 2621548"/>
              <a:gd name="connsiteY11" fmla="*/ 1692537 h 2031044"/>
              <a:gd name="connsiteX12" fmla="*/ 2621548 w 2621548"/>
              <a:gd name="connsiteY12" fmla="*/ 1692530 h 2031044"/>
              <a:gd name="connsiteX13" fmla="*/ 2283034 w 2621548"/>
              <a:gd name="connsiteY13" fmla="*/ 2031044 h 2031044"/>
              <a:gd name="connsiteX14" fmla="*/ 1711487 w 2621548"/>
              <a:gd name="connsiteY14" fmla="*/ 2031044 h 2031044"/>
              <a:gd name="connsiteX15" fmla="*/ 1092312 w 2621548"/>
              <a:gd name="connsiteY15" fmla="*/ 2031044 h 2031044"/>
              <a:gd name="connsiteX16" fmla="*/ 911823 w 2621548"/>
              <a:gd name="connsiteY16" fmla="*/ 2361526 h 2031044"/>
              <a:gd name="connsiteX17" fmla="*/ 731333 w 2621548"/>
              <a:gd name="connsiteY17" fmla="*/ 2692007 h 2031044"/>
              <a:gd name="connsiteX18" fmla="*/ 590017 w 2621548"/>
              <a:gd name="connsiteY18" fmla="*/ 2374745 h 2031044"/>
              <a:gd name="connsiteX19" fmla="*/ 436925 w 2621548"/>
              <a:gd name="connsiteY19" fmla="*/ 2031044 h 2031044"/>
              <a:gd name="connsiteX20" fmla="*/ 338514 w 2621548"/>
              <a:gd name="connsiteY20" fmla="*/ 2031044 h 2031044"/>
              <a:gd name="connsiteX21" fmla="*/ 0 w 2621548"/>
              <a:gd name="connsiteY21" fmla="*/ 1692530 h 2031044"/>
              <a:gd name="connsiteX22" fmla="*/ 0 w 2621548"/>
              <a:gd name="connsiteY22" fmla="*/ 1692537 h 2031044"/>
              <a:gd name="connsiteX23" fmla="*/ 0 w 2621548"/>
              <a:gd name="connsiteY23" fmla="*/ 1184776 h 2031044"/>
              <a:gd name="connsiteX24" fmla="*/ 0 w 2621548"/>
              <a:gd name="connsiteY24" fmla="*/ 1184776 h 2031044"/>
              <a:gd name="connsiteX25" fmla="*/ 0 w 2621548"/>
              <a:gd name="connsiteY25" fmla="*/ 753182 h 2031044"/>
              <a:gd name="connsiteX26" fmla="*/ 0 w 2621548"/>
              <a:gd name="connsiteY26" fmla="*/ 338514 h 20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1548" h="2031044" fill="none" extrusionOk="0">
                <a:moveTo>
                  <a:pt x="0" y="338514"/>
                </a:moveTo>
                <a:cubicBezTo>
                  <a:pt x="-10752" y="131082"/>
                  <a:pt x="151232" y="-5887"/>
                  <a:pt x="338514" y="0"/>
                </a:cubicBezTo>
                <a:cubicBezTo>
                  <a:pt x="374105" y="-2238"/>
                  <a:pt x="398214" y="-245"/>
                  <a:pt x="436925" y="0"/>
                </a:cubicBezTo>
                <a:lnTo>
                  <a:pt x="436925" y="0"/>
                </a:lnTo>
                <a:cubicBezTo>
                  <a:pt x="625781" y="-11734"/>
                  <a:pt x="854621" y="-22102"/>
                  <a:pt x="1092312" y="0"/>
                </a:cubicBezTo>
                <a:cubicBezTo>
                  <a:pt x="1303252" y="-3516"/>
                  <a:pt x="1467503" y="-27302"/>
                  <a:pt x="1675766" y="0"/>
                </a:cubicBezTo>
                <a:cubicBezTo>
                  <a:pt x="1884029" y="27302"/>
                  <a:pt x="2047626" y="26798"/>
                  <a:pt x="2283034" y="0"/>
                </a:cubicBezTo>
                <a:cubicBezTo>
                  <a:pt x="2474195" y="27773"/>
                  <a:pt x="2634302" y="160873"/>
                  <a:pt x="2621548" y="338514"/>
                </a:cubicBezTo>
                <a:cubicBezTo>
                  <a:pt x="2638366" y="445198"/>
                  <a:pt x="2623820" y="600238"/>
                  <a:pt x="2621548" y="770108"/>
                </a:cubicBezTo>
                <a:cubicBezTo>
                  <a:pt x="2619276" y="939978"/>
                  <a:pt x="2628290" y="1087171"/>
                  <a:pt x="2621548" y="1184776"/>
                </a:cubicBezTo>
                <a:lnTo>
                  <a:pt x="2621548" y="1184776"/>
                </a:lnTo>
                <a:cubicBezTo>
                  <a:pt x="2596749" y="1407643"/>
                  <a:pt x="2628171" y="1529984"/>
                  <a:pt x="2621548" y="1692537"/>
                </a:cubicBezTo>
                <a:lnTo>
                  <a:pt x="2621548" y="1692530"/>
                </a:lnTo>
                <a:cubicBezTo>
                  <a:pt x="2651998" y="1896433"/>
                  <a:pt x="2467809" y="2070084"/>
                  <a:pt x="2283034" y="2031044"/>
                </a:cubicBezTo>
                <a:cubicBezTo>
                  <a:pt x="2125642" y="2035485"/>
                  <a:pt x="1857638" y="2008014"/>
                  <a:pt x="1711487" y="2031044"/>
                </a:cubicBezTo>
                <a:cubicBezTo>
                  <a:pt x="1565336" y="2054074"/>
                  <a:pt x="1256363" y="2014041"/>
                  <a:pt x="1092312" y="2031044"/>
                </a:cubicBezTo>
                <a:cubicBezTo>
                  <a:pt x="1025331" y="2189545"/>
                  <a:pt x="936329" y="2287935"/>
                  <a:pt x="911823" y="2361526"/>
                </a:cubicBezTo>
                <a:cubicBezTo>
                  <a:pt x="887317" y="2435117"/>
                  <a:pt x="805307" y="2574617"/>
                  <a:pt x="731333" y="2692007"/>
                </a:cubicBezTo>
                <a:cubicBezTo>
                  <a:pt x="685476" y="2558261"/>
                  <a:pt x="624012" y="2443612"/>
                  <a:pt x="590017" y="2374745"/>
                </a:cubicBezTo>
                <a:cubicBezTo>
                  <a:pt x="556022" y="2305878"/>
                  <a:pt x="510793" y="2174835"/>
                  <a:pt x="436925" y="2031044"/>
                </a:cubicBezTo>
                <a:cubicBezTo>
                  <a:pt x="412660" y="2033801"/>
                  <a:pt x="373319" y="2029829"/>
                  <a:pt x="338514" y="2031044"/>
                </a:cubicBezTo>
                <a:cubicBezTo>
                  <a:pt x="180831" y="2047963"/>
                  <a:pt x="11454" y="1834616"/>
                  <a:pt x="0" y="1692530"/>
                </a:cubicBezTo>
                <a:lnTo>
                  <a:pt x="0" y="1692537"/>
                </a:lnTo>
                <a:cubicBezTo>
                  <a:pt x="-2212" y="1509002"/>
                  <a:pt x="9847" y="1345137"/>
                  <a:pt x="0" y="1184776"/>
                </a:cubicBezTo>
                <a:lnTo>
                  <a:pt x="0" y="1184776"/>
                </a:lnTo>
                <a:cubicBezTo>
                  <a:pt x="19581" y="1067386"/>
                  <a:pt x="-850" y="947673"/>
                  <a:pt x="0" y="753182"/>
                </a:cubicBezTo>
                <a:cubicBezTo>
                  <a:pt x="850" y="558691"/>
                  <a:pt x="-13992" y="465500"/>
                  <a:pt x="0" y="338514"/>
                </a:cubicBezTo>
                <a:close/>
              </a:path>
              <a:path w="2621548" h="2031044" stroke="0" extrusionOk="0">
                <a:moveTo>
                  <a:pt x="0" y="338514"/>
                </a:moveTo>
                <a:cubicBezTo>
                  <a:pt x="4229" y="128779"/>
                  <a:pt x="137520" y="12781"/>
                  <a:pt x="338514" y="0"/>
                </a:cubicBezTo>
                <a:cubicBezTo>
                  <a:pt x="370979" y="-2551"/>
                  <a:pt x="390481" y="4289"/>
                  <a:pt x="436925" y="0"/>
                </a:cubicBezTo>
                <a:lnTo>
                  <a:pt x="436925" y="0"/>
                </a:lnTo>
                <a:cubicBezTo>
                  <a:pt x="609219" y="18431"/>
                  <a:pt x="931619" y="-28301"/>
                  <a:pt x="1092312" y="0"/>
                </a:cubicBezTo>
                <a:cubicBezTo>
                  <a:pt x="1371148" y="16243"/>
                  <a:pt x="1537320" y="-16461"/>
                  <a:pt x="1675766" y="0"/>
                </a:cubicBezTo>
                <a:cubicBezTo>
                  <a:pt x="1814212" y="16461"/>
                  <a:pt x="2000485" y="-11992"/>
                  <a:pt x="2283034" y="0"/>
                </a:cubicBezTo>
                <a:cubicBezTo>
                  <a:pt x="2482992" y="21130"/>
                  <a:pt x="2633095" y="129611"/>
                  <a:pt x="2621548" y="338514"/>
                </a:cubicBezTo>
                <a:cubicBezTo>
                  <a:pt x="2603807" y="523717"/>
                  <a:pt x="2637947" y="608075"/>
                  <a:pt x="2621548" y="744720"/>
                </a:cubicBezTo>
                <a:cubicBezTo>
                  <a:pt x="2605149" y="881365"/>
                  <a:pt x="2602444" y="1013233"/>
                  <a:pt x="2621548" y="1184776"/>
                </a:cubicBezTo>
                <a:lnTo>
                  <a:pt x="2621548" y="1184776"/>
                </a:lnTo>
                <a:cubicBezTo>
                  <a:pt x="2639980" y="1304100"/>
                  <a:pt x="2612016" y="1549929"/>
                  <a:pt x="2621548" y="1692537"/>
                </a:cubicBezTo>
                <a:lnTo>
                  <a:pt x="2621548" y="1692530"/>
                </a:lnTo>
                <a:cubicBezTo>
                  <a:pt x="2647410" y="1863019"/>
                  <a:pt x="2466309" y="1998257"/>
                  <a:pt x="2283034" y="2031044"/>
                </a:cubicBezTo>
                <a:cubicBezTo>
                  <a:pt x="2037480" y="2016003"/>
                  <a:pt x="1885704" y="2055234"/>
                  <a:pt x="1711487" y="2031044"/>
                </a:cubicBezTo>
                <a:cubicBezTo>
                  <a:pt x="1537270" y="2006854"/>
                  <a:pt x="1359700" y="2029156"/>
                  <a:pt x="1092312" y="2031044"/>
                </a:cubicBezTo>
                <a:cubicBezTo>
                  <a:pt x="1018237" y="2149249"/>
                  <a:pt x="977170" y="2276650"/>
                  <a:pt x="908213" y="2368135"/>
                </a:cubicBezTo>
                <a:cubicBezTo>
                  <a:pt x="839256" y="2459620"/>
                  <a:pt x="777572" y="2581095"/>
                  <a:pt x="731333" y="2692007"/>
                </a:cubicBezTo>
                <a:cubicBezTo>
                  <a:pt x="691613" y="2600323"/>
                  <a:pt x="631870" y="2491533"/>
                  <a:pt x="590017" y="2374745"/>
                </a:cubicBezTo>
                <a:cubicBezTo>
                  <a:pt x="548164" y="2257957"/>
                  <a:pt x="477969" y="2130365"/>
                  <a:pt x="436925" y="2031044"/>
                </a:cubicBezTo>
                <a:cubicBezTo>
                  <a:pt x="389079" y="2035605"/>
                  <a:pt x="363818" y="2028116"/>
                  <a:pt x="338514" y="2031044"/>
                </a:cubicBezTo>
                <a:cubicBezTo>
                  <a:pt x="142497" y="2027548"/>
                  <a:pt x="34987" y="1862882"/>
                  <a:pt x="0" y="1692530"/>
                </a:cubicBezTo>
                <a:lnTo>
                  <a:pt x="0" y="1692537"/>
                </a:lnTo>
                <a:cubicBezTo>
                  <a:pt x="11069" y="1569093"/>
                  <a:pt x="13070" y="1410220"/>
                  <a:pt x="0" y="1184776"/>
                </a:cubicBezTo>
                <a:lnTo>
                  <a:pt x="0" y="1184776"/>
                </a:lnTo>
                <a:cubicBezTo>
                  <a:pt x="5233" y="1094084"/>
                  <a:pt x="-3934" y="913866"/>
                  <a:pt x="0" y="778570"/>
                </a:cubicBezTo>
                <a:cubicBezTo>
                  <a:pt x="3934" y="643274"/>
                  <a:pt x="8232" y="438886"/>
                  <a:pt x="0" y="338514"/>
                </a:cubicBezTo>
                <a:close/>
              </a:path>
            </a:pathLst>
          </a:custGeom>
          <a:solidFill>
            <a:schemeClr val="accent4">
              <a:lumMod val="20000"/>
              <a:lumOff val="80000"/>
            </a:schemeClr>
          </a:solidFill>
          <a:ln w="19050">
            <a:solidFill>
              <a:srgbClr val="C00000"/>
            </a:solidFill>
            <a:extLst>
              <a:ext uri="{C807C97D-BFC1-408E-A445-0C87EB9F89A2}">
                <ask:lineSketchStyleProps xmlns="" xmlns:ask="http://schemas.microsoft.com/office/drawing/2018/sketchyshapes" sd="4130103998">
                  <a:prstGeom prst="wedgeRoundRectCallout">
                    <a:avLst>
                      <a:gd name="adj1" fmla="val -22103"/>
                      <a:gd name="adj2" fmla="val 82543"/>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a:solidFill>
                  <a:srgbClr val="4472C4">
                    <a:lumMod val="50000"/>
                  </a:srgbClr>
                </a:solidFill>
                <a:latin typeface="Calibri" panose="020F0502020204030204" pitchFamily="34" charset="0"/>
                <a:cs typeface="Calibri" panose="020F0502020204030204" pitchFamily="34" charset="0"/>
              </a:rPr>
              <a:t>Quan sát tranh và cho biết bạn nào trong tranh biết phát huy điểm mạnh, khắc phục điểm yếu</a:t>
            </a:r>
            <a:endParaRPr lang="vi-VN" sz="2100" b="1" i="1" dirty="0">
              <a:solidFill>
                <a:srgbClr val="4472C4">
                  <a:lumMod val="50000"/>
                </a:srgb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3AD39053-FE81-4138-A4E5-660E7EF1F7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72" y="283766"/>
            <a:ext cx="2455483" cy="2063431"/>
          </a:xfrm>
          <a:prstGeom prst="rect">
            <a:avLst/>
          </a:prstGeom>
        </p:spPr>
      </p:pic>
      <p:pic>
        <p:nvPicPr>
          <p:cNvPr id="6" name="Picture 5">
            <a:extLst>
              <a:ext uri="{FF2B5EF4-FFF2-40B4-BE49-F238E27FC236}">
                <a16:creationId xmlns:a16="http://schemas.microsoft.com/office/drawing/2014/main" xmlns="" id="{1C2A9700-A059-4DC3-A34C-16678BF9DD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0948" y="475639"/>
            <a:ext cx="3083215" cy="2186677"/>
          </a:xfrm>
          <a:prstGeom prst="rect">
            <a:avLst/>
          </a:prstGeom>
        </p:spPr>
      </p:pic>
      <p:pic>
        <p:nvPicPr>
          <p:cNvPr id="16" name="Picture 15">
            <a:extLst>
              <a:ext uri="{FF2B5EF4-FFF2-40B4-BE49-F238E27FC236}">
                <a16:creationId xmlns:a16="http://schemas.microsoft.com/office/drawing/2014/main" xmlns="" id="{0103D3D5-A415-4AAA-B360-4760BF92CD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743" y="2571750"/>
            <a:ext cx="2789373" cy="2182039"/>
          </a:xfrm>
          <a:prstGeom prst="rect">
            <a:avLst/>
          </a:prstGeom>
        </p:spPr>
      </p:pic>
      <p:pic>
        <p:nvPicPr>
          <p:cNvPr id="21" name="Picture 20">
            <a:extLst>
              <a:ext uri="{FF2B5EF4-FFF2-40B4-BE49-F238E27FC236}">
                <a16:creationId xmlns:a16="http://schemas.microsoft.com/office/drawing/2014/main" xmlns="" id="{A7F36675-C107-4891-98D6-64DE08C394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1138" y="2886982"/>
            <a:ext cx="3135566" cy="1913876"/>
          </a:xfrm>
          <a:prstGeom prst="rect">
            <a:avLst/>
          </a:prstGeom>
        </p:spPr>
      </p:pic>
    </p:spTree>
    <p:extLst>
      <p:ext uri="{BB962C8B-B14F-4D97-AF65-F5344CB8AC3E}">
        <p14:creationId xmlns:p14="http://schemas.microsoft.com/office/powerpoint/2010/main" val="2878832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randombar(horizontal)">
                                      <p:cBhvr>
                                        <p:cTn id="7" dur="500"/>
                                        <p:tgtEl>
                                          <p:spTgt spid="205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AD39053-FE81-4138-A4E5-660E7EF1F7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16" y="369836"/>
            <a:ext cx="3932436" cy="3304568"/>
          </a:xfrm>
          <a:prstGeom prst="rect">
            <a:avLst/>
          </a:prstGeom>
        </p:spPr>
      </p:pic>
      <p:sp>
        <p:nvSpPr>
          <p:cNvPr id="11" name="TextBox 10">
            <a:extLst>
              <a:ext uri="{FF2B5EF4-FFF2-40B4-BE49-F238E27FC236}">
                <a16:creationId xmlns:a16="http://schemas.microsoft.com/office/drawing/2014/main" xmlns="" id="{B536DE9A-0431-42BF-B0A4-504D6B591F11}"/>
              </a:ext>
            </a:extLst>
          </p:cNvPr>
          <p:cNvSpPr txBox="1"/>
          <p:nvPr/>
        </p:nvSpPr>
        <p:spPr>
          <a:xfrm>
            <a:off x="4530314" y="1271671"/>
            <a:ext cx="4074134" cy="2677656"/>
          </a:xfrm>
          <a:prstGeom prst="rect">
            <a:avLst/>
          </a:prstGeom>
          <a:noFill/>
        </p:spPr>
        <p:txBody>
          <a:bodyPr wrap="square">
            <a:spAutoFit/>
          </a:bodyPr>
          <a:lstStyle/>
          <a:p>
            <a:pPr algn="just"/>
            <a:r>
              <a:rPr lang="vi-VN" sz="2800" b="0" i="0">
                <a:solidFill>
                  <a:srgbClr val="0070C0"/>
                </a:solidFill>
                <a:effectLst/>
              </a:rPr>
              <a:t>Bạn tập nói trước gương, tự nhắc nhở mình phải học kĩ kịch bản và bình tĩnh để khắc phục nhược điểm bị run khi phát biểu.</a:t>
            </a:r>
            <a:endParaRPr lang="en-US" sz="2800">
              <a:solidFill>
                <a:srgbClr val="0070C0"/>
              </a:solidFill>
            </a:endParaRPr>
          </a:p>
        </p:txBody>
      </p:sp>
      <p:grpSp>
        <p:nvGrpSpPr>
          <p:cNvPr id="3" name="Group 2">
            <a:extLst>
              <a:ext uri="{FF2B5EF4-FFF2-40B4-BE49-F238E27FC236}">
                <a16:creationId xmlns:a16="http://schemas.microsoft.com/office/drawing/2014/main" xmlns="" id="{CBF8A13E-99B9-46D3-B19F-FBA40260163E}"/>
              </a:ext>
            </a:extLst>
          </p:cNvPr>
          <p:cNvGrpSpPr/>
          <p:nvPr/>
        </p:nvGrpSpPr>
        <p:grpSpPr>
          <a:xfrm>
            <a:off x="386160" y="2901294"/>
            <a:ext cx="4339720" cy="2317040"/>
            <a:chOff x="386160" y="2901294"/>
            <a:chExt cx="4339720" cy="2317040"/>
          </a:xfrm>
        </p:grpSpPr>
        <p:grpSp>
          <p:nvGrpSpPr>
            <p:cNvPr id="12" name="组合 2">
              <a:extLst>
                <a:ext uri="{FF2B5EF4-FFF2-40B4-BE49-F238E27FC236}">
                  <a16:creationId xmlns:a16="http://schemas.microsoft.com/office/drawing/2014/main" xmlns="" id="{4021F888-34E0-4DFF-8A81-729650EE7E5A}"/>
                </a:ext>
              </a:extLst>
            </p:cNvPr>
            <p:cNvGrpSpPr/>
            <p:nvPr/>
          </p:nvGrpSpPr>
          <p:grpSpPr>
            <a:xfrm>
              <a:off x="386160" y="3146834"/>
              <a:ext cx="2962457" cy="1599193"/>
              <a:chOff x="288339" y="889653"/>
              <a:chExt cx="3630305" cy="2042152"/>
            </a:xfrm>
          </p:grpSpPr>
          <p:pic>
            <p:nvPicPr>
              <p:cNvPr id="13" name="图片 3">
                <a:extLst>
                  <a:ext uri="{FF2B5EF4-FFF2-40B4-BE49-F238E27FC236}">
                    <a16:creationId xmlns:a16="http://schemas.microsoft.com/office/drawing/2014/main" xmlns="" id="{752D8B1B-F7AA-4E92-9F99-BFA6EF94C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889653"/>
                <a:ext cx="3630305" cy="2042152"/>
              </a:xfrm>
              <a:prstGeom prst="rect">
                <a:avLst/>
              </a:prstGeom>
            </p:spPr>
          </p:pic>
          <p:sp>
            <p:nvSpPr>
              <p:cNvPr id="14" name="文本框 4">
                <a:extLst>
                  <a:ext uri="{FF2B5EF4-FFF2-40B4-BE49-F238E27FC236}">
                    <a16:creationId xmlns:a16="http://schemas.microsoft.com/office/drawing/2014/main" xmlns="" id="{FBD70653-BBE9-40C1-A0B0-40FC3AD3CA49}"/>
                  </a:ext>
                </a:extLst>
              </p:cNvPr>
              <p:cNvSpPr txBox="1"/>
              <p:nvPr/>
            </p:nvSpPr>
            <p:spPr>
              <a:xfrm>
                <a:off x="443023" y="1151399"/>
                <a:ext cx="3277284" cy="1355944"/>
              </a:xfrm>
              <a:prstGeom prst="rect">
                <a:avLst/>
              </a:prstGeom>
              <a:noFill/>
            </p:spPr>
            <p:txBody>
              <a:bodyPr wrap="square" rtlCol="0">
                <a:spAutoFit/>
              </a:bodyPr>
              <a:lstStyle/>
              <a:p>
                <a:pPr algn="ctr" defTabSz="685800"/>
                <a:r>
                  <a:rPr lang="en-US" altLang="zh-CN" sz="2100" b="1">
                    <a:solidFill>
                      <a:prstClr val="black"/>
                    </a:solidFill>
                    <a:latin typeface="Calibri" panose="020F0502020204030204" pitchFamily="34" charset="0"/>
                    <a:ea typeface="字魂107号-萌趣欢乐体" panose="00000500000000000000" pitchFamily="2" charset="-122"/>
                    <a:cs typeface="Calibri" panose="020F0502020204030204" pitchFamily="34" charset="0"/>
                    <a:sym typeface="+mn-lt"/>
                  </a:rPr>
                  <a:t>Bạn trong tranh 1 biết phát huy điểm mạnh, khắc phục điểm yếu</a:t>
                </a:r>
                <a:endParaRPr lang="zh-CN" altLang="en-US" sz="2100" b="1" dirty="0">
                  <a:solidFill>
                    <a:prstClr val="black"/>
                  </a:solidFill>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pic>
          <p:nvPicPr>
            <p:cNvPr id="15" name="图片 17">
              <a:extLst>
                <a:ext uri="{FF2B5EF4-FFF2-40B4-BE49-F238E27FC236}">
                  <a16:creationId xmlns:a16="http://schemas.microsoft.com/office/drawing/2014/main" xmlns="" id="{B974D70C-F2DC-4711-AFD3-2B91733248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a:off x="3276523" y="2901294"/>
              <a:ext cx="1449357" cy="2317040"/>
            </a:xfrm>
            <a:prstGeom prst="rect">
              <a:avLst/>
            </a:prstGeom>
          </p:spPr>
        </p:pic>
      </p:grpSp>
    </p:spTree>
    <p:extLst>
      <p:ext uri="{BB962C8B-B14F-4D97-AF65-F5344CB8AC3E}">
        <p14:creationId xmlns:p14="http://schemas.microsoft.com/office/powerpoint/2010/main" val="31978833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xmlns="" id="{C19D08A1-860F-4326-BB14-F77A202AD1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084" y="598371"/>
            <a:ext cx="4196474" cy="2976223"/>
          </a:xfrm>
          <a:prstGeom prst="rect">
            <a:avLst/>
          </a:prstGeom>
        </p:spPr>
      </p:pic>
      <p:sp>
        <p:nvSpPr>
          <p:cNvPr id="11" name="TextBox 10">
            <a:extLst>
              <a:ext uri="{FF2B5EF4-FFF2-40B4-BE49-F238E27FC236}">
                <a16:creationId xmlns:a16="http://schemas.microsoft.com/office/drawing/2014/main" xmlns="" id="{B536DE9A-0431-42BF-B0A4-504D6B591F11}"/>
              </a:ext>
            </a:extLst>
          </p:cNvPr>
          <p:cNvSpPr txBox="1"/>
          <p:nvPr/>
        </p:nvSpPr>
        <p:spPr>
          <a:xfrm>
            <a:off x="4530314" y="1271671"/>
            <a:ext cx="407413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Bạn </a:t>
            </a:r>
            <a:r>
              <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nam ngồi</a:t>
            </a:r>
            <a:r>
              <a:rPr kumimoji="0" lang="en-US" sz="2800" b="0" i="0" u="none" strike="noStrike" kern="1200" cap="none" spc="0" normalizeH="0" noProof="0">
                <a:ln>
                  <a:noFill/>
                </a:ln>
                <a:solidFill>
                  <a:srgbClr val="0070C0"/>
                </a:solidFill>
                <a:effectLst/>
                <a:uLnTx/>
                <a:uFillTx/>
                <a:latin typeface="Arial" panose="020B0604020202020204" pitchFamily="34" charset="0"/>
                <a:ea typeface="+mn-ea"/>
                <a:cs typeface="+mn-cs"/>
              </a:rPr>
              <a:t> lắp khối Rubic nhưng chưa kiên trì thực hành đã chán nản muốn bỏ.</a:t>
            </a: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CBF8A13E-99B9-46D3-B19F-FBA40260163E}"/>
              </a:ext>
            </a:extLst>
          </p:cNvPr>
          <p:cNvGrpSpPr/>
          <p:nvPr/>
        </p:nvGrpSpPr>
        <p:grpSpPr>
          <a:xfrm>
            <a:off x="386160" y="2901294"/>
            <a:ext cx="4339720" cy="2317040"/>
            <a:chOff x="386160" y="2901294"/>
            <a:chExt cx="4339720" cy="2317040"/>
          </a:xfrm>
        </p:grpSpPr>
        <p:grpSp>
          <p:nvGrpSpPr>
            <p:cNvPr id="12" name="组合 2">
              <a:extLst>
                <a:ext uri="{FF2B5EF4-FFF2-40B4-BE49-F238E27FC236}">
                  <a16:creationId xmlns:a16="http://schemas.microsoft.com/office/drawing/2014/main" xmlns="" id="{4021F888-34E0-4DFF-8A81-729650EE7E5A}"/>
                </a:ext>
              </a:extLst>
            </p:cNvPr>
            <p:cNvGrpSpPr/>
            <p:nvPr/>
          </p:nvGrpSpPr>
          <p:grpSpPr>
            <a:xfrm>
              <a:off x="386160" y="3146834"/>
              <a:ext cx="2962457" cy="1599193"/>
              <a:chOff x="288339" y="889653"/>
              <a:chExt cx="3630305" cy="2042152"/>
            </a:xfrm>
          </p:grpSpPr>
          <p:pic>
            <p:nvPicPr>
              <p:cNvPr id="13" name="图片 3">
                <a:extLst>
                  <a:ext uri="{FF2B5EF4-FFF2-40B4-BE49-F238E27FC236}">
                    <a16:creationId xmlns:a16="http://schemas.microsoft.com/office/drawing/2014/main" xmlns="" id="{752D8B1B-F7AA-4E92-9F99-BFA6EF94C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889653"/>
                <a:ext cx="3630305" cy="2042152"/>
              </a:xfrm>
              <a:prstGeom prst="rect">
                <a:avLst/>
              </a:prstGeom>
            </p:spPr>
          </p:pic>
          <p:sp>
            <p:nvSpPr>
              <p:cNvPr id="14" name="文本框 4">
                <a:extLst>
                  <a:ext uri="{FF2B5EF4-FFF2-40B4-BE49-F238E27FC236}">
                    <a16:creationId xmlns:a16="http://schemas.microsoft.com/office/drawing/2014/main" xmlns="" id="{FBD70653-BBE9-40C1-A0B0-40FC3AD3CA49}"/>
                  </a:ext>
                </a:extLst>
              </p:cNvPr>
              <p:cNvSpPr txBox="1"/>
              <p:nvPr/>
            </p:nvSpPr>
            <p:spPr>
              <a:xfrm>
                <a:off x="443023" y="1151399"/>
                <a:ext cx="3387274" cy="1179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rPr>
                  <a:t>Bạn trong tranh 2 chưa biết phát huy điểm mạnh, khắc phục điểm yếu</a:t>
                </a:r>
                <a:endParaRPr kumimoji="0" lang="zh-CN" altLang="en-US"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pic>
          <p:nvPicPr>
            <p:cNvPr id="15" name="图片 17">
              <a:extLst>
                <a:ext uri="{FF2B5EF4-FFF2-40B4-BE49-F238E27FC236}">
                  <a16:creationId xmlns:a16="http://schemas.microsoft.com/office/drawing/2014/main" xmlns="" id="{B974D70C-F2DC-4711-AFD3-2B91733248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a:off x="3276523" y="2901294"/>
              <a:ext cx="1449357" cy="2317040"/>
            </a:xfrm>
            <a:prstGeom prst="rect">
              <a:avLst/>
            </a:prstGeom>
          </p:spPr>
        </p:pic>
      </p:grpSp>
    </p:spTree>
    <p:extLst>
      <p:ext uri="{BB962C8B-B14F-4D97-AF65-F5344CB8AC3E}">
        <p14:creationId xmlns:p14="http://schemas.microsoft.com/office/powerpoint/2010/main" val="26165493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xmlns="" id="{1B59EDB8-AA4A-4E11-BBB2-F92E7B1FB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388" y="365506"/>
            <a:ext cx="3868934" cy="3026546"/>
          </a:xfrm>
          <a:prstGeom prst="rect">
            <a:avLst/>
          </a:prstGeom>
        </p:spPr>
      </p:pic>
      <p:sp>
        <p:nvSpPr>
          <p:cNvPr id="11" name="TextBox 10">
            <a:extLst>
              <a:ext uri="{FF2B5EF4-FFF2-40B4-BE49-F238E27FC236}">
                <a16:creationId xmlns:a16="http://schemas.microsoft.com/office/drawing/2014/main" xmlns="" id="{B536DE9A-0431-42BF-B0A4-504D6B591F11}"/>
              </a:ext>
            </a:extLst>
          </p:cNvPr>
          <p:cNvSpPr txBox="1"/>
          <p:nvPr/>
        </p:nvSpPr>
        <p:spPr>
          <a:xfrm>
            <a:off x="4530314" y="1271671"/>
            <a:ext cx="4074134" cy="2246769"/>
          </a:xfrm>
          <a:prstGeom prst="rect">
            <a:avLst/>
          </a:prstGeom>
          <a:noFill/>
        </p:spPr>
        <p:txBody>
          <a:bodyPr wrap="square">
            <a:spAutoFit/>
          </a:bodyPr>
          <a:lstStyle/>
          <a:p>
            <a:pPr lvl="0" algn="just"/>
            <a:r>
              <a:rPr lang="vi-VN" sz="2800">
                <a:solidFill>
                  <a:srgbClr val="0070C0"/>
                </a:solidFill>
              </a:rPr>
              <a:t>Bạn </a:t>
            </a:r>
            <a:r>
              <a:rPr lang="en-US" sz="2800">
                <a:solidFill>
                  <a:srgbClr val="0070C0"/>
                </a:solidFill>
              </a:rPr>
              <a:t>nữ </a:t>
            </a:r>
            <a:r>
              <a:rPr lang="vi-VN" sz="2800">
                <a:solidFill>
                  <a:srgbClr val="0070C0"/>
                </a:solidFill>
              </a:rPr>
              <a:t>tự nhủ phải đọc kĩ đề và kiểm tra lại kết quả cẩn thận để không mắc lỗi tương tự trong bài kiểm tra nữa.</a:t>
            </a: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CBF8A13E-99B9-46D3-B19F-FBA40260163E}"/>
              </a:ext>
            </a:extLst>
          </p:cNvPr>
          <p:cNvGrpSpPr/>
          <p:nvPr/>
        </p:nvGrpSpPr>
        <p:grpSpPr>
          <a:xfrm>
            <a:off x="386160" y="2901294"/>
            <a:ext cx="4339720" cy="2317040"/>
            <a:chOff x="386160" y="2901294"/>
            <a:chExt cx="4339720" cy="2317040"/>
          </a:xfrm>
        </p:grpSpPr>
        <p:grpSp>
          <p:nvGrpSpPr>
            <p:cNvPr id="12" name="组合 2">
              <a:extLst>
                <a:ext uri="{FF2B5EF4-FFF2-40B4-BE49-F238E27FC236}">
                  <a16:creationId xmlns:a16="http://schemas.microsoft.com/office/drawing/2014/main" xmlns="" id="{4021F888-34E0-4DFF-8A81-729650EE7E5A}"/>
                </a:ext>
              </a:extLst>
            </p:cNvPr>
            <p:cNvGrpSpPr/>
            <p:nvPr/>
          </p:nvGrpSpPr>
          <p:grpSpPr>
            <a:xfrm>
              <a:off x="386160" y="3146834"/>
              <a:ext cx="2962457" cy="1599193"/>
              <a:chOff x="288339" y="889653"/>
              <a:chExt cx="3630305" cy="2042152"/>
            </a:xfrm>
          </p:grpSpPr>
          <p:pic>
            <p:nvPicPr>
              <p:cNvPr id="13" name="图片 3">
                <a:extLst>
                  <a:ext uri="{FF2B5EF4-FFF2-40B4-BE49-F238E27FC236}">
                    <a16:creationId xmlns:a16="http://schemas.microsoft.com/office/drawing/2014/main" xmlns="" id="{752D8B1B-F7AA-4E92-9F99-BFA6EF94C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889653"/>
                <a:ext cx="3630305" cy="2042152"/>
              </a:xfrm>
              <a:prstGeom prst="rect">
                <a:avLst/>
              </a:prstGeom>
            </p:spPr>
          </p:pic>
          <p:sp>
            <p:nvSpPr>
              <p:cNvPr id="14" name="文本框 4">
                <a:extLst>
                  <a:ext uri="{FF2B5EF4-FFF2-40B4-BE49-F238E27FC236}">
                    <a16:creationId xmlns:a16="http://schemas.microsoft.com/office/drawing/2014/main" xmlns="" id="{FBD70653-BBE9-40C1-A0B0-40FC3AD3CA49}"/>
                  </a:ext>
                </a:extLst>
              </p:cNvPr>
              <p:cNvSpPr txBox="1"/>
              <p:nvPr/>
            </p:nvSpPr>
            <p:spPr>
              <a:xfrm>
                <a:off x="443023" y="1151399"/>
                <a:ext cx="3387274" cy="1179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rPr>
                  <a:t>Bạn trong tranh 3 biết phát huy điểm mạnh, khắc phục điểm yếu</a:t>
                </a:r>
                <a:endParaRPr kumimoji="0" lang="zh-CN" altLang="en-US" sz="18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pic>
          <p:nvPicPr>
            <p:cNvPr id="15" name="图片 17">
              <a:extLst>
                <a:ext uri="{FF2B5EF4-FFF2-40B4-BE49-F238E27FC236}">
                  <a16:creationId xmlns:a16="http://schemas.microsoft.com/office/drawing/2014/main" xmlns="" id="{B974D70C-F2DC-4711-AFD3-2B91733248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a:off x="3276523" y="2901294"/>
              <a:ext cx="1449357" cy="2317040"/>
            </a:xfrm>
            <a:prstGeom prst="rect">
              <a:avLst/>
            </a:prstGeom>
          </p:spPr>
        </p:pic>
      </p:grpSp>
    </p:spTree>
    <p:extLst>
      <p:ext uri="{BB962C8B-B14F-4D97-AF65-F5344CB8AC3E}">
        <p14:creationId xmlns:p14="http://schemas.microsoft.com/office/powerpoint/2010/main" val="10438656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xmlns="" id="{3E452001-E939-4DAE-997E-0122BE544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508166"/>
            <a:ext cx="4121878" cy="2515898"/>
          </a:xfrm>
          <a:prstGeom prst="rect">
            <a:avLst/>
          </a:prstGeom>
        </p:spPr>
      </p:pic>
      <p:sp>
        <p:nvSpPr>
          <p:cNvPr id="11" name="TextBox 10">
            <a:extLst>
              <a:ext uri="{FF2B5EF4-FFF2-40B4-BE49-F238E27FC236}">
                <a16:creationId xmlns:a16="http://schemas.microsoft.com/office/drawing/2014/main" xmlns="" id="{B536DE9A-0431-42BF-B0A4-504D6B591F11}"/>
              </a:ext>
            </a:extLst>
          </p:cNvPr>
          <p:cNvSpPr txBox="1"/>
          <p:nvPr/>
        </p:nvSpPr>
        <p:spPr>
          <a:xfrm>
            <a:off x="4530314" y="1271671"/>
            <a:ext cx="407413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Bạn </a:t>
            </a:r>
            <a:r>
              <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nữ</a:t>
            </a:r>
            <a:r>
              <a:rPr kumimoji="0" lang="en-US" sz="2800" b="0" i="0" u="none" strike="noStrike" kern="1200" cap="none" spc="0" normalizeH="0" noProof="0">
                <a:ln>
                  <a:noFill/>
                </a:ln>
                <a:solidFill>
                  <a:srgbClr val="0070C0"/>
                </a:solidFill>
                <a:effectLst/>
                <a:uLnTx/>
                <a:uFillTx/>
                <a:latin typeface="Arial" panose="020B0604020202020204" pitchFamily="34" charset="0"/>
                <a:ea typeface="+mn-ea"/>
                <a:cs typeface="+mn-cs"/>
              </a:rPr>
              <a:t> tự tin rằng mình đã học giỏi Tiếng Anh rồi nên không muốn đăng ký học.</a:t>
            </a: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CBF8A13E-99B9-46D3-B19F-FBA40260163E}"/>
              </a:ext>
            </a:extLst>
          </p:cNvPr>
          <p:cNvGrpSpPr/>
          <p:nvPr/>
        </p:nvGrpSpPr>
        <p:grpSpPr>
          <a:xfrm>
            <a:off x="386160" y="2901294"/>
            <a:ext cx="4339720" cy="2317040"/>
            <a:chOff x="386160" y="2901294"/>
            <a:chExt cx="4339720" cy="2317040"/>
          </a:xfrm>
        </p:grpSpPr>
        <p:grpSp>
          <p:nvGrpSpPr>
            <p:cNvPr id="12" name="组合 2">
              <a:extLst>
                <a:ext uri="{FF2B5EF4-FFF2-40B4-BE49-F238E27FC236}">
                  <a16:creationId xmlns:a16="http://schemas.microsoft.com/office/drawing/2014/main" xmlns="" id="{4021F888-34E0-4DFF-8A81-729650EE7E5A}"/>
                </a:ext>
              </a:extLst>
            </p:cNvPr>
            <p:cNvGrpSpPr/>
            <p:nvPr/>
          </p:nvGrpSpPr>
          <p:grpSpPr>
            <a:xfrm>
              <a:off x="386160" y="3146834"/>
              <a:ext cx="2962457" cy="1599193"/>
              <a:chOff x="288339" y="889653"/>
              <a:chExt cx="3630305" cy="2042152"/>
            </a:xfrm>
          </p:grpSpPr>
          <p:pic>
            <p:nvPicPr>
              <p:cNvPr id="13" name="图片 3">
                <a:extLst>
                  <a:ext uri="{FF2B5EF4-FFF2-40B4-BE49-F238E27FC236}">
                    <a16:creationId xmlns:a16="http://schemas.microsoft.com/office/drawing/2014/main" xmlns="" id="{752D8B1B-F7AA-4E92-9F99-BFA6EF94C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889653"/>
                <a:ext cx="3630305" cy="2042152"/>
              </a:xfrm>
              <a:prstGeom prst="rect">
                <a:avLst/>
              </a:prstGeom>
            </p:spPr>
          </p:pic>
          <p:sp>
            <p:nvSpPr>
              <p:cNvPr id="14" name="文本框 4">
                <a:extLst>
                  <a:ext uri="{FF2B5EF4-FFF2-40B4-BE49-F238E27FC236}">
                    <a16:creationId xmlns:a16="http://schemas.microsoft.com/office/drawing/2014/main" xmlns="" id="{FBD70653-BBE9-40C1-A0B0-40FC3AD3CA49}"/>
                  </a:ext>
                </a:extLst>
              </p:cNvPr>
              <p:cNvSpPr txBox="1"/>
              <p:nvPr/>
            </p:nvSpPr>
            <p:spPr>
              <a:xfrm>
                <a:off x="443023" y="1151399"/>
                <a:ext cx="3387274" cy="1179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rPr>
                  <a:t>Bạn trong tranh 4 chưa biết phát huy điểm mạnh, khắc phục điểm yếu</a:t>
                </a:r>
                <a:endParaRPr kumimoji="0" lang="zh-CN" altLang="en-US" sz="18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pic>
          <p:nvPicPr>
            <p:cNvPr id="15" name="图片 17">
              <a:extLst>
                <a:ext uri="{FF2B5EF4-FFF2-40B4-BE49-F238E27FC236}">
                  <a16:creationId xmlns:a16="http://schemas.microsoft.com/office/drawing/2014/main" xmlns="" id="{B974D70C-F2DC-4711-AFD3-2B91733248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a:off x="3276523" y="2901294"/>
              <a:ext cx="1449357" cy="2317040"/>
            </a:xfrm>
            <a:prstGeom prst="rect">
              <a:avLst/>
            </a:prstGeom>
          </p:spPr>
        </p:pic>
      </p:grpSp>
    </p:spTree>
    <p:extLst>
      <p:ext uri="{BB962C8B-B14F-4D97-AF65-F5344CB8AC3E}">
        <p14:creationId xmlns:p14="http://schemas.microsoft.com/office/powerpoint/2010/main" val="3250829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xmlns="" id="{68720F8A-B1B5-7F26-D4EB-83BF4064E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219700"/>
          </a:xfrm>
          <a:prstGeom prst="rect">
            <a:avLst/>
          </a:prstGeom>
        </p:spPr>
      </p:pic>
      <p:sp>
        <p:nvSpPr>
          <p:cNvPr id="18" name="TextBox 17">
            <a:extLst>
              <a:ext uri="{FF2B5EF4-FFF2-40B4-BE49-F238E27FC236}">
                <a16:creationId xmlns:a16="http://schemas.microsoft.com/office/drawing/2014/main" xmlns="" id="{93E8CD2C-6EBF-F783-1786-B2569601AE87}"/>
              </a:ext>
            </a:extLst>
          </p:cNvPr>
          <p:cNvSpPr txBox="1"/>
          <p:nvPr/>
        </p:nvSpPr>
        <p:spPr>
          <a:xfrm>
            <a:off x="478745" y="1420863"/>
            <a:ext cx="8186507" cy="2860358"/>
          </a:xfrm>
          <a:custGeom>
            <a:avLst/>
            <a:gdLst>
              <a:gd name="connsiteX0" fmla="*/ 0 w 8186507"/>
              <a:gd name="connsiteY0" fmla="*/ 476736 h 2860358"/>
              <a:gd name="connsiteX1" fmla="*/ 476736 w 8186507"/>
              <a:gd name="connsiteY1" fmla="*/ 0 h 2860358"/>
              <a:gd name="connsiteX2" fmla="*/ 7709771 w 8186507"/>
              <a:gd name="connsiteY2" fmla="*/ 0 h 2860358"/>
              <a:gd name="connsiteX3" fmla="*/ 8186507 w 8186507"/>
              <a:gd name="connsiteY3" fmla="*/ 476736 h 2860358"/>
              <a:gd name="connsiteX4" fmla="*/ 8186507 w 8186507"/>
              <a:gd name="connsiteY4" fmla="*/ 2383622 h 2860358"/>
              <a:gd name="connsiteX5" fmla="*/ 7709771 w 8186507"/>
              <a:gd name="connsiteY5" fmla="*/ 2860358 h 2860358"/>
              <a:gd name="connsiteX6" fmla="*/ 476736 w 8186507"/>
              <a:gd name="connsiteY6" fmla="*/ 2860358 h 2860358"/>
              <a:gd name="connsiteX7" fmla="*/ 0 w 8186507"/>
              <a:gd name="connsiteY7" fmla="*/ 2383622 h 2860358"/>
              <a:gd name="connsiteX8" fmla="*/ 0 w 8186507"/>
              <a:gd name="connsiteY8" fmla="*/ 476736 h 286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6507" h="2860358" fill="none" extrusionOk="0">
                <a:moveTo>
                  <a:pt x="0" y="476736"/>
                </a:moveTo>
                <a:cubicBezTo>
                  <a:pt x="-49574" y="219354"/>
                  <a:pt x="233122" y="-20284"/>
                  <a:pt x="476736" y="0"/>
                </a:cubicBezTo>
                <a:cubicBezTo>
                  <a:pt x="2256559" y="-80781"/>
                  <a:pt x="6378924" y="-81131"/>
                  <a:pt x="7709771" y="0"/>
                </a:cubicBezTo>
                <a:cubicBezTo>
                  <a:pt x="8008019" y="-13420"/>
                  <a:pt x="8170635" y="242310"/>
                  <a:pt x="8186507" y="476736"/>
                </a:cubicBezTo>
                <a:cubicBezTo>
                  <a:pt x="8060064" y="1230515"/>
                  <a:pt x="8244249" y="1851254"/>
                  <a:pt x="8186507" y="2383622"/>
                </a:cubicBezTo>
                <a:cubicBezTo>
                  <a:pt x="8158850" y="2658348"/>
                  <a:pt x="8010138" y="2850033"/>
                  <a:pt x="7709771" y="2860358"/>
                </a:cubicBezTo>
                <a:cubicBezTo>
                  <a:pt x="4187994" y="2979075"/>
                  <a:pt x="3988579" y="2922688"/>
                  <a:pt x="476736" y="2860358"/>
                </a:cubicBezTo>
                <a:cubicBezTo>
                  <a:pt x="225418" y="2869097"/>
                  <a:pt x="-33679" y="2683997"/>
                  <a:pt x="0" y="2383622"/>
                </a:cubicBezTo>
                <a:cubicBezTo>
                  <a:pt x="-93554" y="1992380"/>
                  <a:pt x="13330" y="1342392"/>
                  <a:pt x="0" y="476736"/>
                </a:cubicBezTo>
                <a:close/>
              </a:path>
              <a:path w="8186507" h="2860358" stroke="0" extrusionOk="0">
                <a:moveTo>
                  <a:pt x="0" y="476736"/>
                </a:moveTo>
                <a:cubicBezTo>
                  <a:pt x="32614" y="186368"/>
                  <a:pt x="199052" y="49400"/>
                  <a:pt x="476736" y="0"/>
                </a:cubicBezTo>
                <a:cubicBezTo>
                  <a:pt x="3830129" y="-137780"/>
                  <a:pt x="5178324" y="141831"/>
                  <a:pt x="7709771" y="0"/>
                </a:cubicBezTo>
                <a:cubicBezTo>
                  <a:pt x="8011289" y="8067"/>
                  <a:pt x="8193040" y="174110"/>
                  <a:pt x="8186507" y="476736"/>
                </a:cubicBezTo>
                <a:cubicBezTo>
                  <a:pt x="8021935" y="922634"/>
                  <a:pt x="8136401" y="1566723"/>
                  <a:pt x="8186507" y="2383622"/>
                </a:cubicBezTo>
                <a:cubicBezTo>
                  <a:pt x="8188250" y="2652604"/>
                  <a:pt x="7960322" y="2885182"/>
                  <a:pt x="7709771" y="2860358"/>
                </a:cubicBezTo>
                <a:cubicBezTo>
                  <a:pt x="5806565" y="2808172"/>
                  <a:pt x="2094406" y="3016922"/>
                  <a:pt x="476736" y="2860358"/>
                </a:cubicBezTo>
                <a:cubicBezTo>
                  <a:pt x="217074" y="2861825"/>
                  <a:pt x="15342" y="2678097"/>
                  <a:pt x="0" y="2383622"/>
                </a:cubicBezTo>
                <a:cubicBezTo>
                  <a:pt x="73423" y="1659757"/>
                  <a:pt x="-118688" y="857450"/>
                  <a:pt x="0" y="476736"/>
                </a:cubicBezTo>
                <a:close/>
              </a:path>
            </a:pathLst>
          </a:custGeom>
          <a:solidFill>
            <a:srgbClr val="FFFFCC"/>
          </a:solidFill>
          <a:ln w="57150">
            <a:solidFill>
              <a:schemeClr val="accent4">
                <a:lumMod val="50000"/>
              </a:schemeClr>
            </a:solidFill>
            <a:extLst>
              <a:ext uri="{C807C97D-BFC1-408E-A445-0C87EB9F89A2}">
                <ask:lineSketchStyleProps xmlns="" xmlns:ask="http://schemas.microsoft.com/office/drawing/2018/sketchyshapes" sd="412163283">
                  <a:prstGeom prst="roundRect">
                    <a:avLst/>
                  </a:prstGeom>
                  <ask:type>
                    <ask:lineSketchCurved/>
                  </ask:type>
                </ask:lineSketchStyleProps>
              </a:ext>
            </a:extLst>
          </a:ln>
        </p:spPr>
        <p:txBody>
          <a:bodyPr wrap="square" rtlCol="0">
            <a:spAutoFit/>
          </a:bodyPr>
          <a:lstStyle/>
          <a:p>
            <a:pPr algn="just" defTabSz="685800"/>
            <a:r>
              <a:rPr lang="vi-VN" sz="2700" b="1">
                <a:solidFill>
                  <a:srgbClr val="4472C4">
                    <a:lumMod val="50000"/>
                  </a:srgbClr>
                </a:solidFill>
                <a:latin typeface="Calibri" panose="020F0502020204030204" pitchFamily="34" charset="0"/>
                <a:cs typeface="Calibri" panose="020F0502020204030204" pitchFamily="34" charset="0"/>
              </a:rPr>
              <a:t>Điểm mạnh, điểm yếu của bản thân không tồn tại mãi mãi mà sẽ thay đổi. Điểm mạnh nếu không được rèn giũa, luyện tập và tích cực học hỏi mỗi ngày sẽ bị thui chột và ngược lại, điểm yếu nếu có kế hoạch chỉnh sửa, sẵn sàng tham gia những hoạt động trải nghiệm để thay đổi thực hành nhiều lần sẽ khắc phục được.</a:t>
            </a:r>
            <a:endParaRPr lang="vi-VN" sz="2700" b="1" dirty="0">
              <a:solidFill>
                <a:srgbClr val="4472C4">
                  <a:lumMod val="50000"/>
                </a:srgbClr>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E496FF50-FDBF-DE20-EF4B-C7A8E0756EC5}"/>
              </a:ext>
            </a:extLst>
          </p:cNvPr>
          <p:cNvSpPr txBox="1"/>
          <p:nvPr/>
        </p:nvSpPr>
        <p:spPr>
          <a:xfrm>
            <a:off x="2585089" y="294933"/>
            <a:ext cx="3973817" cy="830997"/>
          </a:xfrm>
          <a:custGeom>
            <a:avLst/>
            <a:gdLst>
              <a:gd name="connsiteX0" fmla="*/ 0 w 3973817"/>
              <a:gd name="connsiteY0" fmla="*/ 0 h 830997"/>
              <a:gd name="connsiteX1" fmla="*/ 647164 w 3973817"/>
              <a:gd name="connsiteY1" fmla="*/ 0 h 830997"/>
              <a:gd name="connsiteX2" fmla="*/ 1135376 w 3973817"/>
              <a:gd name="connsiteY2" fmla="*/ 0 h 830997"/>
              <a:gd name="connsiteX3" fmla="*/ 1703064 w 3973817"/>
              <a:gd name="connsiteY3" fmla="*/ 0 h 830997"/>
              <a:gd name="connsiteX4" fmla="*/ 2191276 w 3973817"/>
              <a:gd name="connsiteY4" fmla="*/ 0 h 830997"/>
              <a:gd name="connsiteX5" fmla="*/ 2719226 w 3973817"/>
              <a:gd name="connsiteY5" fmla="*/ 0 h 830997"/>
              <a:gd name="connsiteX6" fmla="*/ 3326653 w 3973817"/>
              <a:gd name="connsiteY6" fmla="*/ 0 h 830997"/>
              <a:gd name="connsiteX7" fmla="*/ 3973817 w 3973817"/>
              <a:gd name="connsiteY7" fmla="*/ 0 h 830997"/>
              <a:gd name="connsiteX8" fmla="*/ 3973817 w 3973817"/>
              <a:gd name="connsiteY8" fmla="*/ 415499 h 830997"/>
              <a:gd name="connsiteX9" fmla="*/ 3973817 w 3973817"/>
              <a:gd name="connsiteY9" fmla="*/ 830997 h 830997"/>
              <a:gd name="connsiteX10" fmla="*/ 3326653 w 3973817"/>
              <a:gd name="connsiteY10" fmla="*/ 830997 h 830997"/>
              <a:gd name="connsiteX11" fmla="*/ 2679488 w 3973817"/>
              <a:gd name="connsiteY11" fmla="*/ 830997 h 830997"/>
              <a:gd name="connsiteX12" fmla="*/ 2032324 w 3973817"/>
              <a:gd name="connsiteY12" fmla="*/ 830997 h 830997"/>
              <a:gd name="connsiteX13" fmla="*/ 1464635 w 3973817"/>
              <a:gd name="connsiteY13" fmla="*/ 830997 h 830997"/>
              <a:gd name="connsiteX14" fmla="*/ 857209 w 3973817"/>
              <a:gd name="connsiteY14" fmla="*/ 830997 h 830997"/>
              <a:gd name="connsiteX15" fmla="*/ 0 w 3973817"/>
              <a:gd name="connsiteY15" fmla="*/ 830997 h 830997"/>
              <a:gd name="connsiteX16" fmla="*/ 0 w 3973817"/>
              <a:gd name="connsiteY16" fmla="*/ 398879 h 830997"/>
              <a:gd name="connsiteX17" fmla="*/ 0 w 3973817"/>
              <a:gd name="connsiteY1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73817" h="830997" fill="none" extrusionOk="0">
                <a:moveTo>
                  <a:pt x="0" y="0"/>
                </a:moveTo>
                <a:cubicBezTo>
                  <a:pt x="310847" y="-27550"/>
                  <a:pt x="394202" y="11725"/>
                  <a:pt x="647164" y="0"/>
                </a:cubicBezTo>
                <a:cubicBezTo>
                  <a:pt x="900126" y="-11725"/>
                  <a:pt x="970093" y="9137"/>
                  <a:pt x="1135376" y="0"/>
                </a:cubicBezTo>
                <a:cubicBezTo>
                  <a:pt x="1300659" y="-9137"/>
                  <a:pt x="1447577" y="30065"/>
                  <a:pt x="1703064" y="0"/>
                </a:cubicBezTo>
                <a:cubicBezTo>
                  <a:pt x="1958551" y="-30065"/>
                  <a:pt x="2017176" y="1271"/>
                  <a:pt x="2191276" y="0"/>
                </a:cubicBezTo>
                <a:cubicBezTo>
                  <a:pt x="2365376" y="-1271"/>
                  <a:pt x="2537744" y="7202"/>
                  <a:pt x="2719226" y="0"/>
                </a:cubicBezTo>
                <a:cubicBezTo>
                  <a:pt x="2900708" y="-7202"/>
                  <a:pt x="3035435" y="66849"/>
                  <a:pt x="3326653" y="0"/>
                </a:cubicBezTo>
                <a:cubicBezTo>
                  <a:pt x="3617871" y="-66849"/>
                  <a:pt x="3666100" y="60566"/>
                  <a:pt x="3973817" y="0"/>
                </a:cubicBezTo>
                <a:cubicBezTo>
                  <a:pt x="4021367" y="103934"/>
                  <a:pt x="3933525" y="242647"/>
                  <a:pt x="3973817" y="415499"/>
                </a:cubicBezTo>
                <a:cubicBezTo>
                  <a:pt x="4014109" y="588351"/>
                  <a:pt x="3972904" y="643662"/>
                  <a:pt x="3973817" y="830997"/>
                </a:cubicBezTo>
                <a:cubicBezTo>
                  <a:pt x="3755726" y="901286"/>
                  <a:pt x="3581887" y="824163"/>
                  <a:pt x="3326653" y="830997"/>
                </a:cubicBezTo>
                <a:cubicBezTo>
                  <a:pt x="3071419" y="837831"/>
                  <a:pt x="2825874" y="808067"/>
                  <a:pt x="2679488" y="830997"/>
                </a:cubicBezTo>
                <a:cubicBezTo>
                  <a:pt x="2533103" y="853927"/>
                  <a:pt x="2258854" y="803513"/>
                  <a:pt x="2032324" y="830997"/>
                </a:cubicBezTo>
                <a:cubicBezTo>
                  <a:pt x="1805794" y="858481"/>
                  <a:pt x="1589096" y="797422"/>
                  <a:pt x="1464635" y="830997"/>
                </a:cubicBezTo>
                <a:cubicBezTo>
                  <a:pt x="1340174" y="864572"/>
                  <a:pt x="1093503" y="823511"/>
                  <a:pt x="857209" y="830997"/>
                </a:cubicBezTo>
                <a:cubicBezTo>
                  <a:pt x="620915" y="838483"/>
                  <a:pt x="220883" y="815634"/>
                  <a:pt x="0" y="830997"/>
                </a:cubicBezTo>
                <a:cubicBezTo>
                  <a:pt x="-24438" y="729638"/>
                  <a:pt x="14821" y="567480"/>
                  <a:pt x="0" y="398879"/>
                </a:cubicBezTo>
                <a:cubicBezTo>
                  <a:pt x="-14821" y="230278"/>
                  <a:pt x="9708" y="162733"/>
                  <a:pt x="0" y="0"/>
                </a:cubicBezTo>
                <a:close/>
              </a:path>
              <a:path w="3973817" h="830997" stroke="0" extrusionOk="0">
                <a:moveTo>
                  <a:pt x="0" y="0"/>
                </a:moveTo>
                <a:cubicBezTo>
                  <a:pt x="258446" y="-43991"/>
                  <a:pt x="403684" y="66413"/>
                  <a:pt x="567688" y="0"/>
                </a:cubicBezTo>
                <a:cubicBezTo>
                  <a:pt x="731692" y="-66413"/>
                  <a:pt x="817789" y="45057"/>
                  <a:pt x="1016162" y="0"/>
                </a:cubicBezTo>
                <a:cubicBezTo>
                  <a:pt x="1214535" y="-45057"/>
                  <a:pt x="1369489" y="41311"/>
                  <a:pt x="1504374" y="0"/>
                </a:cubicBezTo>
                <a:cubicBezTo>
                  <a:pt x="1639259" y="-41311"/>
                  <a:pt x="1770703" y="4469"/>
                  <a:pt x="1992585" y="0"/>
                </a:cubicBezTo>
                <a:cubicBezTo>
                  <a:pt x="2214467" y="-4469"/>
                  <a:pt x="2384948" y="54357"/>
                  <a:pt x="2520535" y="0"/>
                </a:cubicBezTo>
                <a:cubicBezTo>
                  <a:pt x="2656122" y="-54357"/>
                  <a:pt x="2861688" y="10913"/>
                  <a:pt x="3167700" y="0"/>
                </a:cubicBezTo>
                <a:cubicBezTo>
                  <a:pt x="3473712" y="-10913"/>
                  <a:pt x="3704903" y="84288"/>
                  <a:pt x="3973817" y="0"/>
                </a:cubicBezTo>
                <a:cubicBezTo>
                  <a:pt x="4016859" y="190111"/>
                  <a:pt x="3941011" y="215560"/>
                  <a:pt x="3973817" y="390569"/>
                </a:cubicBezTo>
                <a:cubicBezTo>
                  <a:pt x="4006623" y="565578"/>
                  <a:pt x="3926889" y="689863"/>
                  <a:pt x="3973817" y="830997"/>
                </a:cubicBezTo>
                <a:cubicBezTo>
                  <a:pt x="3855516" y="876284"/>
                  <a:pt x="3622918" y="782115"/>
                  <a:pt x="3445867" y="830997"/>
                </a:cubicBezTo>
                <a:cubicBezTo>
                  <a:pt x="3268816" y="879879"/>
                  <a:pt x="3012005" y="764879"/>
                  <a:pt x="2878179" y="830997"/>
                </a:cubicBezTo>
                <a:cubicBezTo>
                  <a:pt x="2744353" y="897115"/>
                  <a:pt x="2547915" y="765756"/>
                  <a:pt x="2310491" y="830997"/>
                </a:cubicBezTo>
                <a:cubicBezTo>
                  <a:pt x="2073067" y="896238"/>
                  <a:pt x="1835625" y="821995"/>
                  <a:pt x="1663326" y="830997"/>
                </a:cubicBezTo>
                <a:cubicBezTo>
                  <a:pt x="1491028" y="839999"/>
                  <a:pt x="1368054" y="809468"/>
                  <a:pt x="1135376" y="830997"/>
                </a:cubicBezTo>
                <a:cubicBezTo>
                  <a:pt x="902698" y="852526"/>
                  <a:pt x="829076" y="825434"/>
                  <a:pt x="686903" y="830997"/>
                </a:cubicBezTo>
                <a:cubicBezTo>
                  <a:pt x="544730" y="836560"/>
                  <a:pt x="197970" y="754728"/>
                  <a:pt x="0" y="830997"/>
                </a:cubicBezTo>
                <a:cubicBezTo>
                  <a:pt x="-39394" y="712259"/>
                  <a:pt x="22515" y="540386"/>
                  <a:pt x="0" y="440428"/>
                </a:cubicBezTo>
                <a:cubicBezTo>
                  <a:pt x="-22515" y="340470"/>
                  <a:pt x="49371" y="199979"/>
                  <a:pt x="0" y="0"/>
                </a:cubicBezTo>
                <a:close/>
              </a:path>
            </a:pathLst>
          </a:custGeom>
          <a:solidFill>
            <a:srgbClr val="CCFFCC"/>
          </a:solidFill>
          <a:ln w="28575">
            <a:solidFill>
              <a:srgbClr val="00B050"/>
            </a:solidFill>
            <a:extLst>
              <a:ext uri="{C807C97D-BFC1-408E-A445-0C87EB9F89A2}">
                <ask:lineSketchStyleProps xmlns="" xmlns:ask="http://schemas.microsoft.com/office/drawing/2018/sketchyshapes" sd="3688499214">
                  <a:prstGeom prst="rect">
                    <a:avLst/>
                  </a:prstGeom>
                  <ask:type>
                    <ask:lineSketchScribble/>
                  </ask:type>
                </ask:lineSketchStyleProps>
              </a:ext>
            </a:extLst>
          </a:ln>
        </p:spPr>
        <p:txBody>
          <a:bodyPr wrap="square" rtlCol="0">
            <a:spAutoFit/>
          </a:bodyPr>
          <a:lstStyle/>
          <a:p>
            <a:pPr algn="ctr" defTabSz="685800"/>
            <a:r>
              <a:rPr lang="en-US" sz="4800">
                <a:solidFill>
                  <a:srgbClr val="002060"/>
                </a:solidFill>
                <a:latin typeface="Arial" panose="020B0604020202020204" pitchFamily="34" charset="0"/>
                <a:cs typeface="Arial" panose="020B0604020202020204" pitchFamily="34" charset="0"/>
              </a:rPr>
              <a:t>GHI NHỚ</a:t>
            </a:r>
            <a:endParaRPr lang="vi-VN" sz="4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59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xmlns=""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15" y="961"/>
            <a:ext cx="9143985" cy="5142539"/>
          </a:xfrm>
          <a:prstGeom prst="rect">
            <a:avLst/>
          </a:prstGeom>
        </p:spPr>
      </p:pic>
      <p:sp>
        <p:nvSpPr>
          <p:cNvPr id="9" name="Hộp Văn bản 8">
            <a:extLst>
              <a:ext uri="{FF2B5EF4-FFF2-40B4-BE49-F238E27FC236}">
                <a16:creationId xmlns:a16="http://schemas.microsoft.com/office/drawing/2014/main" xmlns="" id="{DF1A7D91-D4BF-282C-C098-4F7342858911}"/>
              </a:ext>
            </a:extLst>
          </p:cNvPr>
          <p:cNvSpPr txBox="1"/>
          <p:nvPr/>
        </p:nvSpPr>
        <p:spPr>
          <a:xfrm>
            <a:off x="1255999" y="1361134"/>
            <a:ext cx="5745302" cy="110799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38100">
                  <a:solidFill>
                    <a:prstClr val="black"/>
                  </a:solidFill>
                </a:ln>
                <a:solidFill>
                  <a:srgbClr val="FF0000"/>
                </a:solidFill>
                <a:effectLst/>
                <a:uLnTx/>
                <a:uFillTx/>
                <a:latin typeface="SVN-Poky's" panose="020B0606040200020203" pitchFamily="34" charset="0"/>
                <a:ea typeface="微软雅黑" panose="020B0503020204020204" pitchFamily="34" charset="-122"/>
                <a:cs typeface="+mn-cs"/>
              </a:rPr>
              <a:t>HOẠT ĐỘNG 3</a:t>
            </a:r>
            <a:endParaRPr kumimoji="0" lang="zh-CN" altLang="en-US" sz="6600" b="1" i="0" u="none" strike="noStrike" kern="1200" cap="none" spc="0" normalizeH="0" baseline="0" noProof="0" dirty="0">
              <a:ln w="38100">
                <a:solidFill>
                  <a:prstClr val="black"/>
                </a:solidFill>
              </a:ln>
              <a:solidFill>
                <a:srgbClr val="4472C4">
                  <a:lumMod val="20000"/>
                  <a:lumOff val="80000"/>
                </a:srgbClr>
              </a:solidFill>
              <a:effectLst/>
              <a:uLnTx/>
              <a:uFillTx/>
              <a:latin typeface="SVN-Poky's" panose="020B0606040200020203" pitchFamily="34" charset="0"/>
              <a:ea typeface="微软雅黑" panose="020B0503020204020204" pitchFamily="34" charset="-122"/>
              <a:cs typeface="+mn-cs"/>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11111E-6 -2.22222E-6 L 1.11111E-6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B536DE9A-0431-42BF-B0A4-504D6B591F11}"/>
              </a:ext>
            </a:extLst>
          </p:cNvPr>
          <p:cNvSpPr txBox="1"/>
          <p:nvPr/>
        </p:nvSpPr>
        <p:spPr>
          <a:xfrm>
            <a:off x="395536" y="511985"/>
            <a:ext cx="8208912" cy="954107"/>
          </a:xfrm>
          <a:prstGeom prst="rect">
            <a:avLst/>
          </a:prstGeom>
          <a:noFill/>
        </p:spPr>
        <p:txBody>
          <a:bodyPr wrap="square">
            <a:spAutoFit/>
          </a:bodyPr>
          <a:lstStyle/>
          <a:p>
            <a:pPr lvl="0" algn="ctr"/>
            <a:r>
              <a:rPr lang="vi-VN" sz="2800"/>
              <a:t>Các bạn trong tranh đã phát huy điểm mạnh,  khắc phục điểm yếu của bản thân bằng cách nào?</a:t>
            </a:r>
          </a:p>
        </p:txBody>
      </p:sp>
      <p:pic>
        <p:nvPicPr>
          <p:cNvPr id="4" name="Picture 3">
            <a:extLst>
              <a:ext uri="{FF2B5EF4-FFF2-40B4-BE49-F238E27FC236}">
                <a16:creationId xmlns:a16="http://schemas.microsoft.com/office/drawing/2014/main" xmlns="" id="{D676D402-E95E-4C49-A91F-2B8C96709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611562"/>
            <a:ext cx="4032448" cy="2839752"/>
          </a:xfrm>
          <a:prstGeom prst="rect">
            <a:avLst/>
          </a:prstGeom>
        </p:spPr>
      </p:pic>
      <p:pic>
        <p:nvPicPr>
          <p:cNvPr id="6" name="Picture 5">
            <a:extLst>
              <a:ext uri="{FF2B5EF4-FFF2-40B4-BE49-F238E27FC236}">
                <a16:creationId xmlns:a16="http://schemas.microsoft.com/office/drawing/2014/main" xmlns="" id="{5D64B62D-7A36-499B-97BA-F10A1700B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512" y="1600407"/>
            <a:ext cx="3696831" cy="2862063"/>
          </a:xfrm>
          <a:prstGeom prst="rect">
            <a:avLst/>
          </a:prstGeom>
        </p:spPr>
      </p:pic>
    </p:spTree>
    <p:extLst>
      <p:ext uri="{BB962C8B-B14F-4D97-AF65-F5344CB8AC3E}">
        <p14:creationId xmlns:p14="http://schemas.microsoft.com/office/powerpoint/2010/main" val="117985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B536DE9A-0431-42BF-B0A4-504D6B591F11}"/>
              </a:ext>
            </a:extLst>
          </p:cNvPr>
          <p:cNvSpPr txBox="1"/>
          <p:nvPr/>
        </p:nvSpPr>
        <p:spPr>
          <a:xfrm>
            <a:off x="395536" y="511985"/>
            <a:ext cx="820891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bạn trong tranh đã phát huy điểm mạnh,  khắc phục điểm yếu của bản thân bằng cách nào?</a:t>
            </a:r>
          </a:p>
        </p:txBody>
      </p:sp>
      <p:pic>
        <p:nvPicPr>
          <p:cNvPr id="3" name="Picture 2">
            <a:extLst>
              <a:ext uri="{FF2B5EF4-FFF2-40B4-BE49-F238E27FC236}">
                <a16:creationId xmlns:a16="http://schemas.microsoft.com/office/drawing/2014/main" xmlns="" id="{1AA2A9D7-B204-45D0-B062-41EF5A19E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471" y="2059040"/>
            <a:ext cx="4009307" cy="2537535"/>
          </a:xfrm>
          <a:prstGeom prst="rect">
            <a:avLst/>
          </a:prstGeom>
        </p:spPr>
      </p:pic>
      <p:pic>
        <p:nvPicPr>
          <p:cNvPr id="7" name="Picture 6">
            <a:extLst>
              <a:ext uri="{FF2B5EF4-FFF2-40B4-BE49-F238E27FC236}">
                <a16:creationId xmlns:a16="http://schemas.microsoft.com/office/drawing/2014/main" xmlns="" id="{F97C9CFD-1838-49F2-9E28-CD0359715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37" y="1885349"/>
            <a:ext cx="4166995" cy="2717605"/>
          </a:xfrm>
          <a:prstGeom prst="rect">
            <a:avLst/>
          </a:prstGeom>
        </p:spPr>
      </p:pic>
    </p:spTree>
    <p:extLst>
      <p:ext uri="{BB962C8B-B14F-4D97-AF65-F5344CB8AC3E}">
        <p14:creationId xmlns:p14="http://schemas.microsoft.com/office/powerpoint/2010/main" val="522899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D60A1EFD-B7A4-42C4-96CB-7CFD33EC0D47}"/>
              </a:ext>
            </a:extLst>
          </p:cNvPr>
          <p:cNvPicPr>
            <a:picLocks noChangeAspect="1"/>
          </p:cNvPicPr>
          <p:nvPr/>
        </p:nvPicPr>
        <p:blipFill>
          <a:blip r:embed="rId2"/>
          <a:stretch>
            <a:fillRect/>
          </a:stretch>
        </p:blipFill>
        <p:spPr>
          <a:xfrm>
            <a:off x="-396552" y="-164554"/>
            <a:ext cx="9649072" cy="6034538"/>
          </a:xfrm>
          <a:prstGeom prst="rect">
            <a:avLst/>
          </a:prstGeom>
        </p:spPr>
      </p:pic>
    </p:spTree>
    <p:extLst>
      <p:ext uri="{BB962C8B-B14F-4D97-AF65-F5344CB8AC3E}">
        <p14:creationId xmlns:p14="http://schemas.microsoft.com/office/powerpoint/2010/main" val="204638700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005336EB-8000-C061-6D75-74D5456B20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5" r="4460"/>
          <a:stretch/>
        </p:blipFill>
        <p:spPr>
          <a:xfrm>
            <a:off x="-177797" y="0"/>
            <a:ext cx="9499593" cy="5143500"/>
          </a:xfrm>
          <a:prstGeom prst="rect">
            <a:avLst/>
          </a:prstGeom>
        </p:spPr>
      </p:pic>
      <p:sp>
        <p:nvSpPr>
          <p:cNvPr id="9" name="TextBox 8">
            <a:extLst>
              <a:ext uri="{FF2B5EF4-FFF2-40B4-BE49-F238E27FC236}">
                <a16:creationId xmlns:a16="http://schemas.microsoft.com/office/drawing/2014/main" xmlns="" id="{86304D2A-2DF5-0F2F-60BD-1F6A49793723}"/>
              </a:ext>
            </a:extLst>
          </p:cNvPr>
          <p:cNvSpPr txBox="1"/>
          <p:nvPr/>
        </p:nvSpPr>
        <p:spPr>
          <a:xfrm>
            <a:off x="3673563" y="915950"/>
            <a:ext cx="4611858" cy="2123658"/>
          </a:xfrm>
          <a:prstGeom prst="rect">
            <a:avLst/>
          </a:prstGeom>
          <a:noFill/>
          <a:ln>
            <a:noFill/>
          </a:ln>
        </p:spPr>
        <p:txBody>
          <a:bodyPr wrap="square" rtlCol="0">
            <a:spAutoFit/>
          </a:bodyPr>
          <a:lstStyle/>
          <a:p>
            <a:pPr algn="ctr" defTabSz="685800"/>
            <a:r>
              <a:rPr lang="en-US" sz="6600" b="1" dirty="0" err="1">
                <a:ln w="28575">
                  <a:solidFill>
                    <a:srgbClr val="ED7D31">
                      <a:lumMod val="75000"/>
                    </a:srgbClr>
                  </a:solidFill>
                  <a:prstDash val="solid"/>
                </a:ln>
                <a:solidFill>
                  <a:srgbClr val="FFFFD8"/>
                </a:solidFill>
                <a:latin typeface="SVN-Poky's" panose="020B0606040200020203" pitchFamily="34" charset="0"/>
              </a:rPr>
              <a:t>T</a:t>
            </a:r>
            <a:r>
              <a:rPr lang="en-US" sz="6600" b="1" dirty="0" err="1">
                <a:ln w="28575">
                  <a:solidFill>
                    <a:srgbClr val="ED7D31">
                      <a:lumMod val="75000"/>
                    </a:srgbClr>
                  </a:solidFill>
                  <a:prstDash val="solid"/>
                </a:ln>
                <a:solidFill>
                  <a:srgbClr val="FF9AA2"/>
                </a:solidFill>
                <a:latin typeface="SVN-Poky's" panose="020B0606040200020203" pitchFamily="34" charset="0"/>
              </a:rPr>
              <a:t>H</a:t>
            </a:r>
            <a:r>
              <a:rPr lang="en-US" sz="6600" b="1" dirty="0" err="1">
                <a:ln w="28575">
                  <a:solidFill>
                    <a:srgbClr val="ED7D31">
                      <a:lumMod val="75000"/>
                    </a:srgbClr>
                  </a:solidFill>
                  <a:prstDash val="solid"/>
                </a:ln>
                <a:solidFill>
                  <a:srgbClr val="B5EAD7"/>
                </a:solidFill>
                <a:latin typeface="SVN-Poky's" panose="020B0606040200020203" pitchFamily="34" charset="0"/>
              </a:rPr>
              <a:t>Ả</a:t>
            </a:r>
            <a:r>
              <a:rPr lang="en-US" sz="6600" b="1" dirty="0" err="1">
                <a:ln w="28575">
                  <a:solidFill>
                    <a:srgbClr val="ED7D31">
                      <a:lumMod val="75000"/>
                    </a:srgbClr>
                  </a:solidFill>
                  <a:prstDash val="solid"/>
                </a:ln>
                <a:solidFill>
                  <a:srgbClr val="C7CEEA"/>
                </a:solidFill>
                <a:latin typeface="SVN-Poky's" panose="020B0606040200020203" pitchFamily="34" charset="0"/>
              </a:rPr>
              <a:t>O</a:t>
            </a:r>
            <a:r>
              <a:rPr lang="en-US" sz="6600" b="1" dirty="0">
                <a:ln w="28575">
                  <a:solidFill>
                    <a:srgbClr val="ED7D31">
                      <a:lumMod val="75000"/>
                    </a:srgbClr>
                  </a:solidFill>
                  <a:prstDash val="solid"/>
                </a:ln>
                <a:solidFill>
                  <a:srgbClr val="FFFF00"/>
                </a:solidFill>
                <a:latin typeface="SVN-Poky's" panose="020B0606040200020203" pitchFamily="34" charset="0"/>
              </a:rPr>
              <a:t> </a:t>
            </a:r>
            <a:r>
              <a:rPr lang="en-US" sz="6600" b="1" dirty="0" err="1">
                <a:ln w="28575">
                  <a:solidFill>
                    <a:srgbClr val="ED7D31">
                      <a:lumMod val="75000"/>
                    </a:srgbClr>
                  </a:solidFill>
                  <a:prstDash val="solid"/>
                </a:ln>
                <a:solidFill>
                  <a:srgbClr val="E0FEFE"/>
                </a:solidFill>
                <a:latin typeface="SVN-Poky's" panose="020B0606040200020203" pitchFamily="34" charset="0"/>
              </a:rPr>
              <a:t>L</a:t>
            </a:r>
            <a:r>
              <a:rPr lang="en-US" sz="6600" b="1" dirty="0" err="1">
                <a:ln w="28575">
                  <a:solidFill>
                    <a:srgbClr val="ED7D31">
                      <a:lumMod val="75000"/>
                    </a:srgbClr>
                  </a:solidFill>
                  <a:prstDash val="solid"/>
                </a:ln>
                <a:solidFill>
                  <a:srgbClr val="FF9AA2"/>
                </a:solidFill>
                <a:latin typeface="SVN-Poky's" panose="020B0606040200020203" pitchFamily="34" charset="0"/>
              </a:rPr>
              <a:t>U</a:t>
            </a:r>
            <a:r>
              <a:rPr lang="en-US" sz="6600" b="1" dirty="0" err="1">
                <a:ln w="28575">
                  <a:solidFill>
                    <a:srgbClr val="ED7D31">
                      <a:lumMod val="75000"/>
                    </a:srgbClr>
                  </a:solidFill>
                  <a:prstDash val="solid"/>
                </a:ln>
                <a:solidFill>
                  <a:srgbClr val="FFFFCC"/>
                </a:solidFill>
                <a:latin typeface="SVN-Poky's" panose="020B0606040200020203" pitchFamily="34" charset="0"/>
              </a:rPr>
              <a:t>Ậ</a:t>
            </a:r>
            <a:r>
              <a:rPr lang="en-US" sz="6600" b="1" dirty="0" err="1">
                <a:ln w="28575">
                  <a:solidFill>
                    <a:srgbClr val="ED7D31">
                      <a:lumMod val="75000"/>
                    </a:srgbClr>
                  </a:solidFill>
                  <a:prstDash val="solid"/>
                </a:ln>
                <a:solidFill>
                  <a:srgbClr val="C7CEEA"/>
                </a:solidFill>
                <a:latin typeface="SVN-Poky's" panose="020B0606040200020203" pitchFamily="34" charset="0"/>
              </a:rPr>
              <a:t>N</a:t>
            </a:r>
            <a:r>
              <a:rPr lang="en-US" sz="6600" b="1" dirty="0">
                <a:ln w="28575">
                  <a:solidFill>
                    <a:srgbClr val="ED7D31">
                      <a:lumMod val="75000"/>
                    </a:srgbClr>
                  </a:solidFill>
                  <a:prstDash val="solid"/>
                </a:ln>
                <a:solidFill>
                  <a:srgbClr val="FFFF00"/>
                </a:solidFill>
                <a:latin typeface="SVN-Poky's" panose="020B0606040200020203" pitchFamily="34" charset="0"/>
              </a:rPr>
              <a:t> </a:t>
            </a:r>
            <a:r>
              <a:rPr lang="en-US" sz="6600" b="1" dirty="0" err="1">
                <a:ln w="28575">
                  <a:solidFill>
                    <a:srgbClr val="ED7D31">
                      <a:lumMod val="75000"/>
                    </a:srgbClr>
                  </a:solidFill>
                  <a:prstDash val="solid"/>
                </a:ln>
                <a:solidFill>
                  <a:srgbClr val="FFDAC1"/>
                </a:solidFill>
                <a:latin typeface="SVN-Poky's" panose="020B0606040200020203" pitchFamily="34" charset="0"/>
              </a:rPr>
              <a:t>N</a:t>
            </a:r>
            <a:r>
              <a:rPr lang="en-US" sz="6600" b="1" dirty="0" err="1">
                <a:ln w="28575">
                  <a:solidFill>
                    <a:srgbClr val="ED7D31">
                      <a:lumMod val="75000"/>
                    </a:srgbClr>
                  </a:solidFill>
                  <a:prstDash val="solid"/>
                </a:ln>
                <a:solidFill>
                  <a:srgbClr val="B5EAD7"/>
                </a:solidFill>
                <a:latin typeface="SVN-Poky's" panose="020B0606040200020203" pitchFamily="34" charset="0"/>
              </a:rPr>
              <a:t>H</a:t>
            </a:r>
            <a:r>
              <a:rPr lang="en-US" sz="6600" b="1" dirty="0" err="1">
                <a:ln w="28575">
                  <a:solidFill>
                    <a:srgbClr val="ED7D31">
                      <a:lumMod val="75000"/>
                    </a:srgbClr>
                  </a:solidFill>
                  <a:prstDash val="solid"/>
                </a:ln>
                <a:solidFill>
                  <a:srgbClr val="C7CEEA"/>
                </a:solidFill>
                <a:latin typeface="SVN-Poky's" panose="020B0606040200020203" pitchFamily="34" charset="0"/>
              </a:rPr>
              <a:t>Ó</a:t>
            </a:r>
            <a:r>
              <a:rPr lang="en-US" sz="6600" b="1" dirty="0" err="1">
                <a:ln w="28575">
                  <a:solidFill>
                    <a:srgbClr val="ED7D31">
                      <a:lumMod val="75000"/>
                    </a:srgbClr>
                  </a:solidFill>
                  <a:prstDash val="solid"/>
                </a:ln>
                <a:solidFill>
                  <a:srgbClr val="FF9AA2"/>
                </a:solidFill>
                <a:latin typeface="SVN-Poky's" panose="020B0606040200020203" pitchFamily="34" charset="0"/>
              </a:rPr>
              <a:t>M</a:t>
            </a:r>
            <a:r>
              <a:rPr lang="en-US" sz="6600" b="1" dirty="0">
                <a:ln w="28575">
                  <a:solidFill>
                    <a:srgbClr val="ED7D31">
                      <a:lumMod val="75000"/>
                    </a:srgbClr>
                  </a:solidFill>
                  <a:prstDash val="solid"/>
                </a:ln>
                <a:solidFill>
                  <a:srgbClr val="FFFF00"/>
                </a:solidFill>
                <a:latin typeface="SVN-Poky's" panose="020B0606040200020203" pitchFamily="34" charset="0"/>
              </a:rPr>
              <a:t> </a:t>
            </a:r>
            <a:r>
              <a:rPr lang="en-US" sz="6600" b="1" dirty="0" err="1">
                <a:ln w="28575">
                  <a:solidFill>
                    <a:srgbClr val="ED7D31">
                      <a:lumMod val="75000"/>
                    </a:srgbClr>
                  </a:solidFill>
                  <a:prstDash val="solid"/>
                </a:ln>
                <a:solidFill>
                  <a:srgbClr val="FFFFCC"/>
                </a:solidFill>
                <a:latin typeface="SVN-Poky's" panose="020B0606040200020203" pitchFamily="34" charset="0"/>
              </a:rPr>
              <a:t>Đ</a:t>
            </a:r>
            <a:r>
              <a:rPr lang="en-US" sz="6600" b="1" dirty="0" err="1">
                <a:ln w="28575">
                  <a:solidFill>
                    <a:srgbClr val="ED7D31">
                      <a:lumMod val="75000"/>
                    </a:srgbClr>
                  </a:solidFill>
                  <a:prstDash val="solid"/>
                </a:ln>
                <a:solidFill>
                  <a:srgbClr val="B5EAD7"/>
                </a:solidFill>
                <a:latin typeface="SVN-Poky's" panose="020B0606040200020203" pitchFamily="34" charset="0"/>
              </a:rPr>
              <a:t>Ô</a:t>
            </a:r>
            <a:r>
              <a:rPr lang="en-US" sz="6600" b="1" dirty="0" err="1">
                <a:ln w="28575">
                  <a:solidFill>
                    <a:srgbClr val="ED7D31">
                      <a:lumMod val="75000"/>
                    </a:srgbClr>
                  </a:solidFill>
                  <a:prstDash val="solid"/>
                </a:ln>
                <a:solidFill>
                  <a:srgbClr val="FBC9C9"/>
                </a:solidFill>
                <a:latin typeface="SVN-Poky's" panose="020B0606040200020203" pitchFamily="34" charset="0"/>
              </a:rPr>
              <a:t>I</a:t>
            </a:r>
            <a:endParaRPr lang="vi-VN" sz="6600" b="1" dirty="0">
              <a:ln w="28575">
                <a:solidFill>
                  <a:srgbClr val="ED7D31">
                    <a:lumMod val="75000"/>
                  </a:srgbClr>
                </a:solidFill>
                <a:prstDash val="solid"/>
              </a:ln>
              <a:solidFill>
                <a:srgbClr val="FBC9C9"/>
              </a:solidFill>
              <a:latin typeface="Arial" panose="020B0604020202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xmlns=""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38184" y="915950"/>
            <a:ext cx="5861736" cy="4689389"/>
          </a:xfrm>
          <a:prstGeom prst="rect">
            <a:avLst/>
          </a:prstGeom>
        </p:spPr>
      </p:pic>
    </p:spTree>
    <p:extLst>
      <p:ext uri="{BB962C8B-B14F-4D97-AF65-F5344CB8AC3E}">
        <p14:creationId xmlns:p14="http://schemas.microsoft.com/office/powerpoint/2010/main" val="3196174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5.55556E-7 2.09877E-6 L 5.55556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10" name="Picture 14" descr="Empty classroom interior education high school Vector Image">
            <a:extLst>
              <a:ext uri="{FF2B5EF4-FFF2-40B4-BE49-F238E27FC236}">
                <a16:creationId xmlns:a16="http://schemas.microsoft.com/office/drawing/2014/main" xmlns="" id="{453BDF64-672F-A5D5-F87D-C81024BA8F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72" b="22006"/>
          <a:stretch/>
        </p:blipFill>
        <p:spPr bwMode="auto">
          <a:xfrm>
            <a:off x="0" y="-13866"/>
            <a:ext cx="9141714" cy="51573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toy, doll, vector graphics&#10;&#10;Description automatically generated">
            <a:extLst>
              <a:ext uri="{FF2B5EF4-FFF2-40B4-BE49-F238E27FC236}">
                <a16:creationId xmlns:a16="http://schemas.microsoft.com/office/drawing/2014/main" xmlns="" id="{F66F5B7B-7A91-2B85-9F5C-751BBB0854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89984" l="7632" r="93671">
                        <a14:foregroundMark x1="48092" y1="32553" x2="48092" y2="32553"/>
                        <a14:foregroundMark x1="47638" y1="32229" x2="47638" y2="32229"/>
                        <a14:foregroundMark x1="90430" y1="77827" x2="90430" y2="77827"/>
                        <a14:foregroundMark x1="77165" y1="66842" x2="77165" y2="66842"/>
                        <a14:foregroundMark x1="7632" y1="75646" x2="7632" y2="75646"/>
                        <a14:foregroundMark x1="93671" y1="80291" x2="93671" y2="80291"/>
                        <a14:foregroundMark x1="81708" y1="62641" x2="81708" y2="62641"/>
                        <a14:foregroundMark x1="18110" y1="66519" x2="18110" y2="66519"/>
                        <a14:foregroundMark x1="35433" y1="60299" x2="35433" y2="60299"/>
                        <a14:foregroundMark x1="19261" y1="67609" x2="19261" y2="67609"/>
                        <a14:backgroundMark x1="31345" y1="62803" x2="31345" y2="62803"/>
                        <a14:backgroundMark x1="31950" y1="64176" x2="31950" y2="64176"/>
                        <a14:backgroundMark x1="17989" y1="63570" x2="17989" y2="63570"/>
                        <a14:backgroundMark x1="17535" y1="63570" x2="17535" y2="63570"/>
                        <a14:backgroundMark x1="17747" y1="61228" x2="17747" y2="61228"/>
                        <a14:backgroundMark x1="29376" y1="61712" x2="29376" y2="61712"/>
                        <a14:backgroundMark x1="19261" y1="71002" x2="19261" y2="71002"/>
                        <a14:backgroundMark x1="19624" y1="70396" x2="19624" y2="70396"/>
                        <a14:backgroundMark x1="19958" y1="69911" x2="19958" y2="69911"/>
                        <a14:backgroundMark x1="18565" y1="71325" x2="18565" y2="71325"/>
                        <a14:backgroundMark x1="17989" y1="71325" x2="17989" y2="71325"/>
                      </a14:backgroundRemoval>
                    </a14:imgEffect>
                  </a14:imgLayer>
                </a14:imgProps>
              </a:ext>
              <a:ext uri="{28A0092B-C50C-407E-A947-70E740481C1C}">
                <a14:useLocalDpi xmlns:a14="http://schemas.microsoft.com/office/drawing/2010/main" val="0"/>
              </a:ext>
            </a:extLst>
          </a:blip>
          <a:srcRect l="913" t="14837" r="-913" b="18201"/>
          <a:stretch/>
        </p:blipFill>
        <p:spPr>
          <a:xfrm>
            <a:off x="791852" y="1277520"/>
            <a:ext cx="7698588" cy="3865980"/>
          </a:xfrm>
          <a:prstGeom prst="rect">
            <a:avLst/>
          </a:prstGeom>
        </p:spPr>
      </p:pic>
      <p:sp>
        <p:nvSpPr>
          <p:cNvPr id="2" name="Rectangle: Rounded Corners 1">
            <a:extLst>
              <a:ext uri="{FF2B5EF4-FFF2-40B4-BE49-F238E27FC236}">
                <a16:creationId xmlns:a16="http://schemas.microsoft.com/office/drawing/2014/main" xmlns="" id="{8F67DECF-79D7-28AA-C2C7-562145B8967D}"/>
              </a:ext>
            </a:extLst>
          </p:cNvPr>
          <p:cNvSpPr/>
          <p:nvPr/>
        </p:nvSpPr>
        <p:spPr>
          <a:xfrm>
            <a:off x="5237981" y="637954"/>
            <a:ext cx="3578096" cy="1762346"/>
          </a:xfrm>
          <a:custGeom>
            <a:avLst/>
            <a:gdLst>
              <a:gd name="connsiteX0" fmla="*/ 0 w 3578096"/>
              <a:gd name="connsiteY0" fmla="*/ 293730 h 1762346"/>
              <a:gd name="connsiteX1" fmla="*/ 293730 w 3578096"/>
              <a:gd name="connsiteY1" fmla="*/ 0 h 1762346"/>
              <a:gd name="connsiteX2" fmla="*/ 891857 w 3578096"/>
              <a:gd name="connsiteY2" fmla="*/ 0 h 1762346"/>
              <a:gd name="connsiteX3" fmla="*/ 1489984 w 3578096"/>
              <a:gd name="connsiteY3" fmla="*/ 0 h 1762346"/>
              <a:gd name="connsiteX4" fmla="*/ 2058205 w 3578096"/>
              <a:gd name="connsiteY4" fmla="*/ 0 h 1762346"/>
              <a:gd name="connsiteX5" fmla="*/ 2716145 w 3578096"/>
              <a:gd name="connsiteY5" fmla="*/ 0 h 1762346"/>
              <a:gd name="connsiteX6" fmla="*/ 3284366 w 3578096"/>
              <a:gd name="connsiteY6" fmla="*/ 0 h 1762346"/>
              <a:gd name="connsiteX7" fmla="*/ 3578096 w 3578096"/>
              <a:gd name="connsiteY7" fmla="*/ 293730 h 1762346"/>
              <a:gd name="connsiteX8" fmla="*/ 3578096 w 3578096"/>
              <a:gd name="connsiteY8" fmla="*/ 845926 h 1762346"/>
              <a:gd name="connsiteX9" fmla="*/ 3578096 w 3578096"/>
              <a:gd name="connsiteY9" fmla="*/ 1468616 h 1762346"/>
              <a:gd name="connsiteX10" fmla="*/ 3284366 w 3578096"/>
              <a:gd name="connsiteY10" fmla="*/ 1762346 h 1762346"/>
              <a:gd name="connsiteX11" fmla="*/ 2626426 w 3578096"/>
              <a:gd name="connsiteY11" fmla="*/ 1762346 h 1762346"/>
              <a:gd name="connsiteX12" fmla="*/ 2028299 w 3578096"/>
              <a:gd name="connsiteY12" fmla="*/ 1762346 h 1762346"/>
              <a:gd name="connsiteX13" fmla="*/ 1519891 w 3578096"/>
              <a:gd name="connsiteY13" fmla="*/ 1762346 h 1762346"/>
              <a:gd name="connsiteX14" fmla="*/ 921764 w 3578096"/>
              <a:gd name="connsiteY14" fmla="*/ 1762346 h 1762346"/>
              <a:gd name="connsiteX15" fmla="*/ 293730 w 3578096"/>
              <a:gd name="connsiteY15" fmla="*/ 1762346 h 1762346"/>
              <a:gd name="connsiteX16" fmla="*/ 0 w 3578096"/>
              <a:gd name="connsiteY16" fmla="*/ 1468616 h 1762346"/>
              <a:gd name="connsiteX17" fmla="*/ 0 w 3578096"/>
              <a:gd name="connsiteY17" fmla="*/ 869424 h 1762346"/>
              <a:gd name="connsiteX18" fmla="*/ 0 w 3578096"/>
              <a:gd name="connsiteY18" fmla="*/ 293730 h 176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8096" h="1762346" fill="none" extrusionOk="0">
                <a:moveTo>
                  <a:pt x="0" y="293730"/>
                </a:moveTo>
                <a:cubicBezTo>
                  <a:pt x="12173" y="141291"/>
                  <a:pt x="129171" y="-29241"/>
                  <a:pt x="293730" y="0"/>
                </a:cubicBezTo>
                <a:cubicBezTo>
                  <a:pt x="484801" y="9731"/>
                  <a:pt x="721361" y="-14987"/>
                  <a:pt x="891857" y="0"/>
                </a:cubicBezTo>
                <a:cubicBezTo>
                  <a:pt x="1062353" y="14987"/>
                  <a:pt x="1226463" y="-29025"/>
                  <a:pt x="1489984" y="0"/>
                </a:cubicBezTo>
                <a:cubicBezTo>
                  <a:pt x="1753505" y="29025"/>
                  <a:pt x="1813565" y="-18623"/>
                  <a:pt x="2058205" y="0"/>
                </a:cubicBezTo>
                <a:cubicBezTo>
                  <a:pt x="2302845" y="18623"/>
                  <a:pt x="2525977" y="-30931"/>
                  <a:pt x="2716145" y="0"/>
                </a:cubicBezTo>
                <a:cubicBezTo>
                  <a:pt x="2906313" y="30931"/>
                  <a:pt x="3099018" y="-12836"/>
                  <a:pt x="3284366" y="0"/>
                </a:cubicBezTo>
                <a:cubicBezTo>
                  <a:pt x="3450104" y="12409"/>
                  <a:pt x="3545310" y="111085"/>
                  <a:pt x="3578096" y="293730"/>
                </a:cubicBezTo>
                <a:cubicBezTo>
                  <a:pt x="3568468" y="450743"/>
                  <a:pt x="3567279" y="705914"/>
                  <a:pt x="3578096" y="845926"/>
                </a:cubicBezTo>
                <a:cubicBezTo>
                  <a:pt x="3588913" y="985938"/>
                  <a:pt x="3562185" y="1245345"/>
                  <a:pt x="3578096" y="1468616"/>
                </a:cubicBezTo>
                <a:cubicBezTo>
                  <a:pt x="3575053" y="1624725"/>
                  <a:pt x="3478748" y="1774949"/>
                  <a:pt x="3284366" y="1762346"/>
                </a:cubicBezTo>
                <a:cubicBezTo>
                  <a:pt x="3023388" y="1746848"/>
                  <a:pt x="2921237" y="1769362"/>
                  <a:pt x="2626426" y="1762346"/>
                </a:cubicBezTo>
                <a:cubicBezTo>
                  <a:pt x="2331615" y="1755330"/>
                  <a:pt x="2229645" y="1748507"/>
                  <a:pt x="2028299" y="1762346"/>
                </a:cubicBezTo>
                <a:cubicBezTo>
                  <a:pt x="1826953" y="1776185"/>
                  <a:pt x="1662592" y="1754696"/>
                  <a:pt x="1519891" y="1762346"/>
                </a:cubicBezTo>
                <a:cubicBezTo>
                  <a:pt x="1377190" y="1769996"/>
                  <a:pt x="1158739" y="1750774"/>
                  <a:pt x="921764" y="1762346"/>
                </a:cubicBezTo>
                <a:cubicBezTo>
                  <a:pt x="684789" y="1773918"/>
                  <a:pt x="557392" y="1764047"/>
                  <a:pt x="293730" y="1762346"/>
                </a:cubicBezTo>
                <a:cubicBezTo>
                  <a:pt x="142868" y="1760572"/>
                  <a:pt x="17043" y="1625780"/>
                  <a:pt x="0" y="1468616"/>
                </a:cubicBezTo>
                <a:cubicBezTo>
                  <a:pt x="-12393" y="1177960"/>
                  <a:pt x="-2136" y="1055899"/>
                  <a:pt x="0" y="869424"/>
                </a:cubicBezTo>
                <a:cubicBezTo>
                  <a:pt x="2136" y="682949"/>
                  <a:pt x="-982" y="482092"/>
                  <a:pt x="0" y="293730"/>
                </a:cubicBezTo>
                <a:close/>
              </a:path>
              <a:path w="3578096" h="1762346" stroke="0" extrusionOk="0">
                <a:moveTo>
                  <a:pt x="0" y="293730"/>
                </a:moveTo>
                <a:cubicBezTo>
                  <a:pt x="-19800" y="133410"/>
                  <a:pt x="125175" y="2062"/>
                  <a:pt x="293730" y="0"/>
                </a:cubicBezTo>
                <a:cubicBezTo>
                  <a:pt x="569748" y="-2638"/>
                  <a:pt x="742908" y="-12384"/>
                  <a:pt x="891857" y="0"/>
                </a:cubicBezTo>
                <a:cubicBezTo>
                  <a:pt x="1040806" y="12384"/>
                  <a:pt x="1264671" y="-15183"/>
                  <a:pt x="1400265" y="0"/>
                </a:cubicBezTo>
                <a:cubicBezTo>
                  <a:pt x="1535859" y="15183"/>
                  <a:pt x="1818518" y="-14911"/>
                  <a:pt x="1938580" y="0"/>
                </a:cubicBezTo>
                <a:cubicBezTo>
                  <a:pt x="2058642" y="14911"/>
                  <a:pt x="2372062" y="-26650"/>
                  <a:pt x="2506801" y="0"/>
                </a:cubicBezTo>
                <a:cubicBezTo>
                  <a:pt x="2641540" y="26650"/>
                  <a:pt x="3085527" y="29078"/>
                  <a:pt x="3284366" y="0"/>
                </a:cubicBezTo>
                <a:cubicBezTo>
                  <a:pt x="3423718" y="8677"/>
                  <a:pt x="3611234" y="143290"/>
                  <a:pt x="3578096" y="293730"/>
                </a:cubicBezTo>
                <a:cubicBezTo>
                  <a:pt x="3575222" y="565682"/>
                  <a:pt x="3561952" y="626462"/>
                  <a:pt x="3578096" y="904671"/>
                </a:cubicBezTo>
                <a:cubicBezTo>
                  <a:pt x="3594240" y="1182880"/>
                  <a:pt x="3559452" y="1217779"/>
                  <a:pt x="3578096" y="1468616"/>
                </a:cubicBezTo>
                <a:cubicBezTo>
                  <a:pt x="3556778" y="1625471"/>
                  <a:pt x="3466008" y="1794459"/>
                  <a:pt x="3284366" y="1762346"/>
                </a:cubicBezTo>
                <a:cubicBezTo>
                  <a:pt x="3001410" y="1741229"/>
                  <a:pt x="2814996" y="1777709"/>
                  <a:pt x="2656332" y="1762346"/>
                </a:cubicBezTo>
                <a:cubicBezTo>
                  <a:pt x="2497668" y="1746983"/>
                  <a:pt x="2282020" y="1766760"/>
                  <a:pt x="2118018" y="1762346"/>
                </a:cubicBezTo>
                <a:cubicBezTo>
                  <a:pt x="1954016" y="1757932"/>
                  <a:pt x="1819423" y="1775663"/>
                  <a:pt x="1579703" y="1762346"/>
                </a:cubicBezTo>
                <a:cubicBezTo>
                  <a:pt x="1339983" y="1749029"/>
                  <a:pt x="1174832" y="1737258"/>
                  <a:pt x="981576" y="1762346"/>
                </a:cubicBezTo>
                <a:cubicBezTo>
                  <a:pt x="788320" y="1787434"/>
                  <a:pt x="504291" y="1775339"/>
                  <a:pt x="293730" y="1762346"/>
                </a:cubicBezTo>
                <a:cubicBezTo>
                  <a:pt x="136895" y="1777464"/>
                  <a:pt x="-20507" y="1628705"/>
                  <a:pt x="0" y="1468616"/>
                </a:cubicBezTo>
                <a:cubicBezTo>
                  <a:pt x="11386" y="1215951"/>
                  <a:pt x="-23485" y="1128365"/>
                  <a:pt x="0" y="857675"/>
                </a:cubicBezTo>
                <a:cubicBezTo>
                  <a:pt x="23485" y="586985"/>
                  <a:pt x="-12266" y="480873"/>
                  <a:pt x="0" y="293730"/>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 xmlns:ask="http://schemas.microsoft.com/office/drawing/2018/sketchyshapes" sd="310330270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14" name="TextBox 13">
            <a:extLst>
              <a:ext uri="{FF2B5EF4-FFF2-40B4-BE49-F238E27FC236}">
                <a16:creationId xmlns:a16="http://schemas.microsoft.com/office/drawing/2014/main" xmlns="" id="{00E77797-60B5-6FF6-AB9E-DB9C1488ED0E}"/>
              </a:ext>
            </a:extLst>
          </p:cNvPr>
          <p:cNvSpPr txBox="1"/>
          <p:nvPr/>
        </p:nvSpPr>
        <p:spPr>
          <a:xfrm>
            <a:off x="5313958" y="826629"/>
            <a:ext cx="3426143" cy="1408078"/>
          </a:xfrm>
          <a:prstGeom prst="rect">
            <a:avLst/>
          </a:prstGeom>
          <a:noFill/>
        </p:spPr>
        <p:txBody>
          <a:bodyPr wrap="square">
            <a:spAutoFit/>
          </a:bodyPr>
          <a:lstStyle/>
          <a:p>
            <a:pPr algn="ctr" defTabSz="685800"/>
            <a:r>
              <a:rPr lang="en-US" sz="4275" dirty="0" err="1">
                <a:solidFill>
                  <a:srgbClr val="00B050"/>
                </a:solidFill>
                <a:latin typeface="SVN-Shintia Script" panose="02000804000000020003" pitchFamily="2" charset="0"/>
              </a:rPr>
              <a:t>Các</a:t>
            </a:r>
            <a:r>
              <a:rPr lang="en-US" sz="4275" dirty="0">
                <a:solidFill>
                  <a:srgbClr val="00B050"/>
                </a:solidFill>
                <a:latin typeface="SVN-Shintia Script" panose="02000804000000020003" pitchFamily="2" charset="0"/>
              </a:rPr>
              <a:t> </a:t>
            </a:r>
            <a:r>
              <a:rPr lang="en-US" sz="4275" dirty="0" err="1">
                <a:solidFill>
                  <a:srgbClr val="00B050"/>
                </a:solidFill>
                <a:latin typeface="SVN-Shintia Script" panose="02000804000000020003" pitchFamily="2" charset="0"/>
              </a:rPr>
              <a:t>nhóm</a:t>
            </a:r>
            <a:r>
              <a:rPr lang="en-US" sz="4275" dirty="0">
                <a:solidFill>
                  <a:srgbClr val="00B050"/>
                </a:solidFill>
                <a:latin typeface="SVN-Shintia Script" panose="02000804000000020003" pitchFamily="2" charset="0"/>
              </a:rPr>
              <a:t> chia </a:t>
            </a:r>
            <a:r>
              <a:rPr lang="en-US" sz="4275" dirty="0" err="1">
                <a:solidFill>
                  <a:srgbClr val="00B050"/>
                </a:solidFill>
                <a:latin typeface="SVN-Shintia Script" panose="02000804000000020003" pitchFamily="2" charset="0"/>
              </a:rPr>
              <a:t>sẻ</a:t>
            </a:r>
            <a:r>
              <a:rPr lang="en-US" sz="4275" dirty="0">
                <a:solidFill>
                  <a:srgbClr val="00B050"/>
                </a:solidFill>
                <a:latin typeface="SVN-Shintia Script" panose="02000804000000020003" pitchFamily="2" charset="0"/>
              </a:rPr>
              <a:t> </a:t>
            </a:r>
            <a:r>
              <a:rPr lang="en-US" sz="4275" dirty="0" err="1">
                <a:solidFill>
                  <a:srgbClr val="00B050"/>
                </a:solidFill>
                <a:latin typeface="SVN-Shintia Script" panose="02000804000000020003" pitchFamily="2" charset="0"/>
              </a:rPr>
              <a:t>kết</a:t>
            </a:r>
            <a:r>
              <a:rPr lang="en-US" sz="4275" dirty="0">
                <a:solidFill>
                  <a:srgbClr val="00B050"/>
                </a:solidFill>
                <a:latin typeface="SVN-Shintia Script" panose="02000804000000020003" pitchFamily="2" charset="0"/>
              </a:rPr>
              <a:t> </a:t>
            </a:r>
            <a:r>
              <a:rPr lang="en-US" sz="4275" dirty="0" err="1">
                <a:solidFill>
                  <a:srgbClr val="00B050"/>
                </a:solidFill>
                <a:latin typeface="SVN-Shintia Script" panose="02000804000000020003" pitchFamily="2" charset="0"/>
              </a:rPr>
              <a:t>quả</a:t>
            </a:r>
            <a:r>
              <a:rPr lang="en-US" sz="4275" dirty="0">
                <a:solidFill>
                  <a:srgbClr val="00B050"/>
                </a:solidFill>
                <a:latin typeface="SVN-Shintia Script" panose="02000804000000020003" pitchFamily="2" charset="0"/>
              </a:rPr>
              <a:t> </a:t>
            </a:r>
            <a:r>
              <a:rPr lang="en-US" sz="4275" dirty="0" err="1">
                <a:solidFill>
                  <a:srgbClr val="00B050"/>
                </a:solidFill>
                <a:latin typeface="SVN-Shintia Script" panose="02000804000000020003" pitchFamily="2" charset="0"/>
              </a:rPr>
              <a:t>thảo</a:t>
            </a:r>
            <a:r>
              <a:rPr lang="en-US" sz="4275" dirty="0">
                <a:solidFill>
                  <a:srgbClr val="00B050"/>
                </a:solidFill>
                <a:latin typeface="SVN-Shintia Script" panose="02000804000000020003" pitchFamily="2" charset="0"/>
              </a:rPr>
              <a:t> </a:t>
            </a:r>
            <a:r>
              <a:rPr lang="en-US" sz="4275" dirty="0" err="1">
                <a:solidFill>
                  <a:srgbClr val="00B050"/>
                </a:solidFill>
                <a:latin typeface="SVN-Shintia Script" panose="02000804000000020003" pitchFamily="2" charset="0"/>
              </a:rPr>
              <a:t>luận</a:t>
            </a:r>
            <a:endParaRPr lang="vi-VN" sz="4275" dirty="0">
              <a:solidFill>
                <a:srgbClr val="00B050"/>
              </a:solidFill>
              <a:latin typeface="Arial" panose="020B0604020202020204" pitchFamily="34" charset="0"/>
            </a:endParaRPr>
          </a:p>
        </p:txBody>
      </p:sp>
    </p:spTree>
    <p:extLst>
      <p:ext uri="{BB962C8B-B14F-4D97-AF65-F5344CB8AC3E}">
        <p14:creationId xmlns:p14="http://schemas.microsoft.com/office/powerpoint/2010/main" val="177233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B536DE9A-0431-42BF-B0A4-504D6B591F11}"/>
              </a:ext>
            </a:extLst>
          </p:cNvPr>
          <p:cNvSpPr txBox="1"/>
          <p:nvPr/>
        </p:nvSpPr>
        <p:spPr>
          <a:xfrm>
            <a:off x="4674746" y="949218"/>
            <a:ext cx="4072898" cy="2862322"/>
          </a:xfrm>
          <a:prstGeom prst="rect">
            <a:avLst/>
          </a:prstGeom>
          <a:noFill/>
        </p:spPr>
        <p:txBody>
          <a:bodyPr wrap="square">
            <a:spAutoFit/>
          </a:bodyPr>
          <a:lstStyle/>
          <a:p>
            <a:pPr lvl="0" algn="ctr"/>
            <a:r>
              <a:rPr lang="vi-VN" sz="3600" u="sng">
                <a:solidFill>
                  <a:srgbClr val="FF0000"/>
                </a:solidFill>
              </a:rPr>
              <a:t>Cách rèn luyện </a:t>
            </a:r>
            <a:r>
              <a:rPr lang="vi-VN" sz="3600">
                <a:solidFill>
                  <a:prstClr val="black"/>
                </a:solidFill>
              </a:rPr>
              <a:t>Lập kế hoạch khắc phục bằng cách ghi lại các công việc trên giấy. </a:t>
            </a:r>
          </a:p>
        </p:txBody>
      </p:sp>
      <p:pic>
        <p:nvPicPr>
          <p:cNvPr id="4" name="Picture 3">
            <a:extLst>
              <a:ext uri="{FF2B5EF4-FFF2-40B4-BE49-F238E27FC236}">
                <a16:creationId xmlns:a16="http://schemas.microsoft.com/office/drawing/2014/main" xmlns="" id="{D676D402-E95E-4C49-A91F-2B8C96709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84" y="650820"/>
            <a:ext cx="4248662" cy="2992015"/>
          </a:xfrm>
          <a:prstGeom prst="rect">
            <a:avLst/>
          </a:prstGeom>
        </p:spPr>
      </p:pic>
      <p:sp>
        <p:nvSpPr>
          <p:cNvPr id="7" name="TextBox 6">
            <a:extLst>
              <a:ext uri="{FF2B5EF4-FFF2-40B4-BE49-F238E27FC236}">
                <a16:creationId xmlns:a16="http://schemas.microsoft.com/office/drawing/2014/main" xmlns="" id="{F3FDCE96-7B43-4F63-B162-D4F8C9CA1AB7}"/>
              </a:ext>
            </a:extLst>
          </p:cNvPr>
          <p:cNvSpPr txBox="1"/>
          <p:nvPr/>
        </p:nvSpPr>
        <p:spPr>
          <a:xfrm>
            <a:off x="539552" y="3796816"/>
            <a:ext cx="396044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Times New Roman" panose="02020603050405020304" pitchFamily="18" charset="0"/>
              </a:rPr>
              <a:t>Tra</a:t>
            </a:r>
            <a:r>
              <a:rPr kumimoji="0" lang="en-US" sz="2800" b="1" i="0" u="none" strike="noStrike" kern="1200" cap="none" spc="0" normalizeH="0" baseline="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nh</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1: Na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có</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điểm</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yếu</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là</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tính</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hay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quên</a:t>
            </a: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7515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B536DE9A-0431-42BF-B0A4-504D6B591F11}"/>
              </a:ext>
            </a:extLst>
          </p:cNvPr>
          <p:cNvSpPr txBox="1"/>
          <p:nvPr/>
        </p:nvSpPr>
        <p:spPr>
          <a:xfrm>
            <a:off x="4539438" y="1051629"/>
            <a:ext cx="4072898" cy="2554545"/>
          </a:xfrm>
          <a:prstGeom prst="rect">
            <a:avLst/>
          </a:prstGeom>
          <a:noFill/>
        </p:spPr>
        <p:txBody>
          <a:bodyPr wrap="square">
            <a:spAutoFit/>
          </a:bodyPr>
          <a:lstStyle/>
          <a:p>
            <a:pPr lvl="0" algn="ctr"/>
            <a:r>
              <a:rPr kumimoji="0" lang="vi-VN" sz="3200" b="0" i="0" u="sng" strike="noStrike" kern="1200" cap="none" spc="0" normalizeH="0" baseline="0" noProof="0">
                <a:ln>
                  <a:noFill/>
                </a:ln>
                <a:solidFill>
                  <a:srgbClr val="FF0000"/>
                </a:solidFill>
                <a:effectLst/>
                <a:uLnTx/>
                <a:uFillTx/>
                <a:latin typeface="Arial" panose="020B0604020202020204" pitchFamily="34" charset="0"/>
              </a:rPr>
              <a:t>Cách rèn luyện </a:t>
            </a:r>
            <a:endParaRPr kumimoji="0" lang="en-US" sz="3200" b="0" i="0" u="sng" strike="noStrike" kern="1200" cap="none" spc="0" normalizeH="0" baseline="0" noProof="0">
              <a:ln>
                <a:noFill/>
              </a:ln>
              <a:solidFill>
                <a:srgbClr val="FF0000"/>
              </a:solidFill>
              <a:effectLst/>
              <a:uLnTx/>
              <a:uFillTx/>
              <a:latin typeface="Arial" panose="020B0604020202020204" pitchFamily="34" charset="0"/>
            </a:endParaRPr>
          </a:p>
          <a:p>
            <a:pPr lvl="0" algn="ctr"/>
            <a:r>
              <a:rPr lang="vi-VN" sz="3200">
                <a:solidFill>
                  <a:prstClr val="black"/>
                </a:solidFill>
              </a:rPr>
              <a:t>Phát huy để chữ đẹp hơn bằng cách thực hiện nhiều lần và rèn thêm tính kiên nhẫn.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7" name="TextBox 6">
            <a:extLst>
              <a:ext uri="{FF2B5EF4-FFF2-40B4-BE49-F238E27FC236}">
                <a16:creationId xmlns:a16="http://schemas.microsoft.com/office/drawing/2014/main" xmlns="" id="{F3FDCE96-7B43-4F63-B162-D4F8C9CA1AB7}"/>
              </a:ext>
            </a:extLst>
          </p:cNvPr>
          <p:cNvSpPr txBox="1"/>
          <p:nvPr/>
        </p:nvSpPr>
        <p:spPr>
          <a:xfrm>
            <a:off x="446909" y="3638932"/>
            <a:ext cx="3960440" cy="1384995"/>
          </a:xfrm>
          <a:prstGeom prst="rect">
            <a:avLst/>
          </a:prstGeom>
          <a:noFill/>
        </p:spPr>
        <p:txBody>
          <a:bodyPr wrap="square">
            <a:spAutoFit/>
          </a:bodyPr>
          <a:lstStyle/>
          <a:p>
            <a:pPr lvl="0" algn="ctr">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Times New Roman" panose="02020603050405020304" pitchFamily="18" charset="0"/>
              </a:rPr>
              <a:t>Tra</a:t>
            </a:r>
            <a:r>
              <a:rPr kumimoji="0" lang="en-US" sz="2800" b="1" i="0" u="none" strike="noStrike" kern="1200" cap="none" spc="0" normalizeH="0" baseline="0" noProof="0" err="1">
                <a:ln>
                  <a:noFill/>
                </a:ln>
                <a:solidFill>
                  <a:srgbClr val="7030A0"/>
                </a:solidFill>
                <a:effectLst/>
                <a:uLnTx/>
                <a:uFillTx/>
                <a:latin typeface="Arial" panose="020B0604020202020204" pitchFamily="34" charset="0"/>
                <a:ea typeface="+mn-ea"/>
                <a:cs typeface="Times New Roman" panose="02020603050405020304" pitchFamily="18" charset="0"/>
              </a:rPr>
              <a:t>nh</a:t>
            </a:r>
            <a:r>
              <a:rPr kumimoji="0" lang="en-US" sz="2800" b="1" i="0" u="none" strike="noStrike" kern="1200" cap="none" spc="0" normalizeH="0" baseline="0" noProof="0">
                <a:ln>
                  <a:noFill/>
                </a:ln>
                <a:solidFill>
                  <a:srgbClr val="7030A0"/>
                </a:solidFill>
                <a:effectLst/>
                <a:uLnTx/>
                <a:uFillTx/>
                <a:latin typeface="Arial" panose="020B0604020202020204" pitchFamily="34" charset="0"/>
                <a:ea typeface="+mn-ea"/>
                <a:cs typeface="Times New Roman" panose="02020603050405020304" pitchFamily="18" charset="0"/>
              </a:rPr>
              <a:t> 2: </a:t>
            </a:r>
            <a:r>
              <a:rPr lang="en-US" sz="2800" b="1">
                <a:solidFill>
                  <a:srgbClr val="7030A0"/>
                </a:solidFill>
                <a:latin typeface="Arial" panose="020B0604020202020204" pitchFamily="34" charset="0"/>
                <a:cs typeface="Times New Roman" panose="02020603050405020304" pitchFamily="18" charset="0"/>
              </a:rPr>
              <a:t>Tin có điểm mạnh là viết chữ đẹp, tính kiên nhẫn</a:t>
            </a:r>
            <a:endParaRPr kumimoji="0" 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xmlns="" id="{706ED1B1-C8D6-4B72-8FEE-D5FC80436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64" y="557716"/>
            <a:ext cx="3937591" cy="3048458"/>
          </a:xfrm>
          <a:prstGeom prst="rect">
            <a:avLst/>
          </a:prstGeom>
        </p:spPr>
      </p:pic>
    </p:spTree>
    <p:extLst>
      <p:ext uri="{BB962C8B-B14F-4D97-AF65-F5344CB8AC3E}">
        <p14:creationId xmlns:p14="http://schemas.microsoft.com/office/powerpoint/2010/main" val="57101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B536DE9A-0431-42BF-B0A4-504D6B591F11}"/>
              </a:ext>
            </a:extLst>
          </p:cNvPr>
          <p:cNvSpPr txBox="1"/>
          <p:nvPr/>
        </p:nvSpPr>
        <p:spPr>
          <a:xfrm>
            <a:off x="4539438" y="1051629"/>
            <a:ext cx="4072898"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sng" strike="noStrike" kern="1200" cap="none" spc="0" normalizeH="0" baseline="0" noProof="0">
                <a:ln>
                  <a:noFill/>
                </a:ln>
                <a:solidFill>
                  <a:srgbClr val="FF0000"/>
                </a:solidFill>
                <a:effectLst/>
                <a:uLnTx/>
                <a:uFillTx/>
                <a:latin typeface="Arial" panose="020B0604020202020204" pitchFamily="34" charset="0"/>
                <a:ea typeface="+mn-ea"/>
                <a:cs typeface="+mn-cs"/>
              </a:rPr>
              <a:t>Cách rèn luyện </a:t>
            </a:r>
            <a:endParaRPr kumimoji="0" lang="en-US" sz="3200" b="0" i="0" u="sng"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lvl="0" algn="ctr"/>
            <a:r>
              <a:rPr lang="vi-VN" sz="3200">
                <a:solidFill>
                  <a:prstClr val="black"/>
                </a:solidFill>
              </a:rPr>
              <a:t>Học hỏi lời khuyên từ cô giáo là tích cực phát biểu và vui chơi cùng bạn.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F3FDCE96-7B43-4F63-B162-D4F8C9CA1AB7}"/>
              </a:ext>
            </a:extLst>
          </p:cNvPr>
          <p:cNvSpPr txBox="1"/>
          <p:nvPr/>
        </p:nvSpPr>
        <p:spPr>
          <a:xfrm>
            <a:off x="446909" y="3638932"/>
            <a:ext cx="3960440" cy="954107"/>
          </a:xfrm>
          <a:prstGeom prst="rect">
            <a:avLst/>
          </a:prstGeom>
          <a:noFill/>
        </p:spPr>
        <p:txBody>
          <a:bodyPr wrap="square">
            <a:spAutoFit/>
          </a:bodyPr>
          <a:lstStyle/>
          <a:p>
            <a:pPr lvl="0" algn="ctr">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Times New Roman" panose="02020603050405020304" pitchFamily="18" charset="0"/>
              </a:rPr>
              <a:t>Tra</a:t>
            </a:r>
            <a:r>
              <a:rPr kumimoji="0" lang="en-US" sz="2800" b="1" i="0" u="none" strike="noStrike" kern="1200" cap="none" spc="0" normalizeH="0" baseline="0" noProof="0" err="1">
                <a:ln>
                  <a:noFill/>
                </a:ln>
                <a:solidFill>
                  <a:srgbClr val="7030A0"/>
                </a:solidFill>
                <a:effectLst/>
                <a:uLnTx/>
                <a:uFillTx/>
                <a:latin typeface="Arial" panose="020B0604020202020204" pitchFamily="34" charset="0"/>
                <a:ea typeface="+mn-ea"/>
                <a:cs typeface="Times New Roman" panose="02020603050405020304" pitchFamily="18" charset="0"/>
              </a:rPr>
              <a:t>nh</a:t>
            </a:r>
            <a:r>
              <a:rPr kumimoji="0" lang="en-US" sz="2800" b="1" i="0" u="none" strike="noStrike" kern="1200" cap="none" spc="0" normalizeH="0" baseline="0" noProof="0">
                <a:ln>
                  <a:noFill/>
                </a:ln>
                <a:solidFill>
                  <a:srgbClr val="7030A0"/>
                </a:solidFill>
                <a:effectLst/>
                <a:uLnTx/>
                <a:uFillTx/>
                <a:latin typeface="Arial" panose="020B0604020202020204" pitchFamily="34" charset="0"/>
                <a:ea typeface="+mn-ea"/>
                <a:cs typeface="Times New Roman" panose="02020603050405020304" pitchFamily="18" charset="0"/>
              </a:rPr>
              <a:t> </a:t>
            </a:r>
            <a:r>
              <a:rPr lang="en-US" sz="2800" b="1">
                <a:solidFill>
                  <a:srgbClr val="7030A0"/>
                </a:solidFill>
                <a:latin typeface="Arial" panose="020B0604020202020204" pitchFamily="34" charset="0"/>
                <a:cs typeface="Times New Roman" panose="02020603050405020304" pitchFamily="18" charset="0"/>
              </a:rPr>
              <a:t>3: Cốm có điểm yếu là tính nhút nhát</a:t>
            </a:r>
            <a:endParaRPr kumimoji="0" 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xmlns="" id="{B42DDCB5-9282-49BA-852C-AEDD47597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68" y="757013"/>
            <a:ext cx="4166995" cy="2717605"/>
          </a:xfrm>
          <a:prstGeom prst="rect">
            <a:avLst/>
          </a:prstGeom>
        </p:spPr>
      </p:pic>
    </p:spTree>
    <p:extLst>
      <p:ext uri="{BB962C8B-B14F-4D97-AF65-F5344CB8AC3E}">
        <p14:creationId xmlns:p14="http://schemas.microsoft.com/office/powerpoint/2010/main" val="1785553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B536DE9A-0431-42BF-B0A4-504D6B591F11}"/>
              </a:ext>
            </a:extLst>
          </p:cNvPr>
          <p:cNvSpPr txBox="1"/>
          <p:nvPr/>
        </p:nvSpPr>
        <p:spPr>
          <a:xfrm>
            <a:off x="4539438" y="1059582"/>
            <a:ext cx="4235361"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sng" strike="noStrike" kern="1200" cap="none" spc="0" normalizeH="0" baseline="0" noProof="0">
                <a:ln>
                  <a:noFill/>
                </a:ln>
                <a:solidFill>
                  <a:srgbClr val="FF0000"/>
                </a:solidFill>
                <a:effectLst/>
                <a:uLnTx/>
                <a:uFillTx/>
                <a:latin typeface="Arial" panose="020B0604020202020204" pitchFamily="34" charset="0"/>
                <a:ea typeface="+mn-ea"/>
                <a:cs typeface="+mn-cs"/>
              </a:rPr>
              <a:t>Cách rèn luyện </a:t>
            </a:r>
            <a:endParaRPr kumimoji="0" lang="en-US" sz="3200" b="0" i="0" u="sng"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lvl="0" algn="ctr"/>
            <a:r>
              <a:rPr lang="vi-VN" sz="3200">
                <a:solidFill>
                  <a:prstClr val="black"/>
                </a:solidFill>
              </a:rPr>
              <a:t>Sẵn sàng tham gia hội thi văn nghệ để trải nghiệm nhiều hơn.</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F3FDCE96-7B43-4F63-B162-D4F8C9CA1AB7}"/>
              </a:ext>
            </a:extLst>
          </p:cNvPr>
          <p:cNvSpPr txBox="1"/>
          <p:nvPr/>
        </p:nvSpPr>
        <p:spPr>
          <a:xfrm>
            <a:off x="369201" y="3474618"/>
            <a:ext cx="3962101" cy="1815882"/>
          </a:xfrm>
          <a:prstGeom prst="rect">
            <a:avLst/>
          </a:prstGeom>
          <a:noFill/>
        </p:spPr>
        <p:txBody>
          <a:bodyPr wrap="square">
            <a:spAutoFit/>
          </a:bodyPr>
          <a:lstStyle/>
          <a:p>
            <a:pPr lvl="0" algn="ctr">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Times New Roman" panose="02020603050405020304" pitchFamily="18" charset="0"/>
              </a:rPr>
              <a:t>Tra</a:t>
            </a:r>
            <a:r>
              <a:rPr kumimoji="0" lang="en-US" sz="2800" b="1" i="0" u="none" strike="noStrike" kern="1200" cap="none" spc="0" normalizeH="0" baseline="0" noProof="0" err="1">
                <a:ln>
                  <a:noFill/>
                </a:ln>
                <a:solidFill>
                  <a:srgbClr val="7030A0"/>
                </a:solidFill>
                <a:effectLst/>
                <a:uLnTx/>
                <a:uFillTx/>
                <a:latin typeface="Arial" panose="020B0604020202020204" pitchFamily="34" charset="0"/>
                <a:ea typeface="+mn-ea"/>
                <a:cs typeface="Times New Roman" panose="02020603050405020304" pitchFamily="18" charset="0"/>
              </a:rPr>
              <a:t>nh</a:t>
            </a:r>
            <a:r>
              <a:rPr kumimoji="0" lang="en-US" sz="2800" b="1" i="0" u="none" strike="noStrike" kern="1200" cap="none" spc="0" normalizeH="0" baseline="0" noProof="0">
                <a:ln>
                  <a:noFill/>
                </a:ln>
                <a:solidFill>
                  <a:srgbClr val="7030A0"/>
                </a:solidFill>
                <a:effectLst/>
                <a:uLnTx/>
                <a:uFillTx/>
                <a:latin typeface="Arial" panose="020B0604020202020204" pitchFamily="34" charset="0"/>
                <a:ea typeface="+mn-ea"/>
                <a:cs typeface="Times New Roman" panose="02020603050405020304" pitchFamily="18" charset="0"/>
              </a:rPr>
              <a:t> </a:t>
            </a:r>
            <a:r>
              <a:rPr lang="en-US" sz="2800" b="1">
                <a:solidFill>
                  <a:srgbClr val="7030A0"/>
                </a:solidFill>
                <a:latin typeface="Arial" panose="020B0604020202020204" pitchFamily="34" charset="0"/>
                <a:cs typeface="Times New Roman" panose="02020603050405020304" pitchFamily="18" charset="0"/>
              </a:rPr>
              <a:t>4: Bạn nữ trong tranh có điểm mạnh là đánh đàn rất tốt.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xmlns="" id="{4E2A5D6F-C8DB-4635-AFD2-D08DB0B39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01" y="656020"/>
            <a:ext cx="4453387" cy="2818598"/>
          </a:xfrm>
          <a:prstGeom prst="rect">
            <a:avLst/>
          </a:prstGeom>
        </p:spPr>
      </p:pic>
    </p:spTree>
    <p:extLst>
      <p:ext uri="{BB962C8B-B14F-4D97-AF65-F5344CB8AC3E}">
        <p14:creationId xmlns:p14="http://schemas.microsoft.com/office/powerpoint/2010/main" val="13212031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005336EB-8000-C061-6D75-74D5456B20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5" r="4460"/>
          <a:stretch/>
        </p:blipFill>
        <p:spPr>
          <a:xfrm>
            <a:off x="-177797" y="0"/>
            <a:ext cx="9499593" cy="5143500"/>
          </a:xfrm>
          <a:prstGeom prst="rect">
            <a:avLst/>
          </a:prstGeom>
        </p:spPr>
      </p:pic>
      <p:sp>
        <p:nvSpPr>
          <p:cNvPr id="8" name="TextBox 7">
            <a:extLst>
              <a:ext uri="{FF2B5EF4-FFF2-40B4-BE49-F238E27FC236}">
                <a16:creationId xmlns:a16="http://schemas.microsoft.com/office/drawing/2014/main" xmlns="" id="{C0CE2290-226C-C402-7639-B37D88616FE6}"/>
              </a:ext>
            </a:extLst>
          </p:cNvPr>
          <p:cNvSpPr txBox="1"/>
          <p:nvPr/>
        </p:nvSpPr>
        <p:spPr>
          <a:xfrm>
            <a:off x="2915816" y="1563638"/>
            <a:ext cx="5788378" cy="1569660"/>
          </a:xfrm>
          <a:custGeom>
            <a:avLst/>
            <a:gdLst>
              <a:gd name="connsiteX0" fmla="*/ 0 w 5788378"/>
              <a:gd name="connsiteY0" fmla="*/ 0 h 1569660"/>
              <a:gd name="connsiteX1" fmla="*/ 5788378 w 5788378"/>
              <a:gd name="connsiteY1" fmla="*/ 0 h 1569660"/>
              <a:gd name="connsiteX2" fmla="*/ 5788378 w 5788378"/>
              <a:gd name="connsiteY2" fmla="*/ 1569660 h 1569660"/>
              <a:gd name="connsiteX3" fmla="*/ 0 w 5788378"/>
              <a:gd name="connsiteY3" fmla="*/ 1569660 h 1569660"/>
              <a:gd name="connsiteX4" fmla="*/ 0 w 5788378"/>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8378" h="1569660" fill="none" extrusionOk="0">
                <a:moveTo>
                  <a:pt x="0" y="0"/>
                </a:moveTo>
                <a:cubicBezTo>
                  <a:pt x="1369350" y="-39884"/>
                  <a:pt x="3092328" y="20320"/>
                  <a:pt x="5788378" y="0"/>
                </a:cubicBezTo>
                <a:cubicBezTo>
                  <a:pt x="5748050" y="664954"/>
                  <a:pt x="5830743" y="1220044"/>
                  <a:pt x="5788378" y="1569660"/>
                </a:cubicBezTo>
                <a:cubicBezTo>
                  <a:pt x="3448349" y="1416867"/>
                  <a:pt x="970595" y="1559067"/>
                  <a:pt x="0" y="1569660"/>
                </a:cubicBezTo>
                <a:cubicBezTo>
                  <a:pt x="-123018" y="1233058"/>
                  <a:pt x="14195" y="700552"/>
                  <a:pt x="0" y="0"/>
                </a:cubicBezTo>
                <a:close/>
              </a:path>
              <a:path w="5788378" h="1569660" stroke="0" extrusionOk="0">
                <a:moveTo>
                  <a:pt x="0" y="0"/>
                </a:moveTo>
                <a:cubicBezTo>
                  <a:pt x="1074841" y="-76269"/>
                  <a:pt x="4917925" y="79743"/>
                  <a:pt x="5788378" y="0"/>
                </a:cubicBezTo>
                <a:cubicBezTo>
                  <a:pt x="5782677" y="310488"/>
                  <a:pt x="5852775" y="833001"/>
                  <a:pt x="5788378" y="1569660"/>
                </a:cubicBezTo>
                <a:cubicBezTo>
                  <a:pt x="5034663" y="1538464"/>
                  <a:pt x="1841220" y="1686970"/>
                  <a:pt x="0" y="1569660"/>
                </a:cubicBezTo>
                <a:cubicBezTo>
                  <a:pt x="-66829" y="1061488"/>
                  <a:pt x="-104634" y="228896"/>
                  <a:pt x="0" y="0"/>
                </a:cubicBezTo>
                <a:close/>
              </a:path>
            </a:pathLst>
          </a:custGeom>
          <a:solidFill>
            <a:srgbClr val="FFFFFF">
              <a:alpha val="92157"/>
            </a:srgbClr>
          </a:solidFill>
          <a:ln w="57150">
            <a:solidFill>
              <a:srgbClr val="FFC000"/>
            </a:solidFill>
            <a:extLst>
              <a:ext uri="{C807C97D-BFC1-408E-A445-0C87EB9F89A2}">
                <ask:lineSketchStyleProps xmln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en-US" sz="3200" b="1">
                <a:latin typeface="Arial" panose="020B0604020202020204" pitchFamily="34" charset="0"/>
                <a:cs typeface="Arial" panose="020B0604020202020204" pitchFamily="34" charset="0"/>
              </a:rPr>
              <a:t>Em hãy kể thêm các cách phát huy điểm mạnh, khắc phục điểm yếu của bản thân.</a:t>
            </a:r>
            <a:endParaRPr lang="en-US" sz="3200" b="1" dirty="0">
              <a:latin typeface="Arial" panose="020B0604020202020204" pitchFamily="34" charset="0"/>
              <a:cs typeface="Arial" panose="020B0604020202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xmlns=""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806495" y="2035586"/>
            <a:ext cx="4403610" cy="3522888"/>
          </a:xfrm>
          <a:prstGeom prst="rect">
            <a:avLst/>
          </a:prstGeom>
        </p:spPr>
      </p:pic>
    </p:spTree>
    <p:extLst>
      <p:ext uri="{BB962C8B-B14F-4D97-AF65-F5344CB8AC3E}">
        <p14:creationId xmlns:p14="http://schemas.microsoft.com/office/powerpoint/2010/main" val="39610794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250371" y="567726"/>
            <a:ext cx="7786192" cy="1855047"/>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85800">
              <a:lnSpc>
                <a:spcPct val="120000"/>
              </a:lnSpc>
              <a:spcBef>
                <a:spcPct val="0"/>
              </a:spcBef>
              <a:defRPr/>
            </a:pPr>
            <a:r>
              <a:rPr lang="en-US" altLang="zh-CN" sz="2625" b="1" dirty="0">
                <a:solidFill>
                  <a:prstClr val="white"/>
                </a:solidFill>
                <a:latin typeface="Arial" panose="020F0502020204030204"/>
                <a:cs typeface="+mn-ea"/>
                <a:sym typeface="+mn-lt"/>
              </a:rPr>
              <a:t>      </a:t>
            </a:r>
            <a:endParaRPr lang="zh-CN" altLang="en-US" sz="2625" b="1" dirty="0">
              <a:solidFill>
                <a:prstClr val="white"/>
              </a:solidFill>
              <a:latin typeface="Arial" panose="020F0502020204030204"/>
              <a:cs typeface="+mn-ea"/>
              <a:sym typeface="+mn-lt"/>
            </a:endParaRPr>
          </a:p>
        </p:txBody>
      </p:sp>
      <p:pic>
        <p:nvPicPr>
          <p:cNvPr id="53" name="图片 52">
            <a:extLst>
              <a:ext uri="{FF2B5EF4-FFF2-40B4-BE49-F238E27FC236}">
                <a16:creationId xmlns:a16="http://schemas.microsoft.com/office/drawing/2014/main" xmlns="" id="{442C83DA-3154-4DAE-A57D-A35718C1FE57}"/>
              </a:ext>
            </a:extLst>
          </p:cNvPr>
          <p:cNvPicPr>
            <a:picLocks noChangeAspect="1"/>
          </p:cNvPicPr>
          <p:nvPr/>
        </p:nvPicPr>
        <p:blipFill>
          <a:blip r:embed="rId6"/>
          <a:stretch>
            <a:fillRect/>
          </a:stretch>
        </p:blipFill>
        <p:spPr>
          <a:xfrm rot="21316961">
            <a:off x="47988" y="3091165"/>
            <a:ext cx="1526520" cy="2106164"/>
          </a:xfrm>
          <a:prstGeom prst="rect">
            <a:avLst/>
          </a:prstGeom>
        </p:spPr>
      </p:pic>
      <p:pic>
        <p:nvPicPr>
          <p:cNvPr id="55" name="图片 54">
            <a:extLst>
              <a:ext uri="{FF2B5EF4-FFF2-40B4-BE49-F238E27FC236}">
                <a16:creationId xmlns:a16="http://schemas.microsoft.com/office/drawing/2014/main" xmlns="" id="{F8F9258D-D84A-4E5B-9D3C-448F1073C65D}"/>
              </a:ext>
            </a:extLst>
          </p:cNvPr>
          <p:cNvPicPr>
            <a:picLocks noChangeAspect="1"/>
          </p:cNvPicPr>
          <p:nvPr/>
        </p:nvPicPr>
        <p:blipFill>
          <a:blip r:embed="rId7"/>
          <a:stretch>
            <a:fillRect/>
          </a:stretch>
        </p:blipFill>
        <p:spPr>
          <a:xfrm rot="21420398">
            <a:off x="7671572" y="3502630"/>
            <a:ext cx="1369646" cy="1512059"/>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xmlns="" id="{150B20E1-E849-4785-AB94-A4C553A35A24}"/>
              </a:ext>
            </a:extLst>
          </p:cNvPr>
          <p:cNvPicPr>
            <a:picLocks noChangeAspect="1"/>
          </p:cNvPicPr>
          <p:nvPr/>
        </p:nvPicPr>
        <p:blipFill>
          <a:blip r:embed="rId8"/>
          <a:stretch>
            <a:fillRect/>
          </a:stretch>
        </p:blipFill>
        <p:spPr>
          <a:xfrm rot="20481600">
            <a:off x="6971822" y="3390962"/>
            <a:ext cx="830668" cy="1601020"/>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xmlns="" id="{5C20B4C8-5E55-4484-96C5-09F1D05D5A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5943" y="-72175"/>
            <a:ext cx="1263822" cy="1030118"/>
          </a:xfrm>
          <a:prstGeom prst="rect">
            <a:avLst/>
          </a:prstGeom>
        </p:spPr>
      </p:pic>
      <p:pic>
        <p:nvPicPr>
          <p:cNvPr id="2" name="Picture 1">
            <a:extLst>
              <a:ext uri="{FF2B5EF4-FFF2-40B4-BE49-F238E27FC236}">
                <a16:creationId xmlns:a16="http://schemas.microsoft.com/office/drawing/2014/main" xmlns="" id="{323FA6F2-08E5-26AD-78B8-39C573A9F161}"/>
              </a:ext>
            </a:extLst>
          </p:cNvPr>
          <p:cNvPicPr>
            <a:picLocks noChangeAspect="1"/>
          </p:cNvPicPr>
          <p:nvPr/>
        </p:nvPicPr>
        <p:blipFill>
          <a:blip r:embed="rId10"/>
          <a:stretch>
            <a:fillRect/>
          </a:stretch>
        </p:blipFill>
        <p:spPr>
          <a:xfrm>
            <a:off x="3027262" y="3031962"/>
            <a:ext cx="2656562" cy="2088587"/>
          </a:xfrm>
          <a:prstGeom prst="rect">
            <a:avLst/>
          </a:prstGeom>
        </p:spPr>
      </p:pic>
      <p:sp>
        <p:nvSpPr>
          <p:cNvPr id="8" name="TextBox 7">
            <a:extLst>
              <a:ext uri="{FF2B5EF4-FFF2-40B4-BE49-F238E27FC236}">
                <a16:creationId xmlns:a16="http://schemas.microsoft.com/office/drawing/2014/main" xmlns="" id="{F23DB830-7484-88F3-997D-2752F82A4F34}"/>
              </a:ext>
            </a:extLst>
          </p:cNvPr>
          <p:cNvSpPr txBox="1"/>
          <p:nvPr/>
        </p:nvSpPr>
        <p:spPr>
          <a:xfrm>
            <a:off x="80916" y="682222"/>
            <a:ext cx="8182067" cy="1823576"/>
          </a:xfrm>
          <a:prstGeom prst="rect">
            <a:avLst/>
          </a:prstGeom>
          <a:noFill/>
        </p:spPr>
        <p:txBody>
          <a:bodyPr wrap="square">
            <a:spAutoFit/>
          </a:bodyPr>
          <a:lstStyle/>
          <a:p>
            <a:pPr algn="ctr" defTabSz="685800"/>
            <a:r>
              <a:rPr lang="en-US" sz="3600" dirty="0">
                <a:solidFill>
                  <a:prstClr val="white"/>
                </a:solidFill>
                <a:latin typeface="Roboto" panose="02000000000000000000" pitchFamily="2" charset="0"/>
              </a:rPr>
              <a:t>   </a:t>
            </a:r>
            <a:r>
              <a:rPr lang="en-US" sz="3750" b="1" dirty="0" err="1">
                <a:solidFill>
                  <a:prstClr val="white"/>
                </a:solidFill>
                <a:latin typeface="Arial" panose="020F0302020204030204"/>
              </a:rPr>
              <a:t>Lập</a:t>
            </a:r>
            <a:r>
              <a:rPr lang="en-US" sz="3750" b="1" dirty="0">
                <a:solidFill>
                  <a:prstClr val="white"/>
                </a:solidFill>
                <a:latin typeface="Arial" panose="020F0302020204030204"/>
              </a:rPr>
              <a:t> </a:t>
            </a:r>
            <a:r>
              <a:rPr lang="en-US" sz="3750" b="1" dirty="0" err="1">
                <a:solidFill>
                  <a:prstClr val="white"/>
                </a:solidFill>
                <a:latin typeface="Arial" panose="020F0302020204030204"/>
              </a:rPr>
              <a:t>thời</a:t>
            </a:r>
            <a:r>
              <a:rPr lang="en-US" sz="3750" b="1" dirty="0">
                <a:solidFill>
                  <a:prstClr val="white"/>
                </a:solidFill>
                <a:latin typeface="Arial" panose="020F0302020204030204"/>
              </a:rPr>
              <a:t> </a:t>
            </a:r>
            <a:r>
              <a:rPr lang="en-US" sz="3750" b="1" dirty="0" err="1">
                <a:solidFill>
                  <a:prstClr val="white"/>
                </a:solidFill>
                <a:latin typeface="Arial" panose="020F0302020204030204"/>
              </a:rPr>
              <a:t>gian</a:t>
            </a:r>
            <a:r>
              <a:rPr lang="en-US" sz="3750" b="1" dirty="0">
                <a:solidFill>
                  <a:prstClr val="white"/>
                </a:solidFill>
                <a:latin typeface="Arial" panose="020F0302020204030204"/>
              </a:rPr>
              <a:t> </a:t>
            </a:r>
            <a:r>
              <a:rPr lang="en-US" sz="3750" b="1" dirty="0" err="1">
                <a:solidFill>
                  <a:prstClr val="white"/>
                </a:solidFill>
                <a:latin typeface="Arial" panose="020F0302020204030204"/>
              </a:rPr>
              <a:t>biểu</a:t>
            </a:r>
            <a:r>
              <a:rPr lang="en-US" sz="3750" b="1" dirty="0">
                <a:solidFill>
                  <a:prstClr val="white"/>
                </a:solidFill>
                <a:latin typeface="Arial" panose="020F0302020204030204"/>
              </a:rPr>
              <a:t> </a:t>
            </a:r>
            <a:r>
              <a:rPr lang="en-US" sz="3750" b="1" dirty="0" err="1">
                <a:solidFill>
                  <a:prstClr val="white"/>
                </a:solidFill>
                <a:latin typeface="Arial" panose="020F0302020204030204"/>
              </a:rPr>
              <a:t>hợp</a:t>
            </a:r>
            <a:r>
              <a:rPr lang="en-US" sz="3750" b="1" dirty="0">
                <a:solidFill>
                  <a:prstClr val="white"/>
                </a:solidFill>
                <a:latin typeface="Arial" panose="020F0302020204030204"/>
              </a:rPr>
              <a:t> </a:t>
            </a:r>
            <a:r>
              <a:rPr lang="en-US" sz="3750" b="1" dirty="0" err="1">
                <a:solidFill>
                  <a:prstClr val="white"/>
                </a:solidFill>
                <a:latin typeface="Arial" panose="020F0302020204030204"/>
              </a:rPr>
              <a:t>lí</a:t>
            </a:r>
            <a:r>
              <a:rPr lang="en-US" sz="3750" b="1" dirty="0">
                <a:solidFill>
                  <a:prstClr val="white"/>
                </a:solidFill>
                <a:latin typeface="Arial" panose="020F0302020204030204"/>
              </a:rPr>
              <a:t> </a:t>
            </a:r>
            <a:r>
              <a:rPr lang="en-US" sz="3750" b="1" dirty="0" err="1">
                <a:solidFill>
                  <a:prstClr val="white"/>
                </a:solidFill>
                <a:latin typeface="Arial" panose="020F0302020204030204"/>
              </a:rPr>
              <a:t>để</a:t>
            </a:r>
            <a:r>
              <a:rPr lang="en-US" sz="3750" b="1" dirty="0">
                <a:solidFill>
                  <a:prstClr val="white"/>
                </a:solidFill>
                <a:latin typeface="Arial" panose="020F0302020204030204"/>
              </a:rPr>
              <a:t> </a:t>
            </a:r>
            <a:r>
              <a:rPr lang="en-US" sz="3750" b="1" dirty="0" err="1">
                <a:solidFill>
                  <a:prstClr val="white"/>
                </a:solidFill>
                <a:latin typeface="Arial" panose="020F0302020204030204"/>
              </a:rPr>
              <a:t>ôn</a:t>
            </a:r>
            <a:r>
              <a:rPr lang="en-US" sz="3750" b="1" dirty="0">
                <a:solidFill>
                  <a:prstClr val="white"/>
                </a:solidFill>
                <a:latin typeface="Arial" panose="020F0302020204030204"/>
              </a:rPr>
              <a:t> </a:t>
            </a:r>
            <a:r>
              <a:rPr lang="en-US" sz="3750" b="1" dirty="0" err="1">
                <a:solidFill>
                  <a:prstClr val="white"/>
                </a:solidFill>
                <a:latin typeface="Arial" panose="020F0302020204030204"/>
              </a:rPr>
              <a:t>tập</a:t>
            </a:r>
            <a:r>
              <a:rPr lang="en-US" sz="3750" b="1" dirty="0">
                <a:solidFill>
                  <a:prstClr val="white"/>
                </a:solidFill>
                <a:latin typeface="Arial" panose="020F0302020204030204"/>
              </a:rPr>
              <a:t> </a:t>
            </a:r>
            <a:r>
              <a:rPr lang="en-US" sz="3750" b="1" dirty="0" err="1">
                <a:solidFill>
                  <a:prstClr val="white"/>
                </a:solidFill>
                <a:latin typeface="Arial" panose="020F0302020204030204"/>
              </a:rPr>
              <a:t>kiểm</a:t>
            </a:r>
            <a:r>
              <a:rPr lang="en-US" sz="3750" b="1" dirty="0">
                <a:solidFill>
                  <a:prstClr val="white"/>
                </a:solidFill>
                <a:latin typeface="Arial" panose="020F0302020204030204"/>
              </a:rPr>
              <a:t> </a:t>
            </a:r>
            <a:r>
              <a:rPr lang="en-US" sz="3750" b="1" dirty="0" err="1">
                <a:solidFill>
                  <a:prstClr val="white"/>
                </a:solidFill>
                <a:latin typeface="Arial" panose="020F0302020204030204"/>
              </a:rPr>
              <a:t>tra</a:t>
            </a:r>
            <a:r>
              <a:rPr lang="en-US" sz="3750" b="1" dirty="0">
                <a:solidFill>
                  <a:prstClr val="white"/>
                </a:solidFill>
                <a:latin typeface="Arial" panose="020F0302020204030204"/>
              </a:rPr>
              <a:t>, </a:t>
            </a:r>
            <a:r>
              <a:rPr lang="en-US" sz="3750" b="1" dirty="0" err="1">
                <a:solidFill>
                  <a:prstClr val="white"/>
                </a:solidFill>
                <a:latin typeface="Arial" panose="020F0302020204030204"/>
              </a:rPr>
              <a:t>khắc</a:t>
            </a:r>
            <a:r>
              <a:rPr lang="en-US" sz="3750" b="1" dirty="0">
                <a:solidFill>
                  <a:prstClr val="white"/>
                </a:solidFill>
                <a:latin typeface="Arial" panose="020F0302020204030204"/>
              </a:rPr>
              <a:t> </a:t>
            </a:r>
            <a:r>
              <a:rPr lang="en-US" sz="3750" b="1" dirty="0" err="1">
                <a:solidFill>
                  <a:prstClr val="white"/>
                </a:solidFill>
                <a:latin typeface="Arial" panose="020F0302020204030204"/>
              </a:rPr>
              <a:t>phục</a:t>
            </a:r>
            <a:r>
              <a:rPr lang="en-US" sz="3750" b="1" dirty="0">
                <a:solidFill>
                  <a:prstClr val="white"/>
                </a:solidFill>
                <a:latin typeface="Arial" panose="020F0302020204030204"/>
              </a:rPr>
              <a:t> </a:t>
            </a:r>
            <a:r>
              <a:rPr lang="en-US" sz="3750" b="1" dirty="0" err="1">
                <a:solidFill>
                  <a:prstClr val="white"/>
                </a:solidFill>
                <a:latin typeface="Arial" panose="020F0302020204030204"/>
              </a:rPr>
              <a:t>tính</a:t>
            </a:r>
            <a:r>
              <a:rPr lang="en-US" sz="3750" b="1" dirty="0">
                <a:solidFill>
                  <a:prstClr val="white"/>
                </a:solidFill>
                <a:latin typeface="Arial" panose="020F0302020204030204"/>
              </a:rPr>
              <a:t> </a:t>
            </a:r>
            <a:r>
              <a:rPr lang="en-US" sz="3750" b="1" dirty="0" err="1">
                <a:solidFill>
                  <a:prstClr val="white"/>
                </a:solidFill>
                <a:latin typeface="Arial" panose="020F0302020204030204"/>
              </a:rPr>
              <a:t>cẩu</a:t>
            </a:r>
            <a:r>
              <a:rPr lang="en-US" sz="3750" b="1" dirty="0">
                <a:solidFill>
                  <a:prstClr val="white"/>
                </a:solidFill>
                <a:latin typeface="Arial" panose="020F0302020204030204"/>
              </a:rPr>
              <a:t> </a:t>
            </a:r>
            <a:r>
              <a:rPr lang="en-US" sz="3750" b="1" dirty="0" err="1">
                <a:solidFill>
                  <a:prstClr val="white"/>
                </a:solidFill>
                <a:latin typeface="Arial" panose="020F0302020204030204"/>
              </a:rPr>
              <a:t>thả</a:t>
            </a:r>
            <a:r>
              <a:rPr lang="en-US" sz="3750" b="1" dirty="0">
                <a:solidFill>
                  <a:prstClr val="white"/>
                </a:solidFill>
                <a:latin typeface="Arial" panose="020F0302020204030204"/>
              </a:rPr>
              <a:t>.</a:t>
            </a:r>
          </a:p>
        </p:txBody>
      </p:sp>
    </p:spTree>
    <p:custDataLst>
      <p:tags r:id="rId1"/>
    </p:custDataLst>
    <p:extLst>
      <p:ext uri="{BB962C8B-B14F-4D97-AF65-F5344CB8AC3E}">
        <p14:creationId xmlns:p14="http://schemas.microsoft.com/office/powerpoint/2010/main" val="35564906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420357" y="403323"/>
            <a:ext cx="7870372" cy="2088587"/>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85800">
              <a:lnSpc>
                <a:spcPct val="120000"/>
              </a:lnSpc>
              <a:spcBef>
                <a:spcPct val="0"/>
              </a:spcBef>
              <a:defRPr/>
            </a:pPr>
            <a:r>
              <a:rPr lang="en-US" altLang="zh-CN" sz="2625" b="1" dirty="0">
                <a:solidFill>
                  <a:prstClr val="white"/>
                </a:solidFill>
                <a:latin typeface="Arial" panose="020F0502020204030204"/>
                <a:cs typeface="+mn-ea"/>
                <a:sym typeface="+mn-lt"/>
              </a:rPr>
              <a:t>      </a:t>
            </a:r>
            <a:endParaRPr lang="zh-CN" altLang="en-US" sz="2625" b="1" dirty="0">
              <a:solidFill>
                <a:prstClr val="white"/>
              </a:solidFill>
              <a:latin typeface="Arial" panose="020F0502020204030204"/>
              <a:cs typeface="+mn-ea"/>
              <a:sym typeface="+mn-lt"/>
            </a:endParaRPr>
          </a:p>
        </p:txBody>
      </p:sp>
      <p:pic>
        <p:nvPicPr>
          <p:cNvPr id="53" name="图片 52">
            <a:extLst>
              <a:ext uri="{FF2B5EF4-FFF2-40B4-BE49-F238E27FC236}">
                <a16:creationId xmlns:a16="http://schemas.microsoft.com/office/drawing/2014/main" xmlns="" id="{442C83DA-3154-4DAE-A57D-A35718C1FE57}"/>
              </a:ext>
            </a:extLst>
          </p:cNvPr>
          <p:cNvPicPr>
            <a:picLocks noChangeAspect="1"/>
          </p:cNvPicPr>
          <p:nvPr/>
        </p:nvPicPr>
        <p:blipFill>
          <a:blip r:embed="rId6"/>
          <a:stretch>
            <a:fillRect/>
          </a:stretch>
        </p:blipFill>
        <p:spPr>
          <a:xfrm rot="21316961">
            <a:off x="47988" y="3091165"/>
            <a:ext cx="1526520" cy="2106164"/>
          </a:xfrm>
          <a:prstGeom prst="rect">
            <a:avLst/>
          </a:prstGeom>
        </p:spPr>
      </p:pic>
      <p:pic>
        <p:nvPicPr>
          <p:cNvPr id="55" name="图片 54">
            <a:extLst>
              <a:ext uri="{FF2B5EF4-FFF2-40B4-BE49-F238E27FC236}">
                <a16:creationId xmlns:a16="http://schemas.microsoft.com/office/drawing/2014/main" xmlns="" id="{F8F9258D-D84A-4E5B-9D3C-448F1073C65D}"/>
              </a:ext>
            </a:extLst>
          </p:cNvPr>
          <p:cNvPicPr>
            <a:picLocks noChangeAspect="1"/>
          </p:cNvPicPr>
          <p:nvPr/>
        </p:nvPicPr>
        <p:blipFill>
          <a:blip r:embed="rId7"/>
          <a:stretch>
            <a:fillRect/>
          </a:stretch>
        </p:blipFill>
        <p:spPr>
          <a:xfrm rot="21420398">
            <a:off x="7671572" y="3502630"/>
            <a:ext cx="1369646" cy="1512059"/>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xmlns="" id="{150B20E1-E849-4785-AB94-A4C553A35A24}"/>
              </a:ext>
            </a:extLst>
          </p:cNvPr>
          <p:cNvPicPr>
            <a:picLocks noChangeAspect="1"/>
          </p:cNvPicPr>
          <p:nvPr/>
        </p:nvPicPr>
        <p:blipFill>
          <a:blip r:embed="rId8"/>
          <a:stretch>
            <a:fillRect/>
          </a:stretch>
        </p:blipFill>
        <p:spPr>
          <a:xfrm rot="20481600">
            <a:off x="6971822" y="3390962"/>
            <a:ext cx="830668" cy="1601020"/>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xmlns="" id="{5C20B4C8-5E55-4484-96C5-09F1D05D5A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6563" y="-72175"/>
            <a:ext cx="1043202" cy="1030118"/>
          </a:xfrm>
          <a:prstGeom prst="rect">
            <a:avLst/>
          </a:prstGeom>
        </p:spPr>
      </p:pic>
      <p:pic>
        <p:nvPicPr>
          <p:cNvPr id="2" name="Picture 1">
            <a:extLst>
              <a:ext uri="{FF2B5EF4-FFF2-40B4-BE49-F238E27FC236}">
                <a16:creationId xmlns:a16="http://schemas.microsoft.com/office/drawing/2014/main" xmlns="" id="{323FA6F2-08E5-26AD-78B8-39C573A9F161}"/>
              </a:ext>
            </a:extLst>
          </p:cNvPr>
          <p:cNvPicPr>
            <a:picLocks noChangeAspect="1"/>
          </p:cNvPicPr>
          <p:nvPr/>
        </p:nvPicPr>
        <p:blipFill>
          <a:blip r:embed="rId10"/>
          <a:stretch>
            <a:fillRect/>
          </a:stretch>
        </p:blipFill>
        <p:spPr>
          <a:xfrm>
            <a:off x="3027262" y="3031962"/>
            <a:ext cx="2656562" cy="2088587"/>
          </a:xfrm>
          <a:prstGeom prst="rect">
            <a:avLst/>
          </a:prstGeom>
        </p:spPr>
      </p:pic>
      <p:sp>
        <p:nvSpPr>
          <p:cNvPr id="8" name="TextBox 7">
            <a:extLst>
              <a:ext uri="{FF2B5EF4-FFF2-40B4-BE49-F238E27FC236}">
                <a16:creationId xmlns:a16="http://schemas.microsoft.com/office/drawing/2014/main" xmlns="" id="{F23DB830-7484-88F3-997D-2752F82A4F34}"/>
              </a:ext>
            </a:extLst>
          </p:cNvPr>
          <p:cNvSpPr txBox="1"/>
          <p:nvPr/>
        </p:nvSpPr>
        <p:spPr>
          <a:xfrm>
            <a:off x="585836" y="608215"/>
            <a:ext cx="7972328" cy="1650452"/>
          </a:xfrm>
          <a:prstGeom prst="rect">
            <a:avLst/>
          </a:prstGeom>
          <a:noFill/>
        </p:spPr>
        <p:txBody>
          <a:bodyPr wrap="square">
            <a:spAutoFit/>
          </a:bodyPr>
          <a:lstStyle/>
          <a:p>
            <a:pPr defTabSz="685800"/>
            <a:r>
              <a:rPr lang="en-US" sz="3375" dirty="0">
                <a:solidFill>
                  <a:prstClr val="white"/>
                </a:solidFill>
                <a:latin typeface="Arial" panose="020F0302020204030204"/>
              </a:rPr>
              <a:t>   </a:t>
            </a:r>
            <a:r>
              <a:rPr lang="vi-VN" sz="3375" b="1" dirty="0">
                <a:solidFill>
                  <a:prstClr val="white"/>
                </a:solidFill>
                <a:latin typeface="Arial" panose="020F0302020204030204"/>
              </a:rPr>
              <a:t>Chủ động tham gia sinh hoạt hè, đi tình nguyện để trở nên hoà đồng, mạnh dạn hơn.</a:t>
            </a:r>
          </a:p>
        </p:txBody>
      </p:sp>
    </p:spTree>
    <p:custDataLst>
      <p:tags r:id="rId1"/>
    </p:custDataLst>
    <p:extLst>
      <p:ext uri="{BB962C8B-B14F-4D97-AF65-F5344CB8AC3E}">
        <p14:creationId xmlns:p14="http://schemas.microsoft.com/office/powerpoint/2010/main" val="34067987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64235" y="94082"/>
            <a:ext cx="8274223" cy="3149861"/>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85800">
              <a:lnSpc>
                <a:spcPct val="120000"/>
              </a:lnSpc>
              <a:spcBef>
                <a:spcPct val="0"/>
              </a:spcBef>
              <a:defRPr/>
            </a:pPr>
            <a:r>
              <a:rPr lang="en-US" altLang="zh-CN" sz="2625"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Luôn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có</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cách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để</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phát</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huy</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điểm</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mạnh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khắc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phục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điểm</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yếu</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của</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bản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thân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Các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em</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hãy</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quan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sát</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và</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đánh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giá</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năng</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lực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thực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hiện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của</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bản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thân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hoặc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hỏi</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thêm</a:t>
            </a:r>
            <a:r>
              <a:rPr lang="en-US" altLang="zh-CN" sz="2850" b="1" dirty="0">
                <a:solidFill>
                  <a:prstClr val="white"/>
                </a:solidFill>
                <a:latin typeface="Arial" panose="020F0502020204030204"/>
                <a:cs typeface="+mn-ea"/>
                <a:sym typeface="+mn-lt"/>
              </a:rPr>
              <a:t> ý </a:t>
            </a:r>
            <a:r>
              <a:rPr lang="en-US" altLang="zh-CN" sz="2850" b="1" dirty="0" err="1">
                <a:solidFill>
                  <a:prstClr val="white"/>
                </a:solidFill>
                <a:latin typeface="Arial" panose="020F0502020204030204"/>
                <a:cs typeface="+mn-ea"/>
                <a:sym typeface="+mn-lt"/>
              </a:rPr>
              <a:t>kiến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bố</a:t>
            </a:r>
            <a:r>
              <a:rPr lang="en-US" altLang="zh-CN" sz="2850" b="1" dirty="0">
                <a:solidFill>
                  <a:prstClr val="white"/>
                </a:solidFill>
                <a:latin typeface="Arial" panose="020F0502020204030204"/>
                <a:cs typeface="+mn-ea"/>
                <a:sym typeface="+mn-lt"/>
              </a:rPr>
              <a:t>/</a:t>
            </a:r>
            <a:r>
              <a:rPr lang="en-US" altLang="zh-CN" sz="2850" b="1" dirty="0" err="1">
                <a:solidFill>
                  <a:prstClr val="white"/>
                </a:solidFill>
                <a:latin typeface="Arial" panose="020F0502020204030204"/>
                <a:cs typeface="+mn-ea"/>
                <a:sym typeface="+mn-lt"/>
              </a:rPr>
              <a:t>mẹ</a:t>
            </a:r>
            <a:r>
              <a:rPr lang="en-US" altLang="zh-CN" sz="2850" b="1">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thầy</a:t>
            </a:r>
            <a:r>
              <a:rPr lang="en-US" altLang="zh-CN" sz="2850" b="1" dirty="0">
                <a:solidFill>
                  <a:prstClr val="white"/>
                </a:solidFill>
                <a:latin typeface="Arial" panose="020F0502020204030204"/>
                <a:cs typeface="+mn-ea"/>
                <a:sym typeface="+mn-lt"/>
              </a:rPr>
              <a:t>/</a:t>
            </a:r>
            <a:r>
              <a:rPr lang="en-US" altLang="zh-CN" sz="2850" b="1" dirty="0" err="1">
                <a:solidFill>
                  <a:prstClr val="white"/>
                </a:solidFill>
                <a:latin typeface="Arial" panose="020F0502020204030204"/>
                <a:cs typeface="+mn-ea"/>
                <a:sym typeface="+mn-lt"/>
              </a:rPr>
              <a:t>cô</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và</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bạn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bè</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quanh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em</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để</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tìm</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cách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phù</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hợp</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với</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mình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nhé</a:t>
            </a:r>
            <a:r>
              <a:rPr lang="en-US" altLang="zh-CN" sz="2850" b="1" dirty="0">
                <a:solidFill>
                  <a:prstClr val="white"/>
                </a:solidFill>
                <a:latin typeface="Arial" panose="020F0502020204030204"/>
                <a:cs typeface="+mn-ea"/>
                <a:sym typeface="+mn-lt"/>
              </a:rPr>
              <a:t>.</a:t>
            </a:r>
            <a:endParaRPr lang="zh-CN" altLang="en-US" sz="2850" b="1" dirty="0">
              <a:solidFill>
                <a:prstClr val="white"/>
              </a:solidFill>
              <a:latin typeface="Arial" panose="020F0502020204030204"/>
              <a:cs typeface="+mn-ea"/>
              <a:sym typeface="+mn-lt"/>
            </a:endParaRPr>
          </a:p>
        </p:txBody>
      </p:sp>
      <p:pic>
        <p:nvPicPr>
          <p:cNvPr id="53" name="图片 52">
            <a:extLst>
              <a:ext uri="{FF2B5EF4-FFF2-40B4-BE49-F238E27FC236}">
                <a16:creationId xmlns:a16="http://schemas.microsoft.com/office/drawing/2014/main" xmlns="" id="{442C83DA-3154-4DAE-A57D-A35718C1FE57}"/>
              </a:ext>
            </a:extLst>
          </p:cNvPr>
          <p:cNvPicPr>
            <a:picLocks noChangeAspect="1"/>
          </p:cNvPicPr>
          <p:nvPr/>
        </p:nvPicPr>
        <p:blipFill>
          <a:blip r:embed="rId6"/>
          <a:stretch>
            <a:fillRect/>
          </a:stretch>
        </p:blipFill>
        <p:spPr>
          <a:xfrm rot="21316961">
            <a:off x="57356" y="3318605"/>
            <a:ext cx="1526520" cy="1878338"/>
          </a:xfrm>
          <a:prstGeom prst="rect">
            <a:avLst/>
          </a:prstGeom>
        </p:spPr>
      </p:pic>
      <p:pic>
        <p:nvPicPr>
          <p:cNvPr id="55" name="图片 54">
            <a:extLst>
              <a:ext uri="{FF2B5EF4-FFF2-40B4-BE49-F238E27FC236}">
                <a16:creationId xmlns:a16="http://schemas.microsoft.com/office/drawing/2014/main" xmlns="" id="{F8F9258D-D84A-4E5B-9D3C-448F1073C65D}"/>
              </a:ext>
            </a:extLst>
          </p:cNvPr>
          <p:cNvPicPr>
            <a:picLocks noChangeAspect="1"/>
          </p:cNvPicPr>
          <p:nvPr/>
        </p:nvPicPr>
        <p:blipFill>
          <a:blip r:embed="rId7"/>
          <a:stretch>
            <a:fillRect/>
          </a:stretch>
        </p:blipFill>
        <p:spPr>
          <a:xfrm rot="21420398">
            <a:off x="7675293" y="3645014"/>
            <a:ext cx="1369646" cy="1369578"/>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xmlns="" id="{150B20E1-E849-4785-AB94-A4C553A35A24}"/>
              </a:ext>
            </a:extLst>
          </p:cNvPr>
          <p:cNvPicPr>
            <a:picLocks noChangeAspect="1"/>
          </p:cNvPicPr>
          <p:nvPr/>
        </p:nvPicPr>
        <p:blipFill>
          <a:blip r:embed="rId8"/>
          <a:stretch>
            <a:fillRect/>
          </a:stretch>
        </p:blipFill>
        <p:spPr>
          <a:xfrm rot="20481600">
            <a:off x="6847976" y="3775393"/>
            <a:ext cx="1017605" cy="1236913"/>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xmlns="" id="{5C20B4C8-5E55-4484-96C5-09F1D05D5A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6563" y="-72175"/>
            <a:ext cx="1043202" cy="1030118"/>
          </a:xfrm>
          <a:prstGeom prst="rect">
            <a:avLst/>
          </a:prstGeom>
        </p:spPr>
      </p:pic>
      <p:pic>
        <p:nvPicPr>
          <p:cNvPr id="2" name="Picture 1">
            <a:extLst>
              <a:ext uri="{FF2B5EF4-FFF2-40B4-BE49-F238E27FC236}">
                <a16:creationId xmlns:a16="http://schemas.microsoft.com/office/drawing/2014/main" xmlns="" id="{323FA6F2-08E5-26AD-78B8-39C573A9F161}"/>
              </a:ext>
            </a:extLst>
          </p:cNvPr>
          <p:cNvPicPr>
            <a:picLocks noChangeAspect="1"/>
          </p:cNvPicPr>
          <p:nvPr/>
        </p:nvPicPr>
        <p:blipFill>
          <a:blip r:embed="rId10"/>
          <a:stretch>
            <a:fillRect/>
          </a:stretch>
        </p:blipFill>
        <p:spPr>
          <a:xfrm>
            <a:off x="3027261" y="3259017"/>
            <a:ext cx="2840139" cy="1861532"/>
          </a:xfrm>
          <a:prstGeom prst="rect">
            <a:avLst/>
          </a:prstGeom>
        </p:spPr>
      </p:pic>
    </p:spTree>
    <p:custDataLst>
      <p:tags r:id="rId1"/>
    </p:custDataLst>
    <p:extLst>
      <p:ext uri="{BB962C8B-B14F-4D97-AF65-F5344CB8AC3E}">
        <p14:creationId xmlns:p14="http://schemas.microsoft.com/office/powerpoint/2010/main" val="3023526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 presetClass="entr" presetSubtype="4"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outVertical)">
                                      <p:cBhvr>
                                        <p:cTn id="17" dur="500"/>
                                        <p:tgtEl>
                                          <p:spTgt spid="33"/>
                                        </p:tgtEl>
                                      </p:cBhvr>
                                    </p:animEffect>
                                  </p:childTnLst>
                                </p:cTn>
                              </p:par>
                              <p:par>
                                <p:cTn id="18" presetID="42"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1000"/>
                                        <p:tgtEl>
                                          <p:spTgt spid="55"/>
                                        </p:tgtEl>
                                      </p:cBhvr>
                                    </p:animEffect>
                                    <p:anim calcmode="lin" valueType="num">
                                      <p:cBhvr>
                                        <p:cTn id="21" dur="1000" fill="hold"/>
                                        <p:tgtEl>
                                          <p:spTgt spid="55"/>
                                        </p:tgtEl>
                                        <p:attrNameLst>
                                          <p:attrName>ppt_x</p:attrName>
                                        </p:attrNameLst>
                                      </p:cBhvr>
                                      <p:tavLst>
                                        <p:tav tm="0">
                                          <p:val>
                                            <p:strVal val="#ppt_x"/>
                                          </p:val>
                                        </p:tav>
                                        <p:tav tm="100000">
                                          <p:val>
                                            <p:strVal val="#ppt_x"/>
                                          </p:val>
                                        </p:tav>
                                      </p:tavLst>
                                    </p:anim>
                                    <p:anim calcmode="lin" valueType="num">
                                      <p:cBhvr>
                                        <p:cTn id="22" dur="1000" fill="hold"/>
                                        <p:tgtEl>
                                          <p:spTgt spid="5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par>
                                <p:cTn id="28" presetID="32" presetClass="emph" presetSubtype="0" fill="hold" nodeType="withEffect">
                                  <p:stCondLst>
                                    <p:cond delay="0"/>
                                  </p:stCondLst>
                                  <p:childTnLst>
                                    <p:animRot by="120000">
                                      <p:cBhvr>
                                        <p:cTn id="29" dur="100" fill="hold">
                                          <p:stCondLst>
                                            <p:cond delay="0"/>
                                          </p:stCondLst>
                                        </p:cTn>
                                        <p:tgtEl>
                                          <p:spTgt spid="53"/>
                                        </p:tgtEl>
                                        <p:attrNameLst>
                                          <p:attrName>r</p:attrName>
                                        </p:attrNameLst>
                                      </p:cBhvr>
                                    </p:animRot>
                                    <p:animRot by="-240000">
                                      <p:cBhvr>
                                        <p:cTn id="30" dur="200" fill="hold">
                                          <p:stCondLst>
                                            <p:cond delay="200"/>
                                          </p:stCondLst>
                                        </p:cTn>
                                        <p:tgtEl>
                                          <p:spTgt spid="53"/>
                                        </p:tgtEl>
                                        <p:attrNameLst>
                                          <p:attrName>r</p:attrName>
                                        </p:attrNameLst>
                                      </p:cBhvr>
                                    </p:animRot>
                                    <p:animRot by="240000">
                                      <p:cBhvr>
                                        <p:cTn id="31" dur="200" fill="hold">
                                          <p:stCondLst>
                                            <p:cond delay="400"/>
                                          </p:stCondLst>
                                        </p:cTn>
                                        <p:tgtEl>
                                          <p:spTgt spid="53"/>
                                        </p:tgtEl>
                                        <p:attrNameLst>
                                          <p:attrName>r</p:attrName>
                                        </p:attrNameLst>
                                      </p:cBhvr>
                                    </p:animRot>
                                    <p:animRot by="-240000">
                                      <p:cBhvr>
                                        <p:cTn id="32" dur="200" fill="hold">
                                          <p:stCondLst>
                                            <p:cond delay="600"/>
                                          </p:stCondLst>
                                        </p:cTn>
                                        <p:tgtEl>
                                          <p:spTgt spid="53"/>
                                        </p:tgtEl>
                                        <p:attrNameLst>
                                          <p:attrName>r</p:attrName>
                                        </p:attrNameLst>
                                      </p:cBhvr>
                                    </p:animRot>
                                    <p:animRot by="120000">
                                      <p:cBhvr>
                                        <p:cTn id="33"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ạo đức 1 - Thỏ và Rùa">
            <a:hlinkClick r:id="" action="ppaction://media"/>
            <a:extLst>
              <a:ext uri="{FF2B5EF4-FFF2-40B4-BE49-F238E27FC236}">
                <a16:creationId xmlns:a16="http://schemas.microsoft.com/office/drawing/2014/main" xmlns="" id="{090BE959-F833-4341-BE52-A96D362EFE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43888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running in front of a school bus&#10;&#10;Description automatically generated with low confidence">
            <a:extLst>
              <a:ext uri="{FF2B5EF4-FFF2-40B4-BE49-F238E27FC236}">
                <a16:creationId xmlns:a16="http://schemas.microsoft.com/office/drawing/2014/main" xmlns="" id="{F09C0391-A506-F381-D07F-B029BFB6114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797" b="13171"/>
          <a:stretch/>
        </p:blipFill>
        <p:spPr>
          <a:xfrm>
            <a:off x="0" y="-1"/>
            <a:ext cx="9144000" cy="5143501"/>
          </a:xfrm>
          <a:prstGeom prst="rect">
            <a:avLst/>
          </a:prstGeom>
          <a:blipFill dpi="0" rotWithShape="1">
            <a:blip r:embed="rId4"/>
            <a:srcRect/>
            <a:tile tx="0" ty="0" sx="100000" sy="100000" flip="none" algn="tl"/>
          </a:blipFill>
          <a:effectLst>
            <a:glow>
              <a:schemeClr val="accent1">
                <a:alpha val="40000"/>
              </a:schemeClr>
            </a:glow>
          </a:effectLst>
        </p:spPr>
      </p:pic>
      <p:grpSp>
        <p:nvGrpSpPr>
          <p:cNvPr id="6" name="Group 5">
            <a:extLst>
              <a:ext uri="{FF2B5EF4-FFF2-40B4-BE49-F238E27FC236}">
                <a16:creationId xmlns:a16="http://schemas.microsoft.com/office/drawing/2014/main" xmlns="" id="{94225492-FEAF-07FC-6219-84078B6E48F6}"/>
              </a:ext>
            </a:extLst>
          </p:cNvPr>
          <p:cNvGrpSpPr/>
          <p:nvPr/>
        </p:nvGrpSpPr>
        <p:grpSpPr>
          <a:xfrm>
            <a:off x="352249" y="509288"/>
            <a:ext cx="4230384" cy="1615827"/>
            <a:chOff x="1808252" y="955497"/>
            <a:chExt cx="5640512" cy="2154436"/>
          </a:xfrm>
        </p:grpSpPr>
        <p:sp>
          <p:nvSpPr>
            <p:cNvPr id="2" name="TextBox 1">
              <a:extLst>
                <a:ext uri="{FF2B5EF4-FFF2-40B4-BE49-F238E27FC236}">
                  <a16:creationId xmlns:a16="http://schemas.microsoft.com/office/drawing/2014/main" xmlns="" id="{F0965D17-DF4A-2760-9083-43CEFD5F751F}"/>
                </a:ext>
              </a:extLst>
            </p:cNvPr>
            <p:cNvSpPr txBox="1"/>
            <p:nvPr/>
          </p:nvSpPr>
          <p:spPr>
            <a:xfrm>
              <a:off x="1808252" y="955497"/>
              <a:ext cx="5640512" cy="2154436"/>
            </a:xfrm>
            <a:prstGeom prst="rect">
              <a:avLst/>
            </a:prstGeom>
            <a:noFill/>
          </p:spPr>
          <p:txBody>
            <a:bodyPr wrap="square" rtlCol="0">
              <a:spAutoFit/>
            </a:bodyPr>
            <a:lstStyle/>
            <a:p>
              <a:pPr defTabSz="685800"/>
              <a:r>
                <a:rPr lang="en-US" sz="4950" dirty="0" err="1">
                  <a:ln w="254000">
                    <a:solidFill>
                      <a:prstClr val="white"/>
                    </a:solidFill>
                  </a:ln>
                  <a:solidFill>
                    <a:prstClr val="black"/>
                  </a:solidFill>
                  <a:latin typeface="UTM Cookies" panose="02040603050506020204" pitchFamily="18" charset="0"/>
                </a:rPr>
                <a:t>TẠM</a:t>
              </a:r>
              <a:r>
                <a:rPr lang="en-US" sz="4950" dirty="0">
                  <a:ln w="254000">
                    <a:solidFill>
                      <a:prstClr val="white"/>
                    </a:solidFill>
                  </a:ln>
                  <a:solidFill>
                    <a:prstClr val="black"/>
                  </a:solidFill>
                  <a:latin typeface="UTM Cookies" panose="02040603050506020204" pitchFamily="18" charset="0"/>
                </a:rPr>
                <a:t> </a:t>
              </a:r>
              <a:r>
                <a:rPr lang="en-US" sz="4950" dirty="0" err="1">
                  <a:ln w="254000">
                    <a:solidFill>
                      <a:prstClr val="white"/>
                    </a:solidFill>
                  </a:ln>
                  <a:solidFill>
                    <a:prstClr val="black"/>
                  </a:solidFill>
                  <a:latin typeface="UTM Cookies" panose="02040603050506020204" pitchFamily="18" charset="0"/>
                </a:rPr>
                <a:t>BIỆT</a:t>
              </a:r>
              <a:r>
                <a:rPr lang="en-US" sz="4950" dirty="0">
                  <a:ln w="254000">
                    <a:solidFill>
                      <a:prstClr val="white"/>
                    </a:solidFill>
                  </a:ln>
                  <a:solidFill>
                    <a:prstClr val="black"/>
                  </a:solidFill>
                  <a:latin typeface="UTM Cookies" panose="02040603050506020204" pitchFamily="18" charset="0"/>
                </a:rPr>
                <a:t> </a:t>
              </a:r>
              <a:r>
                <a:rPr lang="en-US" sz="4950" dirty="0" err="1">
                  <a:ln w="254000">
                    <a:solidFill>
                      <a:prstClr val="white"/>
                    </a:solidFill>
                  </a:ln>
                  <a:solidFill>
                    <a:prstClr val="black"/>
                  </a:solidFill>
                  <a:latin typeface="UTM Cookies" panose="02040603050506020204" pitchFamily="18" charset="0"/>
                </a:rPr>
                <a:t>VÀ</a:t>
              </a:r>
              <a:endParaRPr lang="en-US" sz="4950" dirty="0">
                <a:ln w="254000">
                  <a:solidFill>
                    <a:prstClr val="white"/>
                  </a:solidFill>
                </a:ln>
                <a:solidFill>
                  <a:prstClr val="black"/>
                </a:solidFill>
                <a:latin typeface="UTM Cookies" panose="02040603050506020204" pitchFamily="18" charset="0"/>
              </a:endParaRPr>
            </a:p>
            <a:p>
              <a:pPr defTabSz="685800"/>
              <a:r>
                <a:rPr lang="en-US" sz="4950" dirty="0" err="1">
                  <a:ln w="254000">
                    <a:solidFill>
                      <a:prstClr val="white"/>
                    </a:solidFill>
                  </a:ln>
                  <a:solidFill>
                    <a:prstClr val="black"/>
                  </a:solidFill>
                  <a:latin typeface="UTM Cookies" panose="02040603050506020204" pitchFamily="18" charset="0"/>
                </a:rPr>
                <a:t>HẸN</a:t>
              </a:r>
              <a:r>
                <a:rPr lang="en-US" sz="4950" dirty="0">
                  <a:ln w="254000">
                    <a:solidFill>
                      <a:prstClr val="white"/>
                    </a:solidFill>
                  </a:ln>
                  <a:solidFill>
                    <a:prstClr val="black"/>
                  </a:solidFill>
                  <a:latin typeface="UTM Cookies" panose="02040603050506020204" pitchFamily="18" charset="0"/>
                </a:rPr>
                <a:t> </a:t>
              </a:r>
              <a:r>
                <a:rPr lang="en-US" sz="4950" dirty="0" err="1">
                  <a:ln w="254000">
                    <a:solidFill>
                      <a:prstClr val="white"/>
                    </a:solidFill>
                  </a:ln>
                  <a:solidFill>
                    <a:prstClr val="black"/>
                  </a:solidFill>
                  <a:latin typeface="UTM Cookies" panose="02040603050506020204" pitchFamily="18" charset="0"/>
                </a:rPr>
                <a:t>GẶP</a:t>
              </a:r>
              <a:r>
                <a:rPr lang="en-US" sz="4950" dirty="0">
                  <a:ln w="254000">
                    <a:solidFill>
                      <a:prstClr val="white"/>
                    </a:solidFill>
                  </a:ln>
                  <a:solidFill>
                    <a:prstClr val="black"/>
                  </a:solidFill>
                  <a:latin typeface="UTM Cookies" panose="02040603050506020204" pitchFamily="18" charset="0"/>
                </a:rPr>
                <a:t> </a:t>
              </a:r>
              <a:r>
                <a:rPr lang="en-US" sz="4950" dirty="0" err="1">
                  <a:ln w="254000">
                    <a:solidFill>
                      <a:prstClr val="white"/>
                    </a:solidFill>
                  </a:ln>
                  <a:solidFill>
                    <a:prstClr val="black"/>
                  </a:solidFill>
                  <a:latin typeface="UTM Cookies" panose="02040603050506020204" pitchFamily="18" charset="0"/>
                </a:rPr>
                <a:t>LẠI</a:t>
              </a:r>
              <a:endParaRPr lang="vi-VN" sz="4950" dirty="0">
                <a:ln w="254000">
                  <a:solidFill>
                    <a:prstClr val="white"/>
                  </a:solidFill>
                </a:ln>
                <a:solidFill>
                  <a:prstClr val="black"/>
                </a:solidFill>
                <a:latin typeface="Arial" panose="020B0604020202020204" pitchFamily="34" charset="0"/>
              </a:endParaRPr>
            </a:p>
          </p:txBody>
        </p:sp>
        <p:sp>
          <p:nvSpPr>
            <p:cNvPr id="5" name="TextBox 4">
              <a:extLst>
                <a:ext uri="{FF2B5EF4-FFF2-40B4-BE49-F238E27FC236}">
                  <a16:creationId xmlns:a16="http://schemas.microsoft.com/office/drawing/2014/main" xmlns="" id="{8CA9D9A2-855B-7116-A25D-A5387E323BA4}"/>
                </a:ext>
              </a:extLst>
            </p:cNvPr>
            <p:cNvSpPr txBox="1"/>
            <p:nvPr/>
          </p:nvSpPr>
          <p:spPr>
            <a:xfrm>
              <a:off x="1808252" y="955497"/>
              <a:ext cx="5640512" cy="2154436"/>
            </a:xfrm>
            <a:prstGeom prst="rect">
              <a:avLst/>
            </a:prstGeom>
            <a:noFill/>
          </p:spPr>
          <p:txBody>
            <a:bodyPr wrap="square" rtlCol="0">
              <a:spAutoFit/>
            </a:bodyPr>
            <a:lstStyle/>
            <a:p>
              <a:pPr defTabSz="685800"/>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TẠM</a:t>
              </a:r>
              <a:r>
                <a:rPr lang="en-US"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 </a:t>
              </a:r>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BIỆT</a:t>
              </a:r>
              <a:r>
                <a:rPr lang="en-US"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 </a:t>
              </a:r>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VÀ</a:t>
              </a:r>
              <a:endParaRPr lang="en-US"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endParaRPr>
            </a:p>
            <a:p>
              <a:pPr defTabSz="685800"/>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HẸN</a:t>
              </a:r>
              <a:r>
                <a:rPr lang="en-US"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 </a:t>
              </a:r>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GẶP</a:t>
              </a:r>
              <a:r>
                <a:rPr lang="en-US"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 </a:t>
              </a:r>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LẠI</a:t>
              </a:r>
              <a:endParaRPr lang="vi-VN"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Arial" panose="020B0604020202020204" pitchFamily="34" charset="0"/>
              </a:endParaRPr>
            </a:p>
          </p:txBody>
        </p:sp>
      </p:grpSp>
    </p:spTree>
    <p:extLst>
      <p:ext uri="{BB962C8B-B14F-4D97-AF65-F5344CB8AC3E}">
        <p14:creationId xmlns:p14="http://schemas.microsoft.com/office/powerpoint/2010/main" val="16232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xmlns=""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909F324-52DF-40CE-9DE4-89826F45D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863"/>
            <a:ext cx="5575464" cy="2748791"/>
          </a:xfrm>
          <a:prstGeom prst="rect">
            <a:avLst/>
          </a:prstGeom>
        </p:spPr>
      </p:pic>
      <p:pic>
        <p:nvPicPr>
          <p:cNvPr id="5" name="Picture 4">
            <a:extLst>
              <a:ext uri="{FF2B5EF4-FFF2-40B4-BE49-F238E27FC236}">
                <a16:creationId xmlns:a16="http://schemas.microsoft.com/office/drawing/2014/main" xmlns="" id="{9E6AFBF0-CC13-4755-BCD8-4D6A6DBEF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750" y="2359179"/>
            <a:ext cx="5583730" cy="2780281"/>
          </a:xfrm>
          <a:prstGeom prst="rect">
            <a:avLst/>
          </a:prstGeom>
        </p:spPr>
      </p:pic>
      <p:sp>
        <p:nvSpPr>
          <p:cNvPr id="8" name="Rectangle 7">
            <a:extLst>
              <a:ext uri="{FF2B5EF4-FFF2-40B4-BE49-F238E27FC236}">
                <a16:creationId xmlns:a16="http://schemas.microsoft.com/office/drawing/2014/main" xmlns="" id="{71CB2481-00A4-4A64-B4A5-51A3E616EFEE}"/>
              </a:ext>
            </a:extLst>
          </p:cNvPr>
          <p:cNvSpPr/>
          <p:nvPr/>
        </p:nvSpPr>
        <p:spPr>
          <a:xfrm>
            <a:off x="241085" y="2931790"/>
            <a:ext cx="2954625" cy="13815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Vì</a:t>
            </a:r>
            <a:r>
              <a:rPr lang="en-US" sz="2400" b="1" dirty="0"/>
              <a:t> </a:t>
            </a:r>
            <a:r>
              <a:rPr lang="en-US" sz="2400" b="1" dirty="0" err="1"/>
              <a:t>sao</a:t>
            </a:r>
            <a:r>
              <a:rPr lang="en-US" sz="2400" b="1" dirty="0"/>
              <a:t> </a:t>
            </a:r>
            <a:r>
              <a:rPr lang="en-US" sz="2400" b="1" dirty="0" err="1"/>
              <a:t>Thỏ</a:t>
            </a:r>
            <a:r>
              <a:rPr lang="en-US" sz="2400" b="1" dirty="0"/>
              <a:t> </a:t>
            </a:r>
            <a:r>
              <a:rPr lang="en-US" sz="2400" b="1" dirty="0" err="1"/>
              <a:t>rủ</a:t>
            </a:r>
            <a:r>
              <a:rPr lang="en-US" sz="2400" b="1" dirty="0"/>
              <a:t> </a:t>
            </a:r>
            <a:r>
              <a:rPr lang="en-US" sz="2400" b="1" dirty="0" err="1"/>
              <a:t>thi</a:t>
            </a:r>
            <a:r>
              <a:rPr lang="en-US" sz="2400" b="1" dirty="0"/>
              <a:t> </a:t>
            </a:r>
            <a:r>
              <a:rPr lang="en-US" sz="2400" b="1" dirty="0" err="1"/>
              <a:t>chạy</a:t>
            </a:r>
            <a:r>
              <a:rPr lang="en-US" sz="2400" b="1" dirty="0"/>
              <a:t> </a:t>
            </a:r>
            <a:r>
              <a:rPr lang="en-US" sz="2400" b="1" dirty="0" err="1"/>
              <a:t>còn</a:t>
            </a:r>
            <a:r>
              <a:rPr lang="en-US" sz="2400" b="1" dirty="0"/>
              <a:t> </a:t>
            </a:r>
            <a:r>
              <a:rPr lang="en-US" sz="2400" b="1" dirty="0" err="1"/>
              <a:t>Rùa</a:t>
            </a:r>
            <a:r>
              <a:rPr lang="en-US" sz="2400" b="1" dirty="0"/>
              <a:t> </a:t>
            </a:r>
            <a:r>
              <a:rPr lang="en-US" sz="2400" b="1" dirty="0" err="1"/>
              <a:t>lại</a:t>
            </a:r>
            <a:r>
              <a:rPr lang="en-US" sz="2400" b="1" dirty="0"/>
              <a:t> </a:t>
            </a:r>
            <a:r>
              <a:rPr lang="en-US" sz="2400" b="1" dirty="0" err="1"/>
              <a:t>rủ</a:t>
            </a:r>
            <a:r>
              <a:rPr lang="en-US" sz="2400" b="1" dirty="0"/>
              <a:t> </a:t>
            </a:r>
            <a:r>
              <a:rPr lang="en-US" sz="2400" b="1" dirty="0" err="1"/>
              <a:t>thi</a:t>
            </a:r>
            <a:r>
              <a:rPr lang="en-US" sz="2400" b="1" dirty="0"/>
              <a:t> </a:t>
            </a:r>
            <a:r>
              <a:rPr lang="en-US" sz="2400" b="1" err="1"/>
              <a:t>bơi</a:t>
            </a:r>
            <a:r>
              <a:rPr lang="en-US" sz="2400" b="1"/>
              <a:t>?</a:t>
            </a:r>
            <a:endParaRPr lang="en-US" sz="2400" b="1" dirty="0"/>
          </a:p>
        </p:txBody>
      </p:sp>
      <p:sp>
        <p:nvSpPr>
          <p:cNvPr id="9" name="Rectangle 8">
            <a:extLst>
              <a:ext uri="{FF2B5EF4-FFF2-40B4-BE49-F238E27FC236}">
                <a16:creationId xmlns:a16="http://schemas.microsoft.com/office/drawing/2014/main" xmlns="" id="{A3FDEDEC-68E6-4C87-B4A9-0CC52F8663B6}"/>
              </a:ext>
            </a:extLst>
          </p:cNvPr>
          <p:cNvSpPr/>
          <p:nvPr/>
        </p:nvSpPr>
        <p:spPr>
          <a:xfrm>
            <a:off x="6072735" y="674973"/>
            <a:ext cx="2806047" cy="14245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t>Em </a:t>
            </a:r>
            <a:r>
              <a:rPr lang="en-US" sz="2400" b="1" dirty="0" err="1"/>
              <a:t>nhận</a:t>
            </a:r>
            <a:r>
              <a:rPr lang="en-US" sz="2400" b="1" dirty="0"/>
              <a:t> </a:t>
            </a:r>
            <a:r>
              <a:rPr lang="en-US" sz="2400" b="1" dirty="0" err="1"/>
              <a:t>ra</a:t>
            </a:r>
            <a:r>
              <a:rPr lang="en-US" sz="2400" b="1" dirty="0"/>
              <a:t> </a:t>
            </a:r>
            <a:r>
              <a:rPr lang="en-US" sz="2400" b="1" dirty="0" err="1"/>
              <a:t>được</a:t>
            </a:r>
            <a:r>
              <a:rPr lang="en-US" sz="2400" b="1" dirty="0"/>
              <a:t> </a:t>
            </a:r>
            <a:r>
              <a:rPr lang="en-US" sz="2400" b="1" dirty="0" err="1"/>
              <a:t>bài</a:t>
            </a:r>
            <a:r>
              <a:rPr lang="en-US" sz="2400" b="1" dirty="0"/>
              <a:t> </a:t>
            </a:r>
            <a:r>
              <a:rPr lang="en-US" sz="2400" b="1" dirty="0" err="1"/>
              <a:t>học</a:t>
            </a:r>
            <a:r>
              <a:rPr lang="en-US" sz="2400" b="1" dirty="0"/>
              <a:t> </a:t>
            </a:r>
            <a:r>
              <a:rPr lang="en-US" sz="2400" b="1" dirty="0" err="1"/>
              <a:t>gì</a:t>
            </a:r>
            <a:r>
              <a:rPr lang="en-US" sz="2400" b="1" dirty="0"/>
              <a:t> </a:t>
            </a:r>
            <a:r>
              <a:rPr lang="en-US" sz="2400" b="1" dirty="0" err="1"/>
              <a:t>từ</a:t>
            </a:r>
            <a:r>
              <a:rPr lang="en-US" sz="2400" b="1" dirty="0"/>
              <a:t> </a:t>
            </a:r>
            <a:r>
              <a:rPr lang="en-US" sz="2400" b="1" dirty="0" err="1"/>
              <a:t>Rùa</a:t>
            </a:r>
            <a:r>
              <a:rPr lang="en-US" sz="2400" b="1" dirty="0"/>
              <a:t> </a:t>
            </a:r>
            <a:r>
              <a:rPr lang="en-US" sz="2400" b="1" dirty="0" err="1"/>
              <a:t>và</a:t>
            </a:r>
            <a:r>
              <a:rPr lang="en-US" sz="2400" b="1" dirty="0"/>
              <a:t> </a:t>
            </a:r>
            <a:r>
              <a:rPr lang="en-US" sz="2400" b="1" dirty="0" err="1"/>
              <a:t>Thỏ</a:t>
            </a:r>
            <a:r>
              <a:rPr lang="en-US" sz="2400" b="1" dirty="0"/>
              <a:t>?</a:t>
            </a:r>
          </a:p>
        </p:txBody>
      </p:sp>
    </p:spTree>
    <p:extLst>
      <p:ext uri="{BB962C8B-B14F-4D97-AF65-F5344CB8AC3E}">
        <p14:creationId xmlns:p14="http://schemas.microsoft.com/office/powerpoint/2010/main" val="1680576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A Teacher Teaching in Classroom 1128665 Vector Art at Vecteezy">
            <a:extLst>
              <a:ext uri="{FF2B5EF4-FFF2-40B4-BE49-F238E27FC236}">
                <a16:creationId xmlns:a16="http://schemas.microsoft.com/office/drawing/2014/main" xmlns="" id="{BF6FC4BF-1025-EC28-9B6D-41F6B18A7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6" b="1202"/>
          <a:stretch/>
        </p:blipFill>
        <p:spPr bwMode="auto">
          <a:xfrm>
            <a:off x="-1143" y="0"/>
            <a:ext cx="9144000" cy="514617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DF0CB4CF-0A88-7865-7C6B-0E73B865D57F}"/>
              </a:ext>
            </a:extLst>
          </p:cNvPr>
          <p:cNvGrpSpPr/>
          <p:nvPr/>
        </p:nvGrpSpPr>
        <p:grpSpPr>
          <a:xfrm>
            <a:off x="3275856" y="339502"/>
            <a:ext cx="3212402" cy="1674296"/>
            <a:chOff x="3876673" y="142875"/>
            <a:chExt cx="4283203" cy="2232394"/>
          </a:xfrm>
        </p:grpSpPr>
        <p:sp>
          <p:nvSpPr>
            <p:cNvPr id="3" name="Speech Bubble: Oval 2">
              <a:extLst>
                <a:ext uri="{FF2B5EF4-FFF2-40B4-BE49-F238E27FC236}">
                  <a16:creationId xmlns:a16="http://schemas.microsoft.com/office/drawing/2014/main" xmlns="" id="{4433F9A4-3C39-AF7E-201B-6676225BCA18}"/>
                </a:ext>
              </a:extLst>
            </p:cNvPr>
            <p:cNvSpPr/>
            <p:nvPr/>
          </p:nvSpPr>
          <p:spPr>
            <a:xfrm>
              <a:off x="3876673" y="142875"/>
              <a:ext cx="4283203" cy="2232394"/>
            </a:xfrm>
            <a:custGeom>
              <a:avLst/>
              <a:gdLst>
                <a:gd name="connsiteX0" fmla="*/ 185902 w 3212402"/>
                <a:gd name="connsiteY0" fmla="*/ 1702340 h 1674296"/>
                <a:gd name="connsiteX1" fmla="*/ 348299 w 3212402"/>
                <a:gd name="connsiteY1" fmla="*/ 1357711 h 1674296"/>
                <a:gd name="connsiteX2" fmla="*/ 1185458 w 3212402"/>
                <a:gd name="connsiteY2" fmla="*/ 29232 h 1674296"/>
                <a:gd name="connsiteX3" fmla="*/ 2622383 w 3212402"/>
                <a:gd name="connsiteY3" fmla="*/ 188837 h 1674296"/>
                <a:gd name="connsiteX4" fmla="*/ 2203853 w 3212402"/>
                <a:gd name="connsiteY4" fmla="*/ 1614186 h 1674296"/>
                <a:gd name="connsiteX5" fmla="*/ 814045 w 3212402"/>
                <a:gd name="connsiteY5" fmla="*/ 1565403 h 1674296"/>
                <a:gd name="connsiteX6" fmla="*/ 185902 w 3212402"/>
                <a:gd name="connsiteY6" fmla="*/ 1702340 h 167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2402" h="1674296" fill="none" extrusionOk="0">
                  <a:moveTo>
                    <a:pt x="185902" y="1702340"/>
                  </a:moveTo>
                  <a:cubicBezTo>
                    <a:pt x="238132" y="1624199"/>
                    <a:pt x="269088" y="1459076"/>
                    <a:pt x="348299" y="1357711"/>
                  </a:cubicBezTo>
                  <a:cubicBezTo>
                    <a:pt x="-468966" y="788709"/>
                    <a:pt x="158653" y="287050"/>
                    <a:pt x="1185458" y="29232"/>
                  </a:cubicBezTo>
                  <a:cubicBezTo>
                    <a:pt x="1722195" y="-86845"/>
                    <a:pt x="2137848" y="11662"/>
                    <a:pt x="2622383" y="188837"/>
                  </a:cubicBezTo>
                  <a:cubicBezTo>
                    <a:pt x="3567455" y="478595"/>
                    <a:pt x="3267355" y="1354573"/>
                    <a:pt x="2203853" y="1614186"/>
                  </a:cubicBezTo>
                  <a:cubicBezTo>
                    <a:pt x="1699417" y="1681627"/>
                    <a:pt x="1272775" y="1671943"/>
                    <a:pt x="814045" y="1565403"/>
                  </a:cubicBezTo>
                  <a:cubicBezTo>
                    <a:pt x="700506" y="1567913"/>
                    <a:pt x="365753" y="1662580"/>
                    <a:pt x="185902" y="1702340"/>
                  </a:cubicBezTo>
                  <a:close/>
                </a:path>
                <a:path w="3212402" h="1674296" stroke="0" extrusionOk="0">
                  <a:moveTo>
                    <a:pt x="185902" y="1702340"/>
                  </a:moveTo>
                  <a:cubicBezTo>
                    <a:pt x="231211" y="1555932"/>
                    <a:pt x="298690" y="1415559"/>
                    <a:pt x="348299" y="1357711"/>
                  </a:cubicBezTo>
                  <a:cubicBezTo>
                    <a:pt x="-513581" y="901897"/>
                    <a:pt x="47265" y="278787"/>
                    <a:pt x="1185458" y="29232"/>
                  </a:cubicBezTo>
                  <a:cubicBezTo>
                    <a:pt x="1664047" y="21460"/>
                    <a:pt x="2290195" y="64961"/>
                    <a:pt x="2622383" y="188837"/>
                  </a:cubicBezTo>
                  <a:cubicBezTo>
                    <a:pt x="3560383" y="632538"/>
                    <a:pt x="3322406" y="1379783"/>
                    <a:pt x="2203853" y="1614186"/>
                  </a:cubicBezTo>
                  <a:cubicBezTo>
                    <a:pt x="1702256" y="1689518"/>
                    <a:pt x="1296729" y="1704158"/>
                    <a:pt x="814045" y="1565403"/>
                  </a:cubicBezTo>
                  <a:cubicBezTo>
                    <a:pt x="515344" y="1576013"/>
                    <a:pt x="418364" y="1660548"/>
                    <a:pt x="185902" y="1702340"/>
                  </a:cubicBezTo>
                  <a:close/>
                </a:path>
              </a:pathLst>
            </a:custGeom>
            <a:solidFill>
              <a:srgbClr val="FFDAC1"/>
            </a:solidFill>
            <a:ln w="19050">
              <a:solidFill>
                <a:srgbClr val="002060"/>
              </a:solidFill>
              <a:extLst>
                <a:ext uri="{C807C97D-BFC1-408E-A445-0C87EB9F89A2}">
                  <ask:lineSketchStyleProps xmlns="" xmlns:ask="http://schemas.microsoft.com/office/drawing/2018/sketchyshapes" sd="2214188587">
                    <a:prstGeom prst="wedgeEllipseCallout">
                      <a:avLst>
                        <a:gd name="adj1" fmla="val -44213"/>
                        <a:gd name="adj2" fmla="val 5167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xmlns="" id="{FBD7F01C-3C4D-7F1B-1692-40C9AC98AAA0}"/>
                </a:ext>
              </a:extLst>
            </p:cNvPr>
            <p:cNvSpPr txBox="1"/>
            <p:nvPr/>
          </p:nvSpPr>
          <p:spPr>
            <a:xfrm>
              <a:off x="4256829" y="516795"/>
              <a:ext cx="3438691" cy="110799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CÁC EM THẢO LUẬN NHÓM</a:t>
              </a:r>
              <a:endParaRPr kumimoji="0" lang="vi-VN"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3156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B5828744-C81F-3AA0-A49F-C7C95BDF1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07" y="8646"/>
            <a:ext cx="9258007" cy="5143500"/>
          </a:xfrm>
          <a:prstGeom prst="rect">
            <a:avLst/>
          </a:prstGeom>
        </p:spPr>
      </p:pic>
      <p:pic>
        <p:nvPicPr>
          <p:cNvPr id="7" name="Picture 6" descr="Carrot Cartoon png download - 1280*1156 - Free Transparent Carrot png  Download. - CleanPNG / KissPNG">
            <a:hlinkClick r:id="rId4" action="ppaction://hlinksldjump"/>
            <a:extLst>
              <a:ext uri="{FF2B5EF4-FFF2-40B4-BE49-F238E27FC236}">
                <a16:creationId xmlns:a16="http://schemas.microsoft.com/office/drawing/2014/main" xmlns="" id="{95AC39ED-681C-7E7C-5CF7-87D5DE67783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488" b="63902" l="2111" r="97444">
                        <a14:foregroundMark x1="72222" y1="37561" x2="44778" y2="45122"/>
                        <a14:foregroundMark x1="44778" y1="45122" x2="44778" y2="45122"/>
                        <a14:foregroundMark x1="57222" y1="44024" x2="51556" y2="57805"/>
                        <a14:foregroundMark x1="54444" y1="46707" x2="27667" y2="57805"/>
                        <a14:foregroundMark x1="44222" y1="54268" x2="9111" y2="58415"/>
                        <a14:foregroundMark x1="6111" y1="59512" x2="6111" y2="59512"/>
                        <a14:foregroundMark x1="28000" y1="64390" x2="28000" y2="64390"/>
                        <a14:foregroundMark x1="2444" y1="59878" x2="2444" y2="59878"/>
                        <a14:foregroundMark x1="93111" y1="36220" x2="93111" y2="36220"/>
                        <a14:foregroundMark x1="76556" y1="5488" x2="76556" y2="5488"/>
                        <a14:foregroundMark x1="97444" y1="39512" x2="97444" y2="39512"/>
                        <a14:foregroundMark x1="64111" y1="57927" x2="64111" y2="57927"/>
                      </a14:backgroundRemoval>
                    </a14:imgEffect>
                  </a14:imgLayer>
                </a14:imgProps>
              </a:ext>
              <a:ext uri="{28A0092B-C50C-407E-A947-70E740481C1C}">
                <a14:useLocalDpi xmlns:a14="http://schemas.microsoft.com/office/drawing/2010/main" val="0"/>
              </a:ext>
            </a:extLst>
          </a:blip>
          <a:srcRect t="2248" b="31686"/>
          <a:stretch/>
        </p:blipFill>
        <p:spPr bwMode="auto">
          <a:xfrm>
            <a:off x="6742567" y="3911131"/>
            <a:ext cx="1657919" cy="9980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rot Cartoon png download - 1280*1156 - Free Transparent Carrot png  Download. - CleanPNG / KissPNG">
            <a:hlinkClick r:id="rId7" action="ppaction://hlinksldjump"/>
            <a:extLst>
              <a:ext uri="{FF2B5EF4-FFF2-40B4-BE49-F238E27FC236}">
                <a16:creationId xmlns:a16="http://schemas.microsoft.com/office/drawing/2014/main" xmlns="" id="{EC8A2936-7EBF-2863-0911-7829FC754B6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488" b="63902" l="2111" r="97444">
                        <a14:foregroundMark x1="72222" y1="37561" x2="44778" y2="45122"/>
                        <a14:foregroundMark x1="44778" y1="45122" x2="44778" y2="45122"/>
                        <a14:foregroundMark x1="57222" y1="44024" x2="51556" y2="57805"/>
                        <a14:foregroundMark x1="54444" y1="46707" x2="27667" y2="57805"/>
                        <a14:foregroundMark x1="44222" y1="54268" x2="9111" y2="58415"/>
                        <a14:foregroundMark x1="6111" y1="59512" x2="6111" y2="59512"/>
                        <a14:foregroundMark x1="28000" y1="64390" x2="28000" y2="64390"/>
                        <a14:foregroundMark x1="2444" y1="59878" x2="2444" y2="59878"/>
                        <a14:foregroundMark x1="93111" y1="36220" x2="93111" y2="36220"/>
                        <a14:foregroundMark x1="76556" y1="5488" x2="76556" y2="5488"/>
                        <a14:foregroundMark x1="97444" y1="39512" x2="97444" y2="39512"/>
                        <a14:foregroundMark x1="64111" y1="57927" x2="64111" y2="57927"/>
                      </a14:backgroundRemoval>
                    </a14:imgEffect>
                  </a14:imgLayer>
                </a14:imgProps>
              </a:ext>
              <a:ext uri="{28A0092B-C50C-407E-A947-70E740481C1C}">
                <a14:useLocalDpi xmlns:a14="http://schemas.microsoft.com/office/drawing/2010/main" val="0"/>
              </a:ext>
            </a:extLst>
          </a:blip>
          <a:srcRect t="2248" b="31686"/>
          <a:stretch/>
        </p:blipFill>
        <p:spPr bwMode="auto">
          <a:xfrm>
            <a:off x="4958763" y="3193550"/>
            <a:ext cx="1657921" cy="9980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rtoon rabbit png images | PNGWing">
            <a:extLst>
              <a:ext uri="{FF2B5EF4-FFF2-40B4-BE49-F238E27FC236}">
                <a16:creationId xmlns:a16="http://schemas.microsoft.com/office/drawing/2014/main" xmlns="" id="{42F83691-4417-5E3A-BDE9-B1D5AA018D8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05" b="96461" l="2609" r="96848">
                        <a14:foregroundMark x1="51848" y1="5271" x2="51848" y2="5271"/>
                        <a14:foregroundMark x1="50978" y1="1355" x2="50978" y2="1355"/>
                        <a14:foregroundMark x1="53370" y1="47816" x2="53370" y2="47816"/>
                        <a14:foregroundMark x1="53370" y1="58886" x2="53370" y2="58886"/>
                        <a14:foregroundMark x1="2609" y1="73117" x2="2609" y2="73117"/>
                        <a14:foregroundMark x1="46739" y1="71762" x2="46739" y2="71762"/>
                        <a14:foregroundMark x1="38696" y1="72967" x2="38696" y2="72967"/>
                        <a14:foregroundMark x1="60326" y1="57681" x2="60326" y2="57681"/>
                        <a14:foregroundMark x1="21848" y1="51807" x2="28370" y2="63554"/>
                        <a14:foregroundMark x1="28370" y1="63554" x2="28587" y2="63705"/>
                        <a14:foregroundMark x1="47391" y1="47816" x2="47391" y2="47816"/>
                        <a14:foregroundMark x1="46739" y1="48569" x2="46739" y2="48569"/>
                        <a14:foregroundMark x1="45870" y1="47515" x2="45870" y2="47515"/>
                        <a14:foregroundMark x1="43696" y1="47515" x2="43696" y2="47515"/>
                        <a14:foregroundMark x1="49348" y1="49172" x2="49565" y2="49623"/>
                        <a14:foregroundMark x1="23587" y1="46461" x2="23587" y2="46461"/>
                        <a14:foregroundMark x1="46739" y1="50602" x2="46739" y2="50602"/>
                        <a14:foregroundMark x1="96848" y1="70557" x2="96848" y2="70557"/>
                        <a14:foregroundMark x1="52717" y1="96461" x2="52717" y2="96461"/>
                        <a14:foregroundMark x1="68804" y1="96461" x2="68804" y2="96461"/>
                        <a14:foregroundMark x1="74348" y1="22139" x2="74348" y2="22139"/>
                        <a14:foregroundMark x1="45000" y1="13630" x2="39565" y2="28163"/>
                        <a14:foregroundMark x1="39565" y1="71160" x2="39783" y2="81325"/>
                        <a14:foregroundMark x1="36522" y1="59187" x2="36522" y2="59187"/>
                        <a14:foregroundMark x1="53152" y1="46461" x2="53152" y2="46461"/>
                      </a14:backgroundRemoval>
                    </a14:imgEffect>
                  </a14:imgLayer>
                </a14:imgProps>
              </a:ext>
              <a:ext uri="{28A0092B-C50C-407E-A947-70E740481C1C}">
                <a14:useLocalDpi xmlns:a14="http://schemas.microsoft.com/office/drawing/2010/main" val="0"/>
              </a:ext>
            </a:extLst>
          </a:blip>
          <a:srcRect/>
          <a:stretch>
            <a:fillRect/>
          </a:stretch>
        </p:blipFill>
        <p:spPr bwMode="auto">
          <a:xfrm>
            <a:off x="6554046" y="1961035"/>
            <a:ext cx="1398723" cy="2018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ile sun cartoon Premium vector PNG - Similar PNG">
            <a:hlinkClick r:id="rId10" action="ppaction://hlinksldjump"/>
            <a:extLst>
              <a:ext uri="{FF2B5EF4-FFF2-40B4-BE49-F238E27FC236}">
                <a16:creationId xmlns:a16="http://schemas.microsoft.com/office/drawing/2014/main" xmlns="" id="{AECC0A1F-5567-37AD-E304-0A9B463068F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5167" r="96000">
                        <a14:foregroundMark x1="23000" y1="19833" x2="23000" y2="19833"/>
                        <a14:foregroundMark x1="49167" y1="15167" x2="49167" y2="15167"/>
                        <a14:foregroundMark x1="71500" y1="14167" x2="71500" y2="14167"/>
                        <a14:foregroundMark x1="83000" y1="32000" x2="83000" y2="32000"/>
                        <a14:foregroundMark x1="50667" y1="13500" x2="50667" y2="13500"/>
                        <a14:foregroundMark x1="89167" y1="45667" x2="89167" y2="45667"/>
                        <a14:foregroundMark x1="90500" y1="49667" x2="90500" y2="49667"/>
                        <a14:foregroundMark x1="88333" y1="52333" x2="88333" y2="52333"/>
                        <a14:foregroundMark x1="83000" y1="75500" x2="86000" y2="82667"/>
                        <a14:foregroundMark x1="68833" y1="79833" x2="68833" y2="86667"/>
                        <a14:foregroundMark x1="70167" y1="60167" x2="70167" y2="60167"/>
                        <a14:foregroundMark x1="47500" y1="85000" x2="47500" y2="85000"/>
                        <a14:foregroundMark x1="27500" y1="78333" x2="27500" y2="78333"/>
                        <a14:foregroundMark x1="16667" y1="61000" x2="16667" y2="61000"/>
                        <a14:foregroundMark x1="11667" y1="43000" x2="11667" y2="43000"/>
                        <a14:foregroundMark x1="10167" y1="40167" x2="16000" y2="42667"/>
                        <a14:foregroundMark x1="73000" y1="54500" x2="66000" y2="66667"/>
                        <a14:foregroundMark x1="72833" y1="48833" x2="71833" y2="59333"/>
                        <a14:foregroundMark x1="67833" y1="48167" x2="68167" y2="55833"/>
                        <a14:foregroundMark x1="56000" y1="70500" x2="51833" y2="72667"/>
                        <a14:foregroundMark x1="92167" y1="49833" x2="84500" y2="51000"/>
                        <a14:foregroundMark x1="84167" y1="34333" x2="84167" y2="34333"/>
                        <a14:foregroundMark x1="78333" y1="16000" x2="78333" y2="16000"/>
                        <a14:foregroundMark x1="24833" y1="20500" x2="24833" y2="20500"/>
                        <a14:foregroundMark x1="5333" y1="43167" x2="5333" y2="43167"/>
                        <a14:foregroundMark x1="96000" y1="49833" x2="96000" y2="49833"/>
                        <a14:foregroundMark x1="48333" y1="12500" x2="48333" y2="12500"/>
                        <a14:foregroundMark x1="29500" y1="79167" x2="29500" y2="79167"/>
                      </a14:backgroundRemoval>
                    </a14:imgEffect>
                  </a14:imgLayer>
                </a14:imgProps>
              </a:ext>
              <a:ext uri="{28A0092B-C50C-407E-A947-70E740481C1C}">
                <a14:useLocalDpi xmlns:a14="http://schemas.microsoft.com/office/drawing/2010/main" val="0"/>
              </a:ext>
            </a:extLst>
          </a:blip>
          <a:srcRect/>
          <a:stretch>
            <a:fillRect/>
          </a:stretch>
        </p:blipFill>
        <p:spPr bwMode="auto">
          <a:xfrm>
            <a:off x="7412834" y="165469"/>
            <a:ext cx="1150310" cy="11503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Premium Vector | Frame from wood branch sticks old paper and leather rope  in comic cartoon style">
            <a:extLst>
              <a:ext uri="{FF2B5EF4-FFF2-40B4-BE49-F238E27FC236}">
                <a16:creationId xmlns:a16="http://schemas.microsoft.com/office/drawing/2014/main" xmlns="" id="{7FF39E58-79ED-52CF-FCBF-433ED617FBE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8873" b="92086" l="6390" r="89617">
                        <a14:foregroundMark x1="16613" y1="8873" x2="16613" y2="8873"/>
                        <a14:foregroundMark x1="11502" y1="19185" x2="11502" y2="19185"/>
                        <a14:foregroundMark x1="9744" y1="77218" x2="9744" y2="77218"/>
                        <a14:foregroundMark x1="17572" y1="92326" x2="17572" y2="92326"/>
                        <a14:foregroundMark x1="6390" y1="81535" x2="6390" y2="81535"/>
                        <a14:foregroundMark x1="76997" y1="9353" x2="76997" y2="9353"/>
                        <a14:foregroundMark x1="78275" y1="92086" x2="78275" y2="92086"/>
                        <a14:backgroundMark x1="72524" y1="23261" x2="72524" y2="23261"/>
                        <a14:backgroundMark x1="33227" y1="75060" x2="33227" y2="75060"/>
                        <a14:backgroundMark x1="32748" y1="75779" x2="32748" y2="75779"/>
                        <a14:backgroundMark x1="31629" y1="75300" x2="31629" y2="75300"/>
                        <a14:backgroundMark x1="44089" y1="76259" x2="44089" y2="76259"/>
                        <a14:backgroundMark x1="44728" y1="76259" x2="44728" y2="76259"/>
                        <a14:backgroundMark x1="50958" y1="77698" x2="50958" y2="77698"/>
                        <a14:backgroundMark x1="57188" y1="76739" x2="57188" y2="76739"/>
                        <a14:backgroundMark x1="63578" y1="75779" x2="63578" y2="75779"/>
                        <a14:backgroundMark x1="18690" y1="28297" x2="18690" y2="28297"/>
                        <a14:backgroundMark x1="18051" y1="37410" x2="18051" y2="37410"/>
                        <a14:backgroundMark x1="18690" y1="61631" x2="18690" y2="61631"/>
                        <a14:backgroundMark x1="18690" y1="63309" x2="18690" y2="63309"/>
                        <a14:backgroundMark x1="17891" y1="38609" x2="17891" y2="38609"/>
                        <a14:backgroundMark x1="17732" y1="39568" x2="17732" y2="39568"/>
                        <a14:backgroundMark x1="17891" y1="45564" x2="17891" y2="45564"/>
                      </a14:backgroundRemoval>
                    </a14:imgEffect>
                  </a14:imgLayer>
                </a14:imgProps>
              </a:ext>
              <a:ext uri="{28A0092B-C50C-407E-A947-70E740481C1C}">
                <a14:useLocalDpi xmlns:a14="http://schemas.microsoft.com/office/drawing/2010/main" val="0"/>
              </a:ext>
            </a:extLst>
          </a:blip>
          <a:srcRect l="5022" t="4458" r="12311" b="4792"/>
          <a:stretch/>
        </p:blipFill>
        <p:spPr bwMode="auto">
          <a:xfrm>
            <a:off x="0" y="1063598"/>
            <a:ext cx="4276618" cy="3128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C2403D7A-4F76-9C6A-DF23-28CE5EEA912B}"/>
              </a:ext>
            </a:extLst>
          </p:cNvPr>
          <p:cNvSpPr txBox="1"/>
          <p:nvPr/>
        </p:nvSpPr>
        <p:spPr>
          <a:xfrm>
            <a:off x="837357" y="1920913"/>
            <a:ext cx="2739871" cy="161582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4950" b="0" i="0" u="none" strike="noStrike" kern="1200" cap="none" spc="0" normalizeH="0" baseline="0" noProof="0" dirty="0">
                <a:ln>
                  <a:noFill/>
                </a:ln>
                <a:solidFill>
                  <a:prstClr val="black"/>
                </a:solidFill>
                <a:effectLst/>
                <a:uLnTx/>
                <a:uFillTx/>
                <a:latin typeface="SVN-Kitten" pitchFamily="50" charset="0"/>
                <a:ea typeface="+mn-ea"/>
                <a:cs typeface="+mn-cs"/>
              </a:rPr>
              <a:t>Thu hoạch cà rốt</a:t>
            </a:r>
          </a:p>
        </p:txBody>
      </p:sp>
    </p:spTree>
    <p:extLst>
      <p:ext uri="{BB962C8B-B14F-4D97-AF65-F5344CB8AC3E}">
        <p14:creationId xmlns:p14="http://schemas.microsoft.com/office/powerpoint/2010/main" val="4244742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wipe(down)">
                                      <p:cBhvr>
                                        <p:cTn id="7" dur="290">
                                          <p:stCondLst>
                                            <p:cond delay="0"/>
                                          </p:stCondLst>
                                        </p:cTn>
                                        <p:tgtEl>
                                          <p:spTgt spid="2060"/>
                                        </p:tgtEl>
                                      </p:cBhvr>
                                    </p:animEffect>
                                    <p:anim calcmode="lin" valueType="num">
                                      <p:cBhvr>
                                        <p:cTn id="8" dur="911" tmFilter="0,0; 0.14,0.36; 0.43,0.73; 0.71,0.91; 1.0,1.0">
                                          <p:stCondLst>
                                            <p:cond delay="0"/>
                                          </p:stCondLst>
                                        </p:cTn>
                                        <p:tgtEl>
                                          <p:spTgt spid="2060"/>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060"/>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060"/>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060"/>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060"/>
                                        </p:tgtEl>
                                        <p:attrNameLst>
                                          <p:attrName>ppt_y</p:attrName>
                                        </p:attrNameLst>
                                      </p:cBhvr>
                                      <p:tavLst>
                                        <p:tav tm="0" fmla="#ppt_y-sin(pi*$)/81">
                                          <p:val>
                                            <p:fltVal val="0"/>
                                          </p:val>
                                        </p:tav>
                                        <p:tav tm="100000">
                                          <p:val>
                                            <p:fltVal val="1"/>
                                          </p:val>
                                        </p:tav>
                                      </p:tavLst>
                                    </p:anim>
                                    <p:animScale>
                                      <p:cBhvr>
                                        <p:cTn id="13" dur="13">
                                          <p:stCondLst>
                                            <p:cond delay="325"/>
                                          </p:stCondLst>
                                        </p:cTn>
                                        <p:tgtEl>
                                          <p:spTgt spid="2060"/>
                                        </p:tgtEl>
                                      </p:cBhvr>
                                      <p:to x="100000" y="60000"/>
                                    </p:animScale>
                                    <p:animScale>
                                      <p:cBhvr>
                                        <p:cTn id="14" dur="83" decel="50000">
                                          <p:stCondLst>
                                            <p:cond delay="338"/>
                                          </p:stCondLst>
                                        </p:cTn>
                                        <p:tgtEl>
                                          <p:spTgt spid="2060"/>
                                        </p:tgtEl>
                                      </p:cBhvr>
                                      <p:to x="100000" y="100000"/>
                                    </p:animScale>
                                    <p:animScale>
                                      <p:cBhvr>
                                        <p:cTn id="15" dur="13">
                                          <p:stCondLst>
                                            <p:cond delay="656"/>
                                          </p:stCondLst>
                                        </p:cTn>
                                        <p:tgtEl>
                                          <p:spTgt spid="2060"/>
                                        </p:tgtEl>
                                      </p:cBhvr>
                                      <p:to x="100000" y="80000"/>
                                    </p:animScale>
                                    <p:animScale>
                                      <p:cBhvr>
                                        <p:cTn id="16" dur="83" decel="50000">
                                          <p:stCondLst>
                                            <p:cond delay="669"/>
                                          </p:stCondLst>
                                        </p:cTn>
                                        <p:tgtEl>
                                          <p:spTgt spid="2060"/>
                                        </p:tgtEl>
                                      </p:cBhvr>
                                      <p:to x="100000" y="100000"/>
                                    </p:animScale>
                                    <p:animScale>
                                      <p:cBhvr>
                                        <p:cTn id="17" dur="13">
                                          <p:stCondLst>
                                            <p:cond delay="821"/>
                                          </p:stCondLst>
                                        </p:cTn>
                                        <p:tgtEl>
                                          <p:spTgt spid="2060"/>
                                        </p:tgtEl>
                                      </p:cBhvr>
                                      <p:to x="100000" y="90000"/>
                                    </p:animScale>
                                    <p:animScale>
                                      <p:cBhvr>
                                        <p:cTn id="18" dur="83" decel="50000">
                                          <p:stCondLst>
                                            <p:cond delay="834"/>
                                          </p:stCondLst>
                                        </p:cTn>
                                        <p:tgtEl>
                                          <p:spTgt spid="2060"/>
                                        </p:tgtEl>
                                      </p:cBhvr>
                                      <p:to x="100000" y="100000"/>
                                    </p:animScale>
                                    <p:animScale>
                                      <p:cBhvr>
                                        <p:cTn id="19" dur="13">
                                          <p:stCondLst>
                                            <p:cond delay="904"/>
                                          </p:stCondLst>
                                        </p:cTn>
                                        <p:tgtEl>
                                          <p:spTgt spid="2060"/>
                                        </p:tgtEl>
                                      </p:cBhvr>
                                      <p:to x="100000" y="95000"/>
                                    </p:animScale>
                                    <p:animScale>
                                      <p:cBhvr>
                                        <p:cTn id="20" dur="83" decel="50000">
                                          <p:stCondLst>
                                            <p:cond delay="917"/>
                                          </p:stCondLst>
                                        </p:cTn>
                                        <p:tgtEl>
                                          <p:spTgt spid="206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9297 0.0537 L -0.17839 0.16342 " pathEditMode="relative" rAng="0" ptsTypes="AA">
                                      <p:cBhvr>
                                        <p:cTn id="34" dur="700" fill="hold"/>
                                        <p:tgtEl>
                                          <p:spTgt spid="2060"/>
                                        </p:tgtEl>
                                        <p:attrNameLst>
                                          <p:attrName>ppt_x</p:attrName>
                                          <p:attrName>ppt_y</p:attrName>
                                        </p:attrNameLst>
                                      </p:cBhvr>
                                      <p:rCtr x="-13568" y="5486"/>
                                    </p:animMotion>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0.17839 0.16342 L -0.51003 0.06273 " pathEditMode="relative" rAng="0" ptsTypes="AA">
                                      <p:cBhvr>
                                        <p:cTn id="43" dur="700" fill="hold"/>
                                        <p:tgtEl>
                                          <p:spTgt spid="2060"/>
                                        </p:tgtEl>
                                        <p:attrNameLst>
                                          <p:attrName>ppt_x</p:attrName>
                                          <p:attrName>ppt_y</p:attrName>
                                        </p:attrNameLst>
                                      </p:cBhvr>
                                      <p:rCtr x="-16589" y="-5046"/>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53" presetClass="entr" presetSubtype="16"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xmlns="" id="{5761BF1E-C72E-391B-71CB-1AF90183C2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068"/>
          <a:stretch/>
        </p:blipFill>
        <p:spPr>
          <a:xfrm>
            <a:off x="0" y="-49869"/>
            <a:ext cx="9144000" cy="5243238"/>
          </a:xfrm>
          <a:prstGeom prst="rect">
            <a:avLst/>
          </a:prstGeom>
        </p:spPr>
      </p:pic>
      <p:sp>
        <p:nvSpPr>
          <p:cNvPr id="2" name="TextBox 1">
            <a:extLst>
              <a:ext uri="{FF2B5EF4-FFF2-40B4-BE49-F238E27FC236}">
                <a16:creationId xmlns:a16="http://schemas.microsoft.com/office/drawing/2014/main" xmlns="" id="{B390964C-5C48-B6DD-C038-4316CDE47AD9}"/>
              </a:ext>
            </a:extLst>
          </p:cNvPr>
          <p:cNvSpPr txBox="1"/>
          <p:nvPr/>
        </p:nvSpPr>
        <p:spPr>
          <a:xfrm>
            <a:off x="3037373" y="420010"/>
            <a:ext cx="4346939" cy="1015663"/>
          </a:xfrm>
          <a:prstGeom prst="rect">
            <a:avLst/>
          </a:prstGeom>
          <a:noFill/>
        </p:spPr>
        <p:txBody>
          <a:bodyPr wrap="square" rtlCol="0">
            <a:spAutoFit/>
          </a:bodyPr>
          <a:lstStyle/>
          <a:p>
            <a:pPr lvl="0" algn="ctr" defTabSz="685800"/>
            <a:r>
              <a:rPr lang="vi-VN" sz="3000" b="1">
                <a:solidFill>
                  <a:prstClr val="black"/>
                </a:solidFill>
                <a:latin typeface="Calibri" panose="020F0502020204030204" pitchFamily="34" charset="0"/>
                <a:cs typeface="Calibri" panose="020F0502020204030204" pitchFamily="34" charset="0"/>
              </a:rPr>
              <a:t>Vì sao Thỏ rủ thi chạy còn Rùa lại rủ thi bơi?</a:t>
            </a:r>
            <a:endParaRPr lang="vi-VN" sz="3000" b="1" dirty="0">
              <a:solidFill>
                <a:prstClr val="black"/>
              </a:solidFill>
              <a:latin typeface="Calibri" panose="020F0502020204030204" pitchFamily="34" charset="0"/>
              <a:cs typeface="Calibri" panose="020F0502020204030204" pitchFamily="34" charset="0"/>
            </a:endParaRPr>
          </a:p>
        </p:txBody>
      </p:sp>
      <p:pic>
        <p:nvPicPr>
          <p:cNvPr id="5" name="Picture 4">
            <a:hlinkClick r:id="rId3" action="ppaction://hlinksldjump"/>
            <a:extLst>
              <a:ext uri="{FF2B5EF4-FFF2-40B4-BE49-F238E27FC236}">
                <a16:creationId xmlns:a16="http://schemas.microsoft.com/office/drawing/2014/main" xmlns="" id="{579058B0-E150-4344-74AB-46D89029B81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801889" y="98846"/>
            <a:ext cx="1223396" cy="519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3373685-A0A0-ADD6-463E-9C6940BD06D6}"/>
              </a:ext>
            </a:extLst>
          </p:cNvPr>
          <p:cNvSpPr txBox="1"/>
          <p:nvPr/>
        </p:nvSpPr>
        <p:spPr>
          <a:xfrm>
            <a:off x="3183298" y="1435673"/>
            <a:ext cx="4201014" cy="2677656"/>
          </a:xfrm>
          <a:prstGeom prst="rect">
            <a:avLst/>
          </a:prstGeom>
          <a:noFill/>
        </p:spPr>
        <p:txBody>
          <a:bodyPr wrap="square" rtlCol="0">
            <a:spAutoFit/>
          </a:bodyPr>
          <a:lstStyle/>
          <a:p>
            <a:pPr lvl="0" algn="just" defTabSz="685800"/>
            <a:r>
              <a:rPr kumimoji="0" lang="vi-VN" sz="28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Wingdings" panose="05000000000000000000" pitchFamily="2" charset="2"/>
              </a:rPr>
              <a:t> </a:t>
            </a:r>
            <a:r>
              <a:rPr lang="vi-VN" sz="2800" b="1">
                <a:solidFill>
                  <a:srgbClr val="0070C0"/>
                </a:solidFill>
                <a:latin typeface="Calibri" panose="020F0502020204030204" pitchFamily="34" charset="0"/>
                <a:cs typeface="Calibri" panose="020F0502020204030204" pitchFamily="34" charset="0"/>
                <a:sym typeface="Wingdings" panose="05000000000000000000" pitchFamily="2" charset="2"/>
              </a:rPr>
              <a:t>Thỏ rủ thi chạy còn Rùa lại rủ thi bơi vì Thỏ có sở trường là chạy nhanh còn Rùa có điểm mạnh là bơi giỏi.</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8" name="Picture 12" descr="Cartoon rabbit png images | PNGWing">
            <a:extLst>
              <a:ext uri="{FF2B5EF4-FFF2-40B4-BE49-F238E27FC236}">
                <a16:creationId xmlns:a16="http://schemas.microsoft.com/office/drawing/2014/main" xmlns="" id="{5CD7A1E8-73F1-327F-5ED6-4EC756AEFBC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05" b="96461" l="2609" r="96848">
                        <a14:foregroundMark x1="51848" y1="5271" x2="51848" y2="5271"/>
                        <a14:foregroundMark x1="50978" y1="1355" x2="50978" y2="1355"/>
                        <a14:foregroundMark x1="53370" y1="47816" x2="53370" y2="47816"/>
                        <a14:foregroundMark x1="53370" y1="58886" x2="53370" y2="58886"/>
                        <a14:foregroundMark x1="2609" y1="73117" x2="2609" y2="73117"/>
                        <a14:foregroundMark x1="46739" y1="71762" x2="46739" y2="71762"/>
                        <a14:foregroundMark x1="38696" y1="72967" x2="38696" y2="72967"/>
                        <a14:foregroundMark x1="60326" y1="57681" x2="60326" y2="57681"/>
                        <a14:foregroundMark x1="21848" y1="51807" x2="28370" y2="63554"/>
                        <a14:foregroundMark x1="28370" y1="63554" x2="28587" y2="63705"/>
                        <a14:foregroundMark x1="47391" y1="47816" x2="47391" y2="47816"/>
                        <a14:foregroundMark x1="46739" y1="48569" x2="46739" y2="48569"/>
                        <a14:foregroundMark x1="45870" y1="47515" x2="45870" y2="47515"/>
                        <a14:foregroundMark x1="43696" y1="47515" x2="43696" y2="47515"/>
                        <a14:foregroundMark x1="49348" y1="49172" x2="49565" y2="49623"/>
                        <a14:foregroundMark x1="23587" y1="46461" x2="23587" y2="46461"/>
                        <a14:foregroundMark x1="46739" y1="50602" x2="46739" y2="50602"/>
                        <a14:foregroundMark x1="96848" y1="70557" x2="96848" y2="70557"/>
                        <a14:foregroundMark x1="52717" y1="96461" x2="52717" y2="96461"/>
                        <a14:foregroundMark x1="68804" y1="96461" x2="68804" y2="96461"/>
                        <a14:foregroundMark x1="74348" y1="22139" x2="74348" y2="22139"/>
                        <a14:foregroundMark x1="45000" y1="13630" x2="39565" y2="28163"/>
                        <a14:foregroundMark x1="39565" y1="71160" x2="39783" y2="81325"/>
                        <a14:foregroundMark x1="36522" y1="59187" x2="36522" y2="59187"/>
                        <a14:foregroundMark x1="53152" y1="46461" x2="53152" y2="46461"/>
                      </a14:backgroundRemoval>
                    </a14:imgEffect>
                  </a14:imgLayer>
                </a14:imgProps>
              </a:ext>
              <a:ext uri="{28A0092B-C50C-407E-A947-70E740481C1C}">
                <a14:useLocalDpi xmlns:a14="http://schemas.microsoft.com/office/drawing/2010/main" val="0"/>
              </a:ext>
            </a:extLst>
          </a:blip>
          <a:srcRect/>
          <a:stretch>
            <a:fillRect/>
          </a:stretch>
        </p:blipFill>
        <p:spPr bwMode="auto">
          <a:xfrm>
            <a:off x="7039635" y="2284011"/>
            <a:ext cx="1915637" cy="276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97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xmlns="" id="{815DEEF1-727E-6992-67C0-10669264DA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068"/>
          <a:stretch/>
        </p:blipFill>
        <p:spPr>
          <a:xfrm>
            <a:off x="0" y="-49869"/>
            <a:ext cx="9144000" cy="5243238"/>
          </a:xfrm>
          <a:prstGeom prst="rect">
            <a:avLst/>
          </a:prstGeom>
        </p:spPr>
      </p:pic>
      <p:sp>
        <p:nvSpPr>
          <p:cNvPr id="2" name="TextBox 1">
            <a:extLst>
              <a:ext uri="{FF2B5EF4-FFF2-40B4-BE49-F238E27FC236}">
                <a16:creationId xmlns:a16="http://schemas.microsoft.com/office/drawing/2014/main" xmlns="" id="{B390964C-5C48-B6DD-C038-4316CDE47AD9}"/>
              </a:ext>
            </a:extLst>
          </p:cNvPr>
          <p:cNvSpPr txBox="1"/>
          <p:nvPr/>
        </p:nvSpPr>
        <p:spPr>
          <a:xfrm>
            <a:off x="3111292" y="427008"/>
            <a:ext cx="4495088" cy="1477328"/>
          </a:xfrm>
          <a:prstGeom prst="rect">
            <a:avLst/>
          </a:prstGeom>
          <a:noFill/>
        </p:spPr>
        <p:txBody>
          <a:bodyPr wrap="square" rtlCol="0">
            <a:spAutoFit/>
          </a:bodyPr>
          <a:lstStyle/>
          <a:p>
            <a:pPr lvl="0" algn="ctr" defTabSz="685800"/>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r>
              <a:rPr kumimoji="0" lang="vi-VN" sz="3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lang="vi-VN" sz="3000" b="1">
                <a:solidFill>
                  <a:prstClr val="black"/>
                </a:solidFill>
                <a:latin typeface="Calibri" panose="020F0502020204030204" pitchFamily="34" charset="0"/>
                <a:cs typeface="Calibri" panose="020F0502020204030204" pitchFamily="34" charset="0"/>
              </a:rPr>
              <a:t>Em nhận ra bài học gì từ Rùa và Thỏ?</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hlinkClick r:id="rId3" action="ppaction://hlinksldjump"/>
            <a:extLst>
              <a:ext uri="{FF2B5EF4-FFF2-40B4-BE49-F238E27FC236}">
                <a16:creationId xmlns:a16="http://schemas.microsoft.com/office/drawing/2014/main" xmlns="" id="{579058B0-E150-4344-74AB-46D89029B81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777966" y="94521"/>
            <a:ext cx="1259789" cy="5354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3373685-A0A0-ADD6-463E-9C6940BD06D6}"/>
              </a:ext>
            </a:extLst>
          </p:cNvPr>
          <p:cNvSpPr txBox="1"/>
          <p:nvPr/>
        </p:nvSpPr>
        <p:spPr>
          <a:xfrm>
            <a:off x="3111292" y="1491630"/>
            <a:ext cx="4282267" cy="2400657"/>
          </a:xfrm>
          <a:prstGeom prst="rect">
            <a:avLst/>
          </a:prstGeom>
          <a:noFill/>
        </p:spPr>
        <p:txBody>
          <a:bodyPr wrap="square" rtlCol="0">
            <a:spAutoFit/>
          </a:bodyPr>
          <a:lstStyle/>
          <a:p>
            <a:pPr lvl="0" algn="just" defTabSz="685800"/>
            <a:r>
              <a:rPr kumimoji="0" lang="vi-VN" sz="3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lang="vi-VN" sz="3000" b="1">
                <a:solidFill>
                  <a:srgbClr val="0070C0"/>
                </a:solidFill>
                <a:latin typeface="Calibri" panose="020F0502020204030204" pitchFamily="34" charset="0"/>
                <a:cs typeface="Calibri" panose="020F0502020204030204" pitchFamily="34" charset="0"/>
                <a:sym typeface="Wingdings" panose="05000000000000000000" pitchFamily="2" charset="2"/>
              </a:rPr>
              <a:t>Chúng ta nên học cách rèn luyện để phát huy điểm mạnh và khắc phục điểm yếu của bản thân.</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7" name="Picture 12" descr="Cartoon rabbit png images | PNGWing">
            <a:extLst>
              <a:ext uri="{FF2B5EF4-FFF2-40B4-BE49-F238E27FC236}">
                <a16:creationId xmlns:a16="http://schemas.microsoft.com/office/drawing/2014/main" xmlns="" id="{893FADF9-1232-F860-A0DA-3C3DF799A9D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05" b="96461" l="2609" r="96848">
                        <a14:foregroundMark x1="51848" y1="5271" x2="51848" y2="5271"/>
                        <a14:foregroundMark x1="50978" y1="1355" x2="50978" y2="1355"/>
                        <a14:foregroundMark x1="53370" y1="47816" x2="53370" y2="47816"/>
                        <a14:foregroundMark x1="53370" y1="58886" x2="53370" y2="58886"/>
                        <a14:foregroundMark x1="2609" y1="73117" x2="2609" y2="73117"/>
                        <a14:foregroundMark x1="46739" y1="71762" x2="46739" y2="71762"/>
                        <a14:foregroundMark x1="38696" y1="72967" x2="38696" y2="72967"/>
                        <a14:foregroundMark x1="60326" y1="57681" x2="60326" y2="57681"/>
                        <a14:foregroundMark x1="21848" y1="51807" x2="28370" y2="63554"/>
                        <a14:foregroundMark x1="28370" y1="63554" x2="28587" y2="63705"/>
                        <a14:foregroundMark x1="47391" y1="47816" x2="47391" y2="47816"/>
                        <a14:foregroundMark x1="46739" y1="48569" x2="46739" y2="48569"/>
                        <a14:foregroundMark x1="45870" y1="47515" x2="45870" y2="47515"/>
                        <a14:foregroundMark x1="43696" y1="47515" x2="43696" y2="47515"/>
                        <a14:foregroundMark x1="49348" y1="49172" x2="49565" y2="49623"/>
                        <a14:foregroundMark x1="23587" y1="46461" x2="23587" y2="46461"/>
                        <a14:foregroundMark x1="46739" y1="50602" x2="46739" y2="50602"/>
                        <a14:foregroundMark x1="96848" y1="70557" x2="96848" y2="70557"/>
                        <a14:foregroundMark x1="52717" y1="96461" x2="52717" y2="96461"/>
                        <a14:foregroundMark x1="68804" y1="96461" x2="68804" y2="96461"/>
                        <a14:foregroundMark x1="74348" y1="22139" x2="74348" y2="22139"/>
                        <a14:foregroundMark x1="45000" y1="13630" x2="39565" y2="28163"/>
                        <a14:foregroundMark x1="39565" y1="71160" x2="39783" y2="81325"/>
                        <a14:foregroundMark x1="36522" y1="59187" x2="36522" y2="59187"/>
                        <a14:foregroundMark x1="53152" y1="46461" x2="53152" y2="46461"/>
                      </a14:backgroundRemoval>
                    </a14:imgEffect>
                  </a14:imgLayer>
                </a14:imgProps>
              </a:ext>
              <a:ext uri="{28A0092B-C50C-407E-A947-70E740481C1C}">
                <a14:useLocalDpi xmlns:a14="http://schemas.microsoft.com/office/drawing/2010/main" val="0"/>
              </a:ext>
            </a:extLst>
          </a:blip>
          <a:srcRect/>
          <a:stretch>
            <a:fillRect/>
          </a:stretch>
        </p:blipFill>
        <p:spPr bwMode="auto">
          <a:xfrm>
            <a:off x="7039635" y="2284011"/>
            <a:ext cx="1915637" cy="276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607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FBFC067-1CE2-42F3-A784-0D2A48F608A4}"/>
              </a:ext>
            </a:extLst>
          </p:cNvPr>
          <p:cNvPicPr>
            <a:picLocks noChangeAspect="1"/>
          </p:cNvPicPr>
          <p:nvPr/>
        </p:nvPicPr>
        <p:blipFill>
          <a:blip r:embed="rId3"/>
          <a:stretch>
            <a:fillRect/>
          </a:stretch>
        </p:blipFill>
        <p:spPr>
          <a:xfrm>
            <a:off x="0" y="0"/>
            <a:ext cx="9144000" cy="5090723"/>
          </a:xfrm>
          <a:prstGeom prst="rect">
            <a:avLst/>
          </a:prstGeom>
        </p:spPr>
      </p:pic>
    </p:spTree>
    <p:extLst>
      <p:ext uri="{BB962C8B-B14F-4D97-AF65-F5344CB8AC3E}">
        <p14:creationId xmlns:p14="http://schemas.microsoft.com/office/powerpoint/2010/main" val="1180045148"/>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heme/theme1.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a:ea typeface="汉仪小麦体简"/>
        <a:cs typeface=""/>
      </a:majorFont>
      <a:minorFont>
        <a:latin typeface="Arial"/>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1459</TotalTime>
  <Words>736</Words>
  <Application>Microsoft Office PowerPoint</Application>
  <PresentationFormat>On-screen Show (16:9)</PresentationFormat>
  <Paragraphs>58</Paragraphs>
  <Slides>30</Slides>
  <Notes>8</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www.33ppt.com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Windows 10</cp:lastModifiedBy>
  <cp:revision>2</cp:revision>
  <dcterms:created xsi:type="dcterms:W3CDTF">2015-04-12T13:19:40Z</dcterms:created>
  <dcterms:modified xsi:type="dcterms:W3CDTF">2024-05-08T07:06:04Z</dcterms:modified>
</cp:coreProperties>
</file>