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64" r:id="rId2"/>
    <p:sldId id="357" r:id="rId3"/>
    <p:sldId id="358" r:id="rId4"/>
    <p:sldId id="359" r:id="rId5"/>
    <p:sldId id="360" r:id="rId6"/>
    <p:sldId id="361" r:id="rId7"/>
    <p:sldId id="362" r:id="rId8"/>
    <p:sldId id="363" r:id="rId9"/>
    <p:sldId id="348" r:id="rId10"/>
    <p:sldId id="365" r:id="rId11"/>
    <p:sldId id="3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512FD-E1E4-493E-8383-970A21F9C6BE}"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6B2314-96D5-4C5D-903C-9440441A08C4}" type="slidenum">
              <a:rPr lang="en-US" smtClean="0"/>
              <a:t>‹#›</a:t>
            </a:fld>
            <a:endParaRPr lang="en-US"/>
          </a:p>
        </p:txBody>
      </p:sp>
    </p:spTree>
    <p:extLst>
      <p:ext uri="{BB962C8B-B14F-4D97-AF65-F5344CB8AC3E}">
        <p14:creationId xmlns:p14="http://schemas.microsoft.com/office/powerpoint/2010/main" val="1156880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91B5A1-D6DA-4A2B-BBFB-4EAAC0855B1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BD532-D9A5-4808-AC03-20B35F717627}" type="slidenum">
              <a:rPr lang="en-US" smtClean="0"/>
              <a:t>‹#›</a:t>
            </a:fld>
            <a:endParaRPr lang="en-US"/>
          </a:p>
        </p:txBody>
      </p:sp>
    </p:spTree>
    <p:extLst>
      <p:ext uri="{BB962C8B-B14F-4D97-AF65-F5344CB8AC3E}">
        <p14:creationId xmlns:p14="http://schemas.microsoft.com/office/powerpoint/2010/main" val="376090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1B5A1-D6DA-4A2B-BBFB-4EAAC0855B1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BD532-D9A5-4808-AC03-20B35F717627}" type="slidenum">
              <a:rPr lang="en-US" smtClean="0"/>
              <a:t>‹#›</a:t>
            </a:fld>
            <a:endParaRPr lang="en-US"/>
          </a:p>
        </p:txBody>
      </p:sp>
    </p:spTree>
    <p:extLst>
      <p:ext uri="{BB962C8B-B14F-4D97-AF65-F5344CB8AC3E}">
        <p14:creationId xmlns:p14="http://schemas.microsoft.com/office/powerpoint/2010/main" val="48293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1B5A1-D6DA-4A2B-BBFB-4EAAC0855B1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BD532-D9A5-4808-AC03-20B35F717627}" type="slidenum">
              <a:rPr lang="en-US" smtClean="0"/>
              <a:t>‹#›</a:t>
            </a:fld>
            <a:endParaRPr lang="en-US"/>
          </a:p>
        </p:txBody>
      </p:sp>
    </p:spTree>
    <p:extLst>
      <p:ext uri="{BB962C8B-B14F-4D97-AF65-F5344CB8AC3E}">
        <p14:creationId xmlns:p14="http://schemas.microsoft.com/office/powerpoint/2010/main" val="35492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1B5A1-D6DA-4A2B-BBFB-4EAAC0855B1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BD532-D9A5-4808-AC03-20B35F717627}" type="slidenum">
              <a:rPr lang="en-US" smtClean="0"/>
              <a:t>‹#›</a:t>
            </a:fld>
            <a:endParaRPr lang="en-US"/>
          </a:p>
        </p:txBody>
      </p:sp>
    </p:spTree>
    <p:extLst>
      <p:ext uri="{BB962C8B-B14F-4D97-AF65-F5344CB8AC3E}">
        <p14:creationId xmlns:p14="http://schemas.microsoft.com/office/powerpoint/2010/main" val="245205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91B5A1-D6DA-4A2B-BBFB-4EAAC0855B1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BD532-D9A5-4808-AC03-20B35F717627}" type="slidenum">
              <a:rPr lang="en-US" smtClean="0"/>
              <a:t>‹#›</a:t>
            </a:fld>
            <a:endParaRPr lang="en-US"/>
          </a:p>
        </p:txBody>
      </p:sp>
    </p:spTree>
    <p:extLst>
      <p:ext uri="{BB962C8B-B14F-4D97-AF65-F5344CB8AC3E}">
        <p14:creationId xmlns:p14="http://schemas.microsoft.com/office/powerpoint/2010/main" val="57310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91B5A1-D6DA-4A2B-BBFB-4EAAC0855B19}"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BD532-D9A5-4808-AC03-20B35F717627}" type="slidenum">
              <a:rPr lang="en-US" smtClean="0"/>
              <a:t>‹#›</a:t>
            </a:fld>
            <a:endParaRPr lang="en-US"/>
          </a:p>
        </p:txBody>
      </p:sp>
    </p:spTree>
    <p:extLst>
      <p:ext uri="{BB962C8B-B14F-4D97-AF65-F5344CB8AC3E}">
        <p14:creationId xmlns:p14="http://schemas.microsoft.com/office/powerpoint/2010/main" val="1225307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91B5A1-D6DA-4A2B-BBFB-4EAAC0855B19}"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BD532-D9A5-4808-AC03-20B35F717627}" type="slidenum">
              <a:rPr lang="en-US" smtClean="0"/>
              <a:t>‹#›</a:t>
            </a:fld>
            <a:endParaRPr lang="en-US"/>
          </a:p>
        </p:txBody>
      </p:sp>
    </p:spTree>
    <p:extLst>
      <p:ext uri="{BB962C8B-B14F-4D97-AF65-F5344CB8AC3E}">
        <p14:creationId xmlns:p14="http://schemas.microsoft.com/office/powerpoint/2010/main" val="410579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91B5A1-D6DA-4A2B-BBFB-4EAAC0855B19}"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BD532-D9A5-4808-AC03-20B35F717627}" type="slidenum">
              <a:rPr lang="en-US" smtClean="0"/>
              <a:t>‹#›</a:t>
            </a:fld>
            <a:endParaRPr lang="en-US"/>
          </a:p>
        </p:txBody>
      </p:sp>
    </p:spTree>
    <p:extLst>
      <p:ext uri="{BB962C8B-B14F-4D97-AF65-F5344CB8AC3E}">
        <p14:creationId xmlns:p14="http://schemas.microsoft.com/office/powerpoint/2010/main" val="13299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1B5A1-D6DA-4A2B-BBFB-4EAAC0855B19}"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9BD532-D9A5-4808-AC03-20B35F717627}" type="slidenum">
              <a:rPr lang="en-US" smtClean="0"/>
              <a:t>‹#›</a:t>
            </a:fld>
            <a:endParaRPr lang="en-US"/>
          </a:p>
        </p:txBody>
      </p:sp>
    </p:spTree>
    <p:extLst>
      <p:ext uri="{BB962C8B-B14F-4D97-AF65-F5344CB8AC3E}">
        <p14:creationId xmlns:p14="http://schemas.microsoft.com/office/powerpoint/2010/main" val="195714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91B5A1-D6DA-4A2B-BBFB-4EAAC0855B19}"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BD532-D9A5-4808-AC03-20B35F717627}" type="slidenum">
              <a:rPr lang="en-US" smtClean="0"/>
              <a:t>‹#›</a:t>
            </a:fld>
            <a:endParaRPr lang="en-US"/>
          </a:p>
        </p:txBody>
      </p:sp>
    </p:spTree>
    <p:extLst>
      <p:ext uri="{BB962C8B-B14F-4D97-AF65-F5344CB8AC3E}">
        <p14:creationId xmlns:p14="http://schemas.microsoft.com/office/powerpoint/2010/main" val="251955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91B5A1-D6DA-4A2B-BBFB-4EAAC0855B19}"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BD532-D9A5-4808-AC03-20B35F717627}" type="slidenum">
              <a:rPr lang="en-US" smtClean="0"/>
              <a:t>‹#›</a:t>
            </a:fld>
            <a:endParaRPr lang="en-US"/>
          </a:p>
        </p:txBody>
      </p:sp>
    </p:spTree>
    <p:extLst>
      <p:ext uri="{BB962C8B-B14F-4D97-AF65-F5344CB8AC3E}">
        <p14:creationId xmlns:p14="http://schemas.microsoft.com/office/powerpoint/2010/main" val="89806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1B5A1-D6DA-4A2B-BBFB-4EAAC0855B19}" type="datetimeFigureOut">
              <a:rPr lang="en-US" smtClean="0"/>
              <a:t>3/19/2025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BD532-D9A5-4808-AC03-20B35F717627}" type="slidenum">
              <a:rPr lang="en-US" smtClean="0"/>
              <a:t>‹#›</a:t>
            </a:fld>
            <a:endParaRPr lang="en-US"/>
          </a:p>
        </p:txBody>
      </p:sp>
    </p:spTree>
    <p:extLst>
      <p:ext uri="{BB962C8B-B14F-4D97-AF65-F5344CB8AC3E}">
        <p14:creationId xmlns:p14="http://schemas.microsoft.com/office/powerpoint/2010/main" val="4012209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98764" y="368710"/>
            <a:ext cx="11596254" cy="4542503"/>
          </a:xfrm>
          <a:prstGeom prst="cloudCallout">
            <a:avLst>
              <a:gd name="adj1" fmla="val -42805"/>
              <a:gd name="adj2" fmla="val 68561"/>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chemeClr val="tx1"/>
                </a:solidFill>
                <a:latin typeface="Times New Roman" panose="02020603050405020304" pitchFamily="18" charset="0"/>
                <a:cs typeface="Times New Roman" panose="02020603050405020304" pitchFamily="18" charset="0"/>
              </a:rPr>
              <a:t>Xem hình ảnh và </a:t>
            </a:r>
            <a:r>
              <a:rPr lang="vi-VN" sz="4800" b="1" smtClean="0">
                <a:solidFill>
                  <a:schemeClr val="tx1"/>
                </a:solidFill>
                <a:latin typeface="Times New Roman" panose="02020603050405020304" pitchFamily="18" charset="0"/>
                <a:cs typeface="Times New Roman" panose="02020603050405020304" pitchFamily="18" charset="0"/>
              </a:rPr>
              <a:t>nêu tên </a:t>
            </a:r>
            <a:r>
              <a:rPr lang="vi-VN" sz="4800" b="1">
                <a:solidFill>
                  <a:schemeClr val="tx1"/>
                </a:solidFill>
                <a:latin typeface="Times New Roman" panose="02020603050405020304" pitchFamily="18" charset="0"/>
                <a:cs typeface="Times New Roman" panose="02020603050405020304" pitchFamily="18" charset="0"/>
              </a:rPr>
              <a:t>các hoạt </a:t>
            </a:r>
            <a:r>
              <a:rPr lang="vi-VN" sz="4800" b="1" smtClean="0">
                <a:solidFill>
                  <a:schemeClr val="tx1"/>
                </a:solidFill>
                <a:latin typeface="Times New Roman" panose="02020603050405020304" pitchFamily="18" charset="0"/>
                <a:cs typeface="Times New Roman" panose="02020603050405020304" pitchFamily="18" charset="0"/>
              </a:rPr>
              <a:t>động</a:t>
            </a:r>
            <a:endParaRPr lang="en-US" sz="4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222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269735" y="5789"/>
            <a:ext cx="9427713" cy="1183614"/>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smtClean="0">
                <a:solidFill>
                  <a:schemeClr val="accent4"/>
                </a:solidFill>
                <a:latin typeface="Times New Roman" panose="02020603050405020304" pitchFamily="18" charset="0"/>
                <a:cs typeface="Times New Roman" panose="02020603050405020304" pitchFamily="18" charset="0"/>
              </a:rPr>
              <a:t>Nét đẹp văn hóa Việt</a:t>
            </a:r>
            <a:endParaRPr lang="en-US" sz="5000" b="1">
              <a:solidFill>
                <a:schemeClr val="accent4"/>
              </a:solidFill>
              <a:latin typeface="Times New Roman" panose="02020603050405020304" pitchFamily="18" charset="0"/>
              <a:cs typeface="Times New Roman" panose="02020603050405020304" pitchFamily="18" charset="0"/>
            </a:endParaRPr>
          </a:p>
        </p:txBody>
      </p:sp>
      <p:sp>
        <p:nvSpPr>
          <p:cNvPr id="3" name="Vertical Scroll 2"/>
          <p:cNvSpPr/>
          <p:nvPr/>
        </p:nvSpPr>
        <p:spPr>
          <a:xfrm>
            <a:off x="1981200" y="1080656"/>
            <a:ext cx="7730836" cy="5666508"/>
          </a:xfrm>
          <a:prstGeom prst="vertic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a:solidFill>
                  <a:schemeClr val="tx1"/>
                </a:solidFill>
                <a:latin typeface="Times New Roman" panose="02020603050405020304" pitchFamily="18" charset="0"/>
                <a:cs typeface="Times New Roman" panose="02020603050405020304" pitchFamily="18" charset="0"/>
              </a:rPr>
              <a:t>Mỗi dân tộc đều có những nét đẹp văn hoá riêng, thể hiện qua ngôn ngữ, trang phục, trò chơi, cách trang trí nhà cửa, chế biến món ăn, uống trà, chăm hoa,... T</a:t>
            </a:r>
            <a:r>
              <a:rPr lang="en-US" sz="3000" b="1">
                <a:solidFill>
                  <a:schemeClr val="tx1"/>
                </a:solidFill>
                <a:latin typeface="Times New Roman" panose="02020603050405020304" pitchFamily="18" charset="0"/>
                <a:cs typeface="Times New Roman" panose="02020603050405020304" pitchFamily="18" charset="0"/>
              </a:rPr>
              <a:t>ấ</a:t>
            </a:r>
            <a:r>
              <a:rPr lang="vi-VN" sz="3000" b="1">
                <a:solidFill>
                  <a:schemeClr val="tx1"/>
                </a:solidFill>
                <a:latin typeface="Times New Roman" panose="02020603050405020304" pitchFamily="18" charset="0"/>
                <a:cs typeface="Times New Roman" panose="02020603050405020304" pitchFamily="18" charset="0"/>
              </a:rPr>
              <a:t>t cả đều là những di sản văn hoá mà cha ông để lại. Những nét văn hoá ấy chảy trong huyết quản của chúng ta và được lưu truyền từ đời này qua đời khác.</a:t>
            </a:r>
            <a:endParaRPr lang="en-US" sz="3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15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6982" y="0"/>
            <a:ext cx="12095018" cy="1607128"/>
          </a:xfrm>
          <a:prstGeom prst="cloudCallout">
            <a:avLst>
              <a:gd name="adj1" fmla="val -14234"/>
              <a:gd name="adj2" fmla="val 72913"/>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700" b="1" smtClean="0">
                <a:solidFill>
                  <a:srgbClr val="C00000"/>
                </a:solidFill>
                <a:latin typeface="Times New Roman" panose="02020603050405020304" pitchFamily="18" charset="0"/>
                <a:cs typeface="Times New Roman" panose="02020603050405020304" pitchFamily="18" charset="0"/>
              </a:rPr>
              <a:t>? Làm </a:t>
            </a:r>
            <a:r>
              <a:rPr lang="vi-VN" sz="2700" b="1" smtClean="0">
                <a:solidFill>
                  <a:srgbClr val="C00000"/>
                </a:solidFill>
                <a:latin typeface="Times New Roman" panose="02020603050405020304" pitchFamily="18" charset="0"/>
                <a:cs typeface="Times New Roman" panose="02020603050405020304" pitchFamily="18" charset="0"/>
              </a:rPr>
              <a:t>thế nào để những nét đẹp văn </a:t>
            </a:r>
            <a:r>
              <a:rPr lang="vi-VN" sz="2700" b="1" smtClean="0">
                <a:solidFill>
                  <a:srgbClr val="C00000"/>
                </a:solidFill>
                <a:latin typeface="Times New Roman" panose="02020603050405020304" pitchFamily="18" charset="0"/>
                <a:cs typeface="Times New Roman" panose="02020603050405020304" pitchFamily="18" charset="0"/>
              </a:rPr>
              <a:t>hóa của cha ông được </a:t>
            </a:r>
            <a:r>
              <a:rPr lang="vi-VN" sz="2700" b="1" smtClean="0">
                <a:solidFill>
                  <a:srgbClr val="C00000"/>
                </a:solidFill>
                <a:latin typeface="Times New Roman" panose="02020603050405020304" pitchFamily="18" charset="0"/>
                <a:cs typeface="Times New Roman" panose="02020603050405020304" pitchFamily="18" charset="0"/>
              </a:rPr>
              <a:t>lan tỏa trong cuộc sống hôm nay? </a:t>
            </a:r>
            <a:endParaRPr lang="en-US" sz="270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96982" y="1607128"/>
            <a:ext cx="12095018" cy="507076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5400" b="1">
                <a:solidFill>
                  <a:srgbClr val="00B0F0"/>
                </a:solidFill>
                <a:latin typeface="Times New Roman" panose="02020603050405020304" pitchFamily="18" charset="0"/>
                <a:cs typeface="Times New Roman" panose="02020603050405020304" pitchFamily="18" charset="0"/>
              </a:rPr>
              <a:t>Đ</a:t>
            </a:r>
            <a:r>
              <a:rPr lang="vi-VN" sz="5400" b="1" smtClean="0">
                <a:solidFill>
                  <a:srgbClr val="00B0F0"/>
                </a:solidFill>
                <a:latin typeface="Times New Roman" panose="02020603050405020304" pitchFamily="18" charset="0"/>
                <a:cs typeface="Times New Roman" panose="02020603050405020304" pitchFamily="18" charset="0"/>
              </a:rPr>
              <a:t>ọc sách và tìm </a:t>
            </a:r>
            <a:r>
              <a:rPr lang="vi-VN" sz="5400" b="1">
                <a:solidFill>
                  <a:srgbClr val="00B0F0"/>
                </a:solidFill>
                <a:latin typeface="Times New Roman" panose="02020603050405020304" pitchFamily="18" charset="0"/>
                <a:cs typeface="Times New Roman" panose="02020603050405020304" pitchFamily="18" charset="0"/>
              </a:rPr>
              <a:t>hiểu qua các phương tiện thông </a:t>
            </a:r>
            <a:r>
              <a:rPr lang="vi-VN" sz="5400" b="1">
                <a:solidFill>
                  <a:srgbClr val="00B0F0"/>
                </a:solidFill>
                <a:latin typeface="Times New Roman" panose="02020603050405020304" pitchFamily="18" charset="0"/>
                <a:cs typeface="Times New Roman" panose="02020603050405020304" pitchFamily="18" charset="0"/>
              </a:rPr>
              <a:t>tin </a:t>
            </a:r>
            <a:r>
              <a:rPr lang="vi-VN" sz="5400" b="1" smtClean="0">
                <a:solidFill>
                  <a:srgbClr val="00B0F0"/>
                </a:solidFill>
                <a:latin typeface="Times New Roman" panose="02020603050405020304" pitchFamily="18" charset="0"/>
                <a:cs typeface="Times New Roman" panose="02020603050405020304" pitchFamily="18" charset="0"/>
              </a:rPr>
              <a:t>đại chúng khác để </a:t>
            </a:r>
            <a:r>
              <a:rPr lang="vi-VN" sz="5400" b="1">
                <a:solidFill>
                  <a:srgbClr val="00B0F0"/>
                </a:solidFill>
                <a:latin typeface="Times New Roman" panose="02020603050405020304" pitchFamily="18" charset="0"/>
                <a:cs typeface="Times New Roman" panose="02020603050405020304" pitchFamily="18" charset="0"/>
              </a:rPr>
              <a:t>nhận ra vẻ đẹp của văn hóa Việt Nam. Từ đó góp phần gìn giữ, lưu truyền và lan toả những vẻ đẹp của văn hoá </a:t>
            </a:r>
            <a:r>
              <a:rPr lang="vi-VN" sz="5400" b="1">
                <a:solidFill>
                  <a:srgbClr val="00B0F0"/>
                </a:solidFill>
                <a:latin typeface="Times New Roman" panose="02020603050405020304" pitchFamily="18" charset="0"/>
                <a:cs typeface="Times New Roman" panose="02020603050405020304" pitchFamily="18" charset="0"/>
              </a:rPr>
              <a:t>dân </a:t>
            </a:r>
            <a:r>
              <a:rPr lang="vi-VN" sz="5400" b="1" smtClean="0">
                <a:solidFill>
                  <a:srgbClr val="00B0F0"/>
                </a:solidFill>
                <a:latin typeface="Times New Roman" panose="02020603050405020304" pitchFamily="18" charset="0"/>
                <a:cs typeface="Times New Roman" panose="02020603050405020304" pitchFamily="18" charset="0"/>
              </a:rPr>
              <a:t>tộc. </a:t>
            </a:r>
            <a:endParaRPr lang="en-US" sz="5400" b="1">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298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692" y="60977"/>
            <a:ext cx="11339050" cy="6371303"/>
          </a:xfrm>
          <a:prstGeom prst="rect">
            <a:avLst/>
          </a:prstGeom>
        </p:spPr>
      </p:pic>
      <p:sp>
        <p:nvSpPr>
          <p:cNvPr id="2" name="Rectangle 1"/>
          <p:cNvSpPr/>
          <p:nvPr/>
        </p:nvSpPr>
        <p:spPr>
          <a:xfrm>
            <a:off x="4133392" y="6452407"/>
            <a:ext cx="4163650" cy="39554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bg1"/>
                </a:solidFill>
                <a:latin typeface="+mj-lt"/>
              </a:rPr>
              <a:t>Nhảy dây – trò chơi dân gian</a:t>
            </a:r>
            <a:endParaRPr lang="en-US" sz="2400" b="1">
              <a:solidFill>
                <a:schemeClr val="bg1"/>
              </a:solidFill>
              <a:latin typeface="+mj-lt"/>
            </a:endParaRPr>
          </a:p>
        </p:txBody>
      </p:sp>
    </p:spTree>
    <p:extLst>
      <p:ext uri="{BB962C8B-B14F-4D97-AF65-F5344CB8AC3E}">
        <p14:creationId xmlns:p14="http://schemas.microsoft.com/office/powerpoint/2010/main" val="399033444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13" y="162232"/>
            <a:ext cx="11518490" cy="6695768"/>
          </a:xfrm>
          <a:prstGeom prst="rect">
            <a:avLst/>
          </a:prstGeom>
        </p:spPr>
      </p:pic>
      <p:sp>
        <p:nvSpPr>
          <p:cNvPr id="3" name="Rectangle 2"/>
          <p:cNvSpPr/>
          <p:nvPr/>
        </p:nvSpPr>
        <p:spPr>
          <a:xfrm>
            <a:off x="2745687" y="6414655"/>
            <a:ext cx="5453716" cy="44334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smtClean="0">
                <a:latin typeface="+mj-lt"/>
              </a:rPr>
              <a:t>Gói bánh chưng bánh tét (vào dịp tết cổ truyền)</a:t>
            </a:r>
            <a:endParaRPr lang="en-US" b="1">
              <a:latin typeface="+mj-lt"/>
            </a:endParaRPr>
          </a:p>
        </p:txBody>
      </p:sp>
    </p:spTree>
    <p:extLst>
      <p:ext uri="{BB962C8B-B14F-4D97-AF65-F5344CB8AC3E}">
        <p14:creationId xmlns:p14="http://schemas.microsoft.com/office/powerpoint/2010/main" val="423920024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97" y="235973"/>
            <a:ext cx="11267768" cy="6415549"/>
          </a:xfrm>
          <a:prstGeom prst="rect">
            <a:avLst/>
          </a:prstGeom>
        </p:spPr>
      </p:pic>
      <p:sp>
        <p:nvSpPr>
          <p:cNvPr id="3" name="Rectangle 2"/>
          <p:cNvSpPr/>
          <p:nvPr/>
        </p:nvSpPr>
        <p:spPr>
          <a:xfrm>
            <a:off x="4133392" y="6452407"/>
            <a:ext cx="4163650" cy="39554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bg1"/>
                </a:solidFill>
                <a:latin typeface="+mj-lt"/>
              </a:rPr>
              <a:t>Viết thư pháp</a:t>
            </a:r>
            <a:endParaRPr lang="en-US" sz="2400" b="1">
              <a:solidFill>
                <a:schemeClr val="bg1"/>
              </a:solidFill>
              <a:latin typeface="+mj-lt"/>
            </a:endParaRPr>
          </a:p>
        </p:txBody>
      </p:sp>
    </p:spTree>
    <p:extLst>
      <p:ext uri="{BB962C8B-B14F-4D97-AF65-F5344CB8AC3E}">
        <p14:creationId xmlns:p14="http://schemas.microsoft.com/office/powerpoint/2010/main" val="123852852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63" y="147925"/>
            <a:ext cx="11076039" cy="6437212"/>
          </a:xfrm>
          <a:prstGeom prst="rect">
            <a:avLst/>
          </a:prstGeom>
        </p:spPr>
      </p:pic>
      <p:sp>
        <p:nvSpPr>
          <p:cNvPr id="3" name="Rectangle 2"/>
          <p:cNvSpPr/>
          <p:nvPr/>
        </p:nvSpPr>
        <p:spPr>
          <a:xfrm>
            <a:off x="4133392" y="6452407"/>
            <a:ext cx="4163650" cy="39554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bg1"/>
                </a:solidFill>
                <a:latin typeface="+mj-lt"/>
              </a:rPr>
              <a:t>Sửa soạn bàn thờ tổ tiên</a:t>
            </a:r>
            <a:endParaRPr lang="en-US" sz="2400" b="1">
              <a:solidFill>
                <a:schemeClr val="bg1"/>
              </a:solidFill>
              <a:latin typeface="+mj-lt"/>
            </a:endParaRPr>
          </a:p>
        </p:txBody>
      </p:sp>
    </p:spTree>
    <p:extLst>
      <p:ext uri="{BB962C8B-B14F-4D97-AF65-F5344CB8AC3E}">
        <p14:creationId xmlns:p14="http://schemas.microsoft.com/office/powerpoint/2010/main" val="330317011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49" y="0"/>
            <a:ext cx="11874951" cy="6681020"/>
          </a:xfrm>
          <a:prstGeom prst="rect">
            <a:avLst/>
          </a:prstGeom>
        </p:spPr>
      </p:pic>
      <p:sp>
        <p:nvSpPr>
          <p:cNvPr id="3" name="Rectangle 2"/>
          <p:cNvSpPr/>
          <p:nvPr/>
        </p:nvSpPr>
        <p:spPr>
          <a:xfrm>
            <a:off x="4133392" y="6452407"/>
            <a:ext cx="4163650" cy="39554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bg1"/>
                </a:solidFill>
                <a:latin typeface="+mj-lt"/>
              </a:rPr>
              <a:t>Chăm sóc cây cảnh</a:t>
            </a:r>
            <a:endParaRPr lang="en-US" sz="2400" b="1">
              <a:solidFill>
                <a:schemeClr val="bg1"/>
              </a:solidFill>
              <a:latin typeface="+mj-lt"/>
            </a:endParaRPr>
          </a:p>
        </p:txBody>
      </p:sp>
    </p:spTree>
    <p:extLst>
      <p:ext uri="{BB962C8B-B14F-4D97-AF65-F5344CB8AC3E}">
        <p14:creationId xmlns:p14="http://schemas.microsoft.com/office/powerpoint/2010/main" val="371613266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09" y="147483"/>
            <a:ext cx="11284976" cy="6710517"/>
          </a:xfrm>
          <a:prstGeom prst="rect">
            <a:avLst/>
          </a:prstGeom>
        </p:spPr>
      </p:pic>
      <p:sp>
        <p:nvSpPr>
          <p:cNvPr id="4" name="Rectangle 3"/>
          <p:cNvSpPr/>
          <p:nvPr/>
        </p:nvSpPr>
        <p:spPr>
          <a:xfrm>
            <a:off x="3893172" y="6462453"/>
            <a:ext cx="4163650" cy="39554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bg1"/>
                </a:solidFill>
                <a:latin typeface="+mj-lt"/>
              </a:rPr>
              <a:t>Trang trí nhà cửa để đón tết</a:t>
            </a:r>
            <a:endParaRPr lang="en-US" sz="2400" b="1">
              <a:solidFill>
                <a:schemeClr val="bg1"/>
              </a:solidFill>
              <a:latin typeface="+mj-lt"/>
            </a:endParaRPr>
          </a:p>
        </p:txBody>
      </p:sp>
    </p:spTree>
    <p:extLst>
      <p:ext uri="{BB962C8B-B14F-4D97-AF65-F5344CB8AC3E}">
        <p14:creationId xmlns:p14="http://schemas.microsoft.com/office/powerpoint/2010/main" val="196359633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rizontal Scroll 10"/>
          <p:cNvSpPr/>
          <p:nvPr/>
        </p:nvSpPr>
        <p:spPr>
          <a:xfrm>
            <a:off x="1269735" y="5789"/>
            <a:ext cx="9427713" cy="1183614"/>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smtClean="0">
                <a:solidFill>
                  <a:schemeClr val="accent4"/>
                </a:solidFill>
                <a:latin typeface="Times New Roman" panose="02020603050405020304" pitchFamily="18" charset="0"/>
                <a:cs typeface="Times New Roman" panose="02020603050405020304" pitchFamily="18" charset="0"/>
              </a:rPr>
              <a:t>Nét đẹp văn hóa Việt</a:t>
            </a:r>
            <a:endParaRPr lang="en-US" sz="5000" b="1">
              <a:solidFill>
                <a:schemeClr val="accent4"/>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735" y="1189403"/>
            <a:ext cx="9427713" cy="5668597"/>
          </a:xfrm>
          <a:prstGeom prst="rect">
            <a:avLst/>
          </a:prstGeom>
        </p:spPr>
      </p:pic>
      <p:sp>
        <p:nvSpPr>
          <p:cNvPr id="7" name="Rounded Rectangle 6"/>
          <p:cNvSpPr/>
          <p:nvPr/>
        </p:nvSpPr>
        <p:spPr>
          <a:xfrm>
            <a:off x="1845511" y="1189403"/>
            <a:ext cx="8335060" cy="6650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latin typeface="+mj-lt"/>
              </a:rPr>
              <a:t>ĐỌC MỞ RỘNG THEO THỂ LOẠI – HỌC THƯ VIỆN</a:t>
            </a:r>
            <a:endParaRPr lang="en-US" sz="2400" b="1">
              <a:solidFill>
                <a:schemeClr val="tx1"/>
              </a:solidFill>
              <a:latin typeface="+mj-lt"/>
            </a:endParaRPr>
          </a:p>
        </p:txBody>
      </p:sp>
    </p:spTree>
    <p:extLst>
      <p:ext uri="{BB962C8B-B14F-4D97-AF65-F5344CB8AC3E}">
        <p14:creationId xmlns:p14="http://schemas.microsoft.com/office/powerpoint/2010/main" val="158184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650183"/>
          </a:xfrm>
          <a:prstGeom prst="rect">
            <a:avLst/>
          </a:prstGeom>
        </p:spPr>
      </p:pic>
      <p:sp>
        <p:nvSpPr>
          <p:cNvPr id="3" name="Rectangle 2"/>
          <p:cNvSpPr/>
          <p:nvPr/>
        </p:nvSpPr>
        <p:spPr>
          <a:xfrm>
            <a:off x="110837" y="96982"/>
            <a:ext cx="12081162" cy="180109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latin typeface="+mj-lt"/>
              </a:rPr>
              <a:t>Nhiệm vụ: </a:t>
            </a:r>
          </a:p>
          <a:p>
            <a:pPr algn="just"/>
            <a:r>
              <a:rPr lang="vi-VN" sz="2400" b="1" smtClean="0">
                <a:latin typeface="+mj-lt"/>
              </a:rPr>
              <a:t>1. Đọc sách và ghi vào phiếu học tập những thông tin về một nét đẹp trong văn hóa Việt.</a:t>
            </a:r>
          </a:p>
          <a:p>
            <a:pPr algn="just"/>
            <a:r>
              <a:rPr lang="vi-VN" sz="2400" b="1" smtClean="0">
                <a:latin typeface="+mj-lt"/>
              </a:rPr>
              <a:t>2. Lên bảng dán phiếu học tập, đại diện từng nhóm lên trình bày.</a:t>
            </a:r>
          </a:p>
          <a:p>
            <a:pPr algn="just"/>
            <a:endParaRPr lang="en-US" sz="2400" b="1">
              <a:latin typeface="+mj-lt"/>
            </a:endParaRPr>
          </a:p>
        </p:txBody>
      </p:sp>
    </p:spTree>
    <p:extLst>
      <p:ext uri="{BB962C8B-B14F-4D97-AF65-F5344CB8AC3E}">
        <p14:creationId xmlns:p14="http://schemas.microsoft.com/office/powerpoint/2010/main" val="216222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259</Words>
  <Application>Microsoft Office PowerPoint</Application>
  <PresentationFormat>Widescreen</PresentationFormat>
  <Paragraphs>16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ThienIT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161</cp:revision>
  <dcterms:created xsi:type="dcterms:W3CDTF">2023-03-10T01:01:15Z</dcterms:created>
  <dcterms:modified xsi:type="dcterms:W3CDTF">2025-03-19T03:35:12Z</dcterms:modified>
</cp:coreProperties>
</file>