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0" r:id="rId2"/>
    <p:sldMasterId id="2147483726" r:id="rId3"/>
    <p:sldMasterId id="2147483728" r:id="rId4"/>
  </p:sldMasterIdLst>
  <p:notesMasterIdLst>
    <p:notesMasterId r:id="rId16"/>
  </p:notesMasterIdLst>
  <p:sldIdLst>
    <p:sldId id="545" r:id="rId5"/>
    <p:sldId id="278" r:id="rId6"/>
    <p:sldId id="306" r:id="rId7"/>
    <p:sldId id="307" r:id="rId8"/>
    <p:sldId id="546" r:id="rId9"/>
    <p:sldId id="330" r:id="rId10"/>
    <p:sldId id="264" r:id="rId11"/>
    <p:sldId id="329" r:id="rId12"/>
    <p:sldId id="262" r:id="rId13"/>
    <p:sldId id="263" r:id="rId14"/>
    <p:sldId id="553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7707"/>
    <a:srgbClr val="FF8119"/>
    <a:srgbClr val="FF00FF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0" autoAdjust="0"/>
    <p:restoredTop sz="94660"/>
  </p:normalViewPr>
  <p:slideViewPr>
    <p:cSldViewPr snapToGrid="0">
      <p:cViewPr>
        <p:scale>
          <a:sx n="45" d="100"/>
          <a:sy n="45" d="100"/>
        </p:scale>
        <p:origin x="820" y="4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AF6AF-2427-4936-9C86-FAB9FCCBEB8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763C1-5459-48E9-98B7-FAC3E927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60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>
            <a:extLst>
              <a:ext uri="{FF2B5EF4-FFF2-40B4-BE49-F238E27FC236}">
                <a16:creationId xmlns:a16="http://schemas.microsoft.com/office/drawing/2014/main" id="{BF0E0093-21FE-4DCC-B182-D536BD7181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>
            <a:extLst>
              <a:ext uri="{FF2B5EF4-FFF2-40B4-BE49-F238E27FC236}">
                <a16:creationId xmlns:a16="http://schemas.microsoft.com/office/drawing/2014/main" id="{BA9E6951-DE6E-4A94-AD30-41799C628C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04" name="灯片编号占位符 3">
            <a:extLst>
              <a:ext uri="{FF2B5EF4-FFF2-40B4-BE49-F238E27FC236}">
                <a16:creationId xmlns:a16="http://schemas.microsoft.com/office/drawing/2014/main" id="{FC53DA1C-5EF9-4484-AD20-C69F14B71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BF810-ADAD-4581-871E-6AFB34E9CD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>
            <a:extLst>
              <a:ext uri="{FF2B5EF4-FFF2-40B4-BE49-F238E27FC236}">
                <a16:creationId xmlns:a16="http://schemas.microsoft.com/office/drawing/2014/main" id="{3D35EBC4-61B9-4DCE-B1A2-14B679CCB9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>
            <a:extLst>
              <a:ext uri="{FF2B5EF4-FFF2-40B4-BE49-F238E27FC236}">
                <a16:creationId xmlns:a16="http://schemas.microsoft.com/office/drawing/2014/main" id="{8B4F0C88-CA1B-4739-A3EA-09CE94332E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>
            <a:extLst>
              <a:ext uri="{FF2B5EF4-FFF2-40B4-BE49-F238E27FC236}">
                <a16:creationId xmlns:a16="http://schemas.microsoft.com/office/drawing/2014/main" id="{77A96027-1D27-4B39-B2D7-054D9E72A2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93EEB4-2E98-4621-BF93-2AB4F70F10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>
            <a:extLst>
              <a:ext uri="{FF2B5EF4-FFF2-40B4-BE49-F238E27FC236}">
                <a16:creationId xmlns:a16="http://schemas.microsoft.com/office/drawing/2014/main" id="{4CA4E562-39F7-4A35-BDD5-114B8CB719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>
            <a:extLst>
              <a:ext uri="{FF2B5EF4-FFF2-40B4-BE49-F238E27FC236}">
                <a16:creationId xmlns:a16="http://schemas.microsoft.com/office/drawing/2014/main" id="{C4A8FD9B-B514-4934-ADD5-74968CB5F3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>
            <a:extLst>
              <a:ext uri="{FF2B5EF4-FFF2-40B4-BE49-F238E27FC236}">
                <a16:creationId xmlns:a16="http://schemas.microsoft.com/office/drawing/2014/main" id="{535E1819-072E-4C30-ACE7-CBF8D561D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31C5AC-1F72-4114-8AF7-B4F9525ADF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934391-C492-41D5-8AEE-690480CABF4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8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9D763F93-097C-47B4-B178-1ECFF2B6B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D4C4-5C5D-4224-9C1A-A145276288E8}" type="datetimeFigureOut">
              <a:rPr lang="zh-CN" altLang="en-US"/>
              <a:pPr>
                <a:defRPr/>
              </a:pPr>
              <a:t>2023/2/22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E1DFE04C-288E-4B91-8636-EC36C306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B5616C4-FC06-4054-B3DE-CDD68A4F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B31C8-2C01-4049-8859-A606F6FC5EE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7357542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D3D1DFC-B3C5-492F-9E23-6E4077DA1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06BCD-9EF6-4696-AC9C-71DD85D7D5FA}" type="datetimeFigureOut">
              <a:rPr lang="zh-CN" altLang="en-US"/>
              <a:pPr>
                <a:defRPr/>
              </a:pPr>
              <a:t>2023/2/22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52E03F09-5B49-4183-993E-F9D4D9A1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435A7A2-FA74-404E-B1F9-675B469D8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52A74-A441-4C6C-8E11-CD89641163B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4858693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02144AA6-B44C-4617-9F21-CE630721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71212-E15F-4163-A484-4946DFB41486}" type="datetimeFigureOut">
              <a:rPr lang="zh-CN" altLang="en-US"/>
              <a:pPr>
                <a:defRPr/>
              </a:pPr>
              <a:t>2023/2/22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7F1BDC1-F13F-424F-B377-64F355D7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0B7DEAE-D9D4-4212-B8C2-4BA1AE77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96C1F-F8FD-4385-B291-7B2B1E6018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200280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A590AA0F-DC5E-4EEE-82C6-3DA2654E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5475D-6462-4FDC-BA9D-37F0CA73048A}" type="datetimeFigureOut">
              <a:rPr lang="zh-CN" altLang="en-US"/>
              <a:pPr>
                <a:defRPr/>
              </a:pPr>
              <a:t>2023/2/22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232CF005-EAB9-4AEF-97FE-592352A6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9003916C-5E19-4C47-A0E3-B33F0B51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DB626-504F-45C3-A1FD-1951CC2766B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0844206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7296F83-BA72-4A4C-8CF7-8C6AC9F5B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08C8F-7DDA-48E4-9ACA-6E612D96EDA6}" type="datetimeFigureOut">
              <a:rPr lang="zh-CN" altLang="en-US"/>
              <a:pPr>
                <a:defRPr/>
              </a:pPr>
              <a:t>2023/2/22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41233C8-743A-4B42-814B-0CF86B1D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44695B5-1DE7-4A2D-97A4-B810E8FCA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F94E0-F757-445C-B957-D172676E2ED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8873274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407324C-979C-46DA-BF7D-984D5FB4F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879BD-4B6F-40E0-B9BC-1C3D46FF159B}" type="datetimeFigureOut">
              <a:rPr lang="zh-CN" altLang="en-US"/>
              <a:pPr>
                <a:defRPr/>
              </a:pPr>
              <a:t>2023/2/22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7E904A3-3079-4799-A91A-DB77259A4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BC100A1-423B-4D6E-B948-D7581BA7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FFF63-46A5-4245-8D7F-4BF4FBB10AE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0431228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74780B-2DCA-4542-AE63-3776455B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746D0-5080-4B40-B32C-56114BF59398}" type="datetimeFigureOut">
              <a:rPr lang="zh-CN" altLang="en-US"/>
              <a:pPr>
                <a:defRPr/>
              </a:pPr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547DF9-A4F8-4C3A-B46A-EFEDE6C2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B78468-2B3F-465F-806C-23CA1A63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E667D-BDCD-4877-8CEC-7ABC40DCEE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4368571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BC179C-1B44-4A19-B02C-DD8967548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221DD-BC0E-419D-99F9-C5E67A84EA22}" type="datetimeFigureOut">
              <a:rPr lang="zh-CN" altLang="en-US"/>
              <a:pPr>
                <a:defRPr/>
              </a:pPr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DA4529-EE42-4CF9-BC77-53CB728D4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44221E-9845-48BA-8923-E3FD0821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1687B-7F25-497F-A1D9-877A0A7888E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593401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588010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9490348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5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81673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267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787D2E7A-890C-4DCB-8BFB-9C2AB414B0A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2023/2/22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A3444-2294-4BFF-9D7B-9F039FF901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43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3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CF7EA2-9DB4-4705-A23D-AA6E0310A6D7}"/>
              </a:ext>
            </a:extLst>
          </p:cNvPr>
          <p:cNvGrpSpPr/>
          <p:nvPr userDrawn="1"/>
        </p:nvGrpSpPr>
        <p:grpSpPr>
          <a:xfrm>
            <a:off x="-261256" y="-159657"/>
            <a:ext cx="12569370" cy="7141028"/>
            <a:chOff x="-261256" y="-159657"/>
            <a:chExt cx="12569370" cy="7141028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61256" y="-159657"/>
              <a:ext cx="12569370" cy="7141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16A90D-6FC6-481D-A0CD-277E1B23E28E}"/>
                </a:ext>
              </a:extLst>
            </p:cNvPr>
            <p:cNvSpPr/>
            <p:nvPr userDrawn="1"/>
          </p:nvSpPr>
          <p:spPr>
            <a:xfrm>
              <a:off x="10907349" y="136525"/>
              <a:ext cx="1284651" cy="1284651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622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13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F8B207-1EB8-47DA-AC73-3C057752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04D57-57D2-4B16-8241-161491CB0E8C}" type="datetimeFigureOut">
              <a:rPr lang="zh-CN" altLang="en-US"/>
              <a:pPr>
                <a:defRPr/>
              </a:pPr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8F0758-E1A3-4204-ADF2-4EFFE7B8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ECB580-A6A4-4B8B-9E22-264C878EF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3FCD8-A7CD-4DDB-85D5-47CF8F147BF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8250312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61A30F-C9C6-49B5-AE40-8F72975A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969E6-290F-4707-9AD6-E31D17D3EFB5}" type="datetimeFigureOut">
              <a:rPr lang="zh-CN" altLang="en-US"/>
              <a:pPr>
                <a:defRPr/>
              </a:pPr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8103-3CE1-40F7-B6C6-C16D6F85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945D17-689E-4F40-B607-0F143493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958E6-7359-4FA0-8946-A9402DC1593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6800799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BD2734-97D0-4FF4-A91A-7430294A5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0F4AB-77EC-4C18-890A-B8D01F01417E}" type="datetimeFigureOut">
              <a:rPr lang="zh-CN" altLang="en-US"/>
              <a:pPr>
                <a:defRPr/>
              </a:pPr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B8377F-D80B-41D3-9A56-F597790A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47C23E-D224-4338-908C-D5686371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C3E47-F17A-457D-B152-F99C8F97489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4228802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60" r:id="rId4"/>
    <p:sldLayoutId id="2147483661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>
            <a:extLst>
              <a:ext uri="{FF2B5EF4-FFF2-40B4-BE49-F238E27FC236}">
                <a16:creationId xmlns:a16="http://schemas.microsoft.com/office/drawing/2014/main" id="{0F501230-9A9D-4B2A-B712-D00535095E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5123" name="文本占位符 2">
            <a:extLst>
              <a:ext uri="{FF2B5EF4-FFF2-40B4-BE49-F238E27FC236}">
                <a16:creationId xmlns:a16="http://schemas.microsoft.com/office/drawing/2014/main" id="{DC65138E-1E05-40CA-8913-2C880EB15C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BBC0D5-1CCC-494E-B379-972A85470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inpin heiti"/>
                <a:ea typeface="inpin heiti"/>
                <a:cs typeface="inpin heiti"/>
              </a:defRPr>
            </a:lvl1pPr>
          </a:lstStyle>
          <a:p>
            <a:pPr>
              <a:defRPr/>
            </a:pPr>
            <a:fld id="{137783EC-BF1C-40E3-899C-F52F6C1BC8D5}" type="datetimeFigureOut">
              <a:rPr lang="zh-CN" altLang="en-US"/>
              <a:pPr>
                <a:defRPr/>
              </a:pPr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D7A52-EBA3-480C-A607-17C9BD6D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inpin heiti"/>
                <a:ea typeface="inpin heiti"/>
                <a:cs typeface="inpin heit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FE28C-9051-482D-8594-1A57EC1D4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inpin heiti"/>
                <a:ea typeface="inpin heiti"/>
                <a:cs typeface="inpin heiti"/>
              </a:defRPr>
            </a:lvl1pPr>
          </a:lstStyle>
          <a:p>
            <a:fld id="{BA59510B-AA8A-41EE-BDFC-011CE20C5F0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382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npin heiti" charset="-122"/>
          <a:ea typeface="inpin heiti" charset="-122"/>
          <a:cs typeface="inpin heiti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pin heiti"/>
          <a:ea typeface="inpin heiti"/>
          <a:cs typeface="inpin heiti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pin heiti"/>
          <a:ea typeface="inpin heiti"/>
          <a:cs typeface="inpin heiti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pin heiti"/>
          <a:ea typeface="inpin heiti"/>
          <a:cs typeface="inpin heiti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pin heiti"/>
          <a:ea typeface="inpin heiti"/>
          <a:cs typeface="inpin heiti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pin heiti"/>
          <a:ea typeface="inpin heiti"/>
          <a:cs typeface="inpin heiti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pin heiti"/>
          <a:ea typeface="inpin heiti"/>
          <a:cs typeface="inpin heiti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pin heiti"/>
          <a:ea typeface="inpin heiti"/>
          <a:cs typeface="inpin heiti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pin heiti"/>
          <a:ea typeface="inpin heiti"/>
          <a:cs typeface="inpin heiti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npin heiti" charset="-122"/>
          <a:ea typeface="inpin heiti" charset="-122"/>
          <a:cs typeface="inpin heiti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npin heiti" charset="-122"/>
          <a:ea typeface="inpin heiti" charset="-122"/>
          <a:cs typeface="inpin heiti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pin heiti" charset="-122"/>
          <a:ea typeface="inpin heiti" charset="-122"/>
          <a:cs typeface="inpin heiti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inpin heiti" charset="-122"/>
          <a:ea typeface="inpin heiti" charset="-122"/>
          <a:cs typeface="inpin heiti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inpin heiti" charset="-122"/>
          <a:ea typeface="inpin heiti" charset="-122"/>
          <a:cs typeface="inpin heit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929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710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7510" y="2758822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Bài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123: ÔN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68F62-9FE7-4EF5-9437-2A93BE8AD49D}"/>
              </a:ext>
            </a:extLst>
          </p:cNvPr>
          <p:cNvSpPr txBox="1"/>
          <p:nvPr/>
        </p:nvSpPr>
        <p:spPr>
          <a:xfrm>
            <a:off x="501486" y="93067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-092" pitchFamily="34" charset="0"/>
                <a:ea typeface="+mn-ea"/>
                <a:cs typeface="+mn-cs"/>
              </a:rPr>
              <a:t>LỚP 1/3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7D4B7-6AEA-4B13-9FBB-D30B9860A580}"/>
              </a:ext>
            </a:extLst>
          </p:cNvPr>
          <p:cNvSpPr txBox="1"/>
          <p:nvPr/>
        </p:nvSpPr>
        <p:spPr>
          <a:xfrm flipH="1">
            <a:off x="2865118" y="4414584"/>
            <a:ext cx="6461763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GV: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Vuõ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Thò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 Kim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Anh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0C76F-816E-4F24-93D9-49CCD707BDDD}"/>
              </a:ext>
            </a:extLst>
          </p:cNvPr>
          <p:cNvSpPr txBox="1"/>
          <p:nvPr/>
        </p:nvSpPr>
        <p:spPr>
          <a:xfrm>
            <a:off x="4132474" y="1527914"/>
            <a:ext cx="4094638" cy="1230908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Học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vần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13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8">
            <a:extLst>
              <a:ext uri="{FF2B5EF4-FFF2-40B4-BE49-F238E27FC236}">
                <a16:creationId xmlns:a16="http://schemas.microsoft.com/office/drawing/2014/main" id="{7CBD0A91-D702-493D-8B73-884E8263F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2" y="4165600"/>
            <a:ext cx="1954212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895C326-1935-4700-8901-95D03E71928C}"/>
              </a:ext>
            </a:extLst>
          </p:cNvPr>
          <p:cNvSpPr/>
          <p:nvPr/>
        </p:nvSpPr>
        <p:spPr>
          <a:xfrm>
            <a:off x="0" y="348095"/>
            <a:ext cx="12192000" cy="5844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2.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Tìm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vần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hợp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với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chỗ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trống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(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oăn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hay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oăm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)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rồi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chép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lại</a:t>
            </a:r>
            <a:r>
              <a:rPr lang="en-AU" altLang="zh-CN" sz="2800" b="1" dirty="0"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hai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câu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sau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ea typeface=".黑体-日本语"/>
              <a:cs typeface=".黑体-日本语"/>
              <a:sym typeface="+mn-lt"/>
            </a:endParaRPr>
          </a:p>
        </p:txBody>
      </p:sp>
      <p:pic>
        <p:nvPicPr>
          <p:cNvPr id="57350" name="图片 10">
            <a:extLst>
              <a:ext uri="{FF2B5EF4-FFF2-40B4-BE49-F238E27FC236}">
                <a16:creationId xmlns:a16="http://schemas.microsoft.com/office/drawing/2014/main" id="{AB19CBA8-D173-4808-88C5-A0E8D7C72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4165600"/>
            <a:ext cx="2938463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81DAB4-F824-4A16-B87C-7F9F322A8F84}"/>
              </a:ext>
            </a:extLst>
          </p:cNvPr>
          <p:cNvSpPr/>
          <p:nvPr/>
        </p:nvSpPr>
        <p:spPr>
          <a:xfrm>
            <a:off x="-34271" y="1746250"/>
            <a:ext cx="12192000" cy="1892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      </a:t>
            </a:r>
            <a:r>
              <a:rPr kumimoji="0" lang="en-AU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Vẹt</a:t>
            </a:r>
            <a:r>
              <a:rPr kumimoji="0" lang="en-AU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có</a:t>
            </a:r>
            <a:r>
              <a:rPr kumimoji="0" lang="en-AU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cái</a:t>
            </a:r>
            <a:r>
              <a:rPr kumimoji="0" lang="en-AU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mỏ</a:t>
            </a:r>
            <a:r>
              <a:rPr kumimoji="0" lang="en-AU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kh</a:t>
            </a:r>
            <a:r>
              <a:rPr kumimoji="0" lang="en-AU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……… </a:t>
            </a:r>
            <a:r>
              <a:rPr kumimoji="0" lang="en-AU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Chích</a:t>
            </a:r>
            <a:r>
              <a:rPr kumimoji="0" lang="en-AU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chòe</a:t>
            </a:r>
            <a:r>
              <a:rPr kumimoji="0" lang="en-AU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nhảy</a:t>
            </a:r>
            <a:r>
              <a:rPr kumimoji="0" lang="en-AU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nhanh</a:t>
            </a:r>
            <a:r>
              <a:rPr kumimoji="0" lang="en-AU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th</a:t>
            </a:r>
            <a:r>
              <a:rPr kumimoji="0" lang="en-AU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…… </a:t>
            </a:r>
            <a:r>
              <a:rPr kumimoji="0" lang="en-AU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thoắt</a:t>
            </a:r>
            <a:r>
              <a:rPr kumimoji="0" lang="en-AU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CAE91-6FC3-4E3E-B5E6-8E263CDE3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389" y="1870419"/>
            <a:ext cx="16319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</a:rPr>
              <a:t>oằm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BD059-2F29-42B1-9B33-7D09619F7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0600" y="2598738"/>
            <a:ext cx="1435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HP-211" panose="020B0803050302020204" pitchFamily="34" charset="0"/>
              </a:rPr>
              <a:t>o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</a:rPr>
              <a:t>ăn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6" y="2040105"/>
            <a:ext cx="715205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6006095" cy="7233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1752601"/>
            <a:ext cx="9405668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478" y="1562309"/>
            <a:ext cx="1738217" cy="129498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0069"/>
            <a:ext cx="6006095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09" y="0"/>
            <a:ext cx="2531685" cy="196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69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-1" y="221673"/>
            <a:ext cx="12552219" cy="6649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8917" y="3608104"/>
            <a:ext cx="59704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HP-022" panose="020B06030503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02890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t="28277" r="5908" b="25904"/>
          <a:stretch/>
        </p:blipFill>
        <p:spPr>
          <a:xfrm>
            <a:off x="1806722" y="58026"/>
            <a:ext cx="8918105" cy="263608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13640" y="1232494"/>
            <a:ext cx="8071638" cy="1107997"/>
            <a:chOff x="2456791" y="1217222"/>
            <a:chExt cx="8071638" cy="1107997"/>
          </a:xfrm>
        </p:grpSpPr>
        <p:sp>
          <p:nvSpPr>
            <p:cNvPr id="7" name="Rectangle 6"/>
            <p:cNvSpPr/>
            <p:nvPr/>
          </p:nvSpPr>
          <p:spPr>
            <a:xfrm>
              <a:off x="2456791" y="1217223"/>
              <a:ext cx="802335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6600" kern="0" dirty="0" err="1">
                  <a:ln>
                    <a:solidFill>
                      <a:srgbClr val="F7D79F">
                        <a:lumMod val="50000"/>
                      </a:srgbClr>
                    </a:solidFill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Tìm</a:t>
              </a:r>
              <a:r>
                <a:rPr lang="en-US" sz="6600" kern="0" dirty="0">
                  <a:ln>
                    <a:solidFill>
                      <a:srgbClr val="F7D79F">
                        <a:lumMod val="50000"/>
                      </a:srgbClr>
                    </a:solidFill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 </a:t>
              </a:r>
              <a:r>
                <a:rPr lang="en-US" sz="6600" kern="0" dirty="0" err="1">
                  <a:ln>
                    <a:solidFill>
                      <a:srgbClr val="F7D79F">
                        <a:lumMod val="50000"/>
                      </a:srgbClr>
                    </a:solidFill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nhà</a:t>
              </a:r>
              <a:r>
                <a:rPr lang="en-US" sz="6600" kern="0" dirty="0">
                  <a:ln>
                    <a:solidFill>
                      <a:srgbClr val="F7D79F">
                        <a:lumMod val="50000"/>
                      </a:srgbClr>
                    </a:solidFill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 </a:t>
              </a:r>
              <a:r>
                <a:rPr lang="en-US" sz="6600" kern="0" dirty="0" err="1">
                  <a:ln>
                    <a:solidFill>
                      <a:srgbClr val="F7D79F">
                        <a:lumMod val="50000"/>
                      </a:srgbClr>
                    </a:solidFill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cho</a:t>
              </a:r>
              <a:r>
                <a:rPr lang="en-US" sz="6600" kern="0" dirty="0">
                  <a:ln>
                    <a:solidFill>
                      <a:srgbClr val="F7D79F">
                        <a:lumMod val="50000"/>
                      </a:srgbClr>
                    </a:solidFill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 </a:t>
              </a:r>
              <a:r>
                <a:rPr lang="en-US" sz="6600" kern="0" dirty="0" err="1">
                  <a:ln>
                    <a:solidFill>
                      <a:srgbClr val="F7D79F">
                        <a:lumMod val="50000"/>
                      </a:srgbClr>
                    </a:solidFill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chú</a:t>
              </a:r>
              <a:r>
                <a:rPr lang="en-US" sz="6600" kern="0" dirty="0">
                  <a:ln>
                    <a:solidFill>
                      <a:srgbClr val="F7D79F">
                        <a:lumMod val="50000"/>
                      </a:srgbClr>
                    </a:solidFill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 </a:t>
              </a:r>
              <a:r>
                <a:rPr lang="en-US" sz="6600" kern="0" dirty="0" err="1">
                  <a:ln>
                    <a:solidFill>
                      <a:srgbClr val="F7D79F">
                        <a:lumMod val="50000"/>
                      </a:srgbClr>
                    </a:solidFill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lùn</a:t>
              </a:r>
              <a:endParaRPr lang="en-US" sz="6600" kern="0" dirty="0">
                <a:ln>
                  <a:solidFill>
                    <a:srgbClr val="F7D79F">
                      <a:lumMod val="50000"/>
                    </a:srgbClr>
                  </a:solidFill>
                </a:ln>
                <a:latin typeface="Franklin Gothic Heavy" panose="020B0903020102020204" pitchFamily="34" charset="0"/>
                <a:cs typeface="Arial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505079" y="1217222"/>
              <a:ext cx="802335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6600" kern="0" dirty="0" err="1">
                  <a:ln w="19050">
                    <a:solidFill>
                      <a:srgbClr val="F7D79F">
                        <a:lumMod val="75000"/>
                      </a:srgbClr>
                    </a:solidFill>
                    <a:prstDash val="solid"/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Tìm</a:t>
              </a:r>
              <a:r>
                <a:rPr lang="en-US" sz="6600" kern="0" dirty="0">
                  <a:ln w="19050">
                    <a:solidFill>
                      <a:srgbClr val="F7D79F">
                        <a:lumMod val="75000"/>
                      </a:srgbClr>
                    </a:solidFill>
                    <a:prstDash val="solid"/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 </a:t>
              </a:r>
              <a:r>
                <a:rPr lang="en-US" sz="6600" kern="0" dirty="0" err="1">
                  <a:ln w="19050">
                    <a:solidFill>
                      <a:srgbClr val="F7D79F">
                        <a:lumMod val="75000"/>
                      </a:srgbClr>
                    </a:solidFill>
                    <a:prstDash val="solid"/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nhà</a:t>
              </a:r>
              <a:r>
                <a:rPr lang="en-US" sz="6600" kern="0" dirty="0">
                  <a:ln w="19050">
                    <a:solidFill>
                      <a:srgbClr val="F7D79F">
                        <a:lumMod val="75000"/>
                      </a:srgbClr>
                    </a:solidFill>
                    <a:prstDash val="solid"/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 </a:t>
              </a:r>
              <a:r>
                <a:rPr lang="en-US" sz="6600" kern="0" dirty="0" err="1">
                  <a:ln w="19050">
                    <a:solidFill>
                      <a:srgbClr val="F7D79F">
                        <a:lumMod val="75000"/>
                      </a:srgbClr>
                    </a:solidFill>
                    <a:prstDash val="solid"/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cho</a:t>
              </a:r>
              <a:r>
                <a:rPr lang="en-US" sz="6600" kern="0" dirty="0">
                  <a:ln w="19050">
                    <a:solidFill>
                      <a:srgbClr val="F7D79F">
                        <a:lumMod val="75000"/>
                      </a:srgbClr>
                    </a:solidFill>
                    <a:prstDash val="solid"/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 </a:t>
              </a:r>
              <a:r>
                <a:rPr lang="en-US" sz="6600" kern="0" dirty="0" err="1">
                  <a:ln w="19050">
                    <a:solidFill>
                      <a:srgbClr val="F7D79F">
                        <a:lumMod val="75000"/>
                      </a:srgbClr>
                    </a:solidFill>
                    <a:prstDash val="solid"/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chú</a:t>
              </a:r>
              <a:r>
                <a:rPr lang="en-US" sz="6600" kern="0" dirty="0">
                  <a:ln w="19050">
                    <a:solidFill>
                      <a:srgbClr val="F7D79F">
                        <a:lumMod val="75000"/>
                      </a:srgbClr>
                    </a:solidFill>
                    <a:prstDash val="solid"/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 </a:t>
              </a:r>
              <a:r>
                <a:rPr lang="en-US" sz="6600" kern="0" dirty="0" err="1">
                  <a:ln w="19050">
                    <a:solidFill>
                      <a:srgbClr val="F7D79F">
                        <a:lumMod val="75000"/>
                      </a:srgbClr>
                    </a:solidFill>
                    <a:prstDash val="solid"/>
                  </a:ln>
                  <a:latin typeface="Franklin Gothic Heavy" panose="020B0903020102020204" pitchFamily="34" charset="0"/>
                  <a:cs typeface="Arial"/>
                  <a:sym typeface="Arial"/>
                </a:rPr>
                <a:t>lùn</a:t>
              </a:r>
              <a:endParaRPr lang="en-US" sz="6600" kern="0" dirty="0">
                <a:ln w="19050">
                  <a:solidFill>
                    <a:srgbClr val="F7D79F">
                      <a:lumMod val="75000"/>
                    </a:srgbClr>
                  </a:solidFill>
                  <a:prstDash val="solid"/>
                </a:ln>
                <a:latin typeface="Franklin Gothic Heavy" panose="020B09030201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2528513" y="3257892"/>
            <a:ext cx="7951714" cy="2642702"/>
          </a:xfrm>
          <a:prstGeom prst="roundRect">
            <a:avLst>
              <a:gd name="adj" fmla="val 12152"/>
            </a:avLst>
          </a:prstGeom>
          <a:solidFill>
            <a:srgbClr val="EFF7CD">
              <a:alpha val="83000"/>
            </a:srgbClr>
          </a:solidFill>
          <a:ln w="25400" cap="flat" cmpd="sng" algn="ctr">
            <a:solidFill>
              <a:srgbClr val="A7C6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2" descr="Cartoon happy dwarf sitting on tree stump Vector Imag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519" l="0" r="100000">
                        <a14:foregroundMark x1="36383" y1="14537" x2="41851" y2="13611"/>
                        <a14:foregroundMark x1="49211" y1="14537" x2="53207" y2="12963"/>
                        <a14:foregroundMark x1="35647" y1="13889" x2="38801" y2="14630"/>
                        <a14:foregroundMark x1="36172" y1="14630" x2="37960" y2="12037"/>
                        <a14:foregroundMark x1="48055" y1="15741" x2="50578" y2="13519"/>
                        <a14:foregroundMark x1="49001" y1="14352" x2="51630" y2="14815"/>
                        <a14:foregroundMark x1="49001" y1="15556" x2="51630" y2="13241"/>
                        <a14:foregroundMark x1="52156" y1="16944" x2="51104" y2="13519"/>
                        <a14:foregroundMark x1="48475" y1="15556" x2="49842" y2="12130"/>
                        <a14:foregroundMark x1="47950" y1="16944" x2="49317" y2="12778"/>
                        <a14:foregroundMark x1="51735" y1="17407" x2="50894" y2="13704"/>
                        <a14:foregroundMark x1="34805" y1="16019" x2="35857" y2="12593"/>
                        <a14:foregroundMark x1="38801" y1="16296" x2="37434" y2="1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 bwMode="auto">
          <a:xfrm>
            <a:off x="178430" y="4163889"/>
            <a:ext cx="2920941" cy="274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92143" y="3308074"/>
            <a:ext cx="70414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HP-211" panose="020B0803050302020204" pitchFamily="34" charset="0"/>
              </a:rPr>
              <a:t>Mỗi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chú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lùn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mang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một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từ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ngữ</a:t>
            </a:r>
            <a:r>
              <a:rPr lang="en-US" sz="4000" dirty="0">
                <a:latin typeface="HP-211" panose="020B0803050302020204" pitchFamily="34" charset="0"/>
              </a:rPr>
              <a:t>. </a:t>
            </a:r>
            <a:r>
              <a:rPr lang="en-US" sz="4000" dirty="0" err="1">
                <a:latin typeface="HP-211" panose="020B0803050302020204" pitchFamily="34" charset="0"/>
              </a:rPr>
              <a:t>Em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hãy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xếp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các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chú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lùn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vào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ngôi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nhà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mang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vần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tương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ứng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với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từ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ngữ</a:t>
            </a:r>
            <a:r>
              <a:rPr lang="en-US" sz="4000" dirty="0">
                <a:latin typeface="HP-211" panose="020B08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536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934929" y="4145164"/>
            <a:ext cx="2046828" cy="2649441"/>
            <a:chOff x="3984529" y="3758254"/>
            <a:chExt cx="2046828" cy="264944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0" t="4954" r="5300" b="56804"/>
            <a:stretch/>
          </p:blipFill>
          <p:spPr>
            <a:xfrm>
              <a:off x="3984529" y="3758254"/>
              <a:ext cx="2046828" cy="2084492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4153546" y="5624502"/>
              <a:ext cx="1776336" cy="783193"/>
            </a:xfrm>
            <a:prstGeom prst="roundRect">
              <a:avLst/>
            </a:prstGeom>
            <a:solidFill>
              <a:srgbClr val="DBF3F9"/>
            </a:solidFill>
            <a:ln w="57150">
              <a:solidFill>
                <a:srgbClr val="21ADC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 err="1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uân</a:t>
              </a:r>
              <a:endParaRPr lang="en-US" sz="4000" b="1" kern="0" dirty="0">
                <a:solidFill>
                  <a:srgbClr val="000000"/>
                </a:solidFill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7735" y="3825793"/>
            <a:ext cx="1895778" cy="2977956"/>
            <a:chOff x="734396" y="3429800"/>
            <a:chExt cx="1895778" cy="297795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00" t="9029" r="38300" b="57637"/>
            <a:stretch/>
          </p:blipFill>
          <p:spPr>
            <a:xfrm>
              <a:off x="734396" y="3429800"/>
              <a:ext cx="1895778" cy="2446166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81821" y="5624563"/>
              <a:ext cx="1374609" cy="783193"/>
            </a:xfrm>
            <a:prstGeom prst="roundRect">
              <a:avLst/>
            </a:prstGeom>
            <a:solidFill>
              <a:srgbClr val="FDF6D7"/>
            </a:solidFill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 err="1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oăt</a:t>
              </a:r>
              <a:r>
                <a:rPr lang="en-US" sz="4000" b="1" kern="0" dirty="0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064170" y="4029743"/>
            <a:ext cx="2006143" cy="2774801"/>
            <a:chOff x="7710448" y="3623811"/>
            <a:chExt cx="2006143" cy="277480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0" t="54058" r="5950" b="12775"/>
            <a:stretch/>
          </p:blipFill>
          <p:spPr>
            <a:xfrm>
              <a:off x="7710448" y="3623811"/>
              <a:ext cx="2006143" cy="2375492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7925490" y="5615419"/>
              <a:ext cx="1505638" cy="783193"/>
            </a:xfrm>
            <a:prstGeom prst="roundRect">
              <a:avLst/>
            </a:prstGeom>
            <a:solidFill>
              <a:srgbClr val="FFDEDE"/>
            </a:solidFill>
            <a:ln w="57150">
              <a:solidFill>
                <a:srgbClr val="FFDEDE">
                  <a:lumMod val="7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uâ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73034" y="568192"/>
            <a:ext cx="2487289" cy="1983816"/>
            <a:chOff x="5133958" y="1135439"/>
            <a:chExt cx="1865466" cy="1487862"/>
          </a:xfrm>
        </p:grpSpPr>
        <p:pic>
          <p:nvPicPr>
            <p:cNvPr id="5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65026" r="37657" b="3863"/>
            <a:stretch/>
          </p:blipFill>
          <p:spPr bwMode="auto">
            <a:xfrm>
              <a:off x="5551663" y="1135439"/>
              <a:ext cx="940811" cy="128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5133958" y="2099754"/>
              <a:ext cx="1865466" cy="52354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689EC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500" b="1" kern="0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l</a:t>
              </a:r>
              <a:r>
                <a:rPr kumimoji="0" lang="en-US" sz="35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oắt choắt</a:t>
              </a:r>
              <a:endPara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0171" y="-222049"/>
            <a:ext cx="2796117" cy="1956130"/>
            <a:chOff x="297998" y="1210048"/>
            <a:chExt cx="2796117" cy="1956130"/>
          </a:xfrm>
        </p:grpSpPr>
        <p:pic>
          <p:nvPicPr>
            <p:cNvPr id="8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167" b="95167" l="61667" r="83667">
                          <a14:foregroundMark x1="71333" y1="82167" x2="74000" y2="82167"/>
                          <a14:foregroundMark x1="71000" y1="82500" x2="73833" y2="82167"/>
                          <a14:foregroundMark x1="71000" y1="82000" x2="74833" y2="82000"/>
                          <a14:foregroundMark x1="70667" y1="81833" x2="74500" y2="81833"/>
                          <a14:foregroundMark x1="70667" y1="83333" x2="74667" y2="8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2" t="64855" r="16432" b="4034"/>
            <a:stretch/>
          </p:blipFill>
          <p:spPr bwMode="auto">
            <a:xfrm>
              <a:off x="1117177" y="1210048"/>
              <a:ext cx="1145625" cy="159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>
              <a:off x="297998" y="2451089"/>
              <a:ext cx="2796117" cy="71508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DEDE">
                  <a:lumMod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 khuân vác</a:t>
              </a:r>
              <a:endPara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21651" y="1560100"/>
            <a:ext cx="2080364" cy="1801641"/>
            <a:chOff x="2981938" y="1288585"/>
            <a:chExt cx="1560273" cy="1351231"/>
          </a:xfrm>
        </p:grpSpPr>
        <p:pic>
          <p:nvPicPr>
            <p:cNvPr id="11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54" t="35405" r="37419" b="34398"/>
            <a:stretch/>
          </p:blipFill>
          <p:spPr bwMode="auto">
            <a:xfrm>
              <a:off x="3359119" y="1288585"/>
              <a:ext cx="841299" cy="1052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2981938" y="2116269"/>
              <a:ext cx="1560273" cy="52354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D862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500" b="1" kern="0" dirty="0" err="1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ảo</a:t>
              </a:r>
              <a:r>
                <a:rPr lang="en-US" sz="3500" b="1" kern="0" dirty="0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 </a:t>
              </a:r>
              <a:r>
                <a:rPr lang="en-US" sz="3500" b="1" kern="0" dirty="0" err="1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thuật</a:t>
              </a:r>
              <a:endPara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02489" y="-573242"/>
            <a:ext cx="2364081" cy="2300970"/>
            <a:chOff x="8428407" y="2087262"/>
            <a:chExt cx="1773060" cy="1725728"/>
          </a:xfrm>
        </p:grpSpPr>
        <p:pic>
          <p:nvPicPr>
            <p:cNvPr id="14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500" b="35500" l="39000" r="60833">
                          <a14:foregroundMark x1="48333" y1="22500" x2="50667" y2="22667"/>
                          <a14:foregroundMark x1="44333" y1="23833" x2="51833" y2="31500"/>
                          <a14:foregroundMark x1="47833" y1="26000" x2="53333" y2="2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8873838" y="2087262"/>
              <a:ext cx="845180" cy="143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ounded Rectangle 14"/>
            <p:cNvSpPr/>
            <p:nvPr/>
          </p:nvSpPr>
          <p:spPr>
            <a:xfrm>
              <a:off x="8428407" y="3289443"/>
              <a:ext cx="1773060" cy="52354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bất khuất</a:t>
              </a:r>
              <a:endPara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97365" y="-371793"/>
            <a:ext cx="1383402" cy="2020073"/>
            <a:chOff x="6880004" y="1776761"/>
            <a:chExt cx="1037552" cy="1515055"/>
          </a:xfrm>
        </p:grpSpPr>
        <p:pic>
          <p:nvPicPr>
            <p:cNvPr id="17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8" t="63957" r="60351" b="4932"/>
            <a:stretch/>
          </p:blipFill>
          <p:spPr bwMode="auto">
            <a:xfrm>
              <a:off x="6896275" y="1776761"/>
              <a:ext cx="981359" cy="1340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6880004" y="2768269"/>
              <a:ext cx="1037552" cy="52354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AB45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500" b="1" kern="0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thoắt</a:t>
              </a:r>
              <a:endPara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700956" y="-418548"/>
            <a:ext cx="1220392" cy="2066828"/>
            <a:chOff x="9324216" y="1223385"/>
            <a:chExt cx="1220392" cy="2066828"/>
          </a:xfrm>
        </p:grpSpPr>
        <p:pic>
          <p:nvPicPr>
            <p:cNvPr id="20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7" r="60964" b="63605"/>
            <a:stretch/>
          </p:blipFill>
          <p:spPr bwMode="auto">
            <a:xfrm>
              <a:off x="9384151" y="1223385"/>
              <a:ext cx="110051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>
              <a:off x="9324216" y="2592150"/>
              <a:ext cx="1220392" cy="69806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DEDE">
                  <a:lumMod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tuần</a:t>
              </a:r>
              <a:endPara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112549" y="776302"/>
            <a:ext cx="1542137" cy="2273191"/>
            <a:chOff x="-287342" y="1271421"/>
            <a:chExt cx="1542137" cy="2273191"/>
          </a:xfrm>
        </p:grpSpPr>
        <p:pic>
          <p:nvPicPr>
            <p:cNvPr id="23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500" b="35667" l="60500" r="80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5" t="-410" r="19260" b="64015"/>
            <a:stretch/>
          </p:blipFill>
          <p:spPr bwMode="auto">
            <a:xfrm>
              <a:off x="-59497" y="1271421"/>
              <a:ext cx="107293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>
              <a:off x="-287342" y="2846549"/>
              <a:ext cx="1542137" cy="69806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500" b="1" kern="0" dirty="0" err="1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ngoặt</a:t>
              </a:r>
              <a:endPara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734123" y="205381"/>
            <a:ext cx="2457877" cy="2342309"/>
            <a:chOff x="10198253" y="1345136"/>
            <a:chExt cx="2457877" cy="2342309"/>
          </a:xfrm>
        </p:grpSpPr>
        <p:pic>
          <p:nvPicPr>
            <p:cNvPr id="26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10863737" y="1345136"/>
              <a:ext cx="112690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198253" y="2989382"/>
              <a:ext cx="2457877" cy="69806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500" b="1" kern="0" dirty="0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m</a:t>
              </a:r>
              <a:r>
                <a:rPr kumimoji="0" lang="en-US" sz="3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ùa</a:t>
              </a: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 </a:t>
              </a:r>
              <a:r>
                <a:rPr kumimoji="0" lang="en-US" sz="3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xuân</a:t>
              </a:r>
              <a:endPara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92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00951 0.3703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22136 0.578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46263 0.3884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50091 0.5157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31589 0.340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51107 0.3349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20911 0.617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40521 0.2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1" y="2827670"/>
            <a:ext cx="9423184" cy="3069825"/>
          </a:xfrm>
          <a:prstGeom prst="rect">
            <a:avLst/>
          </a:prstGeom>
        </p:spPr>
      </p:pic>
      <p:pic>
        <p:nvPicPr>
          <p:cNvPr id="41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434" y="1213692"/>
            <a:ext cx="8872989" cy="1879015"/>
          </a:xfrm>
          <a:prstGeom prst="rect">
            <a:avLst/>
          </a:prstGeom>
        </p:spPr>
      </p:pic>
      <p:pic>
        <p:nvPicPr>
          <p:cNvPr id="43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44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DBE8F49-E629-490E-A567-22CE5D73F3CD}"/>
              </a:ext>
            </a:extLst>
          </p:cNvPr>
          <p:cNvSpPr txBox="1">
            <a:spLocks/>
          </p:cNvSpPr>
          <p:nvPr/>
        </p:nvSpPr>
        <p:spPr>
          <a:xfrm>
            <a:off x="3792904" y="3604457"/>
            <a:ext cx="7953996" cy="165576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Bài</a:t>
            </a: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cs typeface="Arial"/>
                <a:sym typeface="Arial"/>
              </a:rPr>
              <a:t> 123: ÔN TẬP</a:t>
            </a:r>
          </a:p>
        </p:txBody>
      </p:sp>
    </p:spTree>
    <p:extLst>
      <p:ext uri="{BB962C8B-B14F-4D97-AF65-F5344CB8AC3E}">
        <p14:creationId xmlns:p14="http://schemas.microsoft.com/office/powerpoint/2010/main" val="3227262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-1" y="0"/>
            <a:ext cx="1251065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1232" y="3627585"/>
            <a:ext cx="557382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b="1" dirty="0">
                <a:solidFill>
                  <a:srgbClr val="FF0000"/>
                </a:solidFill>
                <a:latin typeface="HP-022" panose="020B0603050302020204" pitchFamily="34" charset="0"/>
              </a:rPr>
              <a:t>TẬP  ĐỌC</a:t>
            </a:r>
          </a:p>
        </p:txBody>
      </p:sp>
    </p:spTree>
    <p:extLst>
      <p:ext uri="{BB962C8B-B14F-4D97-AF65-F5344CB8AC3E}">
        <p14:creationId xmlns:p14="http://schemas.microsoft.com/office/powerpoint/2010/main" val="37361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7">
            <a:extLst>
              <a:ext uri="{FF2B5EF4-FFF2-40B4-BE49-F238E27FC236}">
                <a16:creationId xmlns:a16="http://schemas.microsoft.com/office/drawing/2014/main" id="{99895B12-07BD-47F8-B408-810324791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1" b="24052"/>
          <a:stretch>
            <a:fillRect/>
          </a:stretch>
        </p:blipFill>
        <p:spPr bwMode="auto">
          <a:xfrm>
            <a:off x="-95693" y="5794745"/>
            <a:ext cx="12192000" cy="97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">
            <a:extLst>
              <a:ext uri="{FF2B5EF4-FFF2-40B4-BE49-F238E27FC236}">
                <a16:creationId xmlns:a16="http://schemas.microsoft.com/office/drawing/2014/main" id="{6D0E2441-FC1E-4CE2-84AD-2015275A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5" y="85060"/>
            <a:ext cx="11255580" cy="584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1E16B4-F4F7-4007-809A-9EF7499BAA9B}"/>
              </a:ext>
            </a:extLst>
          </p:cNvPr>
          <p:cNvSpPr txBox="1"/>
          <p:nvPr/>
        </p:nvSpPr>
        <p:spPr>
          <a:xfrm>
            <a:off x="166256" y="151179"/>
            <a:ext cx="1187334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FF0000"/>
                </a:solidFill>
                <a:latin typeface="HP-211" panose="020B0803050302020204" pitchFamily="34" charset="0"/>
              </a:rPr>
              <a:t>Vườn</a:t>
            </a:r>
            <a:r>
              <a:rPr lang="en-US" sz="4200" dirty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HP-211" panose="020B0803050302020204" pitchFamily="34" charset="0"/>
              </a:rPr>
              <a:t>thú</a:t>
            </a:r>
            <a:endParaRPr lang="en-US" sz="4200" dirty="0">
              <a:solidFill>
                <a:srgbClr val="FF0000"/>
              </a:solidFill>
              <a:latin typeface="HP-211" panose="020B0803050302020204" pitchFamily="34" charset="0"/>
            </a:endParaRPr>
          </a:p>
          <a:p>
            <a:pPr algn="just"/>
            <a:r>
              <a:rPr lang="en-US" sz="4200" dirty="0">
                <a:solidFill>
                  <a:srgbClr val="FF0000"/>
                </a:solidFill>
                <a:latin typeface="HP-211" panose="020B0803050302020204" pitchFamily="34" charset="0"/>
              </a:rPr>
              <a:t>	</a:t>
            </a:r>
            <a:r>
              <a:rPr lang="en-US" sz="4200" dirty="0" err="1">
                <a:latin typeface="HP-211" panose="020B0803050302020204" pitchFamily="34" charset="0"/>
              </a:rPr>
              <a:t>Lớp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bé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Xuân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đi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thăm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vườn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thú</a:t>
            </a:r>
            <a:r>
              <a:rPr lang="en-US" sz="4200" dirty="0">
                <a:latin typeface="HP-211" panose="020B0803050302020204" pitchFamily="34" charset="0"/>
              </a:rPr>
              <a:t>. </a:t>
            </a:r>
            <a:r>
              <a:rPr lang="en-US" sz="4200" dirty="0" err="1">
                <a:latin typeface="HP-211" panose="020B0803050302020204" pitchFamily="34" charset="0"/>
              </a:rPr>
              <a:t>Về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nhà</a:t>
            </a:r>
            <a:r>
              <a:rPr lang="en-US" sz="4200" dirty="0">
                <a:latin typeface="HP-211" panose="020B0803050302020204" pitchFamily="34" charset="0"/>
              </a:rPr>
              <a:t>, </a:t>
            </a:r>
            <a:r>
              <a:rPr lang="en-US" sz="4200" dirty="0" err="1">
                <a:latin typeface="HP-211" panose="020B0803050302020204" pitchFamily="34" charset="0"/>
              </a:rPr>
              <a:t>bé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kể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với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bà</a:t>
            </a:r>
            <a:r>
              <a:rPr lang="en-US" sz="4200" dirty="0">
                <a:latin typeface="HP-211" panose="020B0803050302020204" pitchFamily="34" charset="0"/>
              </a:rPr>
              <a:t>: “Con </a:t>
            </a:r>
            <a:r>
              <a:rPr lang="en-US" sz="4200" dirty="0" err="1">
                <a:latin typeface="HP-211" panose="020B0803050302020204" pitchFamily="34" charset="0"/>
              </a:rPr>
              <a:t>hổ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ăn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tham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lắm</a:t>
            </a:r>
            <a:r>
              <a:rPr lang="en-US" sz="4200" dirty="0">
                <a:latin typeface="HP-211" panose="020B0803050302020204" pitchFamily="34" charset="0"/>
              </a:rPr>
              <a:t>. </a:t>
            </a:r>
            <a:r>
              <a:rPr lang="en-US" sz="4200" dirty="0" err="1">
                <a:latin typeface="HP-211" panose="020B0803050302020204" pitchFamily="34" charset="0"/>
              </a:rPr>
              <a:t>Nó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ngoạm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cả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tảng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thịt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bò</a:t>
            </a:r>
            <a:r>
              <a:rPr lang="en-US" sz="4200" dirty="0">
                <a:latin typeface="HP-211" panose="020B0803050302020204" pitchFamily="34" charset="0"/>
              </a:rPr>
              <a:t>. Con </a:t>
            </a:r>
            <a:r>
              <a:rPr lang="en-US" sz="4200" dirty="0" err="1">
                <a:latin typeface="HP-211" panose="020B0803050302020204" pitchFamily="34" charset="0"/>
              </a:rPr>
              <a:t>voi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thì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lấy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đuôi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quất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lên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lưng</a:t>
            </a:r>
            <a:r>
              <a:rPr lang="en-US" sz="4200" dirty="0">
                <a:latin typeface="HP-211" panose="020B0803050302020204" pitchFamily="34" charset="0"/>
              </a:rPr>
              <a:t>. </a:t>
            </a:r>
            <a:r>
              <a:rPr lang="en-US" sz="4200" dirty="0" err="1">
                <a:latin typeface="HP-211" panose="020B0803050302020204" pitchFamily="34" charset="0"/>
              </a:rPr>
              <a:t>Chắc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nó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mỏi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lưng</a:t>
            </a:r>
            <a:r>
              <a:rPr lang="en-US" sz="4200" dirty="0">
                <a:latin typeface="HP-211" panose="020B0803050302020204" pitchFamily="34" charset="0"/>
              </a:rPr>
              <a:t>, </a:t>
            </a:r>
            <a:r>
              <a:rPr lang="en-US" sz="4200" dirty="0" err="1">
                <a:latin typeface="HP-211" panose="020B0803050302020204" pitchFamily="34" charset="0"/>
              </a:rPr>
              <a:t>bà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nhỉ</a:t>
            </a:r>
            <a:r>
              <a:rPr lang="en-US" sz="4200" dirty="0">
                <a:latin typeface="HP-211" panose="020B0803050302020204" pitchFamily="34" charset="0"/>
              </a:rPr>
              <a:t>? </a:t>
            </a:r>
            <a:r>
              <a:rPr lang="en-US" sz="4200" dirty="0" err="1">
                <a:latin typeface="HP-211" panose="020B0803050302020204" pitchFamily="34" charset="0"/>
              </a:rPr>
              <a:t>Lũ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chích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chòe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cứ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nhảy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thoăn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thoắt</a:t>
            </a:r>
            <a:r>
              <a:rPr lang="en-US" sz="4200" dirty="0">
                <a:latin typeface="HP-211" panose="020B0803050302020204" pitchFamily="34" charset="0"/>
              </a:rPr>
              <a:t>. Con </a:t>
            </a:r>
            <a:r>
              <a:rPr lang="en-US" sz="4200" dirty="0" err="1">
                <a:latin typeface="HP-211" panose="020B0803050302020204" pitchFamily="34" charset="0"/>
              </a:rPr>
              <a:t>vẹt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có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cái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mỏ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khoằm</a:t>
            </a:r>
            <a:r>
              <a:rPr lang="en-US" sz="4200" dirty="0">
                <a:latin typeface="HP-211" panose="020B0803050302020204" pitchFamily="34" charset="0"/>
              </a:rPr>
              <a:t>. </a:t>
            </a:r>
            <a:r>
              <a:rPr lang="en-US" sz="4200" dirty="0" err="1">
                <a:latin typeface="HP-211" panose="020B0803050302020204" pitchFamily="34" charset="0"/>
              </a:rPr>
              <a:t>Còn</a:t>
            </a:r>
            <a:r>
              <a:rPr lang="en-US" sz="4200" dirty="0">
                <a:latin typeface="HP-211" panose="020B0803050302020204" pitchFamily="34" charset="0"/>
              </a:rPr>
              <a:t> con </a:t>
            </a:r>
            <a:r>
              <a:rPr lang="en-US" sz="4200" dirty="0" err="1">
                <a:latin typeface="HP-211" panose="020B0803050302020204" pitchFamily="34" charset="0"/>
              </a:rPr>
              <a:t>công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trắng</a:t>
            </a:r>
            <a:r>
              <a:rPr lang="en-US" sz="4200" dirty="0">
                <a:latin typeface="HP-211" panose="020B0803050302020204" pitchFamily="34" charset="0"/>
              </a:rPr>
              <a:t>, </a:t>
            </a:r>
            <a:r>
              <a:rPr lang="en-US" sz="4200" dirty="0" err="1">
                <a:latin typeface="HP-211" panose="020B0803050302020204" pitchFamily="34" charset="0"/>
              </a:rPr>
              <a:t>toàn</a:t>
            </a:r>
            <a:r>
              <a:rPr lang="en-US" sz="4200" dirty="0">
                <a:latin typeface="HP-211" panose="020B0803050302020204" pitchFamily="34" charset="0"/>
              </a:rPr>
              <a:t> than </a:t>
            </a:r>
            <a:r>
              <a:rPr lang="en-US" sz="4200" dirty="0" err="1">
                <a:latin typeface="HP-211" panose="020B0803050302020204" pitchFamily="34" charset="0"/>
              </a:rPr>
              <a:t>trắng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toát</a:t>
            </a:r>
            <a:r>
              <a:rPr lang="en-US" sz="4200" dirty="0">
                <a:latin typeface="HP-211" panose="020B0803050302020204" pitchFamily="34" charset="0"/>
              </a:rPr>
              <a:t>.”.</a:t>
            </a:r>
          </a:p>
          <a:p>
            <a:pPr algn="just"/>
            <a:r>
              <a:rPr lang="en-US" sz="4200" dirty="0">
                <a:solidFill>
                  <a:srgbClr val="FF0000"/>
                </a:solidFill>
                <a:latin typeface="HP-211" panose="020B0803050302020204" pitchFamily="34" charset="0"/>
              </a:rPr>
              <a:t>	</a:t>
            </a:r>
            <a:r>
              <a:rPr lang="en-US" sz="4200" dirty="0" err="1">
                <a:latin typeface="HP-211" panose="020B0803050302020204" pitchFamily="34" charset="0"/>
              </a:rPr>
              <a:t>Nghĩ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một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lúc</a:t>
            </a:r>
            <a:r>
              <a:rPr lang="en-US" sz="4200" dirty="0">
                <a:latin typeface="HP-211" panose="020B0803050302020204" pitchFamily="34" charset="0"/>
              </a:rPr>
              <a:t>, </a:t>
            </a:r>
            <a:r>
              <a:rPr lang="en-US" sz="4200" dirty="0" err="1">
                <a:latin typeface="HP-211" panose="020B0803050302020204" pitchFamily="34" charset="0"/>
              </a:rPr>
              <a:t>bé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nói</a:t>
            </a:r>
            <a:r>
              <a:rPr lang="en-US" sz="4200" dirty="0">
                <a:latin typeface="HP-211" panose="020B0803050302020204" pitchFamily="34" charset="0"/>
              </a:rPr>
              <a:t>: “</a:t>
            </a:r>
            <a:r>
              <a:rPr lang="en-US" sz="4200" dirty="0" err="1">
                <a:latin typeface="HP-211" panose="020B0803050302020204" pitchFamily="34" charset="0"/>
              </a:rPr>
              <a:t>Bà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mà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ngoan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thì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cô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giáo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sẽ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đưa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bà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đi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thăm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vườn</a:t>
            </a:r>
            <a:r>
              <a:rPr lang="en-US" sz="4200" dirty="0">
                <a:latin typeface="HP-211" panose="020B0803050302020204" pitchFamily="34" charset="0"/>
              </a:rPr>
              <a:t> </a:t>
            </a:r>
            <a:r>
              <a:rPr lang="en-US" sz="4200" dirty="0" err="1">
                <a:latin typeface="HP-211" panose="020B0803050302020204" pitchFamily="34" charset="0"/>
              </a:rPr>
              <a:t>thú</a:t>
            </a:r>
            <a:r>
              <a:rPr lang="en-US" sz="4200" dirty="0">
                <a:latin typeface="HP-211" panose="020B0803050302020204" pitchFamily="34" charset="0"/>
              </a:rPr>
              <a:t>.</a:t>
            </a:r>
            <a:endParaRPr lang="en-US" sz="42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84B727-B666-4A5D-A3B2-CB652EDC6173}"/>
              </a:ext>
            </a:extLst>
          </p:cNvPr>
          <p:cNvCxnSpPr>
            <a:cxnSpLocks/>
          </p:cNvCxnSpPr>
          <p:nvPr/>
        </p:nvCxnSpPr>
        <p:spPr>
          <a:xfrm>
            <a:off x="7174676" y="1483095"/>
            <a:ext cx="23018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D48EA3-8129-401B-AF88-8B815211F379}"/>
              </a:ext>
            </a:extLst>
          </p:cNvPr>
          <p:cNvCxnSpPr>
            <a:cxnSpLocks/>
          </p:cNvCxnSpPr>
          <p:nvPr/>
        </p:nvCxnSpPr>
        <p:spPr>
          <a:xfrm>
            <a:off x="3297010" y="2792550"/>
            <a:ext cx="30651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2978E6-46E1-4E99-8089-5D7ED8659A8F}"/>
              </a:ext>
            </a:extLst>
          </p:cNvPr>
          <p:cNvCxnSpPr>
            <a:cxnSpLocks/>
          </p:cNvCxnSpPr>
          <p:nvPr/>
        </p:nvCxnSpPr>
        <p:spPr>
          <a:xfrm>
            <a:off x="300532" y="3428999"/>
            <a:ext cx="34540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CD67FB-8C0F-4E21-B650-332185C58F32}"/>
              </a:ext>
            </a:extLst>
          </p:cNvPr>
          <p:cNvCxnSpPr>
            <a:cxnSpLocks/>
          </p:cNvCxnSpPr>
          <p:nvPr/>
        </p:nvCxnSpPr>
        <p:spPr>
          <a:xfrm>
            <a:off x="3075312" y="5342931"/>
            <a:ext cx="25701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>
            <a:extLst>
              <a:ext uri="{FF2B5EF4-FFF2-40B4-BE49-F238E27FC236}">
                <a16:creationId xmlns:a16="http://schemas.microsoft.com/office/drawing/2014/main" id="{8A3F330E-EC3A-4055-B987-1DEF50FE2B02}"/>
              </a:ext>
            </a:extLst>
          </p:cNvPr>
          <p:cNvSpPr/>
          <p:nvPr/>
        </p:nvSpPr>
        <p:spPr>
          <a:xfrm>
            <a:off x="520267" y="5267603"/>
            <a:ext cx="698283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5BBC373A-AB44-48A1-9F80-C92F14DA009C}"/>
              </a:ext>
            </a:extLst>
          </p:cNvPr>
          <p:cNvSpPr/>
          <p:nvPr/>
        </p:nvSpPr>
        <p:spPr>
          <a:xfrm>
            <a:off x="898570" y="745456"/>
            <a:ext cx="288958" cy="29406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3318C9-032F-4D89-9937-DC5F389C9F69}"/>
              </a:ext>
            </a:extLst>
          </p:cNvPr>
          <p:cNvCxnSpPr>
            <a:cxnSpLocks/>
          </p:cNvCxnSpPr>
          <p:nvPr/>
        </p:nvCxnSpPr>
        <p:spPr>
          <a:xfrm flipH="1">
            <a:off x="9593548" y="813772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>
            <a:extLst>
              <a:ext uri="{FF2B5EF4-FFF2-40B4-BE49-F238E27FC236}">
                <a16:creationId xmlns:a16="http://schemas.microsoft.com/office/drawing/2014/main" id="{1D55447D-D6DD-4DE7-B048-74242AFDFEEE}"/>
              </a:ext>
            </a:extLst>
          </p:cNvPr>
          <p:cNvSpPr/>
          <p:nvPr/>
        </p:nvSpPr>
        <p:spPr>
          <a:xfrm>
            <a:off x="10759693" y="891309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9CF4E4-ACFE-4B94-B28A-24E99FEED65C}"/>
              </a:ext>
            </a:extLst>
          </p:cNvPr>
          <p:cNvCxnSpPr>
            <a:cxnSpLocks/>
          </p:cNvCxnSpPr>
          <p:nvPr/>
        </p:nvCxnSpPr>
        <p:spPr>
          <a:xfrm flipH="1">
            <a:off x="4103022" y="1466955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loud 17">
            <a:extLst>
              <a:ext uri="{FF2B5EF4-FFF2-40B4-BE49-F238E27FC236}">
                <a16:creationId xmlns:a16="http://schemas.microsoft.com/office/drawing/2014/main" id="{027A5152-872B-4DC9-9591-88267F182A54}"/>
              </a:ext>
            </a:extLst>
          </p:cNvPr>
          <p:cNvSpPr/>
          <p:nvPr/>
        </p:nvSpPr>
        <p:spPr>
          <a:xfrm>
            <a:off x="4247522" y="1428662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BFC366-274F-42F4-A74B-11072439B60D}"/>
              </a:ext>
            </a:extLst>
          </p:cNvPr>
          <p:cNvCxnSpPr>
            <a:cxnSpLocks/>
          </p:cNvCxnSpPr>
          <p:nvPr/>
        </p:nvCxnSpPr>
        <p:spPr>
          <a:xfrm flipH="1">
            <a:off x="10855687" y="1466955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D7A1044C-97AA-4956-A27A-E0D5316B613C}"/>
              </a:ext>
            </a:extLst>
          </p:cNvPr>
          <p:cNvSpPr/>
          <p:nvPr/>
        </p:nvSpPr>
        <p:spPr>
          <a:xfrm>
            <a:off x="10989444" y="1428662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7295C7-EBC4-4AE8-ACBA-77B064AB63F2}"/>
              </a:ext>
            </a:extLst>
          </p:cNvPr>
          <p:cNvCxnSpPr>
            <a:cxnSpLocks/>
          </p:cNvCxnSpPr>
          <p:nvPr/>
        </p:nvCxnSpPr>
        <p:spPr>
          <a:xfrm flipH="1">
            <a:off x="6473698" y="2129522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loud 21">
            <a:extLst>
              <a:ext uri="{FF2B5EF4-FFF2-40B4-BE49-F238E27FC236}">
                <a16:creationId xmlns:a16="http://schemas.microsoft.com/office/drawing/2014/main" id="{04D5DEEE-9205-4D43-8B2D-22867FF6B999}"/>
              </a:ext>
            </a:extLst>
          </p:cNvPr>
          <p:cNvSpPr/>
          <p:nvPr/>
        </p:nvSpPr>
        <p:spPr>
          <a:xfrm>
            <a:off x="6587480" y="2041378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573F34-265C-4257-BBBE-10F009CE2422}"/>
              </a:ext>
            </a:extLst>
          </p:cNvPr>
          <p:cNvCxnSpPr>
            <a:cxnSpLocks/>
          </p:cNvCxnSpPr>
          <p:nvPr/>
        </p:nvCxnSpPr>
        <p:spPr>
          <a:xfrm flipH="1">
            <a:off x="3893777" y="2730570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loud 23">
            <a:extLst>
              <a:ext uri="{FF2B5EF4-FFF2-40B4-BE49-F238E27FC236}">
                <a16:creationId xmlns:a16="http://schemas.microsoft.com/office/drawing/2014/main" id="{16E8B7D6-5118-462D-8ABD-687D3BA335C9}"/>
              </a:ext>
            </a:extLst>
          </p:cNvPr>
          <p:cNvSpPr/>
          <p:nvPr/>
        </p:nvSpPr>
        <p:spPr>
          <a:xfrm>
            <a:off x="3978423" y="2707527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B127F8-BF85-44F9-A423-808AEAE12141}"/>
              </a:ext>
            </a:extLst>
          </p:cNvPr>
          <p:cNvCxnSpPr>
            <a:cxnSpLocks/>
          </p:cNvCxnSpPr>
          <p:nvPr/>
        </p:nvCxnSpPr>
        <p:spPr>
          <a:xfrm flipH="1">
            <a:off x="11100725" y="2730570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loud 25">
            <a:extLst>
              <a:ext uri="{FF2B5EF4-FFF2-40B4-BE49-F238E27FC236}">
                <a16:creationId xmlns:a16="http://schemas.microsoft.com/office/drawing/2014/main" id="{5FF081D9-3C5E-473A-A4FF-CF8637390B22}"/>
              </a:ext>
            </a:extLst>
          </p:cNvPr>
          <p:cNvSpPr/>
          <p:nvPr/>
        </p:nvSpPr>
        <p:spPr>
          <a:xfrm>
            <a:off x="11178166" y="2684772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763B45-D2B9-4F23-A8B1-B4DA03482CE6}"/>
              </a:ext>
            </a:extLst>
          </p:cNvPr>
          <p:cNvCxnSpPr>
            <a:cxnSpLocks/>
          </p:cNvCxnSpPr>
          <p:nvPr/>
        </p:nvCxnSpPr>
        <p:spPr>
          <a:xfrm flipH="1">
            <a:off x="9476509" y="3384451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loud 27">
            <a:extLst>
              <a:ext uri="{FF2B5EF4-FFF2-40B4-BE49-F238E27FC236}">
                <a16:creationId xmlns:a16="http://schemas.microsoft.com/office/drawing/2014/main" id="{D39E31D6-FC5C-4E3C-B2DE-C413BF473FB1}"/>
              </a:ext>
            </a:extLst>
          </p:cNvPr>
          <p:cNvSpPr/>
          <p:nvPr/>
        </p:nvSpPr>
        <p:spPr>
          <a:xfrm>
            <a:off x="9593202" y="3337799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9201B0-705A-4EC7-92FA-57193D9FCE48}"/>
              </a:ext>
            </a:extLst>
          </p:cNvPr>
          <p:cNvCxnSpPr>
            <a:cxnSpLocks/>
          </p:cNvCxnSpPr>
          <p:nvPr/>
        </p:nvCxnSpPr>
        <p:spPr>
          <a:xfrm flipH="1">
            <a:off x="5546561" y="4038354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loud 29">
            <a:extLst>
              <a:ext uri="{FF2B5EF4-FFF2-40B4-BE49-F238E27FC236}">
                <a16:creationId xmlns:a16="http://schemas.microsoft.com/office/drawing/2014/main" id="{40E80F89-10FE-4755-AAD5-E11CE0368ADE}"/>
              </a:ext>
            </a:extLst>
          </p:cNvPr>
          <p:cNvSpPr/>
          <p:nvPr/>
        </p:nvSpPr>
        <p:spPr>
          <a:xfrm>
            <a:off x="5687410" y="4006222"/>
            <a:ext cx="249197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4EE520-3CEC-44EB-937E-E4E34FB41FDC}"/>
              </a:ext>
            </a:extLst>
          </p:cNvPr>
          <p:cNvCxnSpPr>
            <a:cxnSpLocks/>
          </p:cNvCxnSpPr>
          <p:nvPr/>
        </p:nvCxnSpPr>
        <p:spPr>
          <a:xfrm flipH="1">
            <a:off x="6225876" y="4668694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>
            <a:extLst>
              <a:ext uri="{FF2B5EF4-FFF2-40B4-BE49-F238E27FC236}">
                <a16:creationId xmlns:a16="http://schemas.microsoft.com/office/drawing/2014/main" id="{8C73B391-EAF3-461B-8868-5E01D2E293C8}"/>
              </a:ext>
            </a:extLst>
          </p:cNvPr>
          <p:cNvSpPr/>
          <p:nvPr/>
        </p:nvSpPr>
        <p:spPr>
          <a:xfrm>
            <a:off x="6861098" y="5189098"/>
            <a:ext cx="698283" cy="26435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EF7FECF-4032-445C-BB74-FD7259E85297}"/>
              </a:ext>
            </a:extLst>
          </p:cNvPr>
          <p:cNvCxnSpPr>
            <a:cxnSpLocks/>
          </p:cNvCxnSpPr>
          <p:nvPr/>
        </p:nvCxnSpPr>
        <p:spPr>
          <a:xfrm flipH="1">
            <a:off x="6836186" y="5324434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EAC305-3EA2-48D1-8333-17A334CBA25B}"/>
              </a:ext>
            </a:extLst>
          </p:cNvPr>
          <p:cNvCxnSpPr>
            <a:cxnSpLocks/>
          </p:cNvCxnSpPr>
          <p:nvPr/>
        </p:nvCxnSpPr>
        <p:spPr>
          <a:xfrm flipH="1">
            <a:off x="9965168" y="5962295"/>
            <a:ext cx="77441" cy="63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660FE8A-4FB4-4D70-A6FD-412E9F60BA0A}"/>
              </a:ext>
            </a:extLst>
          </p:cNvPr>
          <p:cNvSpPr/>
          <p:nvPr/>
        </p:nvSpPr>
        <p:spPr>
          <a:xfrm>
            <a:off x="457967" y="947381"/>
            <a:ext cx="518160" cy="4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E515473-382A-4C6A-B638-605623F54BC0}"/>
              </a:ext>
            </a:extLst>
          </p:cNvPr>
          <p:cNvSpPr/>
          <p:nvPr/>
        </p:nvSpPr>
        <p:spPr>
          <a:xfrm>
            <a:off x="457967" y="5453450"/>
            <a:ext cx="518160" cy="4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300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2" grpId="0" animBg="1"/>
      <p:bldP spid="32" grpId="1" animBg="1"/>
      <p:bldP spid="35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425D72-8E03-4518-BBBF-61BC00EA5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47" y="171268"/>
            <a:ext cx="1774359" cy="165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B1DDAE4-383A-4E51-A3DE-602036BFE18D}"/>
              </a:ext>
            </a:extLst>
          </p:cNvPr>
          <p:cNvSpPr/>
          <p:nvPr/>
        </p:nvSpPr>
        <p:spPr bwMode="auto">
          <a:xfrm>
            <a:off x="1706789" y="169923"/>
            <a:ext cx="10304462" cy="1628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Thay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hình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ảnh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bằng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từ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ngữ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thích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hợp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và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nói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lại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các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câu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sau</a:t>
            </a:r>
            <a:r>
              <a:rPr kumimoji="0" lang="en-AU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.黑体-日本语"/>
                <a:cs typeface=".黑体-日本语"/>
                <a:sym typeface="+mn-lt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.黑体-日本语"/>
              <a:cs typeface=".黑体-日本语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936FE96-EAC2-4EAF-9A24-83999D58A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013" y="5676900"/>
            <a:ext cx="17978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">
            <a:extLst>
              <a:ext uri="{FF2B5EF4-FFF2-40B4-BE49-F238E27FC236}">
                <a16:creationId xmlns:a16="http://schemas.microsoft.com/office/drawing/2014/main" id="{613E96A2-7360-41AB-9834-6BBF5F6B0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88740"/>
            <a:ext cx="12192000" cy="530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302440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248</Words>
  <Application>Microsoft Office PowerPoint</Application>
  <PresentationFormat>Widescreen</PresentationFormat>
  <Paragraphs>46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Times New Roman</vt:lpstr>
      <vt:lpstr>inpin heiti</vt:lpstr>
      <vt:lpstr>HP-211</vt:lpstr>
      <vt:lpstr>Franklin Gothic Heavy</vt:lpstr>
      <vt:lpstr>Calibri</vt:lpstr>
      <vt:lpstr>UTM Avo</vt:lpstr>
      <vt:lpstr>HP-092</vt:lpstr>
      <vt:lpstr>HP001</vt:lpstr>
      <vt:lpstr>VNI 15 Chops</vt:lpstr>
      <vt:lpstr>Arial</vt:lpstr>
      <vt:lpstr>HP-022</vt:lpstr>
      <vt:lpstr>Office Theme</vt:lpstr>
      <vt:lpstr>2_Office 主题</vt:lpstr>
      <vt:lpstr>HOC10 TEMPLATE (1)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KIM ANH</cp:lastModifiedBy>
  <cp:revision>116</cp:revision>
  <dcterms:created xsi:type="dcterms:W3CDTF">2021-11-01T08:16:43Z</dcterms:created>
  <dcterms:modified xsi:type="dcterms:W3CDTF">2023-02-22T14:25:52Z</dcterms:modified>
</cp:coreProperties>
</file>