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47" r:id="rId2"/>
    <p:sldMasterId id="2147483749" r:id="rId3"/>
    <p:sldMasterId id="2147483751" r:id="rId4"/>
    <p:sldMasterId id="2147483753" r:id="rId5"/>
    <p:sldMasterId id="2147483755" r:id="rId6"/>
  </p:sldMasterIdLst>
  <p:notesMasterIdLst>
    <p:notesMasterId r:id="rId33"/>
  </p:notesMasterIdLst>
  <p:sldIdLst>
    <p:sldId id="474" r:id="rId7"/>
    <p:sldId id="268" r:id="rId8"/>
    <p:sldId id="334" r:id="rId9"/>
    <p:sldId id="337" r:id="rId10"/>
    <p:sldId id="338" r:id="rId11"/>
    <p:sldId id="335" r:id="rId12"/>
    <p:sldId id="336" r:id="rId13"/>
    <p:sldId id="275" r:id="rId14"/>
    <p:sldId id="314" r:id="rId15"/>
    <p:sldId id="428" r:id="rId16"/>
    <p:sldId id="429" r:id="rId17"/>
    <p:sldId id="427" r:id="rId18"/>
    <p:sldId id="476" r:id="rId19"/>
    <p:sldId id="477" r:id="rId20"/>
    <p:sldId id="306" r:id="rId21"/>
    <p:sldId id="282" r:id="rId22"/>
    <p:sldId id="478" r:id="rId23"/>
    <p:sldId id="317" r:id="rId24"/>
    <p:sldId id="321" r:id="rId25"/>
    <p:sldId id="342" r:id="rId26"/>
    <p:sldId id="343" r:id="rId27"/>
    <p:sldId id="479" r:id="rId28"/>
    <p:sldId id="307" r:id="rId29"/>
    <p:sldId id="480" r:id="rId30"/>
    <p:sldId id="278" r:id="rId31"/>
    <p:sldId id="29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99FF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4660"/>
  </p:normalViewPr>
  <p:slideViewPr>
    <p:cSldViewPr snapToGrid="0">
      <p:cViewPr>
        <p:scale>
          <a:sx n="284" d="100"/>
          <a:sy n="284" d="100"/>
        </p:scale>
        <p:origin x="-1208" y="-94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8C5CF-8712-480D-98BE-4612C2A9E1F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19475-F47C-4B34-B7ED-208387C14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9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quay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9475-F47C-4B34-B7ED-208387C146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56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9BE6D-0AA1-45E0-AB22-21BDAD4DA1D3}" type="slidenum"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72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7526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0706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8168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651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9BE6D-0AA1-45E0-AB22-21BDAD4DA1D3}" type="slidenum"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157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9BE6D-0AA1-45E0-AB22-21BDAD4DA1D3}" type="slidenum"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707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9BE6D-0AA1-45E0-AB22-21BDAD4DA1D3}" type="slidenum"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67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F893E7E-7779-45E4-8FC5-FC1950B5478F}"/>
              </a:ext>
            </a:extLst>
          </p:cNvPr>
          <p:cNvSpPr/>
          <p:nvPr userDrawn="1"/>
        </p:nvSpPr>
        <p:spPr>
          <a:xfrm>
            <a:off x="10809100" y="247251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39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09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6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EDC95-AE73-4466-89A3-663C83CFB5CC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BD0CF-5620-419C-9315-BF4CF7705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91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381636"/>
      </p:ext>
    </p:extLst>
  </p:cSld>
  <p:clrMapOvr>
    <a:masterClrMapping/>
  </p:clrMapOvr>
  <p:transition spd="slow" advClick="0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57599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14017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169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738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03071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1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8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7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42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97FFD3-2B2B-4AFF-AE06-C76F08C42F30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5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4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13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1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02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38" r:id="rId13"/>
    <p:sldLayoutId id="2147483739" r:id="rId1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562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6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2/16/2023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8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slide" Target="slide7.xml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11" Type="http://schemas.openxmlformats.org/officeDocument/2006/relationships/image" Target="../media/image17.gif"/><Relationship Id="rId5" Type="http://schemas.openxmlformats.org/officeDocument/2006/relationships/slide" Target="slide4.xml"/><Relationship Id="rId10" Type="http://schemas.openxmlformats.org/officeDocument/2006/relationships/image" Target="../media/image16.png"/><Relationship Id="rId4" Type="http://schemas.openxmlformats.org/officeDocument/2006/relationships/slide" Target="slide6.xml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7510" y="2758822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Bài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 118: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oam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 -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oăm</a:t>
            </a:r>
            <a:endParaRPr 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B08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68F62-9FE7-4EF5-9437-2A93BE8AD49D}"/>
              </a:ext>
            </a:extLst>
          </p:cNvPr>
          <p:cNvSpPr txBox="1"/>
          <p:nvPr/>
        </p:nvSpPr>
        <p:spPr>
          <a:xfrm>
            <a:off x="501486" y="930671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-092" pitchFamily="34" charset="0"/>
                <a:ea typeface="+mn-ea"/>
                <a:cs typeface="+mn-cs"/>
              </a:rPr>
              <a:t>LỚP 1/3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7D4B7-6AEA-4B13-9FBB-D30B9860A580}"/>
              </a:ext>
            </a:extLst>
          </p:cNvPr>
          <p:cNvSpPr txBox="1"/>
          <p:nvPr/>
        </p:nvSpPr>
        <p:spPr>
          <a:xfrm flipH="1">
            <a:off x="2865118" y="4414584"/>
            <a:ext cx="6461763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GV: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Vuõ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Thò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 Kim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Anh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0C76F-816E-4F24-93D9-49CCD707BDDD}"/>
              </a:ext>
            </a:extLst>
          </p:cNvPr>
          <p:cNvSpPr txBox="1"/>
          <p:nvPr/>
        </p:nvSpPr>
        <p:spPr>
          <a:xfrm>
            <a:off x="4132474" y="1527914"/>
            <a:ext cx="4094638" cy="1230908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Học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vần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F2448F2-1335-4B59-8D6A-7F66A60F8982}"/>
              </a:ext>
            </a:extLst>
          </p:cNvPr>
          <p:cNvSpPr txBox="1"/>
          <p:nvPr/>
        </p:nvSpPr>
        <p:spPr>
          <a:xfrm>
            <a:off x="6903697" y="713409"/>
            <a:ext cx="4591617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>
                <a:solidFill>
                  <a:prstClr val="black"/>
                </a:solidFill>
                <a:latin typeface="HP-211" panose="020B0803050302020204" pitchFamily="34" charset="0"/>
              </a:rPr>
              <a:t>ngoạm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7CFB70-CF36-4580-8F13-443195FDEE80}"/>
              </a:ext>
            </a:extLst>
          </p:cNvPr>
          <p:cNvSpPr txBox="1"/>
          <p:nvPr/>
        </p:nvSpPr>
        <p:spPr>
          <a:xfrm>
            <a:off x="1051716" y="4036008"/>
            <a:ext cx="494278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ngoạm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A9805-5642-4441-BB1B-2C2239F00B58}"/>
              </a:ext>
            </a:extLst>
          </p:cNvPr>
          <p:cNvSpPr txBox="1"/>
          <p:nvPr/>
        </p:nvSpPr>
        <p:spPr>
          <a:xfrm>
            <a:off x="2618214" y="4040028"/>
            <a:ext cx="298886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oam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2F0EF-81B1-47E0-88E9-AF960C8A90BB}"/>
              </a:ext>
            </a:extLst>
          </p:cNvPr>
          <p:cNvSpPr txBox="1"/>
          <p:nvPr/>
        </p:nvSpPr>
        <p:spPr>
          <a:xfrm>
            <a:off x="8473338" y="713410"/>
            <a:ext cx="3243647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 dirty="0" err="1">
                <a:solidFill>
                  <a:srgbClr val="FF0000"/>
                </a:solidFill>
                <a:latin typeface="HP-211" panose="020B0803050302020204" pitchFamily="34" charset="0"/>
              </a:rPr>
              <a:t>oam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6E251-9755-4A5C-A098-65853945F90F}"/>
              </a:ext>
            </a:extLst>
          </p:cNvPr>
          <p:cNvGrpSpPr/>
          <p:nvPr/>
        </p:nvGrpSpPr>
        <p:grpSpPr>
          <a:xfrm>
            <a:off x="7158404" y="2837570"/>
            <a:ext cx="4082201" cy="2396876"/>
            <a:chOff x="3810000" y="1424287"/>
            <a:chExt cx="2569722" cy="15079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569722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-211" panose="020B0803050302020204" pitchFamily="34" charset="0"/>
                  <a:ea typeface="+mn-ea"/>
                  <a:cs typeface="Times New Roman" panose="02020603050405020304" pitchFamily="18" charset="0"/>
                </a:rPr>
                <a:t>oam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F610E4-22A2-447B-A2C9-C676608680FB}"/>
                </a:ext>
              </a:extLst>
            </p:cNvPr>
            <p:cNvSpPr/>
            <p:nvPr/>
          </p:nvSpPr>
          <p:spPr>
            <a:xfrm>
              <a:off x="3810000" y="2246432"/>
              <a:ext cx="790662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5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HP-211" panose="020B0803050302020204" pitchFamily="34" charset="0"/>
                  <a:ea typeface="+mn-ea"/>
                  <a:cs typeface="Times New Roman" panose="02020603050405020304" pitchFamily="18" charset="0"/>
                </a:rPr>
                <a:t>o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7042CD-0FA6-41D6-84FC-FD5B4ED25889}"/>
                </a:ext>
              </a:extLst>
            </p:cNvPr>
            <p:cNvSpPr/>
            <p:nvPr/>
          </p:nvSpPr>
          <p:spPr>
            <a:xfrm>
              <a:off x="5495376" y="2245729"/>
              <a:ext cx="884346" cy="685800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5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-211" panose="020B0803050302020204" pitchFamily="34" charset="0"/>
                  <a:ea typeface="+mn-ea"/>
                  <a:cs typeface="Times New Roman" panose="02020603050405020304" pitchFamily="18" charset="0"/>
                </a:rPr>
                <a:t>m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393ACBA-4E06-401D-A2BB-A003370EB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1412" y="713409"/>
            <a:ext cx="3266800" cy="37763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0B1DECE-48E1-4F1B-B887-B25BB7CEAE89}"/>
              </a:ext>
            </a:extLst>
          </p:cNvPr>
          <p:cNvSpPr/>
          <p:nvPr/>
        </p:nvSpPr>
        <p:spPr>
          <a:xfrm>
            <a:off x="8422666" y="4140782"/>
            <a:ext cx="1404852" cy="10900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rPr>
              <a:t>a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3ED175-FE76-48F1-832C-46F476E2930E}"/>
              </a:ext>
            </a:extLst>
          </p:cNvPr>
          <p:cNvGrpSpPr/>
          <p:nvPr/>
        </p:nvGrpSpPr>
        <p:grpSpPr>
          <a:xfrm>
            <a:off x="6903697" y="2376196"/>
            <a:ext cx="4474456" cy="2890717"/>
            <a:chOff x="3810000" y="1424287"/>
            <a:chExt cx="2084896" cy="164288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9FEE7F-95D2-4313-B384-8A5E35E1668B}"/>
                </a:ext>
              </a:extLst>
            </p:cNvPr>
            <p:cNvSpPr/>
            <p:nvPr/>
          </p:nvSpPr>
          <p:spPr>
            <a:xfrm>
              <a:off x="3810000" y="1424287"/>
              <a:ext cx="2084896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-211" panose="020B0803050302020204" pitchFamily="34" charset="0"/>
                  <a:ea typeface="+mn-ea"/>
                  <a:cs typeface="Times New Roman" panose="02020603050405020304" pitchFamily="18" charset="0"/>
                </a:rPr>
                <a:t>ngoạm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3E4E57-223D-4BF1-988C-A86B21CBF76F}"/>
                </a:ext>
              </a:extLst>
            </p:cNvPr>
            <p:cNvSpPr/>
            <p:nvPr/>
          </p:nvSpPr>
          <p:spPr>
            <a:xfrm>
              <a:off x="3810000" y="2248869"/>
              <a:ext cx="755252" cy="8182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HP-211" panose="020B0803050302020204" pitchFamily="34" charset="0"/>
                  <a:ea typeface="+mn-ea"/>
                  <a:cs typeface="Times New Roman" panose="02020603050405020304" pitchFamily="18" charset="0"/>
                </a:rPr>
                <a:t>ng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D6427A-B3D2-46B4-A2E4-6053F182AFB8}"/>
                </a:ext>
              </a:extLst>
            </p:cNvPr>
            <p:cNvSpPr/>
            <p:nvPr/>
          </p:nvSpPr>
          <p:spPr>
            <a:xfrm>
              <a:off x="4570047" y="2245729"/>
              <a:ext cx="1324849" cy="818299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-211" panose="020B0803050302020204" pitchFamily="34" charset="0"/>
                  <a:ea typeface="+mn-ea"/>
                  <a:cs typeface="Times New Roman" panose="02020603050405020304" pitchFamily="18" charset="0"/>
                </a:rPr>
                <a:t>oạm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0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4" grpId="0"/>
      <p:bldP spid="5" grpId="0"/>
      <p:bldP spid="7" grpId="0"/>
      <p:bldP spid="7" grpId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7CFB70-CF36-4580-8F13-443195FDEE80}"/>
              </a:ext>
            </a:extLst>
          </p:cNvPr>
          <p:cNvSpPr txBox="1"/>
          <p:nvPr/>
        </p:nvSpPr>
        <p:spPr>
          <a:xfrm>
            <a:off x="108789" y="4361229"/>
            <a:ext cx="675723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mỏ</a:t>
            </a:r>
            <a:r>
              <a:rPr lang="vi-VN" sz="95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95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khoằm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A9805-5642-4441-BB1B-2C2239F00B58}"/>
              </a:ext>
            </a:extLst>
          </p:cNvPr>
          <p:cNvSpPr txBox="1"/>
          <p:nvPr/>
        </p:nvSpPr>
        <p:spPr>
          <a:xfrm>
            <a:off x="3758582" y="4371680"/>
            <a:ext cx="351790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oăm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2F0EF-81B1-47E0-88E9-AF960C8A90BB}"/>
              </a:ext>
            </a:extLst>
          </p:cNvPr>
          <p:cNvSpPr txBox="1"/>
          <p:nvPr/>
        </p:nvSpPr>
        <p:spPr>
          <a:xfrm>
            <a:off x="6359238" y="322136"/>
            <a:ext cx="456342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 dirty="0">
                <a:solidFill>
                  <a:prstClr val="black"/>
                </a:solidFill>
                <a:latin typeface="HP-211" panose="020B0803050302020204" pitchFamily="34" charset="0"/>
              </a:rPr>
              <a:t>khoằm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6E251-9755-4A5C-A098-65853945F90F}"/>
              </a:ext>
            </a:extLst>
          </p:cNvPr>
          <p:cNvGrpSpPr/>
          <p:nvPr/>
        </p:nvGrpSpPr>
        <p:grpSpPr>
          <a:xfrm>
            <a:off x="6710774" y="2388346"/>
            <a:ext cx="4760791" cy="2494525"/>
            <a:chOff x="3535948" y="1329139"/>
            <a:chExt cx="2483854" cy="17380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B49699-D03F-4FC9-958A-55A7300A9EE6}"/>
                </a:ext>
              </a:extLst>
            </p:cNvPr>
            <p:cNvSpPr/>
            <p:nvPr/>
          </p:nvSpPr>
          <p:spPr>
            <a:xfrm>
              <a:off x="3535948" y="1329139"/>
              <a:ext cx="2483852" cy="91344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9500" dirty="0">
                  <a:solidFill>
                    <a:srgbClr val="FF0000"/>
                  </a:solidFill>
                  <a:latin typeface="HP-211" panose="020B0803050302020204" pitchFamily="34" charset="0"/>
                  <a:cs typeface="Times New Roman" panose="02020603050405020304" pitchFamily="18" charset="0"/>
                </a:rPr>
                <a:t>oăm</a:t>
              </a:r>
              <a:endPara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F610E4-22A2-447B-A2C9-C676608680FB}"/>
                </a:ext>
              </a:extLst>
            </p:cNvPr>
            <p:cNvSpPr/>
            <p:nvPr/>
          </p:nvSpPr>
          <p:spPr>
            <a:xfrm>
              <a:off x="3535948" y="2248870"/>
              <a:ext cx="788114" cy="8183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9500">
                  <a:solidFill>
                    <a:srgbClr val="008000"/>
                  </a:solidFill>
                  <a:latin typeface="HP-211" panose="020B0803050302020204" pitchFamily="34" charset="0"/>
                  <a:cs typeface="Times New Roman" panose="02020603050405020304" pitchFamily="18" charset="0"/>
                </a:rPr>
                <a:t>o</a:t>
              </a:r>
              <a:endPara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7042CD-0FA6-41D6-84FC-FD5B4ED25889}"/>
                </a:ext>
              </a:extLst>
            </p:cNvPr>
            <p:cNvSpPr/>
            <p:nvPr/>
          </p:nvSpPr>
          <p:spPr>
            <a:xfrm>
              <a:off x="5121286" y="2247411"/>
              <a:ext cx="898516" cy="816618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9500" dirty="0">
                  <a:solidFill>
                    <a:srgbClr val="7030A0"/>
                  </a:solidFill>
                  <a:latin typeface="HP-211" panose="020B0803050302020204" pitchFamily="34" charset="0"/>
                  <a:cs typeface="Times New Roman" panose="02020603050405020304" pitchFamily="18" charset="0"/>
                </a:rPr>
                <a:t>m</a:t>
              </a:r>
              <a:endPara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14CBB35-0979-407C-9926-303BD0B94121}"/>
              </a:ext>
            </a:extLst>
          </p:cNvPr>
          <p:cNvSpPr txBox="1"/>
          <p:nvPr/>
        </p:nvSpPr>
        <p:spPr>
          <a:xfrm>
            <a:off x="7721303" y="323191"/>
            <a:ext cx="3357986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>
                <a:solidFill>
                  <a:srgbClr val="FF0000"/>
                </a:solidFill>
                <a:latin typeface="HP-211" panose="020B0803050302020204" pitchFamily="34" charset="0"/>
              </a:rPr>
              <a:t>oăm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pic>
        <p:nvPicPr>
          <p:cNvPr id="18" name="Picture 25">
            <a:extLst>
              <a:ext uri="{FF2B5EF4-FFF2-40B4-BE49-F238E27FC236}">
                <a16:creationId xmlns:a16="http://schemas.microsoft.com/office/drawing/2014/main" id="{C24F2FF9-9DDC-40EF-9E6D-96910A2DE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4282" y="333871"/>
            <a:ext cx="2797273" cy="410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329BB38-4C29-4C05-BE7E-D63A9D0360C1}"/>
              </a:ext>
            </a:extLst>
          </p:cNvPr>
          <p:cNvSpPr/>
          <p:nvPr/>
        </p:nvSpPr>
        <p:spPr>
          <a:xfrm>
            <a:off x="8224346" y="3708374"/>
            <a:ext cx="1510575" cy="11744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 dirty="0">
                <a:solidFill>
                  <a:srgbClr val="7030A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ă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0D9452-43A1-4922-BE5C-C18BA47D180E}"/>
              </a:ext>
            </a:extLst>
          </p:cNvPr>
          <p:cNvGrpSpPr/>
          <p:nvPr/>
        </p:nvGrpSpPr>
        <p:grpSpPr>
          <a:xfrm>
            <a:off x="6710774" y="1982436"/>
            <a:ext cx="5220886" cy="3447735"/>
            <a:chOff x="3810000" y="1333960"/>
            <a:chExt cx="2751904" cy="173616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39A265-FF9B-4338-A021-93579076541C}"/>
                </a:ext>
              </a:extLst>
            </p:cNvPr>
            <p:cNvSpPr/>
            <p:nvPr/>
          </p:nvSpPr>
          <p:spPr>
            <a:xfrm>
              <a:off x="3810000" y="1333960"/>
              <a:ext cx="2749954" cy="908627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-211" panose="020B0803050302020204" pitchFamily="34" charset="0"/>
                  <a:ea typeface="+mn-ea"/>
                  <a:cs typeface="Times New Roman" panose="02020603050405020304" pitchFamily="18" charset="0"/>
                </a:rPr>
                <a:t>khoằm</a:t>
              </a:r>
              <a:endPara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17475D-D4C2-42F9-AED9-B211304CB1EF}"/>
                </a:ext>
              </a:extLst>
            </p:cNvPr>
            <p:cNvSpPr/>
            <p:nvPr/>
          </p:nvSpPr>
          <p:spPr>
            <a:xfrm>
              <a:off x="3810001" y="2248870"/>
              <a:ext cx="933379" cy="8183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HP-211" panose="020B0803050302020204" pitchFamily="34" charset="0"/>
                  <a:ea typeface="+mn-ea"/>
                  <a:cs typeface="Times New Roman" panose="02020603050405020304" pitchFamily="18" charset="0"/>
                </a:rPr>
                <a:t>kh</a:t>
              </a:r>
              <a:endPara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DF1635-E08F-41AC-A06A-B2CB9FD77F34}"/>
                </a:ext>
              </a:extLst>
            </p:cNvPr>
            <p:cNvSpPr/>
            <p:nvPr/>
          </p:nvSpPr>
          <p:spPr>
            <a:xfrm>
              <a:off x="4743380" y="2251829"/>
              <a:ext cx="1818524" cy="818300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-211" panose="020B0803050302020204" pitchFamily="34" charset="0"/>
                  <a:ea typeface="+mn-ea"/>
                  <a:cs typeface="Times New Roman" panose="02020603050405020304" pitchFamily="18" charset="0"/>
                </a:rPr>
                <a:t>oằm</a:t>
              </a:r>
              <a:endPara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85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4.07407E-6 L 0.37851 -0.318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-1594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37839 -0.3203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-1601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7" grpId="0"/>
      <p:bldP spid="7" grpId="1"/>
      <p:bldP spid="12" grpId="0"/>
      <p:bldP spid="12" grpId="1"/>
      <p:bldP spid="12" grpId="2"/>
      <p:bldP spid="19" grpId="0" animBg="1"/>
      <p:bldP spid="19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8378EB-01DB-4721-A552-37584B28EF13}"/>
              </a:ext>
            </a:extLst>
          </p:cNvPr>
          <p:cNvSpPr txBox="1"/>
          <p:nvPr/>
        </p:nvSpPr>
        <p:spPr>
          <a:xfrm>
            <a:off x="289410" y="5071310"/>
            <a:ext cx="533216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ngoạm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DDF00-169A-4E27-A7EF-D8411FBE7F3E}"/>
              </a:ext>
            </a:extLst>
          </p:cNvPr>
          <p:cNvSpPr txBox="1"/>
          <p:nvPr/>
        </p:nvSpPr>
        <p:spPr>
          <a:xfrm>
            <a:off x="1481859" y="3715151"/>
            <a:ext cx="303505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rPr>
              <a:t>oam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8BF1B-DA38-4144-84A0-CF50C852B00A}"/>
              </a:ext>
            </a:extLst>
          </p:cNvPr>
          <p:cNvSpPr txBox="1"/>
          <p:nvPr/>
        </p:nvSpPr>
        <p:spPr>
          <a:xfrm>
            <a:off x="5409284" y="5073150"/>
            <a:ext cx="663601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mỏ</a:t>
            </a:r>
            <a:r>
              <a:rPr lang="vi-VN" sz="95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95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khoằm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40A45-7CC7-4009-8114-BAABB0F6630E}"/>
              </a:ext>
            </a:extLst>
          </p:cNvPr>
          <p:cNvSpPr txBox="1"/>
          <p:nvPr/>
        </p:nvSpPr>
        <p:spPr>
          <a:xfrm>
            <a:off x="7709744" y="3715253"/>
            <a:ext cx="325203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 dirty="0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oăm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B08B7-55D9-4603-8905-124163AA1769}"/>
              </a:ext>
            </a:extLst>
          </p:cNvPr>
          <p:cNvSpPr txBox="1"/>
          <p:nvPr/>
        </p:nvSpPr>
        <p:spPr>
          <a:xfrm>
            <a:off x="2589753" y="1870"/>
            <a:ext cx="706102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Bài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 118: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oam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 -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oăm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A4042-3E28-4F05-8C5F-09047DD92036}"/>
              </a:ext>
            </a:extLst>
          </p:cNvPr>
          <p:cNvSpPr txBox="1"/>
          <p:nvPr/>
        </p:nvSpPr>
        <p:spPr>
          <a:xfrm>
            <a:off x="1861851" y="5071310"/>
            <a:ext cx="320399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oam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03A4AB-BA26-4B70-A82A-8410B6FA0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513" y="940589"/>
            <a:ext cx="2596709" cy="3001742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72CF50D4-EA2D-4923-94ED-007A265F1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37818" y="878746"/>
            <a:ext cx="2043513" cy="300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F57CC2-9F86-4B22-B673-48B640CD16EE}"/>
              </a:ext>
            </a:extLst>
          </p:cNvPr>
          <p:cNvSpPr txBox="1"/>
          <p:nvPr/>
        </p:nvSpPr>
        <p:spPr>
          <a:xfrm>
            <a:off x="9062982" y="5079509"/>
            <a:ext cx="325203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 dirty="0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oăm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1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734448" y="1119984"/>
            <a:ext cx="8013971" cy="7200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557" y="1401208"/>
            <a:ext cx="7253634" cy="6350643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3611582" y="350991"/>
            <a:ext cx="5678080" cy="122829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SO  SÁNH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65F45-EB39-44B9-8A06-4FB8352A5337}"/>
              </a:ext>
            </a:extLst>
          </p:cNvPr>
          <p:cNvSpPr txBox="1"/>
          <p:nvPr/>
        </p:nvSpPr>
        <p:spPr>
          <a:xfrm>
            <a:off x="2640912" y="2386830"/>
            <a:ext cx="328091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500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oam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CA10F8-18FC-43E7-B016-A89513616953}"/>
              </a:ext>
            </a:extLst>
          </p:cNvPr>
          <p:cNvSpPr txBox="1"/>
          <p:nvPr/>
        </p:nvSpPr>
        <p:spPr>
          <a:xfrm>
            <a:off x="6527181" y="2396920"/>
            <a:ext cx="320579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500" dirty="0" err="1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oăm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Rounded Rectangle 58">
            <a:extLst>
              <a:ext uri="{FF2B5EF4-FFF2-40B4-BE49-F238E27FC236}">
                <a16:creationId xmlns:a16="http://schemas.microsoft.com/office/drawing/2014/main" id="{10F302CE-BE64-42C1-987D-20A53C20D833}"/>
              </a:ext>
            </a:extLst>
          </p:cNvPr>
          <p:cNvSpPr/>
          <p:nvPr/>
        </p:nvSpPr>
        <p:spPr>
          <a:xfrm>
            <a:off x="2586421" y="2429730"/>
            <a:ext cx="1406292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rPr>
              <a:t>o</a:t>
            </a:r>
            <a:endParaRPr kumimoji="0" lang="en-US" sz="95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8">
            <a:extLst>
              <a:ext uri="{FF2B5EF4-FFF2-40B4-BE49-F238E27FC236}">
                <a16:creationId xmlns:a16="http://schemas.microsoft.com/office/drawing/2014/main" id="{B776FF61-EEBE-4953-995C-2A17EE73885F}"/>
              </a:ext>
            </a:extLst>
          </p:cNvPr>
          <p:cNvSpPr/>
          <p:nvPr/>
        </p:nvSpPr>
        <p:spPr>
          <a:xfrm>
            <a:off x="3453521" y="2428520"/>
            <a:ext cx="1307330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a</a:t>
            </a:r>
            <a:endParaRPr kumimoji="0" lang="en-US" sz="9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58">
            <a:extLst>
              <a:ext uri="{FF2B5EF4-FFF2-40B4-BE49-F238E27FC236}">
                <a16:creationId xmlns:a16="http://schemas.microsoft.com/office/drawing/2014/main" id="{A7629C8C-F6A7-4323-B10D-70087088532A}"/>
              </a:ext>
            </a:extLst>
          </p:cNvPr>
          <p:cNvSpPr/>
          <p:nvPr/>
        </p:nvSpPr>
        <p:spPr>
          <a:xfrm>
            <a:off x="6402791" y="2441811"/>
            <a:ext cx="1475896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rPr>
              <a:t>o</a:t>
            </a:r>
            <a:endParaRPr kumimoji="0" lang="en-US" sz="95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ounded Rectangle 58">
            <a:extLst>
              <a:ext uri="{FF2B5EF4-FFF2-40B4-BE49-F238E27FC236}">
                <a16:creationId xmlns:a16="http://schemas.microsoft.com/office/drawing/2014/main" id="{ADC1F3EB-0AA3-497D-B98C-EF5393706105}"/>
              </a:ext>
            </a:extLst>
          </p:cNvPr>
          <p:cNvSpPr/>
          <p:nvPr/>
        </p:nvSpPr>
        <p:spPr>
          <a:xfrm>
            <a:off x="7152146" y="2439805"/>
            <a:ext cx="1608661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rPr>
              <a:t>ă</a:t>
            </a:r>
            <a:endParaRPr kumimoji="0" lang="en-US" sz="9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58">
            <a:extLst>
              <a:ext uri="{FF2B5EF4-FFF2-40B4-BE49-F238E27FC236}">
                <a16:creationId xmlns:a16="http://schemas.microsoft.com/office/drawing/2014/main" id="{842DDD6A-0844-4D8B-A4FA-5E2015E3E584}"/>
              </a:ext>
            </a:extLst>
          </p:cNvPr>
          <p:cNvSpPr/>
          <p:nvPr/>
        </p:nvSpPr>
        <p:spPr>
          <a:xfrm>
            <a:off x="4395616" y="2431975"/>
            <a:ext cx="1406292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rPr>
              <a:t>m</a:t>
            </a:r>
            <a:endParaRPr kumimoji="0" lang="en-US" sz="95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ounded Rectangle 58">
            <a:extLst>
              <a:ext uri="{FF2B5EF4-FFF2-40B4-BE49-F238E27FC236}">
                <a16:creationId xmlns:a16="http://schemas.microsoft.com/office/drawing/2014/main" id="{03308228-AE4D-4FAE-880D-EF83DE554C9D}"/>
              </a:ext>
            </a:extLst>
          </p:cNvPr>
          <p:cNvSpPr/>
          <p:nvPr/>
        </p:nvSpPr>
        <p:spPr>
          <a:xfrm>
            <a:off x="8027252" y="2439826"/>
            <a:ext cx="1837901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rPr>
              <a:t>m</a:t>
            </a:r>
            <a:endParaRPr kumimoji="0" lang="en-US" sz="95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65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F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F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F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F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/>
      <p:bldP spid="15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74" y="268224"/>
            <a:ext cx="11303000" cy="632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843148" y="2897249"/>
            <a:ext cx="9666514" cy="224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err="1">
                <a:solidFill>
                  <a:srgbClr val="FF0000"/>
                </a:solidFill>
                <a:latin typeface="HLT Aparo" panose="00000500000000000000" pitchFamily="2" charset="0"/>
                <a:cs typeface="Arial" panose="020B0604020202020204" pitchFamily="34" charset="0"/>
              </a:rPr>
              <a:t>Luyện</a:t>
            </a:r>
            <a:r>
              <a:rPr lang="en-US" sz="13800" b="1" dirty="0">
                <a:solidFill>
                  <a:srgbClr val="FF0000"/>
                </a:solidFill>
                <a:latin typeface="HLT Aparo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13800" b="1" dirty="0" err="1">
                <a:solidFill>
                  <a:srgbClr val="FF0000"/>
                </a:solidFill>
                <a:latin typeface="HLT Aparo" panose="00000500000000000000" pitchFamily="2" charset="0"/>
                <a:cs typeface="Arial" panose="020B0604020202020204" pitchFamily="34" charset="0"/>
              </a:rPr>
              <a:t>Tập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LT Aparo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78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269876" y="5351463"/>
            <a:ext cx="3666020" cy="126188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Dê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nhai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lá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nhồm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nhoàm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4357687" y="5329238"/>
            <a:ext cx="3125786" cy="120032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Giếng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nư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­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/>
              </a:rPr>
              <a:t>ớ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c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sâu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hoắm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8865127" y="5279231"/>
            <a:ext cx="3125786" cy="120032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Khỉ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ngoạm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dưa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hấu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6363" y="535922"/>
            <a:ext cx="11927540" cy="726141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2. </a:t>
            </a:r>
            <a:r>
              <a:rPr lang="en-US" dirty="0">
                <a:solidFill>
                  <a:prstClr val="black"/>
                </a:solidFill>
                <a:latin typeface="UTM Avo" panose="02040603050506020204"/>
              </a:rPr>
              <a:t>T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iếng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vần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/>
              </a:rPr>
              <a:t>oam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?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Tiếng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vần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</a:rPr>
              <a:t>oăm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?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7154863" y="1579563"/>
            <a:ext cx="2082800" cy="1006475"/>
          </a:xfrm>
          <a:prstGeom prst="ellipse">
            <a:avLst/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</a:rPr>
              <a:t>oăm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3293268" y="1500982"/>
            <a:ext cx="2128837" cy="1006475"/>
          </a:xfrm>
          <a:prstGeom prst="ellipse">
            <a:avLst/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</a:rPr>
              <a:t>oam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078163" y="6550025"/>
            <a:ext cx="68262" cy="106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5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206" y="2938174"/>
            <a:ext cx="2657062" cy="237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7134" y="2938175"/>
            <a:ext cx="2369879" cy="228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5103" y="2948511"/>
            <a:ext cx="2585831" cy="240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>
            <a:cxnSpLocks/>
            <a:stCxn id="10242" idx="0"/>
            <a:endCxn id="28" idx="4"/>
          </p:cNvCxnSpPr>
          <p:nvPr/>
        </p:nvCxnSpPr>
        <p:spPr>
          <a:xfrm flipV="1">
            <a:off x="2102886" y="2507457"/>
            <a:ext cx="2254801" cy="28440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stCxn id="10243" idx="0"/>
          </p:cNvCxnSpPr>
          <p:nvPr/>
        </p:nvCxnSpPr>
        <p:spPr>
          <a:xfrm flipV="1">
            <a:off x="5920580" y="2586038"/>
            <a:ext cx="2262128" cy="2743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  <a:stCxn id="28" idx="4"/>
            <a:endCxn id="11277" idx="2"/>
          </p:cNvCxnSpPr>
          <p:nvPr/>
        </p:nvCxnSpPr>
        <p:spPr>
          <a:xfrm>
            <a:off x="4357687" y="2507457"/>
            <a:ext cx="6070332" cy="284400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3" grpId="0" animBg="1"/>
      <p:bldP spid="10244" grpId="0" animBg="1"/>
      <p:bldP spid="26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square&#10;&#10;Description automatically generated">
            <a:extLst>
              <a:ext uri="{FF2B5EF4-FFF2-40B4-BE49-F238E27FC236}">
                <a16:creationId xmlns:a16="http://schemas.microsoft.com/office/drawing/2014/main" id="{EFC31963-19A4-4EC5-B5AC-1A812B1341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78" y="-325389"/>
            <a:ext cx="13333898" cy="716814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08C2BD4-6546-4E2B-9A99-B2E78DC90E69}"/>
              </a:ext>
            </a:extLst>
          </p:cNvPr>
          <p:cNvSpPr/>
          <p:nvPr/>
        </p:nvSpPr>
        <p:spPr>
          <a:xfrm>
            <a:off x="325293" y="3310816"/>
            <a:ext cx="4743423" cy="30376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Dê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nhai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lá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nhồm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nhoàm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34FF293-0638-416B-969D-943115D527E9}"/>
              </a:ext>
            </a:extLst>
          </p:cNvPr>
          <p:cNvSpPr/>
          <p:nvPr/>
        </p:nvSpPr>
        <p:spPr>
          <a:xfrm>
            <a:off x="4691380" y="3553255"/>
            <a:ext cx="4034147" cy="25527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Giếng</a:t>
            </a:r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nước</a:t>
            </a:r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sâu</a:t>
            </a:r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hoắm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F1A8FF-9BC8-4596-A8CD-C62BBAFD04CA}"/>
              </a:ext>
            </a:extLst>
          </p:cNvPr>
          <p:cNvSpPr/>
          <p:nvPr/>
        </p:nvSpPr>
        <p:spPr>
          <a:xfrm>
            <a:off x="8564337" y="3230553"/>
            <a:ext cx="3781049" cy="31981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Khỉ</a:t>
            </a:r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ngoạm</a:t>
            </a:r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dưa</a:t>
            </a:r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hấu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B25A56-FCDC-4FF1-8CDA-3921072BE9A4}"/>
              </a:ext>
            </a:extLst>
          </p:cNvPr>
          <p:cNvSpPr txBox="1"/>
          <p:nvPr/>
        </p:nvSpPr>
        <p:spPr>
          <a:xfrm>
            <a:off x="731337" y="15240"/>
            <a:ext cx="124302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2.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Tiếng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nào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có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vần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</a:rPr>
              <a:t>oam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?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Tiếng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nào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có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vần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 </a:t>
            </a:r>
            <a:r>
              <a:rPr lang="vi-VN" sz="3500" dirty="0">
                <a:solidFill>
                  <a:srgbClr val="FF0000"/>
                </a:solidFill>
                <a:latin typeface="HP-211" panose="020B0803050302020204" pitchFamily="34" charset="0"/>
              </a:rPr>
              <a:t>oăm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?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E17A04-892E-40E7-B5AC-946C675E422E}"/>
              </a:ext>
            </a:extLst>
          </p:cNvPr>
          <p:cNvCxnSpPr>
            <a:cxnSpLocks/>
          </p:cNvCxnSpPr>
          <p:nvPr/>
        </p:nvCxnSpPr>
        <p:spPr>
          <a:xfrm>
            <a:off x="2613646" y="5470255"/>
            <a:ext cx="19542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A7651D2-49EE-4B08-A3DA-0B0D8B2EE9BC}"/>
              </a:ext>
            </a:extLst>
          </p:cNvPr>
          <p:cNvCxnSpPr>
            <a:cxnSpLocks/>
          </p:cNvCxnSpPr>
          <p:nvPr/>
        </p:nvCxnSpPr>
        <p:spPr>
          <a:xfrm>
            <a:off x="6494671" y="5493325"/>
            <a:ext cx="15760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365C4A-B143-405E-865D-7426C057E0E4}"/>
              </a:ext>
            </a:extLst>
          </p:cNvPr>
          <p:cNvCxnSpPr>
            <a:cxnSpLocks/>
          </p:cNvCxnSpPr>
          <p:nvPr/>
        </p:nvCxnSpPr>
        <p:spPr>
          <a:xfrm>
            <a:off x="9948833" y="4856774"/>
            <a:ext cx="20042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6">
            <a:extLst>
              <a:ext uri="{FF2B5EF4-FFF2-40B4-BE49-F238E27FC236}">
                <a16:creationId xmlns:a16="http://schemas.microsoft.com/office/drawing/2014/main" id="{3E96E5B8-2A8E-46E3-932C-60982E8F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0857" y="1189369"/>
            <a:ext cx="3152604" cy="281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7">
            <a:extLst>
              <a:ext uri="{FF2B5EF4-FFF2-40B4-BE49-F238E27FC236}">
                <a16:creationId xmlns:a16="http://schemas.microsoft.com/office/drawing/2014/main" id="{3D8A3D6E-DC04-4DE1-AD79-31D0C4571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8164" y="1294377"/>
            <a:ext cx="2880140" cy="278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8">
            <a:extLst>
              <a:ext uri="{FF2B5EF4-FFF2-40B4-BE49-F238E27FC236}">
                <a16:creationId xmlns:a16="http://schemas.microsoft.com/office/drawing/2014/main" id="{0F5F78EB-2CD9-472B-AAC6-AA966A3E2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61945" y="1671906"/>
            <a:ext cx="2585831" cy="240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9F122B9-D1CA-456A-A968-5DD03B588A50}"/>
              </a:ext>
            </a:extLst>
          </p:cNvPr>
          <p:cNvCxnSpPr>
            <a:cxnSpLocks/>
          </p:cNvCxnSpPr>
          <p:nvPr/>
        </p:nvCxnSpPr>
        <p:spPr>
          <a:xfrm>
            <a:off x="6494671" y="5570598"/>
            <a:ext cx="15760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3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5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74" y="268224"/>
            <a:ext cx="11303000" cy="632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843148" y="2897249"/>
            <a:ext cx="9666514" cy="224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err="1">
                <a:solidFill>
                  <a:srgbClr val="FF0000"/>
                </a:solidFill>
                <a:latin typeface="HLT Aparo" panose="00000500000000000000" pitchFamily="2" charset="0"/>
                <a:cs typeface="Arial" panose="020B0604020202020204" pitchFamily="34" charset="0"/>
              </a:rPr>
              <a:t>Tập</a:t>
            </a:r>
            <a:r>
              <a:rPr lang="en-US" sz="13800" b="1" dirty="0">
                <a:solidFill>
                  <a:srgbClr val="FF0000"/>
                </a:solidFill>
                <a:latin typeface="HLT Aparo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13800" b="1" dirty="0" err="1">
                <a:solidFill>
                  <a:srgbClr val="FF0000"/>
                </a:solidFill>
                <a:latin typeface="HLT Aparo" panose="00000500000000000000" pitchFamily="2" charset="0"/>
                <a:cs typeface="Arial" panose="020B0604020202020204" pitchFamily="34" charset="0"/>
              </a:rPr>
              <a:t>Viết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LT Aparo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274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234906" y="1095663"/>
            <a:ext cx="3400103" cy="939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</a:rPr>
              <a:t>TẬP VIẾT</a:t>
            </a:r>
          </a:p>
        </p:txBody>
      </p:sp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5127" y="2711523"/>
            <a:ext cx="10432474" cy="143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316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udBoo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5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75" y="5916930"/>
            <a:ext cx="5212715" cy="740410"/>
          </a:xfrm>
          <a:prstGeom prst="rect">
            <a:avLst/>
          </a:prstGeom>
        </p:spPr>
      </p:pic>
      <p:pic>
        <p:nvPicPr>
          <p:cNvPr id="4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92559" y="4519930"/>
            <a:ext cx="1846580" cy="2137410"/>
          </a:xfrm>
          <a:prstGeom prst="rect">
            <a:avLst/>
          </a:prstGeom>
        </p:spPr>
      </p:pic>
      <p:pic>
        <p:nvPicPr>
          <p:cNvPr id="5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376" y="4654867"/>
            <a:ext cx="3212448" cy="1817688"/>
          </a:xfrm>
          <a:prstGeom prst="rect">
            <a:avLst/>
          </a:prstGeom>
        </p:spPr>
      </p:pic>
      <p:pic>
        <p:nvPicPr>
          <p:cNvPr id="6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083" y="1167788"/>
            <a:ext cx="7432766" cy="3555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6740" y="1918380"/>
            <a:ext cx="6182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LT Aparo" panose="00000500000000000000" pitchFamily="2" charset="0"/>
                <a:cs typeface="Arial"/>
                <a:sym typeface="Arial"/>
              </a:rPr>
              <a:t>Khởi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LT Aparo" panose="00000500000000000000" pitchFamily="2" charset="0"/>
                <a:cs typeface="Arial"/>
                <a:sym typeface="Arial"/>
              </a:rPr>
              <a:t> </a:t>
            </a:r>
            <a:r>
              <a:rPr kumimoji="0" lang="vi-VN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LT Aparo" panose="00000500000000000000" pitchFamily="2" charset="0"/>
                <a:cs typeface="Arial"/>
                <a:sym typeface="Arial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LT Aparo" panose="00000500000000000000" pitchFamily="2" charset="0"/>
              <a:cs typeface="Arial"/>
              <a:sym typeface="Arial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799" y="4332280"/>
            <a:ext cx="7131050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075" y="1539047"/>
            <a:ext cx="8773850" cy="3036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4495" y="2733435"/>
            <a:ext cx="84339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LT Aparo" panose="00000500000000000000" pitchFamily="2" charset="0"/>
              </a:rPr>
              <a:t>Thư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LT Aparo" panose="00000500000000000000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LT Aparo" panose="00000500000000000000" pitchFamily="2" charset="0"/>
              </a:rPr>
              <a:t>Giãn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LT Apa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570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ời Nắng Trời Mưa - Nhạc Thiếu Nhi Có Lời (1)">
            <a:hlinkClick r:id="" action="ppaction://media"/>
            <a:extLst>
              <a:ext uri="{FF2B5EF4-FFF2-40B4-BE49-F238E27FC236}">
                <a16:creationId xmlns:a16="http://schemas.microsoft.com/office/drawing/2014/main" id="{5AE828D3-F6D6-432E-9E84-4185F69097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32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5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74" y="268224"/>
            <a:ext cx="11303000" cy="632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843148" y="2897249"/>
            <a:ext cx="9666514" cy="224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err="1">
                <a:solidFill>
                  <a:srgbClr val="FF0000"/>
                </a:solidFill>
                <a:latin typeface="HLT Aparo" panose="00000500000000000000" pitchFamily="2" charset="0"/>
                <a:cs typeface="Arial" panose="020B0604020202020204" pitchFamily="34" charset="0"/>
              </a:rPr>
              <a:t>Tập</a:t>
            </a:r>
            <a:r>
              <a:rPr lang="en-US" sz="13800" b="1" dirty="0">
                <a:solidFill>
                  <a:srgbClr val="FF0000"/>
                </a:solidFill>
                <a:latin typeface="HLT Aparo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13800" b="1" dirty="0" err="1">
                <a:solidFill>
                  <a:srgbClr val="FF0000"/>
                </a:solidFill>
                <a:latin typeface="HLT Aparo" panose="00000500000000000000" pitchFamily="2" charset="0"/>
                <a:cs typeface="Arial" panose="020B0604020202020204" pitchFamily="34" charset="0"/>
              </a:rPr>
              <a:t>Đọc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LT Aparo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14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  <p:sndAc>
      <p:stSnd>
        <p:snd r:embed="rId2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A669BB-5162-4EDE-B020-3D5398F0E7D0}"/>
              </a:ext>
            </a:extLst>
          </p:cNvPr>
          <p:cNvSpPr txBox="1"/>
          <p:nvPr/>
        </p:nvSpPr>
        <p:spPr>
          <a:xfrm>
            <a:off x="152401" y="24753"/>
            <a:ext cx="11859490" cy="679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Mưu </a:t>
            </a:r>
            <a:r>
              <a:rPr lang="vi-VN" sz="4000" dirty="0" err="1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chú</a:t>
            </a:r>
            <a:r>
              <a:rPr lang="vi-VN" sz="4000" dirty="0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thỏ</a:t>
            </a:r>
            <a:endParaRPr lang="vi-VN" sz="4000" dirty="0">
              <a:solidFill>
                <a:srgbClr val="FF0000"/>
              </a:solidFill>
              <a:latin typeface="HP-211" panose="020B08030503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	Ở khu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rừng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nọ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mỗi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ngày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con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thú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phải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nộp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mạng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cho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hổ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.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Đến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lượt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thỏ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nó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buồn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bã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đi lang thang.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Thấy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bóng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minh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dưới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giếng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thỏ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nghi ra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kế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.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Nó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đến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gặp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hổ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nói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: “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ông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hổ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khác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đòi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ăn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thịt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con.”.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	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Hổ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theo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thỏ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ra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giếng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.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Thấy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bóng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mình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dưới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lòng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giếng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sâu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hoắm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hổ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gầm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: “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Oàm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...”.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	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Tiếng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gầm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dưới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giếng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vọng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lên,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hổ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lao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xuống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.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Thế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là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hết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đời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hổ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ác</a:t>
            </a:r>
            <a:r>
              <a:rPr lang="vi-VN" sz="4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35105011-4F08-437D-B0CE-22F900306667}"/>
              </a:ext>
            </a:extLst>
          </p:cNvPr>
          <p:cNvSpPr/>
          <p:nvPr/>
        </p:nvSpPr>
        <p:spPr>
          <a:xfrm>
            <a:off x="896343" y="666052"/>
            <a:ext cx="288958" cy="29406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F676FA-999E-439D-A376-04DE6F1DB66E}"/>
              </a:ext>
            </a:extLst>
          </p:cNvPr>
          <p:cNvCxnSpPr>
            <a:cxnSpLocks/>
          </p:cNvCxnSpPr>
          <p:nvPr/>
        </p:nvCxnSpPr>
        <p:spPr>
          <a:xfrm flipH="1">
            <a:off x="5053745" y="1333724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loud 5">
            <a:extLst>
              <a:ext uri="{FF2B5EF4-FFF2-40B4-BE49-F238E27FC236}">
                <a16:creationId xmlns:a16="http://schemas.microsoft.com/office/drawing/2014/main" id="{F0489720-4AAB-42D9-9AA0-8ECD8F16BCBC}"/>
              </a:ext>
            </a:extLst>
          </p:cNvPr>
          <p:cNvSpPr/>
          <p:nvPr/>
        </p:nvSpPr>
        <p:spPr>
          <a:xfrm>
            <a:off x="5150118" y="1306286"/>
            <a:ext cx="249197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BEFF3D-D6DC-4986-A5FB-DFD56EA4AEB7}"/>
              </a:ext>
            </a:extLst>
          </p:cNvPr>
          <p:cNvCxnSpPr>
            <a:cxnSpLocks/>
          </p:cNvCxnSpPr>
          <p:nvPr/>
        </p:nvCxnSpPr>
        <p:spPr>
          <a:xfrm flipH="1">
            <a:off x="3970512" y="2041068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loud 7">
            <a:extLst>
              <a:ext uri="{FF2B5EF4-FFF2-40B4-BE49-F238E27FC236}">
                <a16:creationId xmlns:a16="http://schemas.microsoft.com/office/drawing/2014/main" id="{9122F359-AD28-4583-ABCC-30E68B09F47D}"/>
              </a:ext>
            </a:extLst>
          </p:cNvPr>
          <p:cNvSpPr/>
          <p:nvPr/>
        </p:nvSpPr>
        <p:spPr>
          <a:xfrm>
            <a:off x="4088518" y="1986105"/>
            <a:ext cx="249197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83AFC3-9823-4D11-8E89-9D75DADA6614}"/>
              </a:ext>
            </a:extLst>
          </p:cNvPr>
          <p:cNvCxnSpPr>
            <a:cxnSpLocks/>
          </p:cNvCxnSpPr>
          <p:nvPr/>
        </p:nvCxnSpPr>
        <p:spPr>
          <a:xfrm flipH="1">
            <a:off x="5176656" y="2695874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extLst>
              <a:ext uri="{FF2B5EF4-FFF2-40B4-BE49-F238E27FC236}">
                <a16:creationId xmlns:a16="http://schemas.microsoft.com/office/drawing/2014/main" id="{B9510761-B757-4834-BE14-B5143B164920}"/>
              </a:ext>
            </a:extLst>
          </p:cNvPr>
          <p:cNvSpPr/>
          <p:nvPr/>
        </p:nvSpPr>
        <p:spPr>
          <a:xfrm>
            <a:off x="5294662" y="2640911"/>
            <a:ext cx="249197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916013-FB88-4C64-AA4C-A63CA3E7139D}"/>
              </a:ext>
            </a:extLst>
          </p:cNvPr>
          <p:cNvCxnSpPr>
            <a:cxnSpLocks/>
          </p:cNvCxnSpPr>
          <p:nvPr/>
        </p:nvCxnSpPr>
        <p:spPr>
          <a:xfrm flipH="1">
            <a:off x="10670118" y="2671408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loud 11">
            <a:extLst>
              <a:ext uri="{FF2B5EF4-FFF2-40B4-BE49-F238E27FC236}">
                <a16:creationId xmlns:a16="http://schemas.microsoft.com/office/drawing/2014/main" id="{AF4ABB63-4518-405F-A565-BF5BFA100EF5}"/>
              </a:ext>
            </a:extLst>
          </p:cNvPr>
          <p:cNvSpPr/>
          <p:nvPr/>
        </p:nvSpPr>
        <p:spPr>
          <a:xfrm>
            <a:off x="10788124" y="2616445"/>
            <a:ext cx="249197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684DAD-478D-46AA-A897-359D0DF3531D}"/>
              </a:ext>
            </a:extLst>
          </p:cNvPr>
          <p:cNvCxnSpPr>
            <a:cxnSpLocks/>
          </p:cNvCxnSpPr>
          <p:nvPr/>
        </p:nvCxnSpPr>
        <p:spPr>
          <a:xfrm flipH="1">
            <a:off x="8890418" y="3381611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13">
            <a:extLst>
              <a:ext uri="{FF2B5EF4-FFF2-40B4-BE49-F238E27FC236}">
                <a16:creationId xmlns:a16="http://schemas.microsoft.com/office/drawing/2014/main" id="{7909A051-A110-41B5-8400-7D3C99944283}"/>
              </a:ext>
            </a:extLst>
          </p:cNvPr>
          <p:cNvSpPr/>
          <p:nvPr/>
        </p:nvSpPr>
        <p:spPr>
          <a:xfrm>
            <a:off x="936104" y="4011951"/>
            <a:ext cx="249197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B57523-9CDD-46BD-B98F-0E377AE250FB}"/>
              </a:ext>
            </a:extLst>
          </p:cNvPr>
          <p:cNvCxnSpPr>
            <a:cxnSpLocks/>
          </p:cNvCxnSpPr>
          <p:nvPr/>
        </p:nvCxnSpPr>
        <p:spPr>
          <a:xfrm flipH="1">
            <a:off x="7164964" y="4030748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oud 15">
            <a:extLst>
              <a:ext uri="{FF2B5EF4-FFF2-40B4-BE49-F238E27FC236}">
                <a16:creationId xmlns:a16="http://schemas.microsoft.com/office/drawing/2014/main" id="{9313C854-A062-4209-8BBC-0A8AA8A53970}"/>
              </a:ext>
            </a:extLst>
          </p:cNvPr>
          <p:cNvSpPr/>
          <p:nvPr/>
        </p:nvSpPr>
        <p:spPr>
          <a:xfrm>
            <a:off x="7282970" y="3975785"/>
            <a:ext cx="249197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C405D2-BA38-4E93-94A8-5E9E8A5D2977}"/>
              </a:ext>
            </a:extLst>
          </p:cNvPr>
          <p:cNvCxnSpPr>
            <a:cxnSpLocks/>
          </p:cNvCxnSpPr>
          <p:nvPr/>
        </p:nvCxnSpPr>
        <p:spPr>
          <a:xfrm flipH="1">
            <a:off x="9290704" y="4716051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loud 17">
            <a:extLst>
              <a:ext uri="{FF2B5EF4-FFF2-40B4-BE49-F238E27FC236}">
                <a16:creationId xmlns:a16="http://schemas.microsoft.com/office/drawing/2014/main" id="{29E12144-A989-42F8-AAD2-41D7A70906CE}"/>
              </a:ext>
            </a:extLst>
          </p:cNvPr>
          <p:cNvSpPr/>
          <p:nvPr/>
        </p:nvSpPr>
        <p:spPr>
          <a:xfrm>
            <a:off x="9408710" y="4631455"/>
            <a:ext cx="249197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FB93AA-9874-492A-8D78-CC82F1A3E2CB}"/>
              </a:ext>
            </a:extLst>
          </p:cNvPr>
          <p:cNvCxnSpPr>
            <a:cxnSpLocks/>
          </p:cNvCxnSpPr>
          <p:nvPr/>
        </p:nvCxnSpPr>
        <p:spPr>
          <a:xfrm flipH="1">
            <a:off x="11746771" y="4716051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loud 19">
            <a:extLst>
              <a:ext uri="{FF2B5EF4-FFF2-40B4-BE49-F238E27FC236}">
                <a16:creationId xmlns:a16="http://schemas.microsoft.com/office/drawing/2014/main" id="{D91F3765-CB9C-4A91-8F9A-FBC90AE7135F}"/>
              </a:ext>
            </a:extLst>
          </p:cNvPr>
          <p:cNvSpPr/>
          <p:nvPr/>
        </p:nvSpPr>
        <p:spPr>
          <a:xfrm>
            <a:off x="916223" y="5368165"/>
            <a:ext cx="249197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ECC78AD-DACD-49FF-8E55-3794ECE52E0A}"/>
              </a:ext>
            </a:extLst>
          </p:cNvPr>
          <p:cNvCxnSpPr>
            <a:cxnSpLocks/>
          </p:cNvCxnSpPr>
          <p:nvPr/>
        </p:nvCxnSpPr>
        <p:spPr>
          <a:xfrm flipH="1">
            <a:off x="7244249" y="6063664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30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88EAA67-F81A-42B0-897A-4A01347EE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62777" r="13358" b="-1054"/>
          <a:stretch/>
        </p:blipFill>
        <p:spPr bwMode="auto">
          <a:xfrm>
            <a:off x="-180109" y="2992582"/>
            <a:ext cx="12372109" cy="397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02"/>
          <a:stretch/>
        </p:blipFill>
        <p:spPr bwMode="auto">
          <a:xfrm>
            <a:off x="-45743" y="1"/>
            <a:ext cx="12237743" cy="299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 flipV="1">
            <a:off x="1312863" y="5937250"/>
            <a:ext cx="657225" cy="6445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41475" y="5100638"/>
            <a:ext cx="225425" cy="65563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 flipV="1">
            <a:off x="1617205" y="5538787"/>
            <a:ext cx="781050" cy="720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"/>
            <a:ext cx="12116571" cy="6342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5502" y="5009971"/>
            <a:ext cx="741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CHÀO 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CÁC CON </a:t>
            </a:r>
          </a:p>
        </p:txBody>
      </p:sp>
    </p:spTree>
    <p:extLst>
      <p:ext uri="{BB962C8B-B14F-4D97-AF65-F5344CB8AC3E}">
        <p14:creationId xmlns:p14="http://schemas.microsoft.com/office/powerpoint/2010/main" val="11659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-343566" y="817808"/>
            <a:ext cx="7761101" cy="25337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HP-009" panose="020B08030503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</a:t>
            </a: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HP-009" panose="020B08030503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Quay 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HP-009" panose="020B08030503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May </a:t>
            </a:r>
            <a:r>
              <a:rPr kumimoji="0" lang="en-US" sz="7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HP-009" panose="020B08030503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Mắn</a:t>
            </a:r>
            <a:endParaRPr kumimoji="0" lang="en-US" sz="7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HP-009" panose="020B0803050302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0" name="Google Shape;171;p1">
            <a:hlinkClick r:id="rId4" action="ppaction://hlinksldjump"/>
          </p:cNvPr>
          <p:cNvSpPr/>
          <p:nvPr/>
        </p:nvSpPr>
        <p:spPr>
          <a:xfrm>
            <a:off x="1220282" y="3673967"/>
            <a:ext cx="1141623" cy="109039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1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Google Shape;172;p1">
            <a:hlinkClick r:id="rId5" action="ppaction://hlinksldjump"/>
          </p:cNvPr>
          <p:cNvSpPr/>
          <p:nvPr/>
        </p:nvSpPr>
        <p:spPr>
          <a:xfrm>
            <a:off x="3500215" y="3673967"/>
            <a:ext cx="1141623" cy="110069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" name="Google Shape;173;p1">
            <a:hlinkClick r:id="rId6" action="ppaction://hlinksldjump"/>
          </p:cNvPr>
          <p:cNvSpPr/>
          <p:nvPr/>
        </p:nvSpPr>
        <p:spPr>
          <a:xfrm>
            <a:off x="1220272" y="5086814"/>
            <a:ext cx="1141633" cy="110070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3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" name="Google Shape;174;p1">
            <a:hlinkClick r:id="rId7" action="ppaction://hlinksldjump"/>
          </p:cNvPr>
          <p:cNvSpPr/>
          <p:nvPr/>
        </p:nvSpPr>
        <p:spPr>
          <a:xfrm>
            <a:off x="3561458" y="5110775"/>
            <a:ext cx="1141623" cy="110069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4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5" name="Google Shape;18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671" y="72868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68527" y="117566"/>
            <a:ext cx="1657679" cy="1551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vong quay"/>
          <p:cNvGrpSpPr>
            <a:grpSpLocks/>
          </p:cNvGrpSpPr>
          <p:nvPr/>
        </p:nvGrpSpPr>
        <p:grpSpPr bwMode="auto">
          <a:xfrm>
            <a:off x="5802048" y="728683"/>
            <a:ext cx="4833335" cy="4843031"/>
            <a:chOff x="5377562" y="318533"/>
            <a:chExt cx="6046271" cy="5828280"/>
          </a:xfrm>
        </p:grpSpPr>
        <p:pic>
          <p:nvPicPr>
            <p:cNvPr id="51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562" y="318533"/>
              <a:ext cx="6046271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8"/>
            <p:cNvSpPr txBox="1">
              <a:spLocks noChangeArrowheads="1"/>
            </p:cNvSpPr>
            <p:nvPr/>
          </p:nvSpPr>
          <p:spPr bwMode="auto">
            <a:xfrm rot="-6650339">
              <a:off x="6674685" y="111617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66" name="TextBox 9"/>
            <p:cNvSpPr txBox="1">
              <a:spLocks noChangeArrowheads="1"/>
            </p:cNvSpPr>
            <p:nvPr/>
          </p:nvSpPr>
          <p:spPr bwMode="auto">
            <a:xfrm rot="12232592">
              <a:off x="5742637" y="2094163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73" name="TextBox 10"/>
            <p:cNvSpPr txBox="1">
              <a:spLocks noChangeArrowheads="1"/>
            </p:cNvSpPr>
            <p:nvPr/>
          </p:nvSpPr>
          <p:spPr bwMode="auto">
            <a:xfrm rot="17590276">
              <a:off x="8020995" y="1238928"/>
              <a:ext cx="2025647" cy="73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0" name="TextBox 11"/>
            <p:cNvSpPr txBox="1">
              <a:spLocks noChangeArrowheads="1"/>
            </p:cNvSpPr>
            <p:nvPr/>
          </p:nvSpPr>
          <p:spPr bwMode="auto">
            <a:xfrm rot="20155085">
              <a:off x="8917981" y="2098766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1" name="TextBox 16"/>
            <p:cNvSpPr txBox="1">
              <a:spLocks noChangeArrowheads="1"/>
            </p:cNvSpPr>
            <p:nvPr/>
          </p:nvSpPr>
          <p:spPr bwMode="auto">
            <a:xfrm rot="9501114">
              <a:off x="5697320" y="3511125"/>
              <a:ext cx="2025648" cy="70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TextBox 18"/>
            <p:cNvSpPr txBox="1">
              <a:spLocks noChangeArrowheads="1"/>
            </p:cNvSpPr>
            <p:nvPr/>
          </p:nvSpPr>
          <p:spPr bwMode="auto">
            <a:xfrm rot="6703311">
              <a:off x="6660977" y="433988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TextBox 19"/>
            <p:cNvSpPr txBox="1">
              <a:spLocks noChangeArrowheads="1"/>
            </p:cNvSpPr>
            <p:nvPr/>
          </p:nvSpPr>
          <p:spPr bwMode="auto">
            <a:xfrm rot="3829829">
              <a:off x="8019635" y="4472805"/>
              <a:ext cx="2025647" cy="73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TextBox 20"/>
            <p:cNvSpPr txBox="1">
              <a:spLocks noChangeArrowheads="1"/>
            </p:cNvSpPr>
            <p:nvPr/>
          </p:nvSpPr>
          <p:spPr bwMode="auto">
            <a:xfrm rot="1321648">
              <a:off x="8940446" y="3542636"/>
              <a:ext cx="2025648" cy="70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85" name="quay dung"/>
          <p:cNvSpPr/>
          <p:nvPr/>
        </p:nvSpPr>
        <p:spPr>
          <a:xfrm>
            <a:off x="9380777" y="5762860"/>
            <a:ext cx="1885950" cy="84931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-211" panose="020B0803050302020204" pitchFamily="34" charset="0"/>
                <a:cs typeface="Tahoma" pitchFamily="34" charset="0"/>
                <a:sym typeface="Arial"/>
              </a:rPr>
              <a:t>QUAY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86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189" y="2614752"/>
            <a:ext cx="1193841" cy="110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Isosceles Triangle 86"/>
          <p:cNvSpPr/>
          <p:nvPr/>
        </p:nvSpPr>
        <p:spPr>
          <a:xfrm rot="16200000">
            <a:off x="10083520" y="250086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8" name="Isosceles Triangle 87"/>
          <p:cNvSpPr/>
          <p:nvPr/>
        </p:nvSpPr>
        <p:spPr>
          <a:xfrm rot="16200000">
            <a:off x="10122566" y="2509455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9" name="Isosceles Triangle 88"/>
          <p:cNvSpPr/>
          <p:nvPr/>
        </p:nvSpPr>
        <p:spPr>
          <a:xfrm rot="16200000">
            <a:off x="10130865" y="2547789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0" name="Isosceles Triangle 89"/>
          <p:cNvSpPr/>
          <p:nvPr/>
        </p:nvSpPr>
        <p:spPr>
          <a:xfrm rot="16200000">
            <a:off x="10153751" y="2524870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1" name="Isosceles Triangle 90"/>
          <p:cNvSpPr/>
          <p:nvPr/>
        </p:nvSpPr>
        <p:spPr>
          <a:xfrm rot="16200000">
            <a:off x="10163837" y="2516959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" name="Isosceles Triangle 91"/>
          <p:cNvSpPr/>
          <p:nvPr/>
        </p:nvSpPr>
        <p:spPr>
          <a:xfrm rot="16200000">
            <a:off x="10168492" y="2476963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3" name="Isosceles Triangle 92"/>
          <p:cNvSpPr/>
          <p:nvPr/>
        </p:nvSpPr>
        <p:spPr>
          <a:xfrm rot="16200000">
            <a:off x="10130865" y="2485551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4" name="Isosceles Triangle 93"/>
          <p:cNvSpPr/>
          <p:nvPr/>
        </p:nvSpPr>
        <p:spPr>
          <a:xfrm rot="16200000">
            <a:off x="10139053" y="2525371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5" name="Isosceles Triangle 94"/>
          <p:cNvSpPr/>
          <p:nvPr/>
        </p:nvSpPr>
        <p:spPr>
          <a:xfrm rot="16200000">
            <a:off x="10188744" y="251874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6" name="Isosceles Triangle 95"/>
          <p:cNvSpPr/>
          <p:nvPr/>
        </p:nvSpPr>
        <p:spPr>
          <a:xfrm rot="16200000">
            <a:off x="10202693" y="2492667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7" name="Isosceles Triangle 96"/>
          <p:cNvSpPr/>
          <p:nvPr/>
        </p:nvSpPr>
        <p:spPr>
          <a:xfrm rot="16200000">
            <a:off x="10210347" y="250045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8" name="Picture 9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88294" y="2490939"/>
            <a:ext cx="1233351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5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39" grpId="0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556" y="3418333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4;p2">
            <a:hlinkClick r:id="rId4" action="ppaction://hlinksldjump"/>
          </p:cNvPr>
          <p:cNvSpPr/>
          <p:nvPr/>
        </p:nvSpPr>
        <p:spPr>
          <a:xfrm flipH="1">
            <a:off x="10598227" y="5894024"/>
            <a:ext cx="1593773" cy="790566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HP-211" panose="020B0803050302020204" pitchFamily="34" charset="0"/>
                <a:ea typeface="Tahoma"/>
                <a:cs typeface="Tahoma"/>
                <a:sym typeface="Tahoma"/>
              </a:rPr>
              <a:t>QUAY VỀ</a:t>
            </a:r>
            <a:endParaRPr kumimoji="0" sz="2400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HP-211" panose="020B0803050302020204" pitchFamily="34" charset="0"/>
              <a:ea typeface="Tahoma"/>
              <a:cs typeface="Tahoma"/>
              <a:sym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3900969" y="1478328"/>
            <a:ext cx="7003252" cy="415497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dirty="0" err="1">
                <a:latin typeface="HP-211" panose="020B0803050302020204" pitchFamily="34" charset="0"/>
                <a:cs typeface="Arial"/>
                <a:sym typeface="Arial"/>
              </a:rPr>
              <a:t>Tìm</a:t>
            </a:r>
            <a:r>
              <a:rPr lang="vi-VN" sz="8800" dirty="0"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lang="vi-VN" sz="8800" dirty="0" err="1">
                <a:latin typeface="HP-211" panose="020B0803050302020204" pitchFamily="34" charset="0"/>
                <a:cs typeface="Arial"/>
                <a:sym typeface="Arial"/>
              </a:rPr>
              <a:t>tiếng</a:t>
            </a:r>
            <a:r>
              <a:rPr lang="vi-VN" sz="8800" dirty="0">
                <a:latin typeface="HP-211" panose="020B0803050302020204" pitchFamily="34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dirty="0" err="1">
                <a:latin typeface="HP-211" panose="020B0803050302020204" pitchFamily="34" charset="0"/>
                <a:cs typeface="Arial"/>
                <a:sym typeface="Arial"/>
              </a:rPr>
              <a:t>có</a:t>
            </a:r>
            <a:r>
              <a:rPr lang="vi-VN" sz="8800" dirty="0"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lang="vi-VN" sz="8800" dirty="0" err="1">
                <a:latin typeface="HP-211" panose="020B0803050302020204" pitchFamily="34" charset="0"/>
                <a:cs typeface="Arial"/>
                <a:sym typeface="Arial"/>
              </a:rPr>
              <a:t>vần</a:t>
            </a:r>
            <a:r>
              <a:rPr lang="vi-VN" sz="8800" dirty="0">
                <a:latin typeface="HP-211" panose="020B0803050302020204" pitchFamily="34" charset="0"/>
                <a:cs typeface="Arial"/>
                <a:sym typeface="Arial"/>
              </a:rPr>
              <a:t> </a:t>
            </a:r>
            <a:endParaRPr lang="en-US" sz="8800" dirty="0">
              <a:latin typeface="HP-211" panose="020B0803050302020204" pitchFamily="34" charset="0"/>
              <a:cs typeface="Arial"/>
              <a:sym typeface="Arial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srgbClr val="FF0000"/>
                </a:solidFill>
                <a:latin typeface="HP-211" panose="020B0803050302020204" pitchFamily="34" charset="0"/>
                <a:cs typeface="Arial"/>
                <a:sym typeface="Arial"/>
              </a:rPr>
              <a:t>uy</a:t>
            </a:r>
            <a:r>
              <a:rPr lang="en-US" sz="8800" dirty="0">
                <a:solidFill>
                  <a:srgbClr val="FF0000"/>
                </a:solidFill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lang="en-US" sz="8800" dirty="0">
                <a:latin typeface="HP-211" panose="020B0803050302020204" pitchFamily="34" charset="0"/>
                <a:cs typeface="Arial"/>
                <a:sym typeface="Arial"/>
              </a:rPr>
              <a:t>?</a:t>
            </a:r>
            <a:endParaRPr kumimoji="0" lang="es-ES" sz="8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002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15;p2">
            <a:extLst>
              <a:ext uri="{FF2B5EF4-FFF2-40B4-BE49-F238E27FC236}">
                <a16:creationId xmlns:a16="http://schemas.microsoft.com/office/drawing/2014/main" id="{A21C96FC-FF42-4A27-BCD6-B87C1D6163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556" y="3418333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2AE08F-10D3-4A6A-90E7-C2AA931487BC}"/>
              </a:ext>
            </a:extLst>
          </p:cNvPr>
          <p:cNvSpPr txBox="1"/>
          <p:nvPr/>
        </p:nvSpPr>
        <p:spPr>
          <a:xfrm>
            <a:off x="3900969" y="1478328"/>
            <a:ext cx="7003252" cy="415497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dirty="0" err="1">
                <a:latin typeface="HP-211" panose="020B0803050302020204" pitchFamily="34" charset="0"/>
                <a:cs typeface="Arial"/>
                <a:sym typeface="Arial"/>
              </a:rPr>
              <a:t>Tìm</a:t>
            </a:r>
            <a:r>
              <a:rPr lang="vi-VN" sz="8800" dirty="0"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lang="vi-VN" sz="8800" dirty="0" err="1">
                <a:latin typeface="HP-211" panose="020B0803050302020204" pitchFamily="34" charset="0"/>
                <a:cs typeface="Arial"/>
                <a:sym typeface="Arial"/>
              </a:rPr>
              <a:t>tiếng</a:t>
            </a:r>
            <a:r>
              <a:rPr lang="vi-VN" sz="8800" dirty="0">
                <a:latin typeface="HP-211" panose="020B0803050302020204" pitchFamily="34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dirty="0" err="1">
                <a:latin typeface="HP-211" panose="020B0803050302020204" pitchFamily="34" charset="0"/>
                <a:cs typeface="Arial"/>
                <a:sym typeface="Arial"/>
              </a:rPr>
              <a:t>có</a:t>
            </a:r>
            <a:r>
              <a:rPr lang="vi-VN" sz="8800" dirty="0"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lang="vi-VN" sz="8800" dirty="0" err="1">
                <a:latin typeface="HP-211" panose="020B0803050302020204" pitchFamily="34" charset="0"/>
                <a:cs typeface="Arial"/>
                <a:sym typeface="Arial"/>
              </a:rPr>
              <a:t>vần</a:t>
            </a:r>
            <a:r>
              <a:rPr lang="vi-VN" sz="8800" dirty="0">
                <a:latin typeface="HP-211" panose="020B0803050302020204" pitchFamily="34" charset="0"/>
                <a:cs typeface="Arial"/>
                <a:sym typeface="Arial"/>
              </a:rPr>
              <a:t> </a:t>
            </a:r>
            <a:endParaRPr lang="en-US" sz="8800" dirty="0">
              <a:latin typeface="HP-211" panose="020B0803050302020204" pitchFamily="34" charset="0"/>
              <a:cs typeface="Arial"/>
              <a:sym typeface="Arial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srgbClr val="FF0000"/>
                </a:solidFill>
                <a:latin typeface="HP-211" panose="020B0803050302020204" pitchFamily="34" charset="0"/>
                <a:cs typeface="Arial"/>
                <a:sym typeface="Arial"/>
              </a:rPr>
              <a:t>uya</a:t>
            </a:r>
            <a:r>
              <a:rPr lang="en-US" sz="8800" dirty="0">
                <a:solidFill>
                  <a:srgbClr val="FF0000"/>
                </a:solidFill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lang="en-US" sz="8800" dirty="0">
                <a:latin typeface="HP-211" panose="020B0803050302020204" pitchFamily="34" charset="0"/>
                <a:cs typeface="Arial"/>
                <a:sym typeface="Arial"/>
              </a:rPr>
              <a:t>?</a:t>
            </a:r>
            <a:endParaRPr kumimoji="0" lang="es-ES" sz="8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  <a:cs typeface="Arial"/>
              <a:sym typeface="Arial"/>
            </a:endParaRPr>
          </a:p>
        </p:txBody>
      </p:sp>
      <p:sp>
        <p:nvSpPr>
          <p:cNvPr id="8" name="Google Shape;214;p2">
            <a:hlinkClick r:id="rId4" action="ppaction://hlinksldjump"/>
            <a:extLst>
              <a:ext uri="{FF2B5EF4-FFF2-40B4-BE49-F238E27FC236}">
                <a16:creationId xmlns:a16="http://schemas.microsoft.com/office/drawing/2014/main" id="{67EC1D73-16DF-4315-9860-C130636119C2}"/>
              </a:ext>
            </a:extLst>
          </p:cNvPr>
          <p:cNvSpPr/>
          <p:nvPr/>
        </p:nvSpPr>
        <p:spPr>
          <a:xfrm flipH="1">
            <a:off x="10598227" y="5894024"/>
            <a:ext cx="1593773" cy="790566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HP-211" panose="020B0803050302020204" pitchFamily="34" charset="0"/>
                <a:ea typeface="Tahoma"/>
                <a:cs typeface="Tahoma"/>
                <a:sym typeface="Tahoma"/>
              </a:rPr>
              <a:t>QUAY VỀ</a:t>
            </a:r>
            <a:endParaRPr kumimoji="0" sz="2400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HP-211" panose="020B0803050302020204" pitchFamily="34" charset="0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3186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4858" y="501216"/>
            <a:ext cx="1071665" cy="12244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536894" y="759516"/>
            <a:ext cx="981295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Tìm</a:t>
            </a:r>
            <a:r>
              <a:rPr kumimoji="0" lang="vi-VN" sz="4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vi-VN" sz="40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tiếng</a:t>
            </a:r>
            <a:r>
              <a:rPr kumimoji="0" lang="vi-VN" sz="4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vi-VN" sz="40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có</a:t>
            </a:r>
            <a:r>
              <a:rPr kumimoji="0" lang="vi-VN" sz="4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vi-VN" sz="40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vần</a:t>
            </a:r>
            <a:r>
              <a:rPr kumimoji="0" lang="vi-VN" sz="4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uya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40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trong</a:t>
            </a:r>
            <a:r>
              <a:rPr kumimoji="0" lang="en-US" sz="40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40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câu</a:t>
            </a:r>
            <a:r>
              <a:rPr kumimoji="0" lang="en-US" sz="40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40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sau</a:t>
            </a:r>
            <a:r>
              <a:rPr kumimoji="0" lang="en-US" sz="40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:</a:t>
            </a:r>
            <a:endParaRPr kumimoji="0" lang="es-ES" sz="4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71D0E-52D4-433B-BE12-7566994DF4C7}"/>
              </a:ext>
            </a:extLst>
          </p:cNvPr>
          <p:cNvSpPr txBox="1"/>
          <p:nvPr/>
        </p:nvSpPr>
        <p:spPr>
          <a:xfrm>
            <a:off x="536894" y="2391661"/>
            <a:ext cx="11099207" cy="243142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Chích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choè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tập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bay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từ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sáng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tới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khuya</a:t>
            </a:r>
            <a:r>
              <a:rPr kumimoji="0" lang="vi-VN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lang="es-E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28D814-733D-4934-9608-080D64DA868E}"/>
              </a:ext>
            </a:extLst>
          </p:cNvPr>
          <p:cNvSpPr txBox="1"/>
          <p:nvPr/>
        </p:nvSpPr>
        <p:spPr>
          <a:xfrm>
            <a:off x="7000443" y="3502032"/>
            <a:ext cx="2539564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uya</a:t>
            </a: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endParaRPr kumimoji="0" lang="es-E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cs typeface="Arial"/>
              <a:sym typeface="Arial"/>
            </a:endParaRPr>
          </a:p>
        </p:txBody>
      </p:sp>
      <p:sp>
        <p:nvSpPr>
          <p:cNvPr id="9" name="Google Shape;214;p2">
            <a:hlinkClick r:id="rId4" action="ppaction://hlinksldjump"/>
            <a:extLst>
              <a:ext uri="{FF2B5EF4-FFF2-40B4-BE49-F238E27FC236}">
                <a16:creationId xmlns:a16="http://schemas.microsoft.com/office/drawing/2014/main" id="{C0962B74-B6F7-4A4E-9FAC-5B420BAACA8C}"/>
              </a:ext>
            </a:extLst>
          </p:cNvPr>
          <p:cNvSpPr/>
          <p:nvPr/>
        </p:nvSpPr>
        <p:spPr>
          <a:xfrm flipH="1">
            <a:off x="10598227" y="5894024"/>
            <a:ext cx="1593773" cy="790566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HP-211" panose="020B0803050302020204" pitchFamily="34" charset="0"/>
                <a:ea typeface="Tahoma"/>
                <a:cs typeface="Tahoma"/>
                <a:sym typeface="Tahoma"/>
              </a:rPr>
              <a:t>QUAY VỀ</a:t>
            </a:r>
            <a:endParaRPr kumimoji="0" sz="2400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HP-211" panose="020B0803050302020204" pitchFamily="34" charset="0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8513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EEA9C6A-393A-4A62-A5AD-766AAC861A7A}"/>
              </a:ext>
            </a:extLst>
          </p:cNvPr>
          <p:cNvSpPr txBox="1"/>
          <p:nvPr/>
        </p:nvSpPr>
        <p:spPr>
          <a:xfrm>
            <a:off x="651163" y="2440205"/>
            <a:ext cx="10889674" cy="230831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	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Nhà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Thuý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trồng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rất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nhiều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hoa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thuỷ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tiên</a:t>
            </a: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endParaRPr kumimoji="0" lang="es-E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cs typeface="Arial"/>
              <a:sym typeface="Arial"/>
            </a:endParaRPr>
          </a:p>
        </p:txBody>
      </p:sp>
      <p:pic>
        <p:nvPicPr>
          <p:cNvPr id="7" name="Google Shape;215;p2">
            <a:extLst>
              <a:ext uri="{FF2B5EF4-FFF2-40B4-BE49-F238E27FC236}">
                <a16:creationId xmlns:a16="http://schemas.microsoft.com/office/drawing/2014/main" id="{D3C17AC9-5E94-4301-B9A9-44E247F471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4858" y="555765"/>
            <a:ext cx="1071665" cy="122447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6CDC8F-B623-458D-BD35-124B60E1E589}"/>
              </a:ext>
            </a:extLst>
          </p:cNvPr>
          <p:cNvSpPr txBox="1"/>
          <p:nvPr/>
        </p:nvSpPr>
        <p:spPr>
          <a:xfrm>
            <a:off x="893152" y="735766"/>
            <a:ext cx="5559106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Hãy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đọc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to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câu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sau</a:t>
            </a:r>
            <a:r>
              <a:rPr kumimoji="0" lang="en-US" sz="40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:</a:t>
            </a:r>
            <a:endParaRPr kumimoji="0" lang="es-ES" sz="4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  <a:cs typeface="Arial"/>
              <a:sym typeface="Arial"/>
            </a:endParaRPr>
          </a:p>
        </p:txBody>
      </p:sp>
      <p:sp>
        <p:nvSpPr>
          <p:cNvPr id="11" name="Google Shape;214;p2">
            <a:hlinkClick r:id="rId4" action="ppaction://hlinksldjump"/>
            <a:extLst>
              <a:ext uri="{FF2B5EF4-FFF2-40B4-BE49-F238E27FC236}">
                <a16:creationId xmlns:a16="http://schemas.microsoft.com/office/drawing/2014/main" id="{D2477F5F-13F6-4D42-AD75-E519D679F462}"/>
              </a:ext>
            </a:extLst>
          </p:cNvPr>
          <p:cNvSpPr/>
          <p:nvPr/>
        </p:nvSpPr>
        <p:spPr>
          <a:xfrm flipH="1">
            <a:off x="10598227" y="5894024"/>
            <a:ext cx="1593773" cy="790566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HP-211" panose="020B0803050302020204" pitchFamily="34" charset="0"/>
                <a:ea typeface="Tahoma"/>
                <a:cs typeface="Tahoma"/>
                <a:sym typeface="Tahoma"/>
              </a:rPr>
              <a:t>QUAY VỀ</a:t>
            </a:r>
            <a:endParaRPr kumimoji="0" sz="2400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HP-211" panose="020B0803050302020204" pitchFamily="34" charset="0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559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827670"/>
            <a:ext cx="8872990" cy="3069825"/>
          </a:xfrm>
          <a:prstGeom prst="rect">
            <a:avLst/>
          </a:prstGeom>
        </p:spPr>
      </p:pic>
      <p:pic>
        <p:nvPicPr>
          <p:cNvPr id="41" name="图片 2" descr="觅元素584a989cd6c5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434" y="1213692"/>
            <a:ext cx="8872989" cy="1879015"/>
          </a:xfrm>
          <a:prstGeom prst="rect">
            <a:avLst/>
          </a:prstGeom>
        </p:spPr>
      </p:pic>
      <p:pic>
        <p:nvPicPr>
          <p:cNvPr id="43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46" y="5136776"/>
            <a:ext cx="11777345" cy="1574700"/>
          </a:xfrm>
          <a:prstGeom prst="rect">
            <a:avLst/>
          </a:prstGeom>
        </p:spPr>
      </p:pic>
      <p:pic>
        <p:nvPicPr>
          <p:cNvPr id="44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DBE8F49-E629-490E-A567-22CE5D73F3CD}"/>
              </a:ext>
            </a:extLst>
          </p:cNvPr>
          <p:cNvSpPr txBox="1">
            <a:spLocks/>
          </p:cNvSpPr>
          <p:nvPr/>
        </p:nvSpPr>
        <p:spPr>
          <a:xfrm>
            <a:off x="3498557" y="3604457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Bài</a:t>
            </a:r>
            <a:r>
              <a:rPr lang="en-US" sz="6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 118: </a:t>
            </a:r>
            <a:r>
              <a:rPr lang="en-US" sz="60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oam</a:t>
            </a:r>
            <a:r>
              <a:rPr lang="en-US" sz="6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 - </a:t>
            </a:r>
            <a:r>
              <a:rPr lang="en-US" sz="60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oăm</a:t>
            </a:r>
            <a:endParaRPr lang="en-US" sz="6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89317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3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74" y="268224"/>
            <a:ext cx="11303000" cy="632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843148" y="2897249"/>
            <a:ext cx="9666514" cy="224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LT Aparo" panose="00000500000000000000" pitchFamily="2" charset="0"/>
                <a:cs typeface="Arial" panose="020B0604020202020204" pitchFamily="34" charset="0"/>
              </a:rPr>
              <a:t>Khám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LT Aparo" panose="000005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LT Aparo" panose="00000500000000000000" pitchFamily="2" charset="0"/>
                <a:cs typeface="Arial" panose="020B0604020202020204" pitchFamily="34" charset="0"/>
              </a:rPr>
              <a:t>Phá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LT Aparo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45072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</TotalTime>
  <Words>353</Words>
  <Application>Microsoft Office PowerPoint</Application>
  <PresentationFormat>Widescreen</PresentationFormat>
  <Paragraphs>112</Paragraphs>
  <Slides>26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Arial</vt:lpstr>
      <vt:lpstr>Calibri</vt:lpstr>
      <vt:lpstr>Calibri Light</vt:lpstr>
      <vt:lpstr>Cambria</vt:lpstr>
      <vt:lpstr>HLT Aparo</vt:lpstr>
      <vt:lpstr>HP001</vt:lpstr>
      <vt:lpstr>HP-009</vt:lpstr>
      <vt:lpstr>HP-092</vt:lpstr>
      <vt:lpstr>HP-211</vt:lpstr>
      <vt:lpstr>Tahoma</vt:lpstr>
      <vt:lpstr>Times New Roman</vt:lpstr>
      <vt:lpstr>UTM Avo</vt:lpstr>
      <vt:lpstr>VNI 15 Chops</vt:lpstr>
      <vt:lpstr>HOC10 TEMPLATE</vt:lpstr>
      <vt:lpstr>HOC10 TEMPLATE (1)</vt:lpstr>
      <vt:lpstr>2_Office Theme</vt:lpstr>
      <vt:lpstr>Adjacency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KIM ANH</cp:lastModifiedBy>
  <cp:revision>28</cp:revision>
  <dcterms:created xsi:type="dcterms:W3CDTF">2021-12-11T06:25:33Z</dcterms:created>
  <dcterms:modified xsi:type="dcterms:W3CDTF">2023-02-16T14:40:56Z</dcterms:modified>
</cp:coreProperties>
</file>