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0" r:id="rId2"/>
    <p:sldMasterId id="2147483702" r:id="rId3"/>
    <p:sldMasterId id="2147483704" r:id="rId4"/>
    <p:sldMasterId id="2147483706" r:id="rId5"/>
    <p:sldMasterId id="2147483708" r:id="rId6"/>
  </p:sldMasterIdLst>
  <p:notesMasterIdLst>
    <p:notesMasterId r:id="rId27"/>
  </p:notesMasterIdLst>
  <p:sldIdLst>
    <p:sldId id="327" r:id="rId7"/>
    <p:sldId id="331" r:id="rId8"/>
    <p:sldId id="328" r:id="rId9"/>
    <p:sldId id="288" r:id="rId10"/>
    <p:sldId id="289" r:id="rId11"/>
    <p:sldId id="290" r:id="rId12"/>
    <p:sldId id="332" r:id="rId13"/>
    <p:sldId id="291" r:id="rId14"/>
    <p:sldId id="330" r:id="rId15"/>
    <p:sldId id="335" r:id="rId16"/>
    <p:sldId id="292" r:id="rId17"/>
    <p:sldId id="304" r:id="rId18"/>
    <p:sldId id="293" r:id="rId19"/>
    <p:sldId id="301" r:id="rId20"/>
    <p:sldId id="294" r:id="rId21"/>
    <p:sldId id="302" r:id="rId22"/>
    <p:sldId id="303" r:id="rId23"/>
    <p:sldId id="333" r:id="rId24"/>
    <p:sldId id="307" r:id="rId25"/>
    <p:sldId id="334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P-211" panose="020B0803050302020204" pitchFamily="34" charset="0"/>
      <p:regular r:id="rId34"/>
      <p:bold r:id="rId35"/>
      <p:italic r:id="rId36"/>
      <p:boldItalic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6F3"/>
    <a:srgbClr val="F474AB"/>
    <a:srgbClr val="FFFF99"/>
    <a:srgbClr val="FF7707"/>
    <a:srgbClr val="FF8119"/>
    <a:srgbClr val="FFAF6C"/>
    <a:srgbClr val="FFFFFF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68" autoAdjust="0"/>
    <p:restoredTop sz="94660"/>
  </p:normalViewPr>
  <p:slideViewPr>
    <p:cSldViewPr snapToGrid="0">
      <p:cViewPr varScale="1">
        <p:scale>
          <a:sx n="61" d="100"/>
          <a:sy n="61" d="100"/>
        </p:scale>
        <p:origin x="58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2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gs" Target="tags/tag1.xml"/><Relationship Id="rId20" Type="http://schemas.openxmlformats.org/officeDocument/2006/relationships/slide" Target="slides/slide14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5D3AF-C001-46F6-A2AB-A53922A9E540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B68AD-D346-44F1-8A2C-3235B8AE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1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1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39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38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95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64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27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81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27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19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SzTx/>
                <a:defRPr/>
              </a:pPr>
              <a:t>11/27/2023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4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2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398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28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1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6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7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649" r:id="rId15"/>
    <p:sldLayoutId id="2147483650" r:id="rId16"/>
    <p:sldLayoutId id="2147483685" r:id="rId17"/>
    <p:sldLayoutId id="214748365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9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9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50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9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247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  <a:cs typeface="Arial" panose="020B0604020202020204" pitchFamily="34" charset="0"/>
              </a:rPr>
              <a:t>Tuần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  <a:cs typeface="Arial" panose="020B0604020202020204" pitchFamily="34" charset="0"/>
              </a:rPr>
              <a:t> 13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35142"/>
            <a:ext cx="9144000" cy="1655762"/>
          </a:xfrm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  <a:cs typeface="Arial" panose="020B0604020202020204" pitchFamily="34" charset="0"/>
              </a:rPr>
              <a:t> 66: </a:t>
            </a:r>
            <a:r>
              <a:rPr lang="en-US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  <a:cs typeface="Arial" panose="020B0604020202020204" pitchFamily="34" charset="0"/>
              </a:rPr>
              <a:t>yên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  <a:cs typeface="Arial" panose="020B0604020202020204" pitchFamily="34" charset="0"/>
              </a:rPr>
              <a:t> - </a:t>
            </a:r>
            <a:r>
              <a:rPr lang="en-US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211" panose="020B0803050302020204" pitchFamily="34" charset="0"/>
                <a:cs typeface="Arial" panose="020B0604020202020204" pitchFamily="34" charset="0"/>
              </a:rPr>
              <a:t>yêt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211" panose="020B08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50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1482"/>
            <a:ext cx="12192000" cy="421934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394856" y="799203"/>
            <a:ext cx="7402288" cy="968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HP-211" panose="020B0803050302020204" pitchFamily="34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-211" panose="020B0803050302020204" pitchFamily="34" charset="0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-211" panose="020B0803050302020204" pitchFamily="34" charset="0"/>
              </a:rPr>
              <a:t>ngoài</a:t>
            </a:r>
            <a:r>
              <a:rPr lang="en-US" sz="4400" b="1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-211" panose="020B0803050302020204" pitchFamily="34" charset="0"/>
              </a:rPr>
              <a:t>bài</a:t>
            </a:r>
            <a:r>
              <a:rPr lang="en-US" sz="4400" b="1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-211" panose="020B080305030202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HP-211" panose="020B0803050302020204" pitchFamily="34" charset="0"/>
              </a:rPr>
              <a:t>: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gray">
          <a:xfrm>
            <a:off x="1799940" y="2870569"/>
            <a:ext cx="3789494" cy="23343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2627" y="2892085"/>
            <a:ext cx="3137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12000" dirty="0">
                <a:solidFill>
                  <a:prstClr val="black"/>
                </a:solidFill>
                <a:latin typeface="HP-211" panose="020B0803050302020204" pitchFamily="34" charset="0"/>
              </a:rPr>
              <a:t>yên</a:t>
            </a:r>
            <a:endParaRPr lang="en-US" sz="120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6680470" y="2827026"/>
            <a:ext cx="3789494" cy="2334332"/>
          </a:xfrm>
          <a:prstGeom prst="ellipse">
            <a:avLst/>
          </a:prstGeom>
          <a:solidFill>
            <a:srgbClr val="00B050"/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5319" y="2924011"/>
            <a:ext cx="3137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12000" dirty="0" err="1">
                <a:solidFill>
                  <a:prstClr val="black"/>
                </a:solidFill>
                <a:latin typeface="HP-211" panose="020B0803050302020204" pitchFamily="34" charset="0"/>
              </a:rPr>
              <a:t>yêt</a:t>
            </a:r>
            <a:endParaRPr lang="en-US" sz="12000" dirty="0">
              <a:solidFill>
                <a:prstClr val="white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3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ba/2a/3c/ba2a3c8ea8a8cfb69545e148dce20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28" y="0"/>
            <a:ext cx="9936311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03980" y="1292711"/>
            <a:ext cx="52095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err="1">
                <a:solidFill>
                  <a:srgbClr val="FF0000"/>
                </a:solidFill>
                <a:latin typeface="HP-211" pitchFamily="34" charset="0"/>
              </a:rPr>
              <a:t>Tập</a:t>
            </a:r>
            <a:r>
              <a:rPr lang="en-US" sz="90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9000" dirty="0" err="1">
                <a:solidFill>
                  <a:srgbClr val="FF0000"/>
                </a:solidFill>
                <a:latin typeface="HP-211" pitchFamily="34" charset="0"/>
              </a:rPr>
              <a:t>đọc</a:t>
            </a:r>
            <a:endParaRPr lang="en-US" sz="90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056" name="Picture 8" descr="https://i.pinimg.com/564x/0a/75/9f/0a759f8138be06b43a447b00c8a6e3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82" b="7382"/>
          <a:stretch/>
        </p:blipFill>
        <p:spPr bwMode="auto">
          <a:xfrm>
            <a:off x="10612121" y="4617721"/>
            <a:ext cx="1457344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76/16/13/7616133f3434ee9562f068db9c1406f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4877635"/>
            <a:ext cx="1707515" cy="19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7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19" y="777240"/>
            <a:ext cx="10896601" cy="6080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1435" y="14357"/>
            <a:ext cx="5367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-211" panose="020B0803050302020204" pitchFamily="34" charset="0"/>
              </a:rPr>
              <a:t>Nam </a:t>
            </a:r>
            <a:r>
              <a:rPr lang="en-US" sz="4000" b="1" dirty="0" err="1">
                <a:solidFill>
                  <a:srgbClr val="FF0000"/>
                </a:solidFill>
                <a:latin typeface="HP-211" panose="020B0803050302020204" pitchFamily="34" charset="0"/>
              </a:rPr>
              <a:t>Yết</a:t>
            </a:r>
            <a:r>
              <a:rPr lang="en-US" sz="4000" b="1" dirty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-211" panose="020B08030503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-211" panose="020B0803050302020204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8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220" l="10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568" y="0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1554" b="42065"/>
          <a:stretch/>
        </p:blipFill>
        <p:spPr>
          <a:xfrm>
            <a:off x="3085993" y="929820"/>
            <a:ext cx="5885646" cy="3631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445" y="4911644"/>
            <a:ext cx="120956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HP-211" pitchFamily="34" charset="0"/>
              </a:rPr>
              <a:t>         Nam </a:t>
            </a:r>
            <a:r>
              <a:rPr lang="en-US" sz="5000" dirty="0" err="1">
                <a:latin typeface="HP-211" pitchFamily="34" charset="0"/>
              </a:rPr>
              <a:t>Yết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nằm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giữa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biển</a:t>
            </a:r>
            <a:r>
              <a:rPr lang="en-US" sz="5000" dirty="0">
                <a:latin typeface="HP-211" pitchFamily="34" charset="0"/>
              </a:rPr>
              <a:t>, </a:t>
            </a:r>
            <a:r>
              <a:rPr lang="en-US" sz="5000" dirty="0" err="1">
                <a:latin typeface="HP-211" pitchFamily="34" charset="0"/>
              </a:rPr>
              <a:t>như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nét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chấm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nhỏ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trên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bản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đồ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Việt</a:t>
            </a:r>
            <a:r>
              <a:rPr lang="en-US" sz="5000" dirty="0">
                <a:latin typeface="HP-211" pitchFamily="34" charset="0"/>
              </a:rPr>
              <a:t> Nam.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591F2-9DA8-498E-8A3F-D05B47F3F38A}"/>
              </a:ext>
            </a:extLst>
          </p:cNvPr>
          <p:cNvSpPr txBox="1"/>
          <p:nvPr/>
        </p:nvSpPr>
        <p:spPr>
          <a:xfrm>
            <a:off x="3103876" y="14357"/>
            <a:ext cx="6113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HP-211" panose="020B0803050302020204" pitchFamily="34" charset="0"/>
              </a:rPr>
              <a:t>Nam </a:t>
            </a:r>
            <a:r>
              <a:rPr lang="en-US" sz="5000" b="1" dirty="0" err="1">
                <a:solidFill>
                  <a:srgbClr val="FF0000"/>
                </a:solidFill>
                <a:latin typeface="HP-211" panose="020B0803050302020204" pitchFamily="34" charset="0"/>
              </a:rPr>
              <a:t>Yết</a:t>
            </a:r>
            <a:r>
              <a:rPr lang="en-US" sz="5000" b="1" dirty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HP-211" panose="020B08030503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HP-211" panose="020B08030503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HP-211" panose="020B0803050302020204" pitchFamily="34" charset="0"/>
              </a:rPr>
              <a:t>em</a:t>
            </a:r>
            <a:endParaRPr lang="en-US" sz="5000" b="1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010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8" r="1853" b="43711"/>
          <a:stretch/>
        </p:blipFill>
        <p:spPr>
          <a:xfrm>
            <a:off x="3703321" y="152401"/>
            <a:ext cx="5268824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59364" y="4652085"/>
            <a:ext cx="9631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HP-211" pitchFamily="34" charset="0"/>
              </a:rPr>
              <a:t>Từ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xưa</a:t>
            </a:r>
            <a:r>
              <a:rPr lang="en-US" sz="5000" dirty="0">
                <a:latin typeface="HP-211" pitchFamily="34" charset="0"/>
              </a:rPr>
              <a:t>, </a:t>
            </a:r>
            <a:r>
              <a:rPr lang="en-US" sz="5000" dirty="0" err="1">
                <a:latin typeface="HP-211" pitchFamily="34" charset="0"/>
              </a:rPr>
              <a:t>Việt</a:t>
            </a:r>
            <a:r>
              <a:rPr lang="en-US" sz="5000" dirty="0">
                <a:latin typeface="HP-211" pitchFamily="34" charset="0"/>
              </a:rPr>
              <a:t> Nam </a:t>
            </a:r>
            <a:r>
              <a:rPr lang="en-US" sz="5000" dirty="0" err="1">
                <a:latin typeface="HP-211" pitchFamily="34" charset="0"/>
              </a:rPr>
              <a:t>đã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làm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chủ</a:t>
            </a:r>
            <a:r>
              <a:rPr lang="en-US" sz="5000" dirty="0">
                <a:latin typeface="HP-211" pitchFamily="34" charset="0"/>
              </a:rPr>
              <a:t> </a:t>
            </a:r>
            <a:endParaRPr lang="vi-VN" sz="5000" dirty="0">
              <a:latin typeface="HP-211" pitchFamily="34" charset="0"/>
            </a:endParaRPr>
          </a:p>
          <a:p>
            <a:pPr algn="ctr"/>
            <a:r>
              <a:rPr lang="en-US" sz="5000" dirty="0">
                <a:latin typeface="HP-211" pitchFamily="34" charset="0"/>
              </a:rPr>
              <a:t>Nam </a:t>
            </a:r>
            <a:r>
              <a:rPr lang="en-US" sz="5000" dirty="0" err="1">
                <a:latin typeface="HP-211" pitchFamily="34" charset="0"/>
              </a:rPr>
              <a:t>Yết</a:t>
            </a:r>
            <a:r>
              <a:rPr lang="en-US" sz="5000" dirty="0">
                <a:latin typeface="HP-211" pitchFamily="34" charset="0"/>
              </a:rPr>
              <a:t>.</a:t>
            </a:r>
          </a:p>
        </p:txBody>
      </p:sp>
      <p:pic>
        <p:nvPicPr>
          <p:cNvPr id="7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20" l="10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568" y="0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35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11" t="-1" r="1384" b="36378"/>
          <a:stretch/>
        </p:blipFill>
        <p:spPr>
          <a:xfrm>
            <a:off x="3324396" y="129091"/>
            <a:ext cx="5495271" cy="44644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120" y="4697343"/>
            <a:ext cx="11393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HP-211" pitchFamily="34" charset="0"/>
              </a:rPr>
              <a:t>Nam </a:t>
            </a:r>
            <a:r>
              <a:rPr lang="en-US" sz="5000" dirty="0" err="1">
                <a:latin typeface="HP-211" pitchFamily="34" charset="0"/>
              </a:rPr>
              <a:t>Yết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có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nhà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cửa</a:t>
            </a:r>
            <a:r>
              <a:rPr lang="en-US" sz="5000" dirty="0">
                <a:latin typeface="HP-211" pitchFamily="34" charset="0"/>
              </a:rPr>
              <a:t>, </a:t>
            </a:r>
            <a:r>
              <a:rPr lang="en-US" sz="5000" dirty="0" err="1">
                <a:latin typeface="HP-211" pitchFamily="34" charset="0"/>
              </a:rPr>
              <a:t>có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đèn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biển</a:t>
            </a:r>
            <a:r>
              <a:rPr lang="en-US" sz="5000" dirty="0">
                <a:latin typeface="HP-211" pitchFamily="34" charset="0"/>
              </a:rPr>
              <a:t>.</a:t>
            </a:r>
          </a:p>
        </p:txBody>
      </p:sp>
      <p:pic>
        <p:nvPicPr>
          <p:cNvPr id="5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20" l="10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568" y="0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90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21" b="30351"/>
          <a:stretch/>
        </p:blipFill>
        <p:spPr>
          <a:xfrm>
            <a:off x="3528508" y="266252"/>
            <a:ext cx="4959275" cy="4077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4475" y="4624506"/>
            <a:ext cx="83080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HP-211" pitchFamily="34" charset="0"/>
              </a:rPr>
              <a:t>Chiến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sĩ</a:t>
            </a:r>
            <a:r>
              <a:rPr lang="en-US" sz="5000" dirty="0">
                <a:latin typeface="HP-211" pitchFamily="34" charset="0"/>
              </a:rPr>
              <a:t> ở </a:t>
            </a:r>
            <a:r>
              <a:rPr lang="en-US" sz="5000" dirty="0" err="1">
                <a:latin typeface="HP-211" pitchFamily="34" charset="0"/>
              </a:rPr>
              <a:t>đó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như</a:t>
            </a:r>
            <a:r>
              <a:rPr lang="en-US" sz="5000" dirty="0">
                <a:latin typeface="HP-211" pitchFamily="34" charset="0"/>
              </a:rPr>
              <a:t> ở </a:t>
            </a:r>
            <a:r>
              <a:rPr lang="en-US" sz="5000" dirty="0" err="1">
                <a:latin typeface="HP-211" pitchFamily="34" charset="0"/>
              </a:rPr>
              <a:t>nhà</a:t>
            </a:r>
            <a:r>
              <a:rPr lang="en-US" sz="5000" dirty="0">
                <a:latin typeface="HP-211" pitchFamily="34" charset="0"/>
              </a:rPr>
              <a:t>.</a:t>
            </a:r>
          </a:p>
        </p:txBody>
      </p:sp>
      <p:pic>
        <p:nvPicPr>
          <p:cNvPr id="7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20" l="10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568" y="0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240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11" r="6760" b="31479"/>
          <a:stretch/>
        </p:blipFill>
        <p:spPr>
          <a:xfrm>
            <a:off x="3544013" y="216049"/>
            <a:ext cx="5103973" cy="4087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4080" y="4500175"/>
            <a:ext cx="10617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HP-211" pitchFamily="34" charset="0"/>
              </a:rPr>
              <a:t>Nam </a:t>
            </a:r>
            <a:r>
              <a:rPr lang="en-US" sz="5000" dirty="0" err="1">
                <a:latin typeface="HP-211" pitchFamily="34" charset="0"/>
              </a:rPr>
              <a:t>Yết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là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bộ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phận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của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cơ</a:t>
            </a:r>
            <a:r>
              <a:rPr lang="en-US" sz="5000" dirty="0">
                <a:latin typeface="HP-211" pitchFamily="34" charset="0"/>
              </a:rPr>
              <a:t> </a:t>
            </a:r>
            <a:r>
              <a:rPr lang="en-US" sz="5000" dirty="0" err="1">
                <a:latin typeface="HP-211" pitchFamily="34" charset="0"/>
              </a:rPr>
              <a:t>thể</a:t>
            </a:r>
            <a:r>
              <a:rPr lang="en-US" sz="5000" dirty="0">
                <a:latin typeface="HP-211" pitchFamily="34" charset="0"/>
              </a:rPr>
              <a:t> </a:t>
            </a:r>
            <a:endParaRPr lang="vi-VN" sz="5000" dirty="0">
              <a:latin typeface="HP-211" pitchFamily="34" charset="0"/>
            </a:endParaRPr>
          </a:p>
          <a:p>
            <a:pPr algn="ctr"/>
            <a:r>
              <a:rPr lang="en-US" sz="5000" dirty="0" err="1">
                <a:latin typeface="HP-211" pitchFamily="34" charset="0"/>
              </a:rPr>
              <a:t>Việt</a:t>
            </a:r>
            <a:r>
              <a:rPr lang="en-US" sz="5000" dirty="0">
                <a:latin typeface="HP-211" pitchFamily="34" charset="0"/>
              </a:rPr>
              <a:t> Nam.</a:t>
            </a:r>
          </a:p>
        </p:txBody>
      </p:sp>
      <p:pic>
        <p:nvPicPr>
          <p:cNvPr id="7" name="Picture 2" descr="https://i.pinimg.com/564x/7b/f4/67/7bf467d34468d9e5b57beffcf3c08e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20" l="10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568" y="0"/>
            <a:ext cx="1879992" cy="174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7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https://i.pinimg.com/564x/77/1f/c2/771fc2aa9923c77bb793c8edb635d8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52" y="-2384"/>
            <a:ext cx="12248952" cy="686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9978" y="2777394"/>
            <a:ext cx="6320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dirty="0" err="1">
                <a:solidFill>
                  <a:prstClr val="white"/>
                </a:solidFill>
                <a:latin typeface="HP-211" panose="020B0803050302020204" pitchFamily="34" charset="0"/>
              </a:rPr>
              <a:t>Tập</a:t>
            </a:r>
            <a:r>
              <a:rPr lang="en-US" sz="11000" dirty="0">
                <a:solidFill>
                  <a:prstClr val="white"/>
                </a:solidFill>
                <a:latin typeface="HP-211" panose="020B0803050302020204" pitchFamily="34" charset="0"/>
              </a:rPr>
              <a:t> </a:t>
            </a:r>
            <a:r>
              <a:rPr lang="en-US" sz="11000" dirty="0" err="1">
                <a:solidFill>
                  <a:prstClr val="white"/>
                </a:solidFill>
                <a:latin typeface="HP-211" panose="020B0803050302020204" pitchFamily="34" charset="0"/>
              </a:rPr>
              <a:t>viết</a:t>
            </a:r>
            <a:endParaRPr lang="en-US" sz="11000" dirty="0">
              <a:solidFill>
                <a:prstClr val="white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279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119" y="548640"/>
            <a:ext cx="11600535" cy="59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03"/>
            <a:ext cx="10876126" cy="2168433"/>
          </a:xfrm>
          <a:prstGeom prst="rect">
            <a:avLst/>
          </a:prstGeom>
        </p:spPr>
      </p:pic>
      <p:sp>
        <p:nvSpPr>
          <p:cNvPr id="11" name="AutoShape 3"/>
          <p:cNvSpPr>
            <a:spLocks noChangeArrowheads="1"/>
          </p:cNvSpPr>
          <p:nvPr/>
        </p:nvSpPr>
        <p:spPr bwMode="gray">
          <a:xfrm>
            <a:off x="1319349" y="1214845"/>
            <a:ext cx="6100354" cy="4663441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HP-211" panose="020B0803050302020204" pitchFamily="34" charset="0"/>
              <a:cs typeface="Arial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gray">
          <a:xfrm>
            <a:off x="2074321" y="1945727"/>
            <a:ext cx="4492734" cy="315274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HP-211" panose="020B0803050302020204" pitchFamily="34" charset="0"/>
              <a:cs typeface="Arial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gray">
          <a:xfrm>
            <a:off x="6353709" y="1214845"/>
            <a:ext cx="4423923" cy="1856718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2000" dirty="0" err="1">
                <a:solidFill>
                  <a:prstClr val="black"/>
                </a:solidFill>
                <a:latin typeface="HP-211" panose="020B0803050302020204" pitchFamily="34" charset="0"/>
                <a:cs typeface="Arial" charset="0"/>
              </a:rPr>
              <a:t>yê</a:t>
            </a:r>
            <a:r>
              <a:rPr lang="en-US" sz="12000" dirty="0">
                <a:solidFill>
                  <a:prstClr val="black"/>
                </a:solidFill>
                <a:latin typeface="HP-211" panose="020B0803050302020204" pitchFamily="34" charset="0"/>
                <a:cs typeface="Arial" charset="0"/>
              </a:rPr>
              <a:t>n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gray">
          <a:xfrm>
            <a:off x="6452202" y="3894123"/>
            <a:ext cx="4423923" cy="188634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2000" dirty="0">
                <a:solidFill>
                  <a:prstClr val="black"/>
                </a:solidFill>
                <a:latin typeface="HP-211" panose="020B0803050302020204" pitchFamily="34" charset="0"/>
                <a:cs typeface="Arial" charset="0"/>
              </a:rPr>
              <a:t>yê</a:t>
            </a:r>
            <a:r>
              <a:rPr lang="en-US" sz="12000" dirty="0">
                <a:solidFill>
                  <a:prstClr val="black"/>
                </a:solidFill>
                <a:latin typeface="HP-211" panose="020B0803050302020204" pitchFamily="34" charset="0"/>
                <a:cs typeface="Arial" charset="0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78340" y="2850410"/>
            <a:ext cx="3304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0" dirty="0" err="1">
                <a:solidFill>
                  <a:prstClr val="black"/>
                </a:solidFill>
                <a:latin typeface="HP-211" panose="020B0803050302020204" pitchFamily="34" charset="0"/>
              </a:rPr>
              <a:t>Bài</a:t>
            </a:r>
            <a:r>
              <a:rPr lang="en-US" sz="8000" dirty="0">
                <a:solidFill>
                  <a:prstClr val="black"/>
                </a:solidFill>
                <a:latin typeface="HP-211" panose="020B0803050302020204" pitchFamily="34" charset="0"/>
              </a:rPr>
              <a:t> 6</a:t>
            </a:r>
            <a:r>
              <a:rPr lang="vi-VN" sz="8000" dirty="0">
                <a:solidFill>
                  <a:prstClr val="black"/>
                </a:solidFill>
                <a:latin typeface="HP-211" panose="020B0803050302020204" pitchFamily="34" charset="0"/>
              </a:rPr>
              <a:t>6</a:t>
            </a:r>
            <a:endParaRPr lang="vi-VN" sz="8000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4051"/>
            <a:ext cx="2052861" cy="17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6" y="2040105"/>
            <a:ext cx="715205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6006095" cy="7233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1752601"/>
            <a:ext cx="9405668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478" y="1562309"/>
            <a:ext cx="1738217" cy="129498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0069"/>
            <a:ext cx="6006095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09" y="0"/>
            <a:ext cx="2531685" cy="196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9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" y="0"/>
            <a:ext cx="1216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9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424" y="703788"/>
            <a:ext cx="3354661" cy="385413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75940" y="4722345"/>
            <a:ext cx="61493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err="1">
                <a:latin typeface="HP-211" pitchFamily="34" charset="0"/>
              </a:rPr>
              <a:t>yên</a:t>
            </a:r>
            <a:r>
              <a:rPr lang="en-US" sz="9000" dirty="0">
                <a:latin typeface="HP-211" pitchFamily="34" charset="0"/>
              </a:rPr>
              <a:t> </a:t>
            </a:r>
            <a:r>
              <a:rPr lang="en-US" sz="9000" dirty="0" err="1">
                <a:latin typeface="HP-211" pitchFamily="34" charset="0"/>
              </a:rPr>
              <a:t>ngựa</a:t>
            </a:r>
            <a:endParaRPr lang="en-US" sz="9000" dirty="0">
              <a:latin typeface="HP-21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217" y="4724403"/>
            <a:ext cx="2539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err="1">
                <a:solidFill>
                  <a:srgbClr val="FF0000"/>
                </a:solidFill>
                <a:latin typeface="HP-211" pitchFamily="34" charset="0"/>
              </a:rPr>
              <a:t>yên</a:t>
            </a:r>
            <a:endParaRPr lang="en-US" sz="9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0331" y="740582"/>
            <a:ext cx="2539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err="1">
                <a:solidFill>
                  <a:srgbClr val="FF0000"/>
                </a:solidFill>
                <a:latin typeface="HP-211" pitchFamily="34" charset="0"/>
              </a:rPr>
              <a:t>yên</a:t>
            </a:r>
            <a:endParaRPr lang="en-US" sz="9000" dirty="0">
              <a:solidFill>
                <a:srgbClr val="FF0000"/>
              </a:solidFill>
              <a:latin typeface="HP-211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C7CBD0-4E39-495B-A607-905298730BA0}"/>
              </a:ext>
            </a:extLst>
          </p:cNvPr>
          <p:cNvGrpSpPr/>
          <p:nvPr/>
        </p:nvGrpSpPr>
        <p:grpSpPr>
          <a:xfrm>
            <a:off x="7274239" y="2539144"/>
            <a:ext cx="3801261" cy="3036436"/>
            <a:chOff x="3810001" y="1447800"/>
            <a:chExt cx="2209800" cy="1524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67672D-8871-4105-952B-3B4F4BE5A24E}"/>
                </a:ext>
              </a:extLst>
            </p:cNvPr>
            <p:cNvSpPr/>
            <p:nvPr/>
          </p:nvSpPr>
          <p:spPr>
            <a:xfrm>
              <a:off x="3810001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9600" noProof="0" dirty="0">
                  <a:solidFill>
                    <a:schemeClr val="tx1"/>
                  </a:solidFill>
                  <a:latin typeface="HP-211" panose="020B0803050302020204" pitchFamily="34" charset="0"/>
                </a:rPr>
                <a:t>yên</a:t>
              </a:r>
              <a:endPara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67B818A-2FAD-4670-AFFC-026423BC7B2A}"/>
                </a:ext>
              </a:extLst>
            </p:cNvPr>
            <p:cNvSpPr/>
            <p:nvPr/>
          </p:nvSpPr>
          <p:spPr>
            <a:xfrm>
              <a:off x="3810001" y="2286000"/>
              <a:ext cx="1131144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9600" dirty="0">
                  <a:solidFill>
                    <a:prstClr val="black"/>
                  </a:solidFill>
                  <a:latin typeface="HP-211" panose="020B0803050302020204" pitchFamily="34" charset="0"/>
                </a:rPr>
                <a:t>yê</a:t>
              </a:r>
              <a:endPara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7F32019-E59E-4B5D-AC3B-AE3F4C817804}"/>
                </a:ext>
              </a:extLst>
            </p:cNvPr>
            <p:cNvSpPr/>
            <p:nvPr/>
          </p:nvSpPr>
          <p:spPr>
            <a:xfrm>
              <a:off x="4941145" y="2286000"/>
              <a:ext cx="1078656" cy="685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-211" panose="020B0803050302020204" pitchFamily="34" charset="0"/>
                </a:rPr>
                <a:t>n</a:t>
              </a:r>
              <a:endPara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85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1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873" y="4870034"/>
            <a:ext cx="54526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HP-211" pitchFamily="34" charset="0"/>
              </a:rPr>
              <a:t>Nam </a:t>
            </a:r>
            <a:r>
              <a:rPr lang="en-US" sz="9000" dirty="0" err="1">
                <a:latin typeface="HP-211" pitchFamily="34" charset="0"/>
              </a:rPr>
              <a:t>Yết</a:t>
            </a:r>
            <a:endParaRPr lang="en-US" sz="9000" dirty="0">
              <a:latin typeface="HP-211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12" y="797560"/>
            <a:ext cx="5932101" cy="39065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84515" y="4869545"/>
            <a:ext cx="2307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itchFamily="34" charset="0"/>
              </a:rPr>
              <a:t>Y</a:t>
            </a:r>
            <a:r>
              <a:rPr lang="vi-VN" sz="9000" dirty="0">
                <a:solidFill>
                  <a:srgbClr val="FF0000"/>
                </a:solidFill>
                <a:latin typeface="HP-211" pitchFamily="34" charset="0"/>
              </a:rPr>
              <a:t>ê</a:t>
            </a:r>
            <a:r>
              <a:rPr lang="en-US" sz="9000" dirty="0">
                <a:solidFill>
                  <a:srgbClr val="FF0000"/>
                </a:solidFill>
                <a:latin typeface="HP-211" pitchFamily="34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4075" y="797560"/>
            <a:ext cx="2307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000" dirty="0">
                <a:solidFill>
                  <a:srgbClr val="FF0000"/>
                </a:solidFill>
                <a:latin typeface="HP-211" pitchFamily="34" charset="0"/>
              </a:rPr>
              <a:t>yê</a:t>
            </a:r>
            <a:r>
              <a:rPr lang="en-US" sz="9000" dirty="0">
                <a:solidFill>
                  <a:srgbClr val="FF0000"/>
                </a:solidFill>
                <a:latin typeface="HP-211" pitchFamily="34" charset="0"/>
              </a:rPr>
              <a:t>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C7CBD0-4E39-495B-A607-905298730BA0}"/>
              </a:ext>
            </a:extLst>
          </p:cNvPr>
          <p:cNvGrpSpPr/>
          <p:nvPr/>
        </p:nvGrpSpPr>
        <p:grpSpPr>
          <a:xfrm>
            <a:off x="7594279" y="2539144"/>
            <a:ext cx="3801261" cy="3036436"/>
            <a:chOff x="3810001" y="1447800"/>
            <a:chExt cx="2209800" cy="1524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667672D-8871-4105-952B-3B4F4BE5A24E}"/>
                </a:ext>
              </a:extLst>
            </p:cNvPr>
            <p:cNvSpPr/>
            <p:nvPr/>
          </p:nvSpPr>
          <p:spPr>
            <a:xfrm>
              <a:off x="3810001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9600" noProof="0" dirty="0">
                  <a:solidFill>
                    <a:schemeClr val="tx1"/>
                  </a:solidFill>
                  <a:latin typeface="HP-211" panose="020B0803050302020204" pitchFamily="34" charset="0"/>
                </a:rPr>
                <a:t>yêt</a:t>
              </a:r>
              <a:endPara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67B818A-2FAD-4670-AFFC-026423BC7B2A}"/>
                </a:ext>
              </a:extLst>
            </p:cNvPr>
            <p:cNvSpPr/>
            <p:nvPr/>
          </p:nvSpPr>
          <p:spPr>
            <a:xfrm>
              <a:off x="3810001" y="2286000"/>
              <a:ext cx="1131144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9600" dirty="0">
                  <a:solidFill>
                    <a:prstClr val="black"/>
                  </a:solidFill>
                  <a:latin typeface="HP-211" panose="020B0803050302020204" pitchFamily="34" charset="0"/>
                </a:rPr>
                <a:t>yê</a:t>
              </a:r>
              <a:endPara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7F32019-E59E-4B5D-AC3B-AE3F4C817804}"/>
                </a:ext>
              </a:extLst>
            </p:cNvPr>
            <p:cNvSpPr/>
            <p:nvPr/>
          </p:nvSpPr>
          <p:spPr>
            <a:xfrm>
              <a:off x="4941145" y="2286000"/>
              <a:ext cx="1078656" cy="685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9600" dirty="0">
                  <a:solidFill>
                    <a:srgbClr val="FF0000"/>
                  </a:solidFill>
                  <a:latin typeface="HP-211" panose="020B0803050302020204" pitchFamily="34" charset="0"/>
                </a:rPr>
                <a:t>t</a:t>
              </a:r>
              <a:endParaRPr kumimoji="0" lang="en-US" sz="9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04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1" b="98839" l="288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036" y="145320"/>
            <a:ext cx="3354661" cy="3854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383" y="92933"/>
            <a:ext cx="5932101" cy="3906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085" y="5178561"/>
            <a:ext cx="555927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 err="1">
                <a:solidFill>
                  <a:srgbClr val="FF0000"/>
                </a:solidFill>
                <a:latin typeface="HP-211" pitchFamily="34" charset="0"/>
              </a:rPr>
              <a:t>yên</a:t>
            </a:r>
            <a:r>
              <a:rPr lang="en-US" sz="8500" dirty="0">
                <a:latin typeface="HP-211" pitchFamily="34" charset="0"/>
              </a:rPr>
              <a:t> </a:t>
            </a:r>
            <a:r>
              <a:rPr lang="en-US" sz="8500" dirty="0" err="1">
                <a:latin typeface="HP-211" pitchFamily="34" charset="0"/>
              </a:rPr>
              <a:t>ngựa</a:t>
            </a:r>
            <a:endParaRPr lang="en-US" sz="8500" dirty="0">
              <a:latin typeface="HP-21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3557" y="3822996"/>
            <a:ext cx="253936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 err="1">
                <a:solidFill>
                  <a:srgbClr val="FF0000"/>
                </a:solidFill>
                <a:latin typeface="HP-211" pitchFamily="34" charset="0"/>
              </a:rPr>
              <a:t>yên</a:t>
            </a:r>
            <a:endParaRPr lang="en-US" sz="8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6421" y="5179742"/>
            <a:ext cx="545269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>
                <a:latin typeface="HP-211" pitchFamily="34" charset="0"/>
              </a:rPr>
              <a:t>Nam </a:t>
            </a:r>
            <a:r>
              <a:rPr lang="en-US" sz="8500" dirty="0" err="1">
                <a:latin typeface="HP-211" pitchFamily="34" charset="0"/>
              </a:rPr>
              <a:t>Yết</a:t>
            </a:r>
            <a:endParaRPr lang="en-US" sz="8500" dirty="0"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4087" y="5179253"/>
            <a:ext cx="230771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rgbClr val="FF0000"/>
                </a:solidFill>
                <a:latin typeface="HP-211" pitchFamily="34" charset="0"/>
              </a:rPr>
              <a:t>Y</a:t>
            </a:r>
            <a:r>
              <a:rPr lang="vi-VN" sz="8500" dirty="0">
                <a:solidFill>
                  <a:srgbClr val="FF0000"/>
                </a:solidFill>
                <a:latin typeface="HP-211" pitchFamily="34" charset="0"/>
              </a:rPr>
              <a:t>ê</a:t>
            </a:r>
            <a:r>
              <a:rPr lang="en-US" sz="8500" dirty="0">
                <a:solidFill>
                  <a:srgbClr val="FF0000"/>
                </a:solidFill>
                <a:latin typeface="HP-211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76415" y="3908809"/>
            <a:ext cx="230771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500" dirty="0">
                <a:solidFill>
                  <a:srgbClr val="FF0000"/>
                </a:solidFill>
                <a:latin typeface="HP-211" pitchFamily="34" charset="0"/>
              </a:rPr>
              <a:t>yê</a:t>
            </a:r>
            <a:r>
              <a:rPr lang="en-US" sz="8500" dirty="0">
                <a:solidFill>
                  <a:srgbClr val="FF0000"/>
                </a:solidFill>
                <a:latin typeface="HP-211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717569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3437464"/>
            <a:ext cx="12192000" cy="33718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55205" y="1385039"/>
            <a:ext cx="7712513" cy="3660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HP-211" panose="020B0803050302020204" pitchFamily="34" charset="0"/>
            </a:endParaRPr>
          </a:p>
        </p:txBody>
      </p:sp>
      <p:grpSp>
        <p:nvGrpSpPr>
          <p:cNvPr id="19" name="Group 73"/>
          <p:cNvGrpSpPr>
            <a:grpSpLocks/>
          </p:cNvGrpSpPr>
          <p:nvPr/>
        </p:nvGrpSpPr>
        <p:grpSpPr bwMode="auto">
          <a:xfrm>
            <a:off x="503648" y="630805"/>
            <a:ext cx="11139715" cy="3618781"/>
            <a:chOff x="1761695" y="1245675"/>
            <a:chExt cx="11226052" cy="2716297"/>
          </a:xfrm>
        </p:grpSpPr>
        <p:grpSp>
          <p:nvGrpSpPr>
            <p:cNvPr id="21" name="Group 76"/>
            <p:cNvGrpSpPr>
              <a:grpSpLocks/>
            </p:cNvGrpSpPr>
            <p:nvPr/>
          </p:nvGrpSpPr>
          <p:grpSpPr bwMode="auto">
            <a:xfrm>
              <a:off x="1761695" y="1835506"/>
              <a:ext cx="7596239" cy="2126466"/>
              <a:chOff x="1752170" y="1835506"/>
              <a:chExt cx="7596239" cy="2126466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1752170" y="1835506"/>
                <a:ext cx="1018294" cy="689968"/>
              </a:xfrm>
              <a:custGeom>
                <a:avLst/>
                <a:gdLst>
                  <a:gd name="connsiteX0" fmla="*/ 304800 w 311150"/>
                  <a:gd name="connsiteY0" fmla="*/ 0 h 234950"/>
                  <a:gd name="connsiteX1" fmla="*/ 0 w 311150"/>
                  <a:gd name="connsiteY1" fmla="*/ 149225 h 234950"/>
                  <a:gd name="connsiteX2" fmla="*/ 311150 w 311150"/>
                  <a:gd name="connsiteY2" fmla="*/ 234950 h 234950"/>
                  <a:gd name="connsiteX3" fmla="*/ 304800 w 311150"/>
                  <a:gd name="connsiteY3" fmla="*/ 0 h 234950"/>
                  <a:gd name="connsiteX0" fmla="*/ 295275 w 301625"/>
                  <a:gd name="connsiteY0" fmla="*/ 0 h 234950"/>
                  <a:gd name="connsiteX1" fmla="*/ 0 w 301625"/>
                  <a:gd name="connsiteY1" fmla="*/ 156369 h 234950"/>
                  <a:gd name="connsiteX2" fmla="*/ 301625 w 301625"/>
                  <a:gd name="connsiteY2" fmla="*/ 234950 h 234950"/>
                  <a:gd name="connsiteX3" fmla="*/ 295275 w 301625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27 w 309720"/>
                  <a:gd name="connsiteY0" fmla="*/ 0 h 237331"/>
                  <a:gd name="connsiteX1" fmla="*/ 827 w 309720"/>
                  <a:gd name="connsiteY1" fmla="*/ 161131 h 237331"/>
                  <a:gd name="connsiteX2" fmla="*/ 309596 w 309720"/>
                  <a:gd name="connsiteY2" fmla="*/ 237331 h 237331"/>
                  <a:gd name="connsiteX3" fmla="*/ 305627 w 309720"/>
                  <a:gd name="connsiteY3" fmla="*/ 0 h 237331"/>
                  <a:gd name="connsiteX0" fmla="*/ 305643 w 305643"/>
                  <a:gd name="connsiteY0" fmla="*/ 0 h 237331"/>
                  <a:gd name="connsiteX1" fmla="*/ 843 w 305643"/>
                  <a:gd name="connsiteY1" fmla="*/ 161131 h 237331"/>
                  <a:gd name="connsiteX2" fmla="*/ 304849 w 305643"/>
                  <a:gd name="connsiteY2" fmla="*/ 237331 h 237331"/>
                  <a:gd name="connsiteX3" fmla="*/ 305643 w 305643"/>
                  <a:gd name="connsiteY3" fmla="*/ 0 h 237331"/>
                  <a:gd name="connsiteX0" fmla="*/ 305805 w 305805"/>
                  <a:gd name="connsiteY0" fmla="*/ 0 h 237713"/>
                  <a:gd name="connsiteX1" fmla="*/ 1005 w 305805"/>
                  <a:gd name="connsiteY1" fmla="*/ 161131 h 237713"/>
                  <a:gd name="connsiteX2" fmla="*/ 305011 w 305805"/>
                  <a:gd name="connsiteY2" fmla="*/ 237331 h 237713"/>
                  <a:gd name="connsiteX3" fmla="*/ 305805 w 305805"/>
                  <a:gd name="connsiteY3" fmla="*/ 0 h 237713"/>
                  <a:gd name="connsiteX0" fmla="*/ 306764 w 306764"/>
                  <a:gd name="connsiteY0" fmla="*/ 0 h 237734"/>
                  <a:gd name="connsiteX1" fmla="*/ 1964 w 306764"/>
                  <a:gd name="connsiteY1" fmla="*/ 161131 h 237734"/>
                  <a:gd name="connsiteX2" fmla="*/ 305970 w 306764"/>
                  <a:gd name="connsiteY2" fmla="*/ 237331 h 237734"/>
                  <a:gd name="connsiteX3" fmla="*/ 306764 w 306764"/>
                  <a:gd name="connsiteY3" fmla="*/ 0 h 2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764" h="237734">
                    <a:moveTo>
                      <a:pt x="306764" y="0"/>
                    </a:moveTo>
                    <a:cubicBezTo>
                      <a:pt x="258346" y="6879"/>
                      <a:pt x="21808" y="82815"/>
                      <a:pt x="1964" y="161131"/>
                    </a:cubicBezTo>
                    <a:cubicBezTo>
                      <a:pt x="-21319" y="203994"/>
                      <a:pt x="167328" y="242094"/>
                      <a:pt x="305970" y="237331"/>
                    </a:cubicBezTo>
                    <a:cubicBezTo>
                      <a:pt x="307028" y="157427"/>
                      <a:pt x="305706" y="79904"/>
                      <a:pt x="30676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752170" y="2344644"/>
                <a:ext cx="7596239" cy="1617328"/>
              </a:xfrm>
              <a:custGeom>
                <a:avLst/>
                <a:gdLst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600" h="2012315">
                    <a:moveTo>
                      <a:pt x="0" y="0"/>
                    </a:moveTo>
                    <a:cubicBezTo>
                      <a:pt x="21590" y="66675"/>
                      <a:pt x="205105" y="76200"/>
                      <a:pt x="312420" y="76200"/>
                    </a:cubicBezTo>
                    <a:lnTo>
                      <a:pt x="3078480" y="60960"/>
                    </a:lnTo>
                    <a:lnTo>
                      <a:pt x="3657600" y="990600"/>
                    </a:lnTo>
                    <a:lnTo>
                      <a:pt x="3108960" y="1988820"/>
                    </a:lnTo>
                    <a:lnTo>
                      <a:pt x="198120" y="2012315"/>
                    </a:lnTo>
                    <a:cubicBezTo>
                      <a:pt x="135255" y="2004060"/>
                      <a:pt x="5715" y="2011680"/>
                      <a:pt x="0" y="194310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7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HP-211" panose="020B0803050302020204" pitchFamily="34" charset="0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9037962" y="1245675"/>
              <a:ext cx="3949785" cy="173528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HP-211" panose="020B0803050302020204" pitchFamily="34" charset="0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967798" y="2445759"/>
            <a:ext cx="58695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dirty="0">
                <a:solidFill>
                  <a:prstClr val="white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So </a:t>
            </a:r>
            <a:r>
              <a:rPr lang="en-US" sz="9600" b="1" dirty="0" err="1">
                <a:solidFill>
                  <a:prstClr val="white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9600" b="1" dirty="0">
                <a:solidFill>
                  <a:prstClr val="white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:</a:t>
            </a:r>
            <a:endParaRPr lang="en-US" sz="9600" dirty="0">
              <a:solidFill>
                <a:prstClr val="white"/>
              </a:solidFill>
              <a:latin typeface="HP-211" panose="020B08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8365111" y="803555"/>
            <a:ext cx="2603522" cy="1868520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HP-211" panose="020B08030503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58201" y="878775"/>
            <a:ext cx="30632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9000" dirty="0">
                <a:solidFill>
                  <a:prstClr val="black"/>
                </a:solidFill>
                <a:latin typeface="HP-211" panose="020B0803050302020204" pitchFamily="34" charset="0"/>
              </a:rPr>
              <a:t>yên</a:t>
            </a:r>
            <a:endParaRPr lang="en-US" sz="9000" dirty="0">
              <a:solidFill>
                <a:prstClr val="black"/>
              </a:solidFill>
              <a:latin typeface="HP-211" panose="020B0803050302020204" pitchFamily="34" charset="0"/>
            </a:endParaRPr>
          </a:p>
        </p:txBody>
      </p:sp>
      <p:grpSp>
        <p:nvGrpSpPr>
          <p:cNvPr id="30" name="Group 79"/>
          <p:cNvGrpSpPr>
            <a:grpSpLocks/>
          </p:cNvGrpSpPr>
          <p:nvPr/>
        </p:nvGrpSpPr>
        <p:grpSpPr bwMode="auto">
          <a:xfrm>
            <a:off x="7723955" y="3416651"/>
            <a:ext cx="3919408" cy="2317802"/>
            <a:chOff x="4179466" y="2217825"/>
            <a:chExt cx="2257271" cy="1733962"/>
          </a:xfrm>
        </p:grpSpPr>
        <p:sp>
          <p:nvSpPr>
            <p:cNvPr id="31" name="Oval 30"/>
            <p:cNvSpPr/>
            <p:nvPr/>
          </p:nvSpPr>
          <p:spPr>
            <a:xfrm>
              <a:off x="4179466" y="2217825"/>
              <a:ext cx="2257271" cy="1733962"/>
            </a:xfrm>
            <a:prstGeom prst="ellipse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HP-211" panose="020B0803050302020204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571780" y="2363425"/>
              <a:ext cx="1472642" cy="1398786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HP-211" panose="020B08030503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8618509" y="3700816"/>
            <a:ext cx="27529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9000" dirty="0">
                <a:solidFill>
                  <a:prstClr val="black"/>
                </a:solidFill>
                <a:latin typeface="HP-211" panose="020B0803050302020204" pitchFamily="34" charset="0"/>
              </a:rPr>
              <a:t>yêt</a:t>
            </a:r>
            <a:endParaRPr lang="en-US" sz="9000" dirty="0">
              <a:solidFill>
                <a:prstClr val="black"/>
              </a:solidFill>
              <a:latin typeface="HP-211" panose="020B0803050302020204" pitchFamily="34" charset="0"/>
            </a:endParaRPr>
          </a:p>
        </p:txBody>
      </p:sp>
      <p:pic>
        <p:nvPicPr>
          <p:cNvPr id="3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8" y="382140"/>
            <a:ext cx="1680075" cy="9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7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0021"/>
            <a:ext cx="3090654" cy="2592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4" y="3442175"/>
            <a:ext cx="3072130" cy="257703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916" y="445820"/>
            <a:ext cx="3529083" cy="222118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672" y="3302581"/>
            <a:ext cx="3145327" cy="2436687"/>
          </a:xfrm>
          <a:prstGeom prst="rect">
            <a:avLst/>
          </a:prstGeom>
        </p:spPr>
      </p:pic>
      <p:cxnSp>
        <p:nvCxnSpPr>
          <p:cNvPr id="84" name="Straight Connector 83"/>
          <p:cNvCxnSpPr>
            <a:stCxn id="71" idx="3"/>
            <a:endCxn id="24" idx="1"/>
          </p:cNvCxnSpPr>
          <p:nvPr/>
        </p:nvCxnSpPr>
        <p:spPr>
          <a:xfrm flipV="1">
            <a:off x="3090654" y="1621234"/>
            <a:ext cx="1263889" cy="4151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endCxn id="2" idx="1"/>
          </p:cNvCxnSpPr>
          <p:nvPr/>
        </p:nvCxnSpPr>
        <p:spPr>
          <a:xfrm flipV="1">
            <a:off x="2956560" y="4361604"/>
            <a:ext cx="971262" cy="6523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23" idx="3"/>
          </p:cNvCxnSpPr>
          <p:nvPr/>
        </p:nvCxnSpPr>
        <p:spPr>
          <a:xfrm flipV="1">
            <a:off x="8362252" y="1351452"/>
            <a:ext cx="684420" cy="15956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25" idx="3"/>
            <a:endCxn id="74" idx="1"/>
          </p:cNvCxnSpPr>
          <p:nvPr/>
        </p:nvCxnSpPr>
        <p:spPr>
          <a:xfrm flipV="1">
            <a:off x="8362252" y="4520925"/>
            <a:ext cx="684420" cy="12183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3927822" y="3883370"/>
            <a:ext cx="4434430" cy="9564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chim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yến</a:t>
            </a:r>
            <a:endParaRPr lang="en-US" sz="6500" dirty="0">
              <a:solidFill>
                <a:schemeClr val="tx1">
                  <a:lumMod val="95000"/>
                  <a:lumOff val="5000"/>
                </a:schemeClr>
              </a:solidFill>
              <a:latin typeface="HP-211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927822" y="2468856"/>
            <a:ext cx="4434430" cy="9564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niêm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yết</a:t>
            </a:r>
            <a:endParaRPr lang="en-US" sz="6500" dirty="0">
              <a:solidFill>
                <a:schemeClr val="tx1">
                  <a:lumMod val="95000"/>
                  <a:lumOff val="5000"/>
                </a:schemeClr>
              </a:solidFill>
              <a:latin typeface="HP-211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354543" y="1143000"/>
            <a:ext cx="3422061" cy="9564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yên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xe</a:t>
            </a:r>
            <a:endParaRPr lang="en-US" sz="6500" dirty="0">
              <a:solidFill>
                <a:schemeClr val="tx1">
                  <a:lumMod val="95000"/>
                  <a:lumOff val="5000"/>
                </a:schemeClr>
              </a:solidFill>
              <a:latin typeface="HP-211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927822" y="5261036"/>
            <a:ext cx="4434430" cy="956467"/>
          </a:xfrm>
          <a:prstGeom prst="roundRect">
            <a:avLst/>
          </a:prstGeom>
          <a:solidFill>
            <a:srgbClr val="F8B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yết</a:t>
            </a:r>
            <a:r>
              <a:rPr lang="en-US" sz="6500" dirty="0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 </a:t>
            </a:r>
            <a:r>
              <a:rPr lang="en-US" sz="6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</a:rPr>
              <a:t>kiến</a:t>
            </a:r>
            <a:endParaRPr lang="en-US" sz="6500" dirty="0">
              <a:solidFill>
                <a:schemeClr val="tx1">
                  <a:lumMod val="95000"/>
                  <a:lumOff val="5000"/>
                </a:schemeClr>
              </a:solidFill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" y="-39173"/>
            <a:ext cx="8851357" cy="616879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208" dirty="0">
                <a:solidFill>
                  <a:srgbClr val="FF0000"/>
                </a:solidFill>
                <a:latin typeface="HP-211" pitchFamily="34" charset="0"/>
              </a:rPr>
              <a:t>2. </a:t>
            </a:r>
            <a:r>
              <a:rPr lang="en-US" sz="3208" dirty="0">
                <a:latin typeface="HP-211" pitchFamily="34" charset="0"/>
              </a:rPr>
              <a:t>T</a:t>
            </a:r>
            <a:r>
              <a:rPr lang="vi-VN" sz="3208" dirty="0">
                <a:latin typeface="HP-211" pitchFamily="34" charset="0"/>
              </a:rPr>
              <a:t>ìm t</a:t>
            </a:r>
            <a:r>
              <a:rPr lang="en-US" sz="3208" dirty="0" err="1">
                <a:latin typeface="HP-211" pitchFamily="34" charset="0"/>
              </a:rPr>
              <a:t>iếng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có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vần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vi-VN" sz="3208" dirty="0">
                <a:solidFill>
                  <a:srgbClr val="FF0000"/>
                </a:solidFill>
                <a:latin typeface="HP-211" pitchFamily="34" charset="0"/>
              </a:rPr>
              <a:t>yên</a:t>
            </a:r>
            <a:r>
              <a:rPr lang="vi-VN" sz="3208" dirty="0">
                <a:latin typeface="HP-211" pitchFamily="34" charset="0"/>
              </a:rPr>
              <a:t>,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vi-VN" sz="3208" dirty="0">
                <a:latin typeface="HP-211" pitchFamily="34" charset="0"/>
              </a:rPr>
              <a:t>t</a:t>
            </a:r>
            <a:r>
              <a:rPr lang="en-US" sz="3208" dirty="0" err="1">
                <a:latin typeface="HP-211" pitchFamily="34" charset="0"/>
              </a:rPr>
              <a:t>iếng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có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vần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vi-VN" sz="3208" dirty="0">
                <a:solidFill>
                  <a:srgbClr val="FF0000"/>
                </a:solidFill>
                <a:latin typeface="HP-211" pitchFamily="34" charset="0"/>
              </a:rPr>
              <a:t>yêt</a:t>
            </a:r>
            <a:r>
              <a:rPr lang="en-US" sz="3208" dirty="0">
                <a:latin typeface="HP-211" pitchFamily="34" charset="0"/>
              </a:rPr>
              <a:t>?</a:t>
            </a:r>
            <a:endParaRPr lang="en-US" sz="3208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79673" y="1086306"/>
            <a:ext cx="182112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500" dirty="0">
                <a:solidFill>
                  <a:srgbClr val="FF0000"/>
                </a:solidFill>
                <a:latin typeface="HP-211" panose="020B0803050302020204" pitchFamily="34" charset="0"/>
              </a:rPr>
              <a:t>yên</a:t>
            </a:r>
            <a:endParaRPr lang="en-US" sz="65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73637" y="3830540"/>
            <a:ext cx="182112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500" dirty="0">
                <a:solidFill>
                  <a:srgbClr val="FF0000"/>
                </a:solidFill>
                <a:latin typeface="HP-211" panose="020B0803050302020204" pitchFamily="34" charset="0"/>
              </a:rPr>
              <a:t>yên</a:t>
            </a:r>
            <a:endParaRPr lang="en-US" sz="65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77000" y="2405348"/>
            <a:ext cx="182112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500" dirty="0">
                <a:solidFill>
                  <a:srgbClr val="FF0000"/>
                </a:solidFill>
                <a:latin typeface="HP-211" panose="020B0803050302020204" pitchFamily="34" charset="0"/>
              </a:rPr>
              <a:t>yêt</a:t>
            </a:r>
            <a:endParaRPr lang="en-US" sz="65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26386" y="5192966"/>
            <a:ext cx="182112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500" dirty="0">
                <a:solidFill>
                  <a:srgbClr val="FF0000"/>
                </a:solidFill>
                <a:latin typeface="HP-211" panose="020B0803050302020204" pitchFamily="34" charset="0"/>
              </a:rPr>
              <a:t>yêt</a:t>
            </a:r>
            <a:endParaRPr lang="en-US" sz="65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5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25" grpId="0" animBg="1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t="2858" r="4353" b="24724"/>
          <a:stretch/>
        </p:blipFill>
        <p:spPr>
          <a:xfrm>
            <a:off x="535" y="1384272"/>
            <a:ext cx="12191465" cy="39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691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305230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2164</TotalTime>
  <Words>158</Words>
  <Application>Microsoft Office PowerPoint</Application>
  <PresentationFormat>Widescreen</PresentationFormat>
  <Paragraphs>49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Times New Roman</vt:lpstr>
      <vt:lpstr>HP-211</vt:lpstr>
      <vt:lpstr>Calibri</vt:lpstr>
      <vt:lpstr>Verdana</vt:lpstr>
      <vt:lpstr>Calibri Light</vt:lpstr>
      <vt:lpstr>UTM Avo</vt:lpstr>
      <vt:lpstr>Arial</vt:lpstr>
      <vt:lpstr>Office Theme</vt:lpstr>
      <vt:lpstr>1_Office Theme</vt:lpstr>
      <vt:lpstr>2_Office Theme</vt:lpstr>
      <vt:lpstr>3_Office Theme</vt:lpstr>
      <vt:lpstr>1_HOC10 TEMPLATE</vt:lpstr>
      <vt:lpstr>4_Office Theme</vt:lpstr>
      <vt:lpstr>Tuần 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KIM ANH</cp:lastModifiedBy>
  <cp:revision>173</cp:revision>
  <dcterms:created xsi:type="dcterms:W3CDTF">2021-11-01T08:16:43Z</dcterms:created>
  <dcterms:modified xsi:type="dcterms:W3CDTF">2023-11-27T01:46:46Z</dcterms:modified>
</cp:coreProperties>
</file>