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74" r:id="rId3"/>
    <p:sldId id="310" r:id="rId4"/>
    <p:sldId id="315" r:id="rId5"/>
    <p:sldId id="280" r:id="rId6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6C31"/>
    <a:srgbClr val="EC2099"/>
    <a:srgbClr val="FF33CC"/>
    <a:srgbClr val="F7A7D7"/>
    <a:srgbClr val="FFFF99"/>
    <a:srgbClr val="EAF8FA"/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06" autoAdjust="0"/>
  </p:normalViewPr>
  <p:slideViewPr>
    <p:cSldViewPr>
      <p:cViewPr>
        <p:scale>
          <a:sx n="48" d="100"/>
          <a:sy n="48" d="100"/>
        </p:scale>
        <p:origin x="1344" y="328"/>
      </p:cViewPr>
      <p:guideLst>
        <p:guide orient="horz" pos="1620"/>
        <p:guide pos="2880"/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9671" y="685801"/>
            <a:ext cx="7886877" cy="1272143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Tiết</a:t>
            </a:r>
            <a:r>
              <a:rPr lang="vi-VN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học</a:t>
            </a:r>
            <a:r>
              <a:rPr lang="vi-VN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tiếng</a:t>
            </a:r>
            <a:r>
              <a:rPr lang="vi-VN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việt</a:t>
            </a:r>
            <a:endParaRPr lang="en-US" sz="3700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3489" y="3429001"/>
            <a:ext cx="2809030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err="1">
                <a:solidFill>
                  <a:schemeClr val="bg1"/>
                </a:solidFill>
                <a:latin typeface="HP-211" pitchFamily="34" charset="0"/>
              </a:rPr>
              <a:t>Học</a:t>
            </a:r>
            <a:r>
              <a:rPr lang="en-US" sz="480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err="1">
                <a:solidFill>
                  <a:schemeClr val="bg1"/>
                </a:solidFill>
                <a:latin typeface="HP-211" pitchFamily="34" charset="0"/>
              </a:rPr>
              <a:t>vần</a:t>
            </a:r>
            <a:endParaRPr lang="en-US" sz="480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3919" y="4241801"/>
            <a:ext cx="5508422" cy="86157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HP-211" pitchFamily="34" charset="0"/>
              </a:rPr>
              <a:t>ÔN TẬP GIỮA KÌ 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53946" y="1803401"/>
            <a:ext cx="3851249" cy="77970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300" dirty="0">
                <a:solidFill>
                  <a:srgbClr val="FFFF00"/>
                </a:solidFill>
                <a:latin typeface="HP-092" pitchFamily="34" charset="0"/>
              </a:rPr>
              <a:t>LỚP 1/</a:t>
            </a:r>
            <a:r>
              <a:rPr lang="vi-VN" sz="4300" dirty="0">
                <a:solidFill>
                  <a:srgbClr val="FFFF00"/>
                </a:solidFill>
                <a:latin typeface="HP-092" pitchFamily="34" charset="0"/>
              </a:rPr>
              <a:t>4</a:t>
            </a:r>
            <a:endParaRPr lang="en-US" sz="4300" dirty="0">
              <a:solidFill>
                <a:srgbClr val="FFFF00"/>
              </a:solidFill>
              <a:latin typeface="HP-092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2736413" y="2668826"/>
            <a:ext cx="6621106" cy="86177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dirty="0">
                <a:latin typeface="VNI 15 Chops" pitchFamily="2" charset="2"/>
              </a:rPr>
              <a:t>GV:  </a:t>
            </a:r>
            <a:r>
              <a:rPr lang="en-US" sz="4800" dirty="0" err="1">
                <a:latin typeface="VNI 15 Chops" pitchFamily="2" charset="2"/>
              </a:rPr>
              <a:t>Vuõ</a:t>
            </a:r>
            <a:r>
              <a:rPr lang="en-US" sz="4800" dirty="0">
                <a:latin typeface="VNI 15 Chops" pitchFamily="2" charset="2"/>
              </a:rPr>
              <a:t> </a:t>
            </a:r>
            <a:r>
              <a:rPr lang="en-US" sz="4800" dirty="0" err="1">
                <a:latin typeface="VNI 15 Chops" pitchFamily="2" charset="2"/>
              </a:rPr>
              <a:t>Thò</a:t>
            </a:r>
            <a:r>
              <a:rPr lang="en-US" sz="4800" dirty="0">
                <a:latin typeface="VNI 15 Chops" pitchFamily="2" charset="2"/>
              </a:rPr>
              <a:t> Kim </a:t>
            </a:r>
            <a:r>
              <a:rPr lang="en-US" sz="4800" dirty="0" err="1">
                <a:latin typeface="VNI 15 Chops" pitchFamily="2" charset="2"/>
              </a:rPr>
              <a:t>Anh</a:t>
            </a:r>
            <a:endParaRPr lang="en-US" sz="4800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8" t="19990" r="22002" b="12550"/>
          <a:stretch/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13519" y="814109"/>
            <a:ext cx="8686800" cy="566289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4500" dirty="0">
                <a:latin typeface="HP-211" pitchFamily="34" charset="0"/>
              </a:rPr>
              <a:t>	</a:t>
            </a:r>
            <a:r>
              <a:rPr lang="en-US" sz="4500" dirty="0" err="1">
                <a:latin typeface="HP-211" pitchFamily="34" charset="0"/>
              </a:rPr>
              <a:t>Cò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vừa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ngủ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thì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nghe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om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sòm</a:t>
            </a:r>
            <a:r>
              <a:rPr lang="en-US" sz="4500" dirty="0">
                <a:latin typeface="HP-211" pitchFamily="34" charset="0"/>
              </a:rPr>
              <a:t> “</a:t>
            </a:r>
            <a:r>
              <a:rPr lang="en-US" sz="4500" dirty="0" err="1">
                <a:latin typeface="HP-211" pitchFamily="34" charset="0"/>
              </a:rPr>
              <a:t>chiếp</a:t>
            </a:r>
            <a:r>
              <a:rPr lang="en-US" sz="4500" dirty="0">
                <a:latin typeface="HP-211" pitchFamily="34" charset="0"/>
              </a:rPr>
              <a:t>, </a:t>
            </a:r>
            <a:r>
              <a:rPr lang="en-US" sz="4500" dirty="0" err="1">
                <a:latin typeface="HP-211" pitchFamily="34" charset="0"/>
              </a:rPr>
              <a:t>chiếp</a:t>
            </a:r>
            <a:r>
              <a:rPr lang="en-US" sz="4500" dirty="0">
                <a:latin typeface="HP-211" pitchFamily="34" charset="0"/>
              </a:rPr>
              <a:t>”, “</a:t>
            </a:r>
            <a:r>
              <a:rPr lang="en-US" sz="4500" dirty="0" err="1">
                <a:latin typeface="HP-211" pitchFamily="34" charset="0"/>
              </a:rPr>
              <a:t>quạ</a:t>
            </a:r>
            <a:r>
              <a:rPr lang="en-US" sz="4500" dirty="0">
                <a:latin typeface="HP-211" pitchFamily="34" charset="0"/>
              </a:rPr>
              <a:t>, </a:t>
            </a:r>
            <a:r>
              <a:rPr lang="en-US" sz="4500" dirty="0" err="1">
                <a:latin typeface="HP-211" pitchFamily="34" charset="0"/>
              </a:rPr>
              <a:t>quạ</a:t>
            </a:r>
            <a:r>
              <a:rPr lang="en-US" sz="4500" dirty="0">
                <a:latin typeface="HP-211" pitchFamily="34" charset="0"/>
              </a:rPr>
              <a:t>”. </a:t>
            </a:r>
            <a:r>
              <a:rPr lang="en-US" sz="4500" dirty="0" err="1">
                <a:latin typeface="HP-211" pitchFamily="34" charset="0"/>
              </a:rPr>
              <a:t>Thì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ra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quạ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sắp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chộp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gà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nhí</a:t>
            </a:r>
            <a:r>
              <a:rPr lang="en-US" sz="4500" dirty="0">
                <a:latin typeface="HP-211" pitchFamily="34" charset="0"/>
              </a:rPr>
              <a:t>. </a:t>
            </a:r>
            <a:r>
              <a:rPr lang="en-US" sz="4500" dirty="0" err="1">
                <a:latin typeface="HP-211" pitchFamily="34" charset="0"/>
              </a:rPr>
              <a:t>Quạ</a:t>
            </a:r>
            <a:r>
              <a:rPr lang="en-US" sz="4500" dirty="0">
                <a:latin typeface="HP-211" pitchFamily="34" charset="0"/>
              </a:rPr>
              <a:t> to </a:t>
            </a:r>
            <a:r>
              <a:rPr lang="en-US" sz="4500" dirty="0" err="1">
                <a:latin typeface="HP-211" pitchFamily="34" charset="0"/>
              </a:rPr>
              <a:t>và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dữ</a:t>
            </a:r>
            <a:r>
              <a:rPr lang="en-US" sz="4500" dirty="0">
                <a:latin typeface="HP-211" pitchFamily="34" charset="0"/>
              </a:rPr>
              <a:t>. </a:t>
            </a:r>
            <a:r>
              <a:rPr lang="en-US" sz="4500" dirty="0" err="1">
                <a:latin typeface="HP-211" pitchFamily="34" charset="0"/>
              </a:rPr>
              <a:t>Gà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thì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bé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tí</a:t>
            </a:r>
            <a:r>
              <a:rPr lang="en-US" sz="4500" dirty="0">
                <a:latin typeface="HP-211" pitchFamily="34" charset="0"/>
              </a:rPr>
              <a:t>, </a:t>
            </a:r>
            <a:r>
              <a:rPr lang="en-US" sz="4500" dirty="0" err="1">
                <a:latin typeface="HP-211" pitchFamily="34" charset="0"/>
              </a:rPr>
              <a:t>nép</a:t>
            </a:r>
            <a:r>
              <a:rPr lang="en-US" sz="4500" dirty="0">
                <a:latin typeface="HP-211" pitchFamily="34" charset="0"/>
              </a:rPr>
              <a:t> ở </a:t>
            </a:r>
            <a:r>
              <a:rPr lang="en-US" sz="4500" dirty="0" err="1">
                <a:latin typeface="HP-211" pitchFamily="34" charset="0"/>
              </a:rPr>
              <a:t>khóm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tre</a:t>
            </a:r>
            <a:r>
              <a:rPr lang="en-US" sz="4500" dirty="0">
                <a:latin typeface="HP-211" pitchFamily="34" charset="0"/>
              </a:rPr>
              <a:t>. </a:t>
            </a:r>
            <a:r>
              <a:rPr lang="en-US" sz="4500" dirty="0" err="1">
                <a:latin typeface="HP-211" pitchFamily="34" charset="0"/>
              </a:rPr>
              <a:t>Cò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vù</a:t>
            </a:r>
            <a:r>
              <a:rPr lang="en-US" sz="4500" dirty="0">
                <a:latin typeface="HP-211" pitchFamily="34" charset="0"/>
              </a:rPr>
              <a:t> qua </a:t>
            </a:r>
            <a:r>
              <a:rPr lang="en-US" sz="4500" dirty="0" err="1">
                <a:latin typeface="HP-211" pitchFamily="34" charset="0"/>
              </a:rPr>
              <a:t>khóm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tre</a:t>
            </a:r>
            <a:r>
              <a:rPr lang="en-US" sz="4500" dirty="0">
                <a:latin typeface="HP-211" pitchFamily="34" charset="0"/>
              </a:rPr>
              <a:t>.</a:t>
            </a:r>
            <a:r>
              <a:rPr lang="en-US" sz="20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Nó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che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cho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gà</a:t>
            </a:r>
            <a:r>
              <a:rPr lang="en-US" sz="4500" dirty="0">
                <a:latin typeface="HP-211" pitchFamily="34" charset="0"/>
              </a:rPr>
              <a:t>, </a:t>
            </a:r>
            <a:r>
              <a:rPr lang="en-US" sz="4500" dirty="0" err="1">
                <a:latin typeface="HP-211" pitchFamily="34" charset="0"/>
              </a:rPr>
              <a:t>chĩa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mỏ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về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phía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quạ</a:t>
            </a:r>
            <a:r>
              <a:rPr lang="en-US" sz="4500" dirty="0">
                <a:latin typeface="HP-211" pitchFamily="34" charset="0"/>
              </a:rPr>
              <a:t>. </a:t>
            </a:r>
            <a:r>
              <a:rPr lang="en-US" sz="4500" dirty="0" err="1">
                <a:latin typeface="HP-211" pitchFamily="34" charset="0"/>
              </a:rPr>
              <a:t>Quạ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sợ</a:t>
            </a:r>
            <a:r>
              <a:rPr lang="en-US" sz="4500" dirty="0">
                <a:latin typeface="HP-211" pitchFamily="34" charset="0"/>
              </a:rPr>
              <a:t>, </a:t>
            </a:r>
            <a:r>
              <a:rPr lang="en-US" sz="4500" dirty="0" err="1">
                <a:latin typeface="HP-211" pitchFamily="34" charset="0"/>
              </a:rPr>
              <a:t>bỏ</a:t>
            </a:r>
            <a:r>
              <a:rPr lang="en-US" sz="4500" dirty="0">
                <a:latin typeface="HP-211" pitchFamily="34" charset="0"/>
              </a:rPr>
              <a:t> </a:t>
            </a:r>
            <a:r>
              <a:rPr lang="en-US" sz="4500" dirty="0" err="1">
                <a:latin typeface="HP-211" pitchFamily="34" charset="0"/>
              </a:rPr>
              <a:t>đi</a:t>
            </a:r>
            <a:r>
              <a:rPr lang="en-US" sz="4500" dirty="0">
                <a:latin typeface="HP-211" pitchFamily="34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52119" y="22790"/>
            <a:ext cx="3657600" cy="81541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Cò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và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quạ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4" t="23066" r="26217" b="37163"/>
          <a:stretch/>
        </p:blipFill>
        <p:spPr bwMode="auto">
          <a:xfrm>
            <a:off x="8900319" y="308076"/>
            <a:ext cx="3276600" cy="616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729598" y="810895"/>
            <a:ext cx="1219200" cy="81541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om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4404" y="1505646"/>
            <a:ext cx="1600200" cy="81541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sòm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76372" y="1501089"/>
            <a:ext cx="4267200" cy="81541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chiếp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,  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chiếp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3519" y="4938169"/>
            <a:ext cx="3473628" cy="81541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chĩa</a:t>
            </a:r>
            <a:r>
              <a:rPr lang="en-US" sz="4500" dirty="0">
                <a:solidFill>
                  <a:srgbClr val="FF0000"/>
                </a:solidFill>
                <a:latin typeface="HP-211" pitchFamily="34" charset="0"/>
              </a:rPr>
              <a:t>  </a:t>
            </a:r>
            <a:r>
              <a:rPr lang="en-US" sz="4500" dirty="0" err="1">
                <a:solidFill>
                  <a:srgbClr val="FF0000"/>
                </a:solidFill>
                <a:latin typeface="HP-211" pitchFamily="34" charset="0"/>
              </a:rPr>
              <a:t>mỏ</a:t>
            </a:r>
            <a:endParaRPr lang="en-US" sz="4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347404" y="833718"/>
            <a:ext cx="286570" cy="25975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3" name="Oval 32"/>
          <p:cNvSpPr/>
          <p:nvPr/>
        </p:nvSpPr>
        <p:spPr>
          <a:xfrm>
            <a:off x="2013593" y="2133600"/>
            <a:ext cx="228600" cy="20218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1489605" y="2869188"/>
            <a:ext cx="228600" cy="228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5852319" y="2866100"/>
            <a:ext cx="228600" cy="26016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0" name="Oval 49"/>
          <p:cNvSpPr/>
          <p:nvPr/>
        </p:nvSpPr>
        <p:spPr>
          <a:xfrm>
            <a:off x="5623719" y="3530094"/>
            <a:ext cx="278109" cy="2550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3337719" y="4214748"/>
            <a:ext cx="228600" cy="23830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3" name="Oval 52"/>
          <p:cNvSpPr/>
          <p:nvPr/>
        </p:nvSpPr>
        <p:spPr>
          <a:xfrm>
            <a:off x="7376319" y="4938169"/>
            <a:ext cx="228600" cy="25272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64958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 animBg="1"/>
      <p:bldP spid="33" grpId="0" animBg="1"/>
      <p:bldP spid="34" grpId="0" animBg="1"/>
      <p:bldP spid="49" grpId="0" animBg="1"/>
      <p:bldP spid="50" grpId="0" animBg="1"/>
      <p:bldP spid="52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3" t="25992" r="13658" b="14683"/>
          <a:stretch/>
        </p:blipFill>
        <p:spPr bwMode="auto">
          <a:xfrm>
            <a:off x="137319" y="381000"/>
            <a:ext cx="11826876" cy="586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2719" y="5004138"/>
            <a:ext cx="25146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latin typeface="HP001 4 hàng" pitchFamily="34" charset="0"/>
              </a:rPr>
              <a:t>......am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7919" y="5004138"/>
            <a:ext cx="33528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HP001 4 hàng" pitchFamily="34" charset="0"/>
              </a:rPr>
              <a:t>......</a:t>
            </a:r>
            <a:r>
              <a:rPr lang="en-US" sz="6000" b="1" dirty="0" err="1">
                <a:latin typeface="HP001 4 hàng" pitchFamily="34" charset="0"/>
              </a:rPr>
              <a:t>ửa</a:t>
            </a:r>
            <a:r>
              <a:rPr lang="en-US" sz="6000" b="1" dirty="0">
                <a:latin typeface="HP001 4 hàng" pitchFamily="34" charset="0"/>
              </a:rPr>
              <a:t> </a:t>
            </a:r>
            <a:r>
              <a:rPr lang="en-US" sz="6000" b="1" dirty="0" err="1">
                <a:latin typeface="HP001 4 hàng" pitchFamily="34" charset="0"/>
              </a:rPr>
              <a:t>sổ</a:t>
            </a:r>
            <a:endParaRPr lang="en-US" sz="6000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07107" y="5086311"/>
            <a:ext cx="213161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HP001 4 hàng" pitchFamily="34" charset="0"/>
              </a:rPr>
              <a:t>......</a:t>
            </a:r>
            <a:r>
              <a:rPr lang="en-US" sz="6000" b="1" dirty="0" err="1">
                <a:latin typeface="HP001 4 hàng" pitchFamily="34" charset="0"/>
              </a:rPr>
              <a:t>im</a:t>
            </a:r>
            <a:endParaRPr lang="en-US" sz="6000" b="1" dirty="0"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2319" y="4993978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HP001 4 hàng" pitchFamily="34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7519" y="5004137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HP001 4 hàng" pitchFamily="34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86119" y="5086310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HP001 4 hàng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16421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58235" cy="6858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595033"/>
            <a:ext cx="713436" cy="64205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4669"/>
            <a:ext cx="5991236" cy="723332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0" y="4680102"/>
            <a:ext cx="4082241" cy="22345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4951" y="2040104"/>
            <a:ext cx="9382399" cy="1896897"/>
          </a:xfrm>
          <a:prstGeom prst="rect">
            <a:avLst/>
          </a:prstGeom>
          <a:noFill/>
        </p:spPr>
        <p:txBody>
          <a:bodyPr wrap="none" lIns="121725" tIns="60862" rIns="121725" bIns="60862">
            <a:prstTxWarp prst="textDoubleWave1">
              <a:avLst/>
            </a:prstTxWarp>
            <a:spAutoFit/>
          </a:bodyPr>
          <a:lstStyle/>
          <a:p>
            <a:pPr algn="ctr" defTabSz="912937">
              <a:defRPr/>
            </a:pPr>
            <a:r>
              <a:rPr lang="en-US" sz="7200" b="1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b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b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28" y="17405"/>
            <a:ext cx="2935508" cy="2192395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68" y="6160069"/>
            <a:ext cx="5991236" cy="723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-308679"/>
            <a:ext cx="3141808" cy="24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2598</TotalTime>
  <Words>123</Words>
  <Application>Microsoft Office PowerPoint</Application>
  <PresentationFormat>Custom</PresentationFormat>
  <Paragraphs>26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Arial</vt:lpstr>
      <vt:lpstr>Calibri</vt:lpstr>
      <vt:lpstr>HP001</vt:lpstr>
      <vt:lpstr>HP001 4 hàng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258</cp:revision>
  <dcterms:created xsi:type="dcterms:W3CDTF">2021-09-04T05:54:38Z</dcterms:created>
  <dcterms:modified xsi:type="dcterms:W3CDTF">2023-11-01T01:47:07Z</dcterms:modified>
</cp:coreProperties>
</file>