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274" r:id="rId4"/>
    <p:sldId id="1429" r:id="rId5"/>
    <p:sldId id="305" r:id="rId6"/>
    <p:sldId id="302" r:id="rId7"/>
    <p:sldId id="1430" r:id="rId8"/>
    <p:sldId id="307" r:id="rId9"/>
    <p:sldId id="1431" r:id="rId10"/>
    <p:sldId id="281" r:id="rId11"/>
    <p:sldId id="309" r:id="rId12"/>
    <p:sldId id="272" r:id="rId13"/>
    <p:sldId id="303" r:id="rId14"/>
    <p:sldId id="280" r:id="rId15"/>
  </p:sldIdLst>
  <p:sldSz cx="12192000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6C31"/>
    <a:srgbClr val="EAF8FA"/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32"/>
      </p:cViewPr>
      <p:guideLst>
        <p:guide orient="horz" pos="1620"/>
        <p:guide pos="2887"/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783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8046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93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0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0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1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12064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7">
                <a:solidFill>
                  <a:schemeClr val="tx1">
                    <a:tint val="75000"/>
                  </a:schemeClr>
                </a:solidFill>
              </a:defRPr>
            </a:lvl1pPr>
            <a:lvl2pPr marL="610147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2pPr>
            <a:lvl3pPr marL="1220292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3043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4pPr>
            <a:lvl5pPr marL="2440585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5pPr>
            <a:lvl6pPr marL="3050731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6pPr>
            <a:lvl7pPr marL="3660877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7pPr>
            <a:lvl8pPr marL="427102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8pPr>
            <a:lvl9pPr marL="488116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11"/>
            </a:lvl1pPr>
            <a:lvl2pPr>
              <a:defRPr sz="3709"/>
            </a:lvl2pPr>
            <a:lvl3pPr>
              <a:defRPr sz="3208"/>
            </a:lvl3pPr>
            <a:lvl4pPr>
              <a:defRPr sz="2707"/>
            </a:lvl4pPr>
            <a:lvl5pPr>
              <a:defRPr sz="2707"/>
            </a:lvl5pPr>
            <a:lvl6pPr>
              <a:defRPr sz="2707"/>
            </a:lvl6pPr>
            <a:lvl7pPr>
              <a:defRPr sz="2707"/>
            </a:lvl7pPr>
            <a:lvl8pPr>
              <a:defRPr sz="2707"/>
            </a:lvl8pPr>
            <a:lvl9pPr>
              <a:defRPr sz="2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11"/>
            </a:lvl1pPr>
            <a:lvl2pPr marL="610147" indent="0">
              <a:buNone/>
              <a:defRPr sz="3709"/>
            </a:lvl2pPr>
            <a:lvl3pPr marL="1220292" indent="0">
              <a:buNone/>
              <a:defRPr sz="3208"/>
            </a:lvl3pPr>
            <a:lvl4pPr marL="1830439" indent="0">
              <a:buNone/>
              <a:defRPr sz="2707"/>
            </a:lvl4pPr>
            <a:lvl5pPr marL="2440585" indent="0">
              <a:buNone/>
              <a:defRPr sz="2707"/>
            </a:lvl5pPr>
            <a:lvl6pPr marL="3050731" indent="0">
              <a:buNone/>
              <a:defRPr sz="2707"/>
            </a:lvl6pPr>
            <a:lvl7pPr marL="3660877" indent="0">
              <a:buNone/>
              <a:defRPr sz="2707"/>
            </a:lvl7pPr>
            <a:lvl8pPr marL="4271023" indent="0">
              <a:buNone/>
              <a:defRPr sz="2707"/>
            </a:lvl8pPr>
            <a:lvl9pPr marL="4881169" indent="0">
              <a:buNone/>
              <a:defRPr sz="27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029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609" indent="-457609" algn="l" defTabSz="122029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88" indent="-381341" algn="l" defTabSz="122029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66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511" indent="-305073" algn="l" defTabSz="122029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658" indent="-305073" algn="l" defTabSz="122029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805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950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6097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242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4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92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43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85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731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87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1023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16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5201" y="678998"/>
            <a:ext cx="7906437" cy="127529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Tiết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học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tiếng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việt</a:t>
            </a:r>
            <a:endParaRPr lang="en-US" sz="3709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1" y="1799369"/>
            <a:ext cx="3860800" cy="78163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311" dirty="0">
                <a:solidFill>
                  <a:srgbClr val="FFFF00"/>
                </a:solidFill>
                <a:latin typeface="HP-092" pitchFamily="34" charset="0"/>
              </a:rPr>
              <a:t>LỚP 1/4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743199" y="2666941"/>
            <a:ext cx="6400801" cy="86374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812" dirty="0">
                <a:latin typeface="VNI 15 Chops" pitchFamily="2" charset="2"/>
              </a:rPr>
              <a:t>GV:  </a:t>
            </a:r>
            <a:r>
              <a:rPr lang="en-US" sz="4812" dirty="0" err="1">
                <a:latin typeface="VNI 15 Chops" pitchFamily="2" charset="2"/>
              </a:rPr>
              <a:t>Vuõ</a:t>
            </a:r>
            <a:r>
              <a:rPr lang="en-US" sz="4812" dirty="0">
                <a:latin typeface="VNI 15 Chops" pitchFamily="2" charset="2"/>
              </a:rPr>
              <a:t> </a:t>
            </a:r>
            <a:r>
              <a:rPr lang="en-US" sz="4812" dirty="0" err="1">
                <a:latin typeface="VNI 15 Chops" pitchFamily="2" charset="2"/>
              </a:rPr>
              <a:t>Thò</a:t>
            </a:r>
            <a:r>
              <a:rPr lang="en-US" sz="4812" dirty="0">
                <a:latin typeface="VNI 15 Chops" pitchFamily="2" charset="2"/>
              </a:rPr>
              <a:t> Kim </a:t>
            </a:r>
            <a:r>
              <a:rPr lang="en-US" sz="4812" dirty="0" err="1">
                <a:latin typeface="VNI 15 Chops" pitchFamily="2" charset="2"/>
              </a:rPr>
              <a:t>Anh</a:t>
            </a:r>
            <a:endParaRPr lang="en-US" sz="4812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5005" y="3429001"/>
            <a:ext cx="2815997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Học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vần</a:t>
            </a:r>
            <a:endParaRPr lang="en-US" sz="4812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2640" y="4243817"/>
            <a:ext cx="4218888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43: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im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-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ip</a:t>
            </a:r>
            <a:endParaRPr lang="en-US" sz="4812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03B111E-F0B6-4268-9024-F9402F78D8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6066" r="18125" b="7484"/>
          <a:stretch/>
        </p:blipFill>
        <p:spPr>
          <a:xfrm>
            <a:off x="152400" y="609600"/>
            <a:ext cx="11734800" cy="525779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36A77CA-62C3-4C4C-A29F-957D54A63DB6}"/>
              </a:ext>
            </a:extLst>
          </p:cNvPr>
          <p:cNvSpPr txBox="1"/>
          <p:nvPr/>
        </p:nvSpPr>
        <p:spPr>
          <a:xfrm>
            <a:off x="2971800" y="4876800"/>
            <a:ext cx="560626" cy="8003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HP-211" pitchFamily="34" charset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151A12-20C7-4646-82D0-B641480730FD}"/>
              </a:ext>
            </a:extLst>
          </p:cNvPr>
          <p:cNvSpPr txBox="1"/>
          <p:nvPr/>
        </p:nvSpPr>
        <p:spPr>
          <a:xfrm>
            <a:off x="2971800" y="3847874"/>
            <a:ext cx="560626" cy="80032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HP-211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9956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0" y="2817888"/>
            <a:ext cx="7213600" cy="209807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12832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32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32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32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32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40.444" end="64860.8304"/>
                </p14:media>
              </p:ext>
            </p:extLst>
          </p:nvPr>
        </p:nvPicPr>
        <p:blipFill rotWithShape="1">
          <a:blip r:embed="rId4"/>
          <a:srcRect l="20222" t="9063" r="52356" b="67188"/>
          <a:stretch/>
        </p:blipFill>
        <p:spPr>
          <a:xfrm>
            <a:off x="198770" y="67885"/>
            <a:ext cx="5362507" cy="2612503"/>
          </a:xfrm>
          <a:prstGeom prst="rect">
            <a:avLst/>
          </a:prstGeom>
        </p:spPr>
      </p:pic>
      <p:pic>
        <p:nvPicPr>
          <p:cNvPr id="6" name="2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62.5152" end="50992.5584"/>
                </p14:media>
              </p:ext>
            </p:extLst>
          </p:nvPr>
        </p:nvPicPr>
        <p:blipFill rotWithShape="1">
          <a:blip r:embed="rId5"/>
          <a:srcRect l="54987" t="9478" r="23998" b="58995"/>
          <a:stretch>
            <a:fillRect/>
          </a:stretch>
        </p:blipFill>
        <p:spPr>
          <a:xfrm>
            <a:off x="7547390" y="67885"/>
            <a:ext cx="3666832" cy="3094314"/>
          </a:xfrm>
          <a:prstGeom prst="rect">
            <a:avLst/>
          </a:prstGeom>
        </p:spPr>
      </p:pic>
      <p:pic>
        <p:nvPicPr>
          <p:cNvPr id="8" name="2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551.008"/>
                </p14:media>
              </p:ext>
            </p:extLst>
          </p:nvPr>
        </p:nvPicPr>
        <p:blipFill rotWithShape="1">
          <a:blip r:embed="rId6"/>
          <a:srcRect l="21159" t="50000" r="23647" b="12432"/>
          <a:stretch>
            <a:fillRect/>
          </a:stretch>
        </p:blipFill>
        <p:spPr>
          <a:xfrm>
            <a:off x="252402" y="3276223"/>
            <a:ext cx="9021380" cy="34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8005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4683205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2036660"/>
            <a:ext cx="9405668" cy="1901601"/>
          </a:xfrm>
          <a:prstGeom prst="rect">
            <a:avLst/>
          </a:prstGeom>
          <a:noFill/>
        </p:spPr>
        <p:txBody>
          <a:bodyPr wrap="none" lIns="122027" tIns="61013" rIns="122027" bIns="61013" numCol="1">
            <a:prstTxWarp prst="textDoubleWave1">
              <a:avLst/>
            </a:prstTxWarp>
            <a:spAutoFit/>
          </a:bodyPr>
          <a:lstStyle/>
          <a:p>
            <a:pPr algn="ctr" defTabSz="915219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8945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6842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8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9" y="1075952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3012529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3097040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6" y="3097040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7" y="2468481"/>
            <a:ext cx="2273819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1116" y="4347802"/>
            <a:ext cx="12193116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460479" y="31051"/>
            <a:ext cx="3420638" cy="4353758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753953" y="69377"/>
            <a:ext cx="1536192" cy="1642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E91178-C354-47BD-AAC1-7160D1AED87D}"/>
              </a:ext>
            </a:extLst>
          </p:cNvPr>
          <p:cNvSpPr txBox="1"/>
          <p:nvPr/>
        </p:nvSpPr>
        <p:spPr>
          <a:xfrm>
            <a:off x="3772220" y="1322471"/>
            <a:ext cx="575278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>
                <a:solidFill>
                  <a:srgbClr val="0070C0"/>
                </a:solidFill>
                <a:latin typeface="HP-087" panose="020B0803050302020204" pitchFamily="34" charset="0"/>
                <a:cs typeface="Arial" panose="020B0604020202020204" pitchFamily="34" charset="0"/>
              </a:rPr>
              <a:t>LÀM QUEN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-087" panose="020B08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264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9312" y="297052"/>
            <a:ext cx="2483352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 err="1">
                <a:solidFill>
                  <a:srgbClr val="FF0000"/>
                </a:solidFill>
                <a:latin typeface="HP-211" pitchFamily="34" charset="0"/>
              </a:rPr>
              <a:t>im</a:t>
            </a:r>
            <a:endParaRPr lang="en-US" sz="15038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26669" y="297052"/>
            <a:ext cx="1970725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 err="1">
                <a:solidFill>
                  <a:srgbClr val="FF0000"/>
                </a:solidFill>
                <a:latin typeface="HP-211" pitchFamily="34" charset="0"/>
              </a:rPr>
              <a:t>ip</a:t>
            </a:r>
            <a:endParaRPr lang="en-US" sz="15038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30717" y="3123444"/>
            <a:ext cx="3590281" cy="12804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latin typeface="HP-211" pitchFamily="34" charset="0"/>
              </a:rPr>
              <a:t>im</a:t>
            </a:r>
            <a:endParaRPr lang="en-US" sz="9624" dirty="0">
              <a:latin typeface="HP-211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0718" y="4472983"/>
            <a:ext cx="1731779" cy="1247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978329" y="4472983"/>
            <a:ext cx="1742670" cy="1247687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47391" y="3123444"/>
            <a:ext cx="3590281" cy="12804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latin typeface="HP-211" pitchFamily="34" charset="0"/>
              </a:rPr>
              <a:t>ip</a:t>
            </a:r>
            <a:endParaRPr lang="en-US" sz="9624" dirty="0">
              <a:latin typeface="HP-211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47392" y="4472983"/>
            <a:ext cx="1731779" cy="1247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395003" y="4472983"/>
            <a:ext cx="1742670" cy="1247687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rgbClr val="FF0000"/>
                </a:solidFill>
                <a:latin typeface="HP-211" pitchFamily="34" charset="0"/>
              </a:rPr>
              <a:t>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2ECEB4-7A12-49D1-803A-1EAC32F36E33}"/>
              </a:ext>
            </a:extLst>
          </p:cNvPr>
          <p:cNvSpPr txBox="1"/>
          <p:nvPr/>
        </p:nvSpPr>
        <p:spPr>
          <a:xfrm>
            <a:off x="43424" y="-7279"/>
            <a:ext cx="2775976" cy="616879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208" dirty="0">
                <a:solidFill>
                  <a:srgbClr val="FF0000"/>
                </a:solidFill>
                <a:latin typeface="HP-211" pitchFamily="34" charset="0"/>
              </a:rPr>
              <a:t>1. </a:t>
            </a:r>
            <a:r>
              <a:rPr lang="en-US" sz="3208" dirty="0" err="1">
                <a:latin typeface="HP-211" pitchFamily="34" charset="0"/>
              </a:rPr>
              <a:t>Làm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quen</a:t>
            </a:r>
            <a:endParaRPr lang="en-US" sz="3208" dirty="0"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28770" y="1295400"/>
            <a:ext cx="4292417" cy="143126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8500" dirty="0" err="1">
                <a:latin typeface="HP-211" pitchFamily="34" charset="0"/>
              </a:rPr>
              <a:t>bìm</a:t>
            </a:r>
            <a:r>
              <a:rPr lang="en-US" sz="8500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8500" dirty="0" err="1">
                <a:latin typeface="HP-211" pitchFamily="34" charset="0"/>
              </a:rPr>
              <a:t>bịp</a:t>
            </a:r>
            <a:endParaRPr lang="en-US" sz="85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7938" y="3963723"/>
            <a:ext cx="3972227" cy="12804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6617" dirty="0" err="1">
                <a:latin typeface="HP-211" pitchFamily="34" charset="0"/>
              </a:rPr>
              <a:t>bìm</a:t>
            </a:r>
            <a:endParaRPr lang="en-US" sz="6617" dirty="0">
              <a:latin typeface="HP-211" pitchFamily="34" charset="0"/>
            </a:endParaRPr>
          </a:p>
        </p:txBody>
      </p:sp>
      <p:sp>
        <p:nvSpPr>
          <p:cNvPr id="14" name="Rounded Rectangle 13">
            <a:hlinkClick r:id="rId2" action="ppaction://hlinksldjump"/>
          </p:cNvPr>
          <p:cNvSpPr/>
          <p:nvPr/>
        </p:nvSpPr>
        <p:spPr>
          <a:xfrm>
            <a:off x="977937" y="5313261"/>
            <a:ext cx="1756948" cy="12476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6617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b</a:t>
            </a:r>
          </a:p>
        </p:txBody>
      </p:sp>
      <p:sp>
        <p:nvSpPr>
          <p:cNvPr id="15" name="Rounded Rectangle 14">
            <a:hlinkClick r:id="rId2" action="ppaction://hlinksldjump"/>
          </p:cNvPr>
          <p:cNvSpPr/>
          <p:nvPr/>
        </p:nvSpPr>
        <p:spPr>
          <a:xfrm>
            <a:off x="2825551" y="5313261"/>
            <a:ext cx="2124615" cy="1247687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6617" dirty="0" err="1">
                <a:solidFill>
                  <a:srgbClr val="FF0000"/>
                </a:solidFill>
                <a:latin typeface="HP-211" pitchFamily="34" charset="0"/>
              </a:rPr>
              <a:t>im</a:t>
            </a:r>
            <a:endParaRPr lang="en-US" sz="6617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18224" y="3963723"/>
            <a:ext cx="3590282" cy="12804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6617" dirty="0" err="1">
                <a:latin typeface="HP-211" pitchFamily="34" charset="0"/>
              </a:rPr>
              <a:t>bịp</a:t>
            </a:r>
            <a:endParaRPr lang="en-US" sz="6617" dirty="0">
              <a:latin typeface="HP-211" pitchFamily="34" charset="0"/>
            </a:endParaRPr>
          </a:p>
        </p:txBody>
      </p:sp>
      <p:sp>
        <p:nvSpPr>
          <p:cNvPr id="17" name="Rounded Rectangle 16">
            <a:hlinkClick r:id="rId2" action="ppaction://hlinksldjump"/>
          </p:cNvPr>
          <p:cNvSpPr/>
          <p:nvPr/>
        </p:nvSpPr>
        <p:spPr>
          <a:xfrm>
            <a:off x="7318224" y="5407276"/>
            <a:ext cx="1375002" cy="11536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6617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b</a:t>
            </a:r>
          </a:p>
        </p:txBody>
      </p:sp>
      <p:sp>
        <p:nvSpPr>
          <p:cNvPr id="18" name="Rounded Rectangle 17">
            <a:hlinkClick r:id="rId2" action="ppaction://hlinksldjump"/>
          </p:cNvPr>
          <p:cNvSpPr/>
          <p:nvPr/>
        </p:nvSpPr>
        <p:spPr>
          <a:xfrm>
            <a:off x="8769614" y="5407276"/>
            <a:ext cx="2138892" cy="1153673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6617" dirty="0" err="1">
                <a:solidFill>
                  <a:srgbClr val="FF0000"/>
                </a:solidFill>
                <a:latin typeface="HP-211" pitchFamily="34" charset="0"/>
              </a:rPr>
              <a:t>ip</a:t>
            </a:r>
            <a:endParaRPr lang="en-US" sz="6617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3" y="297052"/>
            <a:ext cx="5595781" cy="32847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20507436">
            <a:off x="3260801" y="4988388"/>
            <a:ext cx="632112" cy="151164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9023" dirty="0">
                <a:latin typeface="Times New Roman" pitchFamily="18" charset="0"/>
                <a:cs typeface="Times New Roman" pitchFamily="18" charset="0"/>
              </a:rPr>
              <a:t>`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01245" y="5587009"/>
            <a:ext cx="506768" cy="120310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7018" dirty="0">
                <a:latin typeface="HP-211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A34F39-DEAB-4108-9900-F93E59F7A936}"/>
              </a:ext>
            </a:extLst>
          </p:cNvPr>
          <p:cNvSpPr txBox="1"/>
          <p:nvPr/>
        </p:nvSpPr>
        <p:spPr>
          <a:xfrm>
            <a:off x="7572480" y="1295400"/>
            <a:ext cx="1511207" cy="143126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vi-VN" sz="8500" dirty="0">
                <a:solidFill>
                  <a:srgbClr val="FF0000"/>
                </a:solidFill>
                <a:latin typeface="HP-211" pitchFamily="34" charset="0"/>
              </a:rPr>
              <a:t>ì</a:t>
            </a:r>
            <a:r>
              <a:rPr lang="en-US" sz="8500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843DAE-CD89-4D05-BEBE-EFFFE642E98F}"/>
              </a:ext>
            </a:extLst>
          </p:cNvPr>
          <p:cNvSpPr txBox="1"/>
          <p:nvPr/>
        </p:nvSpPr>
        <p:spPr>
          <a:xfrm>
            <a:off x="9862915" y="1295400"/>
            <a:ext cx="1221063" cy="143126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8500">
                <a:solidFill>
                  <a:srgbClr val="FF0000"/>
                </a:solidFill>
                <a:latin typeface="HP-211" pitchFamily="34" charset="0"/>
              </a:rPr>
              <a:t>ip</a:t>
            </a:r>
            <a:endParaRPr lang="en-US" sz="8500" dirty="0">
              <a:solidFill>
                <a:srgbClr val="FF0000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44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/>
      <p:bldP spid="22" grpId="0"/>
      <p:bldP spid="20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9" y="1075952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3012529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3097040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6" y="3097040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7" y="2468481"/>
            <a:ext cx="2273819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1116" y="4347802"/>
            <a:ext cx="12193116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460479" y="31051"/>
            <a:ext cx="3420638" cy="4353758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753953" y="69377"/>
            <a:ext cx="1536192" cy="1642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E91178-C354-47BD-AAC1-7160D1AED87D}"/>
              </a:ext>
            </a:extLst>
          </p:cNvPr>
          <p:cNvSpPr txBox="1"/>
          <p:nvPr/>
        </p:nvSpPr>
        <p:spPr>
          <a:xfrm>
            <a:off x="2248220" y="1322471"/>
            <a:ext cx="9398961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-087" panose="020B0803050302020204" pitchFamily="34" charset="0"/>
                <a:cs typeface="Arial" panose="020B0604020202020204" pitchFamily="34" charset="0"/>
              </a:rPr>
              <a:t>MỞ RỘNG VỐN TỪ</a:t>
            </a:r>
          </a:p>
        </p:txBody>
      </p:sp>
    </p:spTree>
    <p:extLst>
      <p:ext uri="{BB962C8B-B14F-4D97-AF65-F5344CB8AC3E}">
        <p14:creationId xmlns:p14="http://schemas.microsoft.com/office/powerpoint/2010/main" val="3372542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07" y="500334"/>
            <a:ext cx="3065206" cy="2164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15" y="443315"/>
            <a:ext cx="2750003" cy="2221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226" y="449830"/>
            <a:ext cx="2740521" cy="20478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-7281"/>
            <a:ext cx="9499419" cy="616881"/>
          </a:xfrm>
          <a:prstGeom prst="rect">
            <a:avLst/>
          </a:prstGeom>
          <a:solidFill>
            <a:schemeClr val="bg1"/>
          </a:solidFill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208" dirty="0">
                <a:solidFill>
                  <a:srgbClr val="FF0000"/>
                </a:solidFill>
                <a:latin typeface="HP-211" pitchFamily="34" charset="0"/>
              </a:rPr>
              <a:t>2. </a:t>
            </a:r>
            <a:r>
              <a:rPr lang="en-US" sz="3208" dirty="0" err="1">
                <a:latin typeface="HP-211" pitchFamily="34" charset="0"/>
              </a:rPr>
              <a:t>Tiếng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nào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có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vần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solidFill>
                  <a:srgbClr val="FF0000"/>
                </a:solidFill>
                <a:latin typeface="HP-211" pitchFamily="34" charset="0"/>
              </a:rPr>
              <a:t>im</a:t>
            </a:r>
            <a:r>
              <a:rPr lang="en-US" sz="3208" dirty="0">
                <a:latin typeface="HP-211" pitchFamily="34" charset="0"/>
              </a:rPr>
              <a:t>? </a:t>
            </a:r>
            <a:r>
              <a:rPr lang="en-US" sz="3208" dirty="0" err="1">
                <a:latin typeface="HP-211" pitchFamily="34" charset="0"/>
              </a:rPr>
              <a:t>Tiếng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nào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có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vần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solidFill>
                  <a:srgbClr val="FF0000"/>
                </a:solidFill>
                <a:latin typeface="HP-211" pitchFamily="34" charset="0"/>
              </a:rPr>
              <a:t>ip</a:t>
            </a:r>
            <a:r>
              <a:rPr lang="en-US" sz="3208" dirty="0">
                <a:latin typeface="HP-211" pitchFamily="34" charset="0"/>
              </a:rPr>
              <a:t>?</a:t>
            </a:r>
            <a:endParaRPr lang="en-US" sz="3208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7938" y="2549114"/>
            <a:ext cx="2089642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nhím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8500" y="2549114"/>
            <a:ext cx="1329540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kịp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09694" y="2549114"/>
            <a:ext cx="2677796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cà</a:t>
            </a:r>
            <a:r>
              <a:rPr lang="en-US" sz="6015" dirty="0">
                <a:latin typeface="HP-211" pitchFamily="34" charset="0"/>
              </a:rPr>
              <a:t> </a:t>
            </a:r>
            <a:r>
              <a:rPr lang="en-US" sz="6015" dirty="0" err="1">
                <a:latin typeface="HP-211" pitchFamily="34" charset="0"/>
              </a:rPr>
              <a:t>tím</a:t>
            </a:r>
            <a:endParaRPr lang="en-US" sz="6015" dirty="0">
              <a:latin typeface="HP-211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3" y="3741210"/>
            <a:ext cx="2826392" cy="19030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30716" y="5491502"/>
            <a:ext cx="1535234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kìm</a:t>
            </a:r>
            <a:endParaRPr lang="en-US" sz="6015" dirty="0">
              <a:latin typeface="HP-211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54" y="3658168"/>
            <a:ext cx="3485692" cy="19575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9618" y="5491502"/>
            <a:ext cx="2124995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chim</a:t>
            </a:r>
            <a:endParaRPr lang="en-US" sz="6015" dirty="0">
              <a:latin typeface="HP-211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72" y="3448097"/>
            <a:ext cx="3623758" cy="211979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355079" y="5491502"/>
            <a:ext cx="1883949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nhíp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11757" y="2547396"/>
            <a:ext cx="1140913" cy="104885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vi-VN" sz="6015" dirty="0">
                <a:solidFill>
                  <a:srgbClr val="FF0000"/>
                </a:solidFill>
                <a:latin typeface="HP-211" pitchFamily="34" charset="0"/>
              </a:rPr>
              <a:t>í</a:t>
            </a:r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90444" y="2547397"/>
            <a:ext cx="935831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ip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530871" y="2549850"/>
            <a:ext cx="1140913" cy="104885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vi-VN" sz="6015" dirty="0">
                <a:solidFill>
                  <a:srgbClr val="FF0000"/>
                </a:solidFill>
                <a:latin typeface="HP-211" pitchFamily="34" charset="0"/>
              </a:rPr>
              <a:t>í</a:t>
            </a:r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12662" y="5491502"/>
            <a:ext cx="1140913" cy="104885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vi-VN" sz="6015" dirty="0">
                <a:solidFill>
                  <a:srgbClr val="FF0000"/>
                </a:solidFill>
                <a:latin typeface="HP-211" pitchFamily="34" charset="0"/>
              </a:rPr>
              <a:t>ì</a:t>
            </a:r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97394" y="5491502"/>
            <a:ext cx="935729" cy="104885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vi-VN" sz="6015" dirty="0">
                <a:solidFill>
                  <a:srgbClr val="FF0000"/>
                </a:solidFill>
                <a:latin typeface="HP-211" pitchFamily="34" charset="0"/>
              </a:rPr>
              <a:t>í</a:t>
            </a:r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53088" y="5491502"/>
            <a:ext cx="1141525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im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E8220E-309C-48E1-8D48-F92D03A0C909}"/>
              </a:ext>
            </a:extLst>
          </p:cNvPr>
          <p:cNvCxnSpPr>
            <a:cxnSpLocks/>
          </p:cNvCxnSpPr>
          <p:nvPr/>
        </p:nvCxnSpPr>
        <p:spPr>
          <a:xfrm>
            <a:off x="1143000" y="3434726"/>
            <a:ext cx="17526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25969AE-7007-442C-89DC-6B0F2F0C547B}"/>
              </a:ext>
            </a:extLst>
          </p:cNvPr>
          <p:cNvCxnSpPr>
            <a:cxnSpLocks/>
          </p:cNvCxnSpPr>
          <p:nvPr/>
        </p:nvCxnSpPr>
        <p:spPr>
          <a:xfrm>
            <a:off x="5562600" y="3581400"/>
            <a:ext cx="9906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A26D08-7D35-4D12-872F-C98334388828}"/>
              </a:ext>
            </a:extLst>
          </p:cNvPr>
          <p:cNvCxnSpPr>
            <a:cxnSpLocks/>
          </p:cNvCxnSpPr>
          <p:nvPr/>
        </p:nvCxnSpPr>
        <p:spPr>
          <a:xfrm>
            <a:off x="5562600" y="3657600"/>
            <a:ext cx="9906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17B9984-4DA1-4ABA-92BF-C1C283C4A178}"/>
              </a:ext>
            </a:extLst>
          </p:cNvPr>
          <p:cNvCxnSpPr>
            <a:cxnSpLocks/>
          </p:cNvCxnSpPr>
          <p:nvPr/>
        </p:nvCxnSpPr>
        <p:spPr>
          <a:xfrm>
            <a:off x="10439400" y="3429000"/>
            <a:ext cx="1066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70AD14-346A-4503-9A1B-1F9A637CA15C}"/>
              </a:ext>
            </a:extLst>
          </p:cNvPr>
          <p:cNvCxnSpPr>
            <a:cxnSpLocks/>
          </p:cNvCxnSpPr>
          <p:nvPr/>
        </p:nvCxnSpPr>
        <p:spPr>
          <a:xfrm>
            <a:off x="1284816" y="6400800"/>
            <a:ext cx="119770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E9A5D2-A672-44E1-A37C-84A3D594C7D9}"/>
              </a:ext>
            </a:extLst>
          </p:cNvPr>
          <p:cNvCxnSpPr>
            <a:cxnSpLocks/>
          </p:cNvCxnSpPr>
          <p:nvPr/>
        </p:nvCxnSpPr>
        <p:spPr>
          <a:xfrm flipV="1">
            <a:off x="5410200" y="6400800"/>
            <a:ext cx="1828800" cy="239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F01673-B3D7-47EA-8B6C-4310D668AE8F}"/>
              </a:ext>
            </a:extLst>
          </p:cNvPr>
          <p:cNvCxnSpPr>
            <a:cxnSpLocks/>
          </p:cNvCxnSpPr>
          <p:nvPr/>
        </p:nvCxnSpPr>
        <p:spPr>
          <a:xfrm>
            <a:off x="9530086" y="6400800"/>
            <a:ext cx="15189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00AD609-43D4-4308-A326-EE4A63F19C38}"/>
              </a:ext>
            </a:extLst>
          </p:cNvPr>
          <p:cNvCxnSpPr>
            <a:cxnSpLocks/>
          </p:cNvCxnSpPr>
          <p:nvPr/>
        </p:nvCxnSpPr>
        <p:spPr>
          <a:xfrm>
            <a:off x="9530086" y="6477000"/>
            <a:ext cx="15189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7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18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9" y="1075952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3012529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3097040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6" y="3097040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7" y="2468481"/>
            <a:ext cx="2273819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1116" y="4347802"/>
            <a:ext cx="12193116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460479" y="31051"/>
            <a:ext cx="3420638" cy="4353758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753953" y="69377"/>
            <a:ext cx="1536192" cy="1642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E91178-C354-47BD-AAC1-7160D1AED87D}"/>
              </a:ext>
            </a:extLst>
          </p:cNvPr>
          <p:cNvSpPr txBox="1"/>
          <p:nvPr/>
        </p:nvSpPr>
        <p:spPr>
          <a:xfrm>
            <a:off x="4077020" y="1322471"/>
            <a:ext cx="483838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>
                <a:solidFill>
                  <a:srgbClr val="0070C0"/>
                </a:solidFill>
                <a:latin typeface="HP-087" panose="020B0803050302020204" pitchFamily="34" charset="0"/>
                <a:cs typeface="Arial" panose="020B0604020202020204" pitchFamily="34" charset="0"/>
              </a:rPr>
              <a:t>TẬP ĐỌC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-087" panose="020B08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74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841" y="437873"/>
            <a:ext cx="2404610" cy="616881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208" dirty="0">
                <a:latin typeface="HP-211" pitchFamily="34" charset="0"/>
              </a:rPr>
              <a:t>3. </a:t>
            </a:r>
            <a:r>
              <a:rPr lang="en-US" sz="3208" dirty="0" err="1">
                <a:latin typeface="HP-211" pitchFamily="34" charset="0"/>
              </a:rPr>
              <a:t>Tập</a:t>
            </a:r>
            <a:r>
              <a:rPr lang="en-US" sz="3208" dirty="0">
                <a:latin typeface="HP-211" pitchFamily="34" charset="0"/>
              </a:rPr>
              <a:t> </a:t>
            </a:r>
            <a:r>
              <a:rPr lang="en-US" sz="3208" dirty="0" err="1">
                <a:latin typeface="HP-211" pitchFamily="34" charset="0"/>
              </a:rPr>
              <a:t>đọc</a:t>
            </a:r>
            <a:endParaRPr lang="en-US" sz="3208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3776" y="384918"/>
            <a:ext cx="2909201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Sẻ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và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cò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9138" y="1148808"/>
            <a:ext cx="12369034" cy="4566192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4812" dirty="0">
                <a:latin typeface="HP-211" pitchFamily="34" charset="0"/>
              </a:rPr>
              <a:t>	</a:t>
            </a:r>
            <a:r>
              <a:rPr lang="en-US" sz="4812" dirty="0" err="1">
                <a:latin typeface="HP-211" pitchFamily="34" charset="0"/>
              </a:rPr>
              <a:t>Sẻ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gặp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cò</a:t>
            </a:r>
            <a:r>
              <a:rPr lang="en-US" sz="4812" dirty="0">
                <a:latin typeface="HP-211" pitchFamily="34" charset="0"/>
              </a:rPr>
              <a:t> ở </a:t>
            </a:r>
            <a:r>
              <a:rPr lang="en-US" sz="4812" dirty="0" err="1">
                <a:latin typeface="HP-211" pitchFamily="34" charset="0"/>
              </a:rPr>
              <a:t>hồ</a:t>
            </a:r>
            <a:r>
              <a:rPr lang="en-US" sz="4812" dirty="0">
                <a:latin typeface="HP-211" pitchFamily="34" charset="0"/>
              </a:rPr>
              <a:t>. </a:t>
            </a:r>
            <a:r>
              <a:rPr lang="en-US" sz="4812" dirty="0" err="1">
                <a:latin typeface="HP-211" pitchFamily="34" charset="0"/>
              </a:rPr>
              <a:t>Sẻ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chê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mỏ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cò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thô</a:t>
            </a:r>
            <a:r>
              <a:rPr lang="en-US" sz="4812" dirty="0">
                <a:latin typeface="HP-211" pitchFamily="34" charset="0"/>
              </a:rPr>
              <a:t>. </a:t>
            </a:r>
            <a:r>
              <a:rPr lang="en-US" sz="4812" dirty="0" err="1">
                <a:latin typeface="HP-211" pitchFamily="34" charset="0"/>
              </a:rPr>
              <a:t>Cò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chả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đáp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gì</a:t>
            </a:r>
            <a:r>
              <a:rPr lang="en-US" sz="4812" dirty="0">
                <a:latin typeface="HP-211" pitchFamily="34" charset="0"/>
              </a:rPr>
              <a:t>.</a:t>
            </a:r>
          </a:p>
          <a:p>
            <a:r>
              <a:rPr lang="en-US" sz="4812" dirty="0">
                <a:latin typeface="HP-211" pitchFamily="34" charset="0"/>
              </a:rPr>
              <a:t>	</a:t>
            </a:r>
            <a:r>
              <a:rPr lang="en-US" sz="4812" dirty="0" err="1">
                <a:latin typeface="HP-211" pitchFamily="34" charset="0"/>
              </a:rPr>
              <a:t>Sẻ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rủ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cò</a:t>
            </a:r>
            <a:r>
              <a:rPr lang="en-US" sz="4812" dirty="0">
                <a:latin typeface="HP-211" pitchFamily="34" charset="0"/>
              </a:rPr>
              <a:t> qua </a:t>
            </a:r>
            <a:r>
              <a:rPr lang="en-US" sz="4812" dirty="0" err="1">
                <a:latin typeface="HP-211" pitchFamily="34" charset="0"/>
              </a:rPr>
              <a:t>bờ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kia</a:t>
            </a:r>
            <a:r>
              <a:rPr lang="en-US" sz="4812" dirty="0">
                <a:latin typeface="HP-211" pitchFamily="34" charset="0"/>
              </a:rPr>
              <a:t>. </a:t>
            </a:r>
            <a:r>
              <a:rPr lang="en-US" sz="4812" dirty="0" err="1">
                <a:latin typeface="HP-211" pitchFamily="34" charset="0"/>
              </a:rPr>
              <a:t>Gặp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gió</a:t>
            </a:r>
            <a:r>
              <a:rPr lang="en-US" sz="4812" dirty="0">
                <a:latin typeface="HP-211" pitchFamily="34" charset="0"/>
              </a:rPr>
              <a:t> to, </a:t>
            </a:r>
            <a:r>
              <a:rPr lang="en-US" sz="4812" dirty="0" err="1">
                <a:latin typeface="HP-211" pitchFamily="34" charset="0"/>
              </a:rPr>
              <a:t>sẻ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chìm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nghỉm</a:t>
            </a:r>
            <a:r>
              <a:rPr lang="en-US" sz="4812" dirty="0">
                <a:latin typeface="HP-211" pitchFamily="34" charset="0"/>
              </a:rPr>
              <a:t>. </a:t>
            </a:r>
            <a:r>
              <a:rPr lang="en-US" sz="4812" dirty="0" err="1">
                <a:latin typeface="HP-211" pitchFamily="34" charset="0"/>
              </a:rPr>
              <a:t>Cò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kịp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thò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mỏ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gắp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sẻ</a:t>
            </a:r>
            <a:r>
              <a:rPr lang="en-US" sz="4812" dirty="0">
                <a:latin typeface="HP-211" pitchFamily="34" charset="0"/>
              </a:rPr>
              <a:t>, </a:t>
            </a:r>
            <a:r>
              <a:rPr lang="en-US" sz="4812" dirty="0" err="1">
                <a:latin typeface="HP-211" pitchFamily="34" charset="0"/>
              </a:rPr>
              <a:t>đưa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sẻ</a:t>
            </a:r>
            <a:r>
              <a:rPr lang="en-US" sz="4812" dirty="0">
                <a:latin typeface="HP-211" pitchFamily="34" charset="0"/>
              </a:rPr>
              <a:t> qua </a:t>
            </a:r>
            <a:r>
              <a:rPr lang="en-US" sz="4812" dirty="0" err="1">
                <a:latin typeface="HP-211" pitchFamily="34" charset="0"/>
              </a:rPr>
              <a:t>hồ</a:t>
            </a:r>
            <a:r>
              <a:rPr lang="en-US" sz="4812" dirty="0">
                <a:latin typeface="HP-211" pitchFamily="34" charset="0"/>
              </a:rPr>
              <a:t>.</a:t>
            </a:r>
          </a:p>
          <a:p>
            <a:r>
              <a:rPr lang="en-US" sz="4812" dirty="0">
                <a:latin typeface="HP-211" pitchFamily="34" charset="0"/>
              </a:rPr>
              <a:t>	</a:t>
            </a:r>
            <a:r>
              <a:rPr lang="en-US" sz="4812" dirty="0" err="1">
                <a:latin typeface="HP-211" pitchFamily="34" charset="0"/>
              </a:rPr>
              <a:t>Từ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đó</a:t>
            </a:r>
            <a:r>
              <a:rPr lang="en-US" sz="4812" dirty="0">
                <a:latin typeface="HP-211" pitchFamily="34" charset="0"/>
              </a:rPr>
              <a:t>, </a:t>
            </a:r>
            <a:r>
              <a:rPr lang="en-US" sz="4812" dirty="0" err="1">
                <a:latin typeface="HP-211" pitchFamily="34" charset="0"/>
              </a:rPr>
              <a:t>sẻ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chả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dám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chê</a:t>
            </a:r>
            <a:r>
              <a:rPr lang="en-US" sz="4812" dirty="0">
                <a:latin typeface="HP-211" pitchFamily="34" charset="0"/>
              </a:rPr>
              <a:t> </a:t>
            </a:r>
            <a:r>
              <a:rPr lang="en-US" sz="4812" dirty="0" err="1">
                <a:latin typeface="HP-211" pitchFamily="34" charset="0"/>
              </a:rPr>
              <a:t>cò</a:t>
            </a:r>
            <a:r>
              <a:rPr lang="en-US" sz="4812" dirty="0">
                <a:latin typeface="HP-211" pitchFamily="34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023627" y="1227011"/>
            <a:ext cx="287281" cy="3320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6158618" y="1094035"/>
            <a:ext cx="287281" cy="29899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79545" y="1733442"/>
            <a:ext cx="287281" cy="3320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993992" y="2726314"/>
            <a:ext cx="287281" cy="3320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26727" y="1151395"/>
            <a:ext cx="1438816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chê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88383" y="1151394"/>
            <a:ext cx="2231057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mỏ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cò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645712" y="1151394"/>
            <a:ext cx="1270855" cy="863713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thô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65944" y="2563308"/>
            <a:ext cx="287281" cy="33229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6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54359" y="1889263"/>
            <a:ext cx="31108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31312" y="1889263"/>
            <a:ext cx="40022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8120" y="2630754"/>
            <a:ext cx="37976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01887" y="1148808"/>
            <a:ext cx="305556" cy="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033498" y="4091677"/>
            <a:ext cx="40022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336084" y="3379180"/>
            <a:ext cx="30555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074194" y="1889263"/>
            <a:ext cx="3646804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chả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đáp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gì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70851" y="2616124"/>
            <a:ext cx="2126602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bờ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kia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053521" y="2608219"/>
            <a:ext cx="2006079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gió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to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8481" y="3349243"/>
            <a:ext cx="3825178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chìm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nghỉm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01385" y="3349242"/>
            <a:ext cx="2419072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thò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mỏ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54487" y="4815478"/>
            <a:ext cx="3079541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chả</a:t>
            </a:r>
            <a:r>
              <a:rPr lang="en-US" sz="4812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4812" dirty="0" err="1">
                <a:solidFill>
                  <a:srgbClr val="FF0000"/>
                </a:solidFill>
                <a:latin typeface="HP-211" pitchFamily="34" charset="0"/>
              </a:rPr>
              <a:t>dám</a:t>
            </a:r>
            <a:endParaRPr lang="en-US" sz="4812" dirty="0">
              <a:solidFill>
                <a:srgbClr val="FF0000"/>
              </a:solidFill>
              <a:latin typeface="HP-211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655687" y="3355746"/>
            <a:ext cx="30555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88752" y="5579369"/>
            <a:ext cx="40022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870247" y="3330444"/>
            <a:ext cx="287281" cy="2829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5" name="Oval 34"/>
          <p:cNvSpPr/>
          <p:nvPr/>
        </p:nvSpPr>
        <p:spPr>
          <a:xfrm>
            <a:off x="930554" y="4891868"/>
            <a:ext cx="287281" cy="33203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981A29-A58F-4840-B3CB-5372A99AB74E}"/>
              </a:ext>
            </a:extLst>
          </p:cNvPr>
          <p:cNvCxnSpPr>
            <a:cxnSpLocks/>
          </p:cNvCxnSpPr>
          <p:nvPr/>
        </p:nvCxnSpPr>
        <p:spPr>
          <a:xfrm flipH="1">
            <a:off x="6021611" y="1142602"/>
            <a:ext cx="61043" cy="773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733294-97B2-46AD-B77B-1FF50C196FB2}"/>
              </a:ext>
            </a:extLst>
          </p:cNvPr>
          <p:cNvCxnSpPr>
            <a:cxnSpLocks/>
          </p:cNvCxnSpPr>
          <p:nvPr/>
        </p:nvCxnSpPr>
        <p:spPr>
          <a:xfrm flipH="1">
            <a:off x="11916567" y="1196562"/>
            <a:ext cx="61043" cy="773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F2006A4-51D2-4949-84AC-880BCFA09F96}"/>
              </a:ext>
            </a:extLst>
          </p:cNvPr>
          <p:cNvCxnSpPr>
            <a:cxnSpLocks/>
          </p:cNvCxnSpPr>
          <p:nvPr/>
        </p:nvCxnSpPr>
        <p:spPr>
          <a:xfrm flipH="1">
            <a:off x="4770678" y="1928086"/>
            <a:ext cx="61043" cy="773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A39E52-82BE-4B0A-9DA3-0E0DF7FD9F71}"/>
              </a:ext>
            </a:extLst>
          </p:cNvPr>
          <p:cNvCxnSpPr>
            <a:cxnSpLocks/>
          </p:cNvCxnSpPr>
          <p:nvPr/>
        </p:nvCxnSpPr>
        <p:spPr>
          <a:xfrm flipH="1">
            <a:off x="7397453" y="2595995"/>
            <a:ext cx="61043" cy="773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9D6CDC-237F-4A8D-A892-59325ADFB4AB}"/>
              </a:ext>
            </a:extLst>
          </p:cNvPr>
          <p:cNvCxnSpPr>
            <a:cxnSpLocks/>
          </p:cNvCxnSpPr>
          <p:nvPr/>
        </p:nvCxnSpPr>
        <p:spPr>
          <a:xfrm flipH="1">
            <a:off x="3795806" y="3392348"/>
            <a:ext cx="61043" cy="773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D1BF2C1-2933-4E74-80E4-B8A6995022B4}"/>
              </a:ext>
            </a:extLst>
          </p:cNvPr>
          <p:cNvCxnSpPr>
            <a:cxnSpLocks/>
          </p:cNvCxnSpPr>
          <p:nvPr/>
        </p:nvCxnSpPr>
        <p:spPr>
          <a:xfrm flipH="1">
            <a:off x="3301328" y="4118492"/>
            <a:ext cx="61043" cy="773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08C79F7-3510-449B-BA42-2726D2107BA6}"/>
              </a:ext>
            </a:extLst>
          </p:cNvPr>
          <p:cNvCxnSpPr>
            <a:cxnSpLocks/>
          </p:cNvCxnSpPr>
          <p:nvPr/>
        </p:nvCxnSpPr>
        <p:spPr>
          <a:xfrm flipH="1">
            <a:off x="9542868" y="4841506"/>
            <a:ext cx="61043" cy="773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46" grpId="0"/>
      <p:bldP spid="46" grpId="1"/>
      <p:bldP spid="47" grpId="0"/>
      <p:bldP spid="47" grpId="1"/>
      <p:bldP spid="48" grpId="0"/>
      <p:bldP spid="48" grpId="1"/>
      <p:bldP spid="16" grpId="0" animBg="1"/>
      <p:bldP spid="32" grpId="0"/>
      <p:bldP spid="32" grpId="1"/>
      <p:bldP spid="33" grpId="0"/>
      <p:bldP spid="33" grpId="1"/>
      <p:bldP spid="34" grpId="0"/>
      <p:bldP spid="34" grpId="1"/>
      <p:bldP spid="38" grpId="0"/>
      <p:bldP spid="38" grpId="1"/>
      <p:bldP spid="25" grpId="0"/>
      <p:bldP spid="25" grpId="1"/>
      <p:bldP spid="26" grpId="0"/>
      <p:bldP spid="26" grpId="1"/>
      <p:bldP spid="31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189</Words>
  <Application>Microsoft Office PowerPoint</Application>
  <PresentationFormat>Widescreen</PresentationFormat>
  <Paragraphs>67</Paragraphs>
  <Slides>13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217</cp:revision>
  <dcterms:created xsi:type="dcterms:W3CDTF">2021-09-04T05:54:38Z</dcterms:created>
  <dcterms:modified xsi:type="dcterms:W3CDTF">2023-10-25T12:40:07Z</dcterms:modified>
</cp:coreProperties>
</file>