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305" r:id="rId4"/>
    <p:sldId id="302" r:id="rId5"/>
    <p:sldId id="307" r:id="rId6"/>
    <p:sldId id="260" r:id="rId7"/>
    <p:sldId id="281" r:id="rId8"/>
    <p:sldId id="308" r:id="rId9"/>
    <p:sldId id="272" r:id="rId10"/>
    <p:sldId id="303" r:id="rId11"/>
    <p:sldId id="306" r:id="rId12"/>
    <p:sldId id="280" r:id="rId13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8EE"/>
    <a:srgbClr val="FFFFCC"/>
    <a:srgbClr val="FFFF99"/>
    <a:srgbClr val="EBBBE1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vần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4670" y="1887300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36413" y="2668826"/>
            <a:ext cx="69259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3677" y="4241801"/>
            <a:ext cx="4801562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37: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ăm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ăp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64DA-6697-4A72-B7B7-58B0E7E010AB}"/>
              </a:ext>
            </a:extLst>
          </p:cNvPr>
          <p:cNvSpPr txBox="1"/>
          <p:nvPr/>
        </p:nvSpPr>
        <p:spPr>
          <a:xfrm>
            <a:off x="3598596" y="3377742"/>
            <a:ext cx="4750876" cy="86374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>
            <a:defPPr>
              <a:defRPr lang="en-US"/>
            </a:defPPr>
            <a:lvl1pPr marL="0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625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249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874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4499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3123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1748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0372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8997" algn="l" defTabSz="121724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5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0.2816" end="65132.368"/>
                </p14:media>
              </p:ext>
            </p:extLst>
          </p:nvPr>
        </p:nvPicPr>
        <p:blipFill rotWithShape="1">
          <a:blip r:embed="rId4"/>
          <a:srcRect l="4678" t="12074" r="3564" b="50000"/>
          <a:stretch/>
        </p:blipFill>
        <p:spPr>
          <a:xfrm>
            <a:off x="0" y="1371600"/>
            <a:ext cx="12161838" cy="37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5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750.752"/>
                </p14:media>
              </p:ext>
            </p:extLst>
          </p:nvPr>
        </p:nvPicPr>
        <p:blipFill rotWithShape="1">
          <a:blip r:embed="rId4"/>
          <a:srcRect l="2295" t="50000" r="5947" b="12074"/>
          <a:stretch>
            <a:fillRect/>
          </a:stretch>
        </p:blipFill>
        <p:spPr>
          <a:xfrm>
            <a:off x="0" y="1371600"/>
            <a:ext cx="12100719" cy="37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0766" y="540563"/>
            <a:ext cx="3408553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HP-211" pitchFamily="34" charset="0"/>
              </a:rPr>
              <a:t>ăm</a:t>
            </a:r>
            <a:endParaRPr lang="en-US" sz="15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1925" y="540563"/>
            <a:ext cx="2897194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HP-211" pitchFamily="34" charset="0"/>
              </a:rPr>
              <a:t>ăp</a:t>
            </a:r>
            <a:endParaRPr lang="en-US" sz="15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7919" y="3124200"/>
            <a:ext cx="3581399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ăm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27920" y="4470400"/>
            <a:ext cx="17274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ă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0960" y="4470400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28719" y="3124200"/>
            <a:ext cx="3581399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ăp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28720" y="4470400"/>
            <a:ext cx="17274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ă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71760" y="4470400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1AE24-F255-41CC-BB51-5F9AA1285DAE}"/>
              </a:ext>
            </a:extLst>
          </p:cNvPr>
          <p:cNvSpPr txBox="1"/>
          <p:nvPr/>
        </p:nvSpPr>
        <p:spPr>
          <a:xfrm>
            <a:off x="-15119" y="-14273"/>
            <a:ext cx="2775821" cy="61688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solidFill>
                  <a:srgbClr val="FF0000"/>
                </a:solidFill>
                <a:latin typeface="HP-211" pitchFamily="34" charset="0"/>
              </a:rPr>
              <a:t>1. </a:t>
            </a:r>
            <a:r>
              <a:rPr lang="en-US" sz="3208" dirty="0" err="1">
                <a:latin typeface="HP-211" pitchFamily="34" charset="0"/>
              </a:rPr>
              <a:t>Làm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quen</a:t>
            </a:r>
            <a:endParaRPr lang="en-US" sz="3208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0391" y="2519025"/>
            <a:ext cx="5058042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8000" dirty="0" err="1">
                <a:latin typeface="HP-211" pitchFamily="34" charset="0"/>
              </a:rPr>
              <a:t>chăm</a:t>
            </a:r>
            <a:r>
              <a:rPr lang="en-US" sz="80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8000" dirty="0" err="1">
                <a:latin typeface="HP-211" pitchFamily="34" charset="0"/>
              </a:rPr>
              <a:t>chỉ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1519" y="2519025"/>
            <a:ext cx="4057768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8000" dirty="0" err="1">
                <a:latin typeface="HP-211" pitchFamily="34" charset="0"/>
              </a:rPr>
              <a:t>cặp</a:t>
            </a:r>
            <a:r>
              <a:rPr lang="en-US" sz="80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8000" dirty="0">
                <a:latin typeface="HP-211" pitchFamily="34" charset="0"/>
              </a:rPr>
              <a:t>da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37798" r="38758" b="28869"/>
          <a:stretch/>
        </p:blipFill>
        <p:spPr bwMode="auto">
          <a:xfrm>
            <a:off x="1073550" y="304800"/>
            <a:ext cx="3711969" cy="251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7" t="39335" r="42537" b="35417"/>
          <a:stretch/>
        </p:blipFill>
        <p:spPr bwMode="auto">
          <a:xfrm>
            <a:off x="7071519" y="304800"/>
            <a:ext cx="4057768" cy="251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75519" y="4119225"/>
            <a:ext cx="3962400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chăm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75518" y="5465425"/>
            <a:ext cx="1752601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ch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18560" y="5465425"/>
            <a:ext cx="2119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ăm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00119" y="4119225"/>
            <a:ext cx="3581400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cặp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0119" y="5559206"/>
            <a:ext cx="1371600" cy="11508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47919" y="5559206"/>
            <a:ext cx="2133600" cy="1150819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ăp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1319" y="5795625"/>
            <a:ext cx="361116" cy="11385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6600" dirty="0">
                <a:latin typeface="HP-211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8EEE21-2CAA-4362-8924-0E0725AD8DB2}"/>
              </a:ext>
            </a:extLst>
          </p:cNvPr>
          <p:cNvSpPr txBox="1"/>
          <p:nvPr/>
        </p:nvSpPr>
        <p:spPr>
          <a:xfrm>
            <a:off x="1851818" y="2519025"/>
            <a:ext cx="1932187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HP-211" pitchFamily="34" charset="0"/>
              </a:rPr>
              <a:t>ăm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146733-9EC1-44E6-98D4-E29C6DAC67B3}"/>
              </a:ext>
            </a:extLst>
          </p:cNvPr>
          <p:cNvSpPr txBox="1"/>
          <p:nvPr/>
        </p:nvSpPr>
        <p:spPr>
          <a:xfrm>
            <a:off x="7757319" y="2519024"/>
            <a:ext cx="1659676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HP-211" pitchFamily="34" charset="0"/>
              </a:rPr>
              <a:t>ăp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6348" y="4800601"/>
            <a:ext cx="5660771" cy="150790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9000" dirty="0" err="1">
                <a:latin typeface="HP-211" pitchFamily="34" charset="0"/>
              </a:rPr>
              <a:t>chăm</a:t>
            </a:r>
            <a:r>
              <a:rPr lang="en-US" sz="90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9000" dirty="0" err="1">
                <a:latin typeface="HP-211" pitchFamily="34" charset="0"/>
              </a:rPr>
              <a:t>chỉ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1856" y="4800601"/>
            <a:ext cx="4535463" cy="150790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9000" dirty="0" err="1">
                <a:latin typeface="HP-211" pitchFamily="34" charset="0"/>
              </a:rPr>
              <a:t>cặp</a:t>
            </a:r>
            <a:r>
              <a:rPr lang="en-US" sz="90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9000" dirty="0">
                <a:latin typeface="HP-211" pitchFamily="34" charset="0"/>
              </a:rPr>
              <a:t>da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37798" r="38758" b="28869"/>
          <a:stretch/>
        </p:blipFill>
        <p:spPr bwMode="auto">
          <a:xfrm>
            <a:off x="1429925" y="1676400"/>
            <a:ext cx="371196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7" t="39335" r="42537" b="35417"/>
          <a:stretch/>
        </p:blipFill>
        <p:spPr bwMode="auto">
          <a:xfrm>
            <a:off x="7280951" y="1447800"/>
            <a:ext cx="4057768" cy="320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8EEE21-2CAA-4362-8924-0E0725AD8DB2}"/>
              </a:ext>
            </a:extLst>
          </p:cNvPr>
          <p:cNvSpPr txBox="1"/>
          <p:nvPr/>
        </p:nvSpPr>
        <p:spPr>
          <a:xfrm>
            <a:off x="1966119" y="4800600"/>
            <a:ext cx="2143783" cy="150790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ăm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146733-9EC1-44E6-98D4-E29C6DAC67B3}"/>
              </a:ext>
            </a:extLst>
          </p:cNvPr>
          <p:cNvSpPr txBox="1"/>
          <p:nvPr/>
        </p:nvSpPr>
        <p:spPr>
          <a:xfrm>
            <a:off x="7813024" y="4800600"/>
            <a:ext cx="18288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ăp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90D627-7C48-4337-B4D7-B0E2354EE53F}"/>
              </a:ext>
            </a:extLst>
          </p:cNvPr>
          <p:cNvSpPr txBox="1"/>
          <p:nvPr/>
        </p:nvSpPr>
        <p:spPr>
          <a:xfrm>
            <a:off x="1966119" y="152400"/>
            <a:ext cx="2143783" cy="150790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ăm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6D679F-AB23-428C-BCF7-885205EBD360}"/>
              </a:ext>
            </a:extLst>
          </p:cNvPr>
          <p:cNvSpPr txBox="1"/>
          <p:nvPr/>
        </p:nvSpPr>
        <p:spPr>
          <a:xfrm>
            <a:off x="8290719" y="171855"/>
            <a:ext cx="1836006" cy="150790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ăp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5081" y="-76200"/>
            <a:ext cx="9873463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2.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itchFamily="34" charset="0"/>
              </a:rPr>
              <a:t>ăm</a:t>
            </a:r>
            <a:r>
              <a:rPr lang="en-US" sz="3200" dirty="0">
                <a:latin typeface="HP-211" pitchFamily="34" charset="0"/>
              </a:rPr>
              <a:t>?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itchFamily="34" charset="0"/>
              </a:rPr>
              <a:t>ăp</a:t>
            </a:r>
            <a:r>
              <a:rPr lang="en-US" sz="3200" dirty="0">
                <a:latin typeface="HP-211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719" y="2382758"/>
            <a:ext cx="2046000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thắp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6481" y="2382758"/>
            <a:ext cx="356083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latin typeface="HP-211" pitchFamily="34" charset="0"/>
              </a:rPr>
              <a:t>bắp ngô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2719" y="2382758"/>
            <a:ext cx="177829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latin typeface="HP-211" pitchFamily="34" charset="0"/>
              </a:rPr>
              <a:t>tằm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9504" y="5427085"/>
            <a:ext cx="177829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latin typeface="HP-211" pitchFamily="34" charset="0"/>
              </a:rPr>
              <a:t>tắm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2719" y="5427085"/>
            <a:ext cx="1983483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latin typeface="HP-211" pitchFamily="34" charset="0"/>
              </a:rPr>
              <a:t>nằm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52719" y="5427085"/>
            <a:ext cx="183119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latin typeface="HP-211" pitchFamily="34" charset="0"/>
              </a:rPr>
              <a:t>gắp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7913" y="2382758"/>
            <a:ext cx="1305413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ăp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0420" y="2377537"/>
            <a:ext cx="1510597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HP-211" pitchFamily="34" charset="0"/>
              </a:rPr>
              <a:t>ă</a:t>
            </a:r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56519" y="5427085"/>
            <a:ext cx="1510597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HP-211" pitchFamily="34" charset="0"/>
              </a:rPr>
              <a:t>ă</a:t>
            </a:r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4445" y="2377537"/>
            <a:ext cx="1305413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 err="1">
                <a:solidFill>
                  <a:srgbClr val="FF0000"/>
                </a:solidFill>
                <a:latin typeface="HP-211" pitchFamily="34" charset="0"/>
              </a:rPr>
              <a:t>ă</a:t>
            </a:r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13322" y="5427085"/>
            <a:ext cx="1510597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HP-211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76106" y="5430758"/>
            <a:ext cx="1305413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HP-211" pitchFamily="34" charset="0"/>
              </a:rPr>
              <a:t>ăp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23751" t="21111" r="62916" b="54743"/>
          <a:stretch/>
        </p:blipFill>
        <p:spPr>
          <a:xfrm>
            <a:off x="670719" y="685801"/>
            <a:ext cx="2743200" cy="1788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46250" t="21111" r="39584" b="55952"/>
          <a:stretch/>
        </p:blipFill>
        <p:spPr>
          <a:xfrm>
            <a:off x="4688251" y="617745"/>
            <a:ext cx="2609109" cy="17613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69167" t="21111" r="18333" b="55564"/>
          <a:stretch/>
        </p:blipFill>
        <p:spPr>
          <a:xfrm>
            <a:off x="8443119" y="533400"/>
            <a:ext cx="2819400" cy="18493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21437" t="50494" r="64396" b="30426"/>
          <a:stretch/>
        </p:blipFill>
        <p:spPr>
          <a:xfrm>
            <a:off x="746919" y="3505200"/>
            <a:ext cx="2743200" cy="1981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45417" t="49259" r="41250" b="31072"/>
          <a:stretch/>
        </p:blipFill>
        <p:spPr>
          <a:xfrm>
            <a:off x="4633119" y="3505200"/>
            <a:ext cx="2811708" cy="18513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67500" t="52963" r="18750" b="32377"/>
          <a:stretch/>
        </p:blipFill>
        <p:spPr>
          <a:xfrm>
            <a:off x="9052719" y="3505200"/>
            <a:ext cx="2590800" cy="18719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04119" y="3352800"/>
            <a:ext cx="1676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41722" y="3352800"/>
            <a:ext cx="1371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281319" y="3276600"/>
            <a:ext cx="1371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281319" y="3352800"/>
            <a:ext cx="1371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56519" y="6324600"/>
            <a:ext cx="1371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356519" y="6400800"/>
            <a:ext cx="1371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395119" y="6324600"/>
            <a:ext cx="16261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95119" y="6400800"/>
            <a:ext cx="16261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281319" y="6400800"/>
            <a:ext cx="1371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319" y="-5755"/>
            <a:ext cx="2600639" cy="66152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500" dirty="0">
                <a:latin typeface="HP-211" pitchFamily="34" charset="0"/>
              </a:rPr>
              <a:t>3. </a:t>
            </a:r>
            <a:r>
              <a:rPr lang="en-US" sz="3500" dirty="0" err="1">
                <a:latin typeface="HP-211" pitchFamily="34" charset="0"/>
              </a:rPr>
              <a:t>Tập</a:t>
            </a:r>
            <a:r>
              <a:rPr lang="en-US" sz="3500" dirty="0">
                <a:latin typeface="HP-211" pitchFamily="34" charset="0"/>
              </a:rPr>
              <a:t> </a:t>
            </a:r>
            <a:r>
              <a:rPr lang="en-US" sz="3500" dirty="0" err="1">
                <a:latin typeface="HP-211" pitchFamily="34" charset="0"/>
              </a:rPr>
              <a:t>đọc</a:t>
            </a:r>
            <a:endParaRPr lang="en-US" sz="35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3818" y="-76200"/>
            <a:ext cx="3594501" cy="96929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500" dirty="0">
                <a:solidFill>
                  <a:srgbClr val="FF0000"/>
                </a:solidFill>
                <a:latin typeface="HP-211" pitchFamily="34" charset="0"/>
              </a:rPr>
              <a:t>Chăm bà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980" y="779105"/>
            <a:ext cx="11957434" cy="435484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5500" dirty="0">
                <a:latin typeface="HP-211" pitchFamily="34" charset="0"/>
              </a:rPr>
              <a:t>	Bà bị cảm. Cả nhà lo lắm. Mẹ đi khắp chợ mua lá để chữa cảm. Ở nhà, bố và Thắm pha sữa cho bà. Có cả nhà chăm, bà đã đỡ.</a:t>
            </a:r>
            <a:endParaRPr lang="en-US" sz="5500" dirty="0"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80319" y="752723"/>
            <a:ext cx="323031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378133" y="738425"/>
            <a:ext cx="324932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0721572" y="609600"/>
            <a:ext cx="321777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2194719" y="2438323"/>
            <a:ext cx="328263" cy="30487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53524" y="781251"/>
            <a:ext cx="2704834" cy="96929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500" dirty="0">
                <a:solidFill>
                  <a:srgbClr val="FF0000"/>
                </a:solidFill>
                <a:latin typeface="HP-211" pitchFamily="34" charset="0"/>
              </a:rPr>
              <a:t>bị cảm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03016" y="781251"/>
            <a:ext cx="2369807" cy="96929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500" dirty="0">
                <a:solidFill>
                  <a:srgbClr val="FF0000"/>
                </a:solidFill>
                <a:latin typeface="HP-211" pitchFamily="34" charset="0"/>
              </a:rPr>
              <a:t>lo lắm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88233" y="1624294"/>
            <a:ext cx="3576868" cy="96929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500" dirty="0">
                <a:solidFill>
                  <a:srgbClr val="FF0000"/>
                </a:solidFill>
                <a:latin typeface="HP-211" pitchFamily="34" charset="0"/>
              </a:rPr>
              <a:t>khắp chợ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376855" y="1615990"/>
            <a:ext cx="2195968" cy="96929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5500" dirty="0" err="1">
                <a:solidFill>
                  <a:srgbClr val="FF0000"/>
                </a:solidFill>
                <a:latin typeface="HP-211" pitchFamily="34" charset="0"/>
              </a:rPr>
              <a:t>chữa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53178" y="2459702"/>
            <a:ext cx="2138974" cy="96929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500" dirty="0">
                <a:solidFill>
                  <a:srgbClr val="FF0000"/>
                </a:solidFill>
                <a:latin typeface="HP-211" pitchFamily="34" charset="0"/>
              </a:rPr>
              <a:t>Thắm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95882" y="3294441"/>
            <a:ext cx="2302481" cy="96929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500" dirty="0">
                <a:solidFill>
                  <a:srgbClr val="FF0000"/>
                </a:solidFill>
                <a:latin typeface="HP-211" pitchFamily="34" charset="0"/>
              </a:rPr>
              <a:t>chăm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85320" y="3276600"/>
            <a:ext cx="304800" cy="28921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46292" r="32181" b="18112"/>
          <a:stretch/>
        </p:blipFill>
        <p:spPr bwMode="auto">
          <a:xfrm>
            <a:off x="1969115" y="4234194"/>
            <a:ext cx="7998003" cy="262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185E4E-7489-4319-9EA9-FF091758BD75}"/>
              </a:ext>
            </a:extLst>
          </p:cNvPr>
          <p:cNvSpPr txBox="1"/>
          <p:nvPr/>
        </p:nvSpPr>
        <p:spPr>
          <a:xfrm>
            <a:off x="249980" y="2459702"/>
            <a:ext cx="1869670" cy="96929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500">
                <a:solidFill>
                  <a:srgbClr val="FF0000"/>
                </a:solidFill>
                <a:latin typeface="HP-211" pitchFamily="34" charset="0"/>
              </a:rPr>
              <a:t>cảm</a:t>
            </a:r>
            <a:endParaRPr lang="en-US" sz="55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832C03-1A30-4AB6-A25F-3E04E6401B5D}"/>
              </a:ext>
            </a:extLst>
          </p:cNvPr>
          <p:cNvCxnSpPr>
            <a:cxnSpLocks/>
          </p:cNvCxnSpPr>
          <p:nvPr/>
        </p:nvCxnSpPr>
        <p:spPr>
          <a:xfrm flipH="1">
            <a:off x="5258358" y="737180"/>
            <a:ext cx="86884" cy="858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D3CE71-800F-4C73-A245-07AA9159DAB3}"/>
              </a:ext>
            </a:extLst>
          </p:cNvPr>
          <p:cNvCxnSpPr>
            <a:cxnSpLocks/>
          </p:cNvCxnSpPr>
          <p:nvPr/>
        </p:nvCxnSpPr>
        <p:spPr>
          <a:xfrm flipH="1">
            <a:off x="10572823" y="732711"/>
            <a:ext cx="86884" cy="858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0547CA1-DA6F-496E-9AEC-6155BDD199E1}"/>
              </a:ext>
            </a:extLst>
          </p:cNvPr>
          <p:cNvCxnSpPr>
            <a:cxnSpLocks/>
          </p:cNvCxnSpPr>
          <p:nvPr/>
        </p:nvCxnSpPr>
        <p:spPr>
          <a:xfrm flipH="1">
            <a:off x="2094202" y="2418388"/>
            <a:ext cx="86884" cy="858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C7D761-0364-4521-A40B-5F994E4EBC3C}"/>
              </a:ext>
            </a:extLst>
          </p:cNvPr>
          <p:cNvCxnSpPr>
            <a:cxnSpLocks/>
          </p:cNvCxnSpPr>
          <p:nvPr/>
        </p:nvCxnSpPr>
        <p:spPr>
          <a:xfrm flipH="1">
            <a:off x="3037000" y="3291230"/>
            <a:ext cx="86884" cy="858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C3E2AC-4D8F-4682-8A2F-5753FB93B14D}"/>
              </a:ext>
            </a:extLst>
          </p:cNvPr>
          <p:cNvCxnSpPr>
            <a:cxnSpLocks/>
          </p:cNvCxnSpPr>
          <p:nvPr/>
        </p:nvCxnSpPr>
        <p:spPr>
          <a:xfrm flipH="1">
            <a:off x="1466998" y="4149442"/>
            <a:ext cx="86884" cy="858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16" grpId="0" animBg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7D114-184F-4A5C-92B0-E5DA5A86D92F}"/>
              </a:ext>
            </a:extLst>
          </p:cNvPr>
          <p:cNvSpPr txBox="1"/>
          <p:nvPr/>
        </p:nvSpPr>
        <p:spPr>
          <a:xfrm>
            <a:off x="137319" y="-5755"/>
            <a:ext cx="3668239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dirty="0">
                <a:latin typeface="HP-211" pitchFamily="34" charset="0"/>
              </a:rPr>
              <a:t>? </a:t>
            </a:r>
            <a:r>
              <a:rPr lang="en-US" sz="4000" dirty="0" err="1">
                <a:latin typeface="HP-211" pitchFamily="34" charset="0"/>
              </a:rPr>
              <a:t>Ghép</a:t>
            </a:r>
            <a:r>
              <a:rPr lang="en-US" sz="4000" dirty="0">
                <a:latin typeface="HP-211" pitchFamily="34" charset="0"/>
              </a:rPr>
              <a:t> </a:t>
            </a:r>
            <a:r>
              <a:rPr lang="en-US" sz="4000" dirty="0" err="1">
                <a:latin typeface="HP-211" pitchFamily="34" charset="0"/>
              </a:rPr>
              <a:t>đúng</a:t>
            </a:r>
            <a:endParaRPr lang="en-US" sz="4000" dirty="0">
              <a:latin typeface="HP-211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C710B88-E59B-4705-AA69-1469C267B41A}"/>
              </a:ext>
            </a:extLst>
          </p:cNvPr>
          <p:cNvSpPr/>
          <p:nvPr/>
        </p:nvSpPr>
        <p:spPr>
          <a:xfrm>
            <a:off x="137319" y="1417101"/>
            <a:ext cx="4572000" cy="1066800"/>
          </a:xfrm>
          <a:prstGeom prst="flowChartAlternateProcess">
            <a:avLst/>
          </a:prstGeom>
          <a:solidFill>
            <a:srgbClr val="F4D8EE"/>
          </a:solidFill>
          <a:ln>
            <a:solidFill>
              <a:srgbClr val="EBBB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a)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Mẹ</a:t>
            </a:r>
            <a:endParaRPr lang="vi-VN" sz="3500" dirty="0">
              <a:solidFill>
                <a:schemeClr val="tx1"/>
              </a:solidFill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628D02A-62D7-487A-89DA-5B9E3DB772E2}"/>
              </a:ext>
            </a:extLst>
          </p:cNvPr>
          <p:cNvSpPr/>
          <p:nvPr/>
        </p:nvSpPr>
        <p:spPr>
          <a:xfrm>
            <a:off x="137319" y="2784536"/>
            <a:ext cx="4572000" cy="1066800"/>
          </a:xfrm>
          <a:prstGeom prst="flowChartAlternateProcess">
            <a:avLst/>
          </a:prstGeom>
          <a:solidFill>
            <a:srgbClr val="F4D8EE"/>
          </a:solidFill>
          <a:ln>
            <a:solidFill>
              <a:srgbClr val="EBBB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b)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Bố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Thắm</a:t>
            </a:r>
            <a:endParaRPr lang="vi-VN" sz="3500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F828A6C-DDC1-46EE-9A3F-F020BB553587}"/>
              </a:ext>
            </a:extLst>
          </p:cNvPr>
          <p:cNvSpPr/>
          <p:nvPr/>
        </p:nvSpPr>
        <p:spPr>
          <a:xfrm>
            <a:off x="137319" y="4191000"/>
            <a:ext cx="4572000" cy="1066800"/>
          </a:xfrm>
          <a:prstGeom prst="flowChartAlternateProcess">
            <a:avLst/>
          </a:prstGeom>
          <a:solidFill>
            <a:srgbClr val="F4D8EE"/>
          </a:solidFill>
          <a:ln>
            <a:solidFill>
              <a:srgbClr val="EBBB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c)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cả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nhà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3500" dirty="0">
                <a:solidFill>
                  <a:schemeClr val="tx1"/>
                </a:solidFill>
                <a:latin typeface="HP-211" panose="020B0803050302020204" pitchFamily="34" charset="0"/>
              </a:rPr>
              <a:t>c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hăm</a:t>
            </a:r>
            <a:endParaRPr lang="vi-VN" sz="3500" dirty="0">
              <a:solidFill>
                <a:schemeClr val="tx1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C2E8C1F0-14D4-4487-99C7-C8697D120279}"/>
              </a:ext>
            </a:extLst>
          </p:cNvPr>
          <p:cNvSpPr/>
          <p:nvPr/>
        </p:nvSpPr>
        <p:spPr>
          <a:xfrm>
            <a:off x="5776119" y="1417101"/>
            <a:ext cx="6248400" cy="1066800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1)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bà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đã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đỡ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.</a:t>
            </a:r>
            <a:endParaRPr lang="vi-VN" sz="3500" dirty="0">
              <a:solidFill>
                <a:schemeClr val="tx1"/>
              </a:solidFill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15724AF9-AED5-499A-86B6-B13918A0788A}"/>
              </a:ext>
            </a:extLst>
          </p:cNvPr>
          <p:cNvSpPr/>
          <p:nvPr/>
        </p:nvSpPr>
        <p:spPr>
          <a:xfrm>
            <a:off x="5776119" y="2784536"/>
            <a:ext cx="6248400" cy="1066800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2)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đi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mua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lá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để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chữa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cảm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.</a:t>
            </a:r>
            <a:endParaRPr lang="vi-VN" sz="3500" dirty="0">
              <a:solidFill>
                <a:schemeClr val="tx1"/>
              </a:solidFill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FBBB9030-CCDE-47ED-B2C3-7E1E5FCB3673}"/>
              </a:ext>
            </a:extLst>
          </p:cNvPr>
          <p:cNvSpPr/>
          <p:nvPr/>
        </p:nvSpPr>
        <p:spPr>
          <a:xfrm>
            <a:off x="5776119" y="4191000"/>
            <a:ext cx="6248400" cy="1066800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3)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pha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sữa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cho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HP-211" panose="020B0803050302020204" pitchFamily="34" charset="0"/>
              </a:rPr>
              <a:t>bà</a:t>
            </a:r>
            <a:r>
              <a:rPr lang="en-US" sz="3500" dirty="0">
                <a:solidFill>
                  <a:schemeClr val="tx1"/>
                </a:solidFill>
                <a:latin typeface="HP-211" panose="020B0803050302020204" pitchFamily="34" charset="0"/>
              </a:rPr>
              <a:t>.</a:t>
            </a:r>
            <a:endParaRPr lang="vi-VN" sz="35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6E9C4-F227-44E3-BC53-EB7A73C0A5D6}"/>
              </a:ext>
            </a:extLst>
          </p:cNvPr>
          <p:cNvCxnSpPr>
            <a:stCxn id="6" idx="3"/>
            <a:endCxn id="10" idx="1"/>
          </p:cNvCxnSpPr>
          <p:nvPr/>
        </p:nvCxnSpPr>
        <p:spPr>
          <a:xfrm>
            <a:off x="4709319" y="1950501"/>
            <a:ext cx="1066800" cy="1367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196C08-B5B9-49D3-A906-B75FE2224DA4}"/>
              </a:ext>
            </a:extLst>
          </p:cNvPr>
          <p:cNvCxnSpPr/>
          <p:nvPr/>
        </p:nvCxnSpPr>
        <p:spPr>
          <a:xfrm>
            <a:off x="4709319" y="3317936"/>
            <a:ext cx="1066800" cy="1367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76CBAC-7E19-42A9-A0D8-18EB6BC575EF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709319" y="1950501"/>
            <a:ext cx="1066800" cy="27348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44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200</Words>
  <Application>Microsoft Office PowerPoint</Application>
  <PresentationFormat>Custom</PresentationFormat>
  <Paragraphs>69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198</cp:revision>
  <dcterms:created xsi:type="dcterms:W3CDTF">2021-09-04T05:54:38Z</dcterms:created>
  <dcterms:modified xsi:type="dcterms:W3CDTF">2024-10-31T13:28:27Z</dcterms:modified>
</cp:coreProperties>
</file>