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4" r:id="rId3"/>
    <p:sldId id="259" r:id="rId4"/>
    <p:sldId id="260" r:id="rId5"/>
    <p:sldId id="303" r:id="rId6"/>
    <p:sldId id="295" r:id="rId7"/>
    <p:sldId id="281" r:id="rId8"/>
    <p:sldId id="290" r:id="rId9"/>
    <p:sldId id="292" r:id="rId10"/>
    <p:sldId id="280" r:id="rId11"/>
    <p:sldId id="272" r:id="rId12"/>
    <p:sldId id="277" r:id="rId13"/>
    <p:sldId id="300" r:id="rId14"/>
    <p:sldId id="302" r:id="rId15"/>
    <p:sldId id="301" r:id="rId16"/>
  </p:sldIdLst>
  <p:sldSz cx="12192000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32"/>
      </p:cViewPr>
      <p:guideLst>
        <p:guide orient="horz" pos="1620"/>
        <p:guide pos="2887"/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0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0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7">
                <a:solidFill>
                  <a:schemeClr val="tx1">
                    <a:tint val="75000"/>
                  </a:schemeClr>
                </a:solidFill>
              </a:defRPr>
            </a:lvl1pPr>
            <a:lvl2pPr marL="610147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2pPr>
            <a:lvl3pPr marL="1220292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3043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4pPr>
            <a:lvl5pPr marL="2440585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5pPr>
            <a:lvl6pPr marL="305073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6pPr>
            <a:lvl7pPr marL="3660877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7pPr>
            <a:lvl8pPr marL="427102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8pPr>
            <a:lvl9pPr marL="488116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11"/>
            </a:lvl1pPr>
            <a:lvl2pPr>
              <a:defRPr sz="3709"/>
            </a:lvl2pPr>
            <a:lvl3pPr>
              <a:defRPr sz="3208"/>
            </a:lvl3pPr>
            <a:lvl4pPr>
              <a:defRPr sz="2707"/>
            </a:lvl4pPr>
            <a:lvl5pPr>
              <a:defRPr sz="2707"/>
            </a:lvl5pPr>
            <a:lvl6pPr>
              <a:defRPr sz="2707"/>
            </a:lvl6pPr>
            <a:lvl7pPr>
              <a:defRPr sz="2707"/>
            </a:lvl7pPr>
            <a:lvl8pPr>
              <a:defRPr sz="2707"/>
            </a:lvl8pPr>
            <a:lvl9pPr>
              <a:defRPr sz="2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11"/>
            </a:lvl1pPr>
            <a:lvl2pPr marL="610147" indent="0">
              <a:buNone/>
              <a:defRPr sz="3709"/>
            </a:lvl2pPr>
            <a:lvl3pPr marL="1220292" indent="0">
              <a:buNone/>
              <a:defRPr sz="3208"/>
            </a:lvl3pPr>
            <a:lvl4pPr marL="1830439" indent="0">
              <a:buNone/>
              <a:defRPr sz="2707"/>
            </a:lvl4pPr>
            <a:lvl5pPr marL="2440585" indent="0">
              <a:buNone/>
              <a:defRPr sz="2707"/>
            </a:lvl5pPr>
            <a:lvl6pPr marL="3050731" indent="0">
              <a:buNone/>
              <a:defRPr sz="2707"/>
            </a:lvl6pPr>
            <a:lvl7pPr marL="3660877" indent="0">
              <a:buNone/>
              <a:defRPr sz="2707"/>
            </a:lvl7pPr>
            <a:lvl8pPr marL="4271023" indent="0">
              <a:buNone/>
              <a:defRPr sz="2707"/>
            </a:lvl8pPr>
            <a:lvl9pPr marL="4881169" indent="0">
              <a:buNone/>
              <a:defRPr sz="27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5201" y="678998"/>
            <a:ext cx="7906437" cy="127529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LỚP HỌC </a:t>
            </a:r>
            <a:r>
              <a:rPr lang="vi-VN" sz="3709" dirty="0">
                <a:solidFill>
                  <a:schemeClr val="bg1"/>
                </a:solidFill>
                <a:latin typeface="HP-087" pitchFamily="34" charset="0"/>
              </a:rPr>
              <a:t>HẠNH PHÚC</a:t>
            </a:r>
            <a:endParaRPr lang="en-US" sz="3709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1" y="1799369"/>
            <a:ext cx="3860800" cy="78163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311" dirty="0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311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311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743199" y="2666941"/>
            <a:ext cx="6400801" cy="86374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812" dirty="0">
                <a:latin typeface="VNI 15 Chops" pitchFamily="2" charset="2"/>
              </a:rPr>
              <a:t>GV:  </a:t>
            </a:r>
            <a:r>
              <a:rPr lang="en-US" sz="4812" dirty="0" err="1">
                <a:latin typeface="VNI 15 Chops" pitchFamily="2" charset="2"/>
              </a:rPr>
              <a:t>Vuõ</a:t>
            </a:r>
            <a:r>
              <a:rPr lang="en-US" sz="4812" dirty="0">
                <a:latin typeface="VNI 15 Chops" pitchFamily="2" charset="2"/>
              </a:rPr>
              <a:t> </a:t>
            </a:r>
            <a:r>
              <a:rPr lang="en-US" sz="4812" dirty="0" err="1">
                <a:latin typeface="VNI 15 Chops" pitchFamily="2" charset="2"/>
              </a:rPr>
              <a:t>Thò</a:t>
            </a:r>
            <a:r>
              <a:rPr lang="en-US" sz="4812" dirty="0">
                <a:latin typeface="VNI 15 Chops" pitchFamily="2" charset="2"/>
              </a:rPr>
              <a:t> Kim </a:t>
            </a:r>
            <a:r>
              <a:rPr lang="en-US" sz="4812" dirty="0" err="1">
                <a:latin typeface="VNI 15 Chops" pitchFamily="2" charset="2"/>
              </a:rPr>
              <a:t>Anh</a:t>
            </a:r>
            <a:endParaRPr lang="en-US" sz="4812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7109" y="4243817"/>
            <a:ext cx="4173893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23: p -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ph</a:t>
            </a:r>
            <a:endParaRPr lang="en-US" sz="4812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4B90F58-45F6-4CFD-A1CE-6242C39B566E}"/>
              </a:ext>
            </a:extLst>
          </p:cNvPr>
          <p:cNvSpPr txBox="1"/>
          <p:nvPr/>
        </p:nvSpPr>
        <p:spPr>
          <a:xfrm>
            <a:off x="3705113" y="3412330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5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4683205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2214900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9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7218" b="1" dirty="0">
              <a:ln w="12700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5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0" y="2817888"/>
            <a:ext cx="7213600" cy="209807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32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93.1312" end="59440.6976"/>
                </p14:media>
              </p:ext>
            </p:extLst>
          </p:nvPr>
        </p:nvPicPr>
        <p:blipFill rotWithShape="1">
          <a:blip r:embed="rId4"/>
          <a:srcRect l="3816" t="4012" r="1680" b="56796"/>
          <a:stretch/>
        </p:blipFill>
        <p:spPr>
          <a:xfrm>
            <a:off x="1" y="1290109"/>
            <a:ext cx="12191999" cy="35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61.3024"/>
                </p14:media>
              </p:ext>
            </p:extLst>
          </p:nvPr>
        </p:nvPicPr>
        <p:blipFill rotWithShape="1">
          <a:blip r:embed="rId4"/>
          <a:srcRect l="199" t="52197" r="5298" b="8611"/>
          <a:stretch>
            <a:fillRect/>
          </a:stretch>
        </p:blipFill>
        <p:spPr>
          <a:xfrm>
            <a:off x="1" y="1290109"/>
            <a:ext cx="12191999" cy="359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4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1274" y="991734"/>
            <a:ext cx="1565767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solidFill>
                  <a:srgbClr val="FF0000"/>
                </a:solidFill>
                <a:latin typeface="HP-211" pitchFamily="34" charset="0"/>
              </a:rPr>
              <a:t>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9280" y="991734"/>
            <a:ext cx="2750110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 err="1">
                <a:solidFill>
                  <a:srgbClr val="FF0000"/>
                </a:solidFill>
                <a:latin typeface="HP-211" pitchFamily="34" charset="0"/>
              </a:rPr>
              <a:t>ph</a:t>
            </a:r>
            <a:endParaRPr lang="en-US" sz="15038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2178" y="3588959"/>
            <a:ext cx="1406676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latin typeface="HP-211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55580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588006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4" y="4683206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9" y="2036661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3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6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7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610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9994" y="762000"/>
            <a:ext cx="1565767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solidFill>
                  <a:srgbClr val="FF0000"/>
                </a:solidFill>
                <a:latin typeface="HP-211" pitchFamily="34" charset="0"/>
              </a:rPr>
              <a:t>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0" y="762000"/>
            <a:ext cx="2750110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 err="1">
                <a:solidFill>
                  <a:srgbClr val="FF0000"/>
                </a:solidFill>
                <a:latin typeface="HP-211" pitchFamily="34" charset="0"/>
              </a:rPr>
              <a:t>ph</a:t>
            </a:r>
            <a:endParaRPr lang="en-US" sz="15038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9D3051-A4E5-46FB-85F4-A880AEA8C43B}"/>
              </a:ext>
            </a:extLst>
          </p:cNvPr>
          <p:cNvSpPr txBox="1"/>
          <p:nvPr/>
        </p:nvSpPr>
        <p:spPr>
          <a:xfrm>
            <a:off x="4912178" y="3588959"/>
            <a:ext cx="1406676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latin typeface="HP-211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-33967"/>
            <a:ext cx="3193610" cy="69935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1. </a:t>
            </a:r>
            <a:r>
              <a:rPr lang="en-US" sz="3709" dirty="0" err="1">
                <a:latin typeface="HP-211" pitchFamily="34" charset="0"/>
              </a:rPr>
              <a:t>Làm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quen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6279" y="3901974"/>
            <a:ext cx="4832754" cy="166591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 err="1">
                <a:latin typeface="HP-211" pitchFamily="34" charset="0"/>
              </a:rPr>
              <a:t>phố</a:t>
            </a:r>
            <a:r>
              <a:rPr lang="en-US" sz="10025" dirty="0">
                <a:latin typeface="HP-211" pitchFamily="34" charset="0"/>
              </a:rPr>
              <a:t> </a:t>
            </a:r>
            <a:r>
              <a:rPr lang="en-US" sz="10025" dirty="0" err="1">
                <a:latin typeface="HP-211" pitchFamily="34" charset="0"/>
              </a:rPr>
              <a:t>cổ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994" y="3901974"/>
            <a:ext cx="4672329" cy="166594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vi-VN" sz="10025" dirty="0">
                <a:latin typeface="HP-211" pitchFamily="34" charset="0"/>
              </a:rPr>
              <a:t>p</a:t>
            </a:r>
            <a:r>
              <a:rPr lang="en-US" sz="10025" dirty="0" err="1">
                <a:latin typeface="HP-211" pitchFamily="34" charset="0"/>
              </a:rPr>
              <a:t>i</a:t>
            </a:r>
            <a:r>
              <a:rPr lang="en-US" sz="10025" dirty="0">
                <a:latin typeface="HP-211" pitchFamily="34" charset="0"/>
              </a:rPr>
              <a:t> a </a:t>
            </a:r>
            <a:r>
              <a:rPr lang="en-US" sz="10025" dirty="0" err="1">
                <a:latin typeface="HP-211" pitchFamily="34" charset="0"/>
              </a:rPr>
              <a:t>nô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1550" y="3497641"/>
            <a:ext cx="4048616" cy="15532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latin typeface="HP-211" pitchFamily="34" charset="0"/>
              </a:rPr>
              <a:t>pi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01550" y="5152735"/>
            <a:ext cx="1981956" cy="14004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p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934306" y="5152735"/>
            <a:ext cx="2015860" cy="1400465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239000" y="3505200"/>
            <a:ext cx="4048616" cy="15532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latin typeface="HP-211" pitchFamily="34" charset="0"/>
              </a:rPr>
              <a:t>phố</a:t>
            </a:r>
            <a:endParaRPr lang="en-US" sz="9624" dirty="0">
              <a:latin typeface="HP-211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239000" y="5160294"/>
            <a:ext cx="2041449" cy="14004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ph</a:t>
            </a:r>
            <a:endParaRPr lang="en-US" sz="9624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31249" y="5160294"/>
            <a:ext cx="1956367" cy="1400465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376" l="3564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42" y="193356"/>
            <a:ext cx="4822728" cy="3304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" b="98382" l="0" r="100000">
                        <a14:foregroundMark x1="5923" y1="50162" x2="7517" y2="75081"/>
                        <a14:foregroundMark x1="12528" y1="24919" x2="9795" y2="3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8064"/>
            <a:ext cx="4192431" cy="29509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2464D3-5418-41A4-854C-DFC993B94ADB}"/>
              </a:ext>
            </a:extLst>
          </p:cNvPr>
          <p:cNvSpPr txBox="1"/>
          <p:nvPr/>
        </p:nvSpPr>
        <p:spPr>
          <a:xfrm>
            <a:off x="6936279" y="3901331"/>
            <a:ext cx="1915164" cy="166594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 err="1">
                <a:solidFill>
                  <a:srgbClr val="FF0000"/>
                </a:solidFill>
                <a:latin typeface="HP-211" pitchFamily="34" charset="0"/>
              </a:rPr>
              <a:t>ph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5FD8D8-7033-488F-9397-5CA819363965}"/>
              </a:ext>
            </a:extLst>
          </p:cNvPr>
          <p:cNvSpPr txBox="1"/>
          <p:nvPr/>
        </p:nvSpPr>
        <p:spPr>
          <a:xfrm>
            <a:off x="595994" y="3901974"/>
            <a:ext cx="1126486" cy="166594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vi-VN" sz="10025" dirty="0">
                <a:solidFill>
                  <a:srgbClr val="FF0000"/>
                </a:solidFill>
                <a:latin typeface="HP-211" pitchFamily="34" charset="0"/>
              </a:rPr>
              <a:t>p</a:t>
            </a:r>
            <a:endParaRPr lang="en-US" sz="10025" dirty="0"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16" grpId="0"/>
      <p:bldP spid="16" grpId="1"/>
      <p:bldP spid="16" grpId="2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21" grpId="0"/>
      <p:bldP spid="21" grpId="1"/>
      <p:bldP spid="21" grpId="2"/>
      <p:bldP spid="22" grpId="0"/>
      <p:bldP spid="22" grpId="1"/>
      <p:bldP spid="2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05600" y="4724400"/>
            <a:ext cx="4832754" cy="166591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 err="1">
                <a:solidFill>
                  <a:srgbClr val="FF0000"/>
                </a:solidFill>
                <a:latin typeface="HP-211" pitchFamily="34" charset="0"/>
              </a:rPr>
              <a:t>ph</a:t>
            </a:r>
            <a:r>
              <a:rPr lang="en-US" sz="10025" dirty="0" err="1">
                <a:latin typeface="HP-211" pitchFamily="34" charset="0"/>
              </a:rPr>
              <a:t>ố</a:t>
            </a:r>
            <a:r>
              <a:rPr lang="en-US" sz="10025" dirty="0">
                <a:latin typeface="HP-211" pitchFamily="34" charset="0"/>
              </a:rPr>
              <a:t> </a:t>
            </a:r>
            <a:r>
              <a:rPr lang="en-US" sz="10025" dirty="0" err="1">
                <a:latin typeface="HP-211" pitchFamily="34" charset="0"/>
              </a:rPr>
              <a:t>cổ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" y="4724400"/>
            <a:ext cx="4672329" cy="166594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vi-VN" sz="10025" dirty="0">
                <a:solidFill>
                  <a:srgbClr val="FF0000"/>
                </a:solidFill>
                <a:latin typeface="HP-211" pitchFamily="34" charset="0"/>
              </a:rPr>
              <a:t>p</a:t>
            </a:r>
            <a:r>
              <a:rPr lang="en-US" sz="10025" dirty="0" err="1">
                <a:latin typeface="HP-211" pitchFamily="34" charset="0"/>
              </a:rPr>
              <a:t>i</a:t>
            </a:r>
            <a:r>
              <a:rPr lang="en-US" sz="10025" dirty="0">
                <a:latin typeface="HP-211" pitchFamily="34" charset="0"/>
              </a:rPr>
              <a:t> a </a:t>
            </a:r>
            <a:r>
              <a:rPr lang="en-US" sz="10025" dirty="0" err="1">
                <a:latin typeface="HP-211" pitchFamily="34" charset="0"/>
              </a:rPr>
              <a:t>nô</a:t>
            </a:r>
            <a:endParaRPr lang="en-US" sz="10025" dirty="0"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376" l="3564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9" y="1776857"/>
            <a:ext cx="4822728" cy="3304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" b="98382" l="0" r="100000">
                        <a14:foregroundMark x1="5923" y1="50162" x2="7517" y2="75081"/>
                        <a14:foregroundMark x1="12528" y1="24919" x2="9795" y2="3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61" y="1780401"/>
            <a:ext cx="4192431" cy="29509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284B3B-7610-4E66-B16D-FD057BA0D91F}"/>
              </a:ext>
            </a:extLst>
          </p:cNvPr>
          <p:cNvSpPr txBox="1"/>
          <p:nvPr/>
        </p:nvSpPr>
        <p:spPr>
          <a:xfrm>
            <a:off x="2514600" y="10452"/>
            <a:ext cx="1126486" cy="166594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vi-VN" sz="10025" dirty="0">
                <a:solidFill>
                  <a:srgbClr val="FF0000"/>
                </a:solidFill>
                <a:latin typeface="HP-211" pitchFamily="34" charset="0"/>
              </a:rPr>
              <a:t>p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9F085C-32E7-42FC-9915-DC9CAD1D1CD5}"/>
              </a:ext>
            </a:extLst>
          </p:cNvPr>
          <p:cNvSpPr txBox="1"/>
          <p:nvPr/>
        </p:nvSpPr>
        <p:spPr>
          <a:xfrm>
            <a:off x="8229600" y="10452"/>
            <a:ext cx="1915164" cy="166594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vi-VN" sz="10025" dirty="0">
                <a:solidFill>
                  <a:srgbClr val="FF0000"/>
                </a:solidFill>
                <a:latin typeface="HP-211" pitchFamily="34" charset="0"/>
              </a:rPr>
              <a:t>ph</a:t>
            </a:r>
            <a:endParaRPr lang="en-US" sz="10025" dirty="0"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25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1" t="13482" r="3301" b="-2678"/>
          <a:stretch/>
        </p:blipFill>
        <p:spPr>
          <a:xfrm>
            <a:off x="6401556" y="3734557"/>
            <a:ext cx="2924793" cy="174914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5" t="7878" r="35417" b="2926"/>
          <a:stretch/>
        </p:blipFill>
        <p:spPr>
          <a:xfrm>
            <a:off x="2712874" y="3887335"/>
            <a:ext cx="2924793" cy="174914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t="10804" r="69129"/>
          <a:stretch/>
        </p:blipFill>
        <p:spPr>
          <a:xfrm>
            <a:off x="8693226" y="831775"/>
            <a:ext cx="2924793" cy="174914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5" t="30066" r="12498" b="23664"/>
          <a:stretch/>
        </p:blipFill>
        <p:spPr>
          <a:xfrm>
            <a:off x="4644609" y="552061"/>
            <a:ext cx="2814130" cy="180214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5" t="31413" r="54186" b="22317"/>
          <a:stretch/>
        </p:blipFill>
        <p:spPr>
          <a:xfrm>
            <a:off x="542338" y="908163"/>
            <a:ext cx="3414771" cy="17166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" y="-33967"/>
            <a:ext cx="11917922" cy="586028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008" dirty="0" err="1">
                <a:latin typeface="HP-211" pitchFamily="34" charset="0"/>
              </a:rPr>
              <a:t>Gạch</a:t>
            </a:r>
            <a:r>
              <a:rPr lang="en-US" sz="3008" dirty="0">
                <a:latin typeface="HP-211" pitchFamily="34" charset="0"/>
              </a:rPr>
              <a:t> 1 </a:t>
            </a:r>
            <a:r>
              <a:rPr lang="en-US" sz="3008" dirty="0" err="1">
                <a:latin typeface="HP-211" pitchFamily="34" charset="0"/>
              </a:rPr>
              <a:t>gạch</a:t>
            </a:r>
            <a:r>
              <a:rPr lang="en-US" sz="3008" dirty="0">
                <a:latin typeface="HP-211" pitchFamily="34" charset="0"/>
              </a:rPr>
              <a:t> </a:t>
            </a:r>
            <a:r>
              <a:rPr lang="en-US" sz="3008" dirty="0" err="1">
                <a:latin typeface="HP-211" pitchFamily="34" charset="0"/>
              </a:rPr>
              <a:t>dưới</a:t>
            </a:r>
            <a:r>
              <a:rPr lang="en-US" sz="3008" dirty="0">
                <a:latin typeface="HP-211" pitchFamily="34" charset="0"/>
              </a:rPr>
              <a:t> </a:t>
            </a:r>
            <a:r>
              <a:rPr lang="en-US" sz="3008" dirty="0" err="1">
                <a:latin typeface="HP-211" pitchFamily="34" charset="0"/>
              </a:rPr>
              <a:t>tiếng</a:t>
            </a:r>
            <a:r>
              <a:rPr lang="en-US" sz="3008" dirty="0">
                <a:latin typeface="HP-211" pitchFamily="34" charset="0"/>
              </a:rPr>
              <a:t> </a:t>
            </a:r>
            <a:r>
              <a:rPr lang="en-US" sz="3008" dirty="0" err="1">
                <a:latin typeface="HP-211" pitchFamily="34" charset="0"/>
              </a:rPr>
              <a:t>có</a:t>
            </a:r>
            <a:r>
              <a:rPr lang="en-US" sz="3008" dirty="0">
                <a:latin typeface="HP-211" pitchFamily="34" charset="0"/>
              </a:rPr>
              <a:t> </a:t>
            </a:r>
            <a:r>
              <a:rPr lang="en-US" sz="3008" dirty="0">
                <a:solidFill>
                  <a:srgbClr val="FF0000"/>
                </a:solidFill>
                <a:latin typeface="HP-211" pitchFamily="34" charset="0"/>
              </a:rPr>
              <a:t>p</a:t>
            </a:r>
            <a:r>
              <a:rPr lang="en-US" sz="3008" dirty="0">
                <a:latin typeface="HP-211" pitchFamily="34" charset="0"/>
              </a:rPr>
              <a:t>. </a:t>
            </a:r>
            <a:r>
              <a:rPr lang="en-US" sz="3008" dirty="0" err="1">
                <a:latin typeface="HP-211" pitchFamily="34" charset="0"/>
              </a:rPr>
              <a:t>Gạch</a:t>
            </a:r>
            <a:r>
              <a:rPr lang="en-US" sz="3008" dirty="0">
                <a:latin typeface="HP-211" pitchFamily="34" charset="0"/>
              </a:rPr>
              <a:t> 2 </a:t>
            </a:r>
            <a:r>
              <a:rPr lang="en-US" sz="3008" dirty="0" err="1">
                <a:latin typeface="HP-211" pitchFamily="34" charset="0"/>
              </a:rPr>
              <a:t>gạch</a:t>
            </a:r>
            <a:r>
              <a:rPr lang="en-US" sz="3008" dirty="0">
                <a:latin typeface="HP-211" pitchFamily="34" charset="0"/>
              </a:rPr>
              <a:t> </a:t>
            </a:r>
            <a:r>
              <a:rPr lang="en-US" sz="3008" dirty="0" err="1">
                <a:latin typeface="HP-211" pitchFamily="34" charset="0"/>
              </a:rPr>
              <a:t>dưới</a:t>
            </a:r>
            <a:r>
              <a:rPr lang="en-US" sz="3008" dirty="0">
                <a:latin typeface="HP-211" pitchFamily="34" charset="0"/>
              </a:rPr>
              <a:t> </a:t>
            </a:r>
            <a:r>
              <a:rPr lang="en-US" sz="3008" dirty="0" err="1">
                <a:latin typeface="HP-211" pitchFamily="34" charset="0"/>
              </a:rPr>
              <a:t>tiếng</a:t>
            </a:r>
            <a:r>
              <a:rPr lang="en-US" sz="3008" dirty="0">
                <a:latin typeface="HP-211" pitchFamily="34" charset="0"/>
              </a:rPr>
              <a:t> </a:t>
            </a:r>
            <a:r>
              <a:rPr lang="en-US" sz="3008" dirty="0" err="1">
                <a:latin typeface="HP-211" pitchFamily="34" charset="0"/>
              </a:rPr>
              <a:t>có</a:t>
            </a:r>
            <a:r>
              <a:rPr lang="en-US" sz="3008" dirty="0">
                <a:latin typeface="HP-211" pitchFamily="34" charset="0"/>
              </a:rPr>
              <a:t> </a:t>
            </a:r>
            <a:r>
              <a:rPr lang="en-US" sz="3008" dirty="0" err="1">
                <a:solidFill>
                  <a:srgbClr val="FF0000"/>
                </a:solidFill>
                <a:latin typeface="HP-211" pitchFamily="34" charset="0"/>
              </a:rPr>
              <a:t>ph</a:t>
            </a:r>
            <a:endParaRPr lang="en-US" sz="3008" dirty="0">
              <a:latin typeface="HP-211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25161" y="2223905"/>
            <a:ext cx="2750004" cy="1739818"/>
            <a:chOff x="1280318" y="1236286"/>
            <a:chExt cx="2743201" cy="1735514"/>
          </a:xfrm>
        </p:grpSpPr>
        <p:sp>
          <p:nvSpPr>
            <p:cNvPr id="5" name="Rounded Rectangle 4"/>
            <p:cNvSpPr/>
            <p:nvPr/>
          </p:nvSpPr>
          <p:spPr>
            <a:xfrm>
              <a:off x="1280318" y="1981200"/>
              <a:ext cx="2743201" cy="990600"/>
            </a:xfrm>
            <a:prstGeom prst="roundRect">
              <a:avLst/>
            </a:prstGeom>
            <a:solidFill>
              <a:srgbClr val="F2F567"/>
            </a:solidFill>
            <a:ln>
              <a:solidFill>
                <a:srgbClr val="EEF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/>
            </a:p>
          </p:txBody>
        </p:sp>
        <p:sp>
          <p:nvSpPr>
            <p:cNvPr id="6" name="Oval 5"/>
            <p:cNvSpPr/>
            <p:nvPr/>
          </p:nvSpPr>
          <p:spPr>
            <a:xfrm>
              <a:off x="2423319" y="1236286"/>
              <a:ext cx="457200" cy="440114"/>
            </a:xfrm>
            <a:prstGeom prst="ellipse">
              <a:avLst/>
            </a:prstGeom>
            <a:solidFill>
              <a:srgbClr val="F2F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6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cxnSp>
          <p:nvCxnSpPr>
            <p:cNvPr id="8" name="Straight Connector 7"/>
            <p:cNvCxnSpPr>
              <a:stCxn id="6" idx="3"/>
            </p:cNvCxnSpPr>
            <p:nvPr/>
          </p:nvCxnSpPr>
          <p:spPr>
            <a:xfrm flipH="1">
              <a:off x="1889919" y="1611947"/>
              <a:ext cx="6003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5"/>
            </p:cNvCxnSpPr>
            <p:nvPr/>
          </p:nvCxnSpPr>
          <p:spPr>
            <a:xfrm>
              <a:off x="2813564" y="1611947"/>
              <a:ext cx="5241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598902" y="2198974"/>
            <a:ext cx="3149883" cy="1739818"/>
            <a:chOff x="1280318" y="1236286"/>
            <a:chExt cx="2743201" cy="1735514"/>
          </a:xfrm>
        </p:grpSpPr>
        <p:sp>
          <p:nvSpPr>
            <p:cNvPr id="13" name="Rounded Rectangle 12"/>
            <p:cNvSpPr/>
            <p:nvPr/>
          </p:nvSpPr>
          <p:spPr>
            <a:xfrm>
              <a:off x="1280318" y="1981200"/>
              <a:ext cx="2743201" cy="990600"/>
            </a:xfrm>
            <a:prstGeom prst="roundRect">
              <a:avLst/>
            </a:prstGeom>
            <a:solidFill>
              <a:srgbClr val="F2F567"/>
            </a:solidFill>
            <a:ln>
              <a:solidFill>
                <a:srgbClr val="EEF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/>
            </a:p>
          </p:txBody>
        </p:sp>
        <p:sp>
          <p:nvSpPr>
            <p:cNvPr id="14" name="Oval 13"/>
            <p:cNvSpPr/>
            <p:nvPr/>
          </p:nvSpPr>
          <p:spPr>
            <a:xfrm>
              <a:off x="2423319" y="1236286"/>
              <a:ext cx="457200" cy="440114"/>
            </a:xfrm>
            <a:prstGeom prst="ellipse">
              <a:avLst/>
            </a:prstGeom>
            <a:solidFill>
              <a:srgbClr val="F2F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6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cxnSp>
          <p:nvCxnSpPr>
            <p:cNvPr id="15" name="Straight Connector 14"/>
            <p:cNvCxnSpPr>
              <a:stCxn id="14" idx="3"/>
            </p:cNvCxnSpPr>
            <p:nvPr/>
          </p:nvCxnSpPr>
          <p:spPr>
            <a:xfrm flipH="1">
              <a:off x="1889919" y="1611947"/>
              <a:ext cx="6003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4" idx="5"/>
            </p:cNvCxnSpPr>
            <p:nvPr/>
          </p:nvCxnSpPr>
          <p:spPr>
            <a:xfrm>
              <a:off x="2813564" y="1611947"/>
              <a:ext cx="5241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306367" y="5050297"/>
            <a:ext cx="3227138" cy="1739818"/>
            <a:chOff x="1280318" y="1236286"/>
            <a:chExt cx="2743201" cy="1735514"/>
          </a:xfrm>
        </p:grpSpPr>
        <p:sp>
          <p:nvSpPr>
            <p:cNvPr id="18" name="Rounded Rectangle 17"/>
            <p:cNvSpPr/>
            <p:nvPr/>
          </p:nvSpPr>
          <p:spPr>
            <a:xfrm>
              <a:off x="1280318" y="1981200"/>
              <a:ext cx="2743201" cy="990600"/>
            </a:xfrm>
            <a:prstGeom prst="roundRect">
              <a:avLst/>
            </a:prstGeom>
            <a:solidFill>
              <a:srgbClr val="F2F567"/>
            </a:solidFill>
            <a:ln>
              <a:solidFill>
                <a:srgbClr val="EEF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/>
            </a:p>
          </p:txBody>
        </p:sp>
        <p:sp>
          <p:nvSpPr>
            <p:cNvPr id="19" name="Oval 18"/>
            <p:cNvSpPr/>
            <p:nvPr/>
          </p:nvSpPr>
          <p:spPr>
            <a:xfrm>
              <a:off x="2423319" y="1236286"/>
              <a:ext cx="457200" cy="440114"/>
            </a:xfrm>
            <a:prstGeom prst="ellipse">
              <a:avLst/>
            </a:prstGeom>
            <a:solidFill>
              <a:srgbClr val="F2F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6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cxnSp>
          <p:nvCxnSpPr>
            <p:cNvPr id="20" name="Straight Connector 19"/>
            <p:cNvCxnSpPr>
              <a:stCxn id="19" idx="3"/>
            </p:cNvCxnSpPr>
            <p:nvPr/>
          </p:nvCxnSpPr>
          <p:spPr>
            <a:xfrm flipH="1">
              <a:off x="1889919" y="1611947"/>
              <a:ext cx="6003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9" idx="5"/>
            </p:cNvCxnSpPr>
            <p:nvPr/>
          </p:nvCxnSpPr>
          <p:spPr>
            <a:xfrm>
              <a:off x="2813564" y="1611947"/>
              <a:ext cx="5241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720999" y="1977609"/>
            <a:ext cx="2750004" cy="1739818"/>
            <a:chOff x="1280318" y="1236286"/>
            <a:chExt cx="2743201" cy="1735514"/>
          </a:xfrm>
        </p:grpSpPr>
        <p:sp>
          <p:nvSpPr>
            <p:cNvPr id="23" name="Rounded Rectangle 22"/>
            <p:cNvSpPr/>
            <p:nvPr/>
          </p:nvSpPr>
          <p:spPr>
            <a:xfrm>
              <a:off x="1280318" y="1981200"/>
              <a:ext cx="2743201" cy="990600"/>
            </a:xfrm>
            <a:prstGeom prst="roundRect">
              <a:avLst/>
            </a:prstGeom>
            <a:solidFill>
              <a:srgbClr val="F2F567"/>
            </a:solidFill>
            <a:ln>
              <a:solidFill>
                <a:srgbClr val="EEF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/>
            </a:p>
          </p:txBody>
        </p:sp>
        <p:sp>
          <p:nvSpPr>
            <p:cNvPr id="24" name="Oval 23"/>
            <p:cNvSpPr/>
            <p:nvPr/>
          </p:nvSpPr>
          <p:spPr>
            <a:xfrm>
              <a:off x="2423319" y="1236286"/>
              <a:ext cx="457200" cy="440114"/>
            </a:xfrm>
            <a:prstGeom prst="ellipse">
              <a:avLst/>
            </a:prstGeom>
            <a:solidFill>
              <a:srgbClr val="F2F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6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cxnSp>
          <p:nvCxnSpPr>
            <p:cNvPr id="25" name="Straight Connector 24"/>
            <p:cNvCxnSpPr>
              <a:stCxn id="24" idx="3"/>
            </p:cNvCxnSpPr>
            <p:nvPr/>
          </p:nvCxnSpPr>
          <p:spPr>
            <a:xfrm flipH="1">
              <a:off x="1889919" y="1611947"/>
              <a:ext cx="6003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4" idx="5"/>
            </p:cNvCxnSpPr>
            <p:nvPr/>
          </p:nvCxnSpPr>
          <p:spPr>
            <a:xfrm>
              <a:off x="2813564" y="1611947"/>
              <a:ext cx="5241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811272" y="5033169"/>
            <a:ext cx="2750004" cy="1739818"/>
            <a:chOff x="1280318" y="1236286"/>
            <a:chExt cx="2743201" cy="1735514"/>
          </a:xfrm>
        </p:grpSpPr>
        <p:sp>
          <p:nvSpPr>
            <p:cNvPr id="28" name="Rounded Rectangle 27"/>
            <p:cNvSpPr/>
            <p:nvPr/>
          </p:nvSpPr>
          <p:spPr>
            <a:xfrm>
              <a:off x="1280318" y="1981200"/>
              <a:ext cx="2743201" cy="990600"/>
            </a:xfrm>
            <a:prstGeom prst="roundRect">
              <a:avLst/>
            </a:prstGeom>
            <a:solidFill>
              <a:srgbClr val="F2F567"/>
            </a:solidFill>
            <a:ln>
              <a:solidFill>
                <a:srgbClr val="EEF0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6"/>
            </a:p>
          </p:txBody>
        </p:sp>
        <p:sp>
          <p:nvSpPr>
            <p:cNvPr id="29" name="Oval 28"/>
            <p:cNvSpPr/>
            <p:nvPr/>
          </p:nvSpPr>
          <p:spPr>
            <a:xfrm>
              <a:off x="2423319" y="1236286"/>
              <a:ext cx="457200" cy="440114"/>
            </a:xfrm>
            <a:prstGeom prst="ellipse">
              <a:avLst/>
            </a:prstGeom>
            <a:solidFill>
              <a:srgbClr val="F2F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6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cxnSp>
          <p:nvCxnSpPr>
            <p:cNvPr id="30" name="Straight Connector 29"/>
            <p:cNvCxnSpPr>
              <a:stCxn id="29" idx="3"/>
            </p:cNvCxnSpPr>
            <p:nvPr/>
          </p:nvCxnSpPr>
          <p:spPr>
            <a:xfrm flipH="1">
              <a:off x="1889919" y="1611947"/>
              <a:ext cx="6003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29" idx="5"/>
            </p:cNvCxnSpPr>
            <p:nvPr/>
          </p:nvCxnSpPr>
          <p:spPr>
            <a:xfrm>
              <a:off x="2813564" y="1611947"/>
              <a:ext cx="524155" cy="3692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977938" y="2945541"/>
            <a:ext cx="2454178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>
                <a:latin typeface="HP-211" pitchFamily="34" charset="0"/>
              </a:rPr>
              <a:t>pa </a:t>
            </a:r>
            <a:r>
              <a:rPr lang="en-US" sz="6015" dirty="0" err="1">
                <a:latin typeface="HP-211" pitchFamily="34" charset="0"/>
              </a:rPr>
              <a:t>nô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67915" y="2716374"/>
            <a:ext cx="1721396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phà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693226" y="2937739"/>
            <a:ext cx="2955555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phở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bò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89844" y="5789062"/>
            <a:ext cx="1348576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>
                <a:latin typeface="HP-211" pitchFamily="34" charset="0"/>
              </a:rPr>
              <a:t>phi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77945" y="5789062"/>
            <a:ext cx="2963591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cà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phê</a:t>
            </a:r>
            <a:endParaRPr lang="en-US" sz="6015" dirty="0">
              <a:latin typeface="HP-211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5408500" y="3581778"/>
            <a:ext cx="13750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408500" y="3658167"/>
            <a:ext cx="13750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87888" y="3810945"/>
            <a:ext cx="959497" cy="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8846003" y="3803143"/>
            <a:ext cx="13750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846003" y="3879532"/>
            <a:ext cx="13750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727945" y="6654466"/>
            <a:ext cx="9166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727945" y="6730855"/>
            <a:ext cx="9166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852947" y="6654466"/>
            <a:ext cx="13750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852947" y="6730855"/>
            <a:ext cx="137500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" y="-33967"/>
            <a:ext cx="10635554" cy="69401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2.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nào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âm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>
                <a:solidFill>
                  <a:srgbClr val="FF0000"/>
                </a:solidFill>
                <a:latin typeface="HP-211" pitchFamily="34" charset="0"/>
              </a:rPr>
              <a:t>p</a:t>
            </a:r>
            <a:r>
              <a:rPr lang="en-US" sz="3709" dirty="0">
                <a:latin typeface="HP-211" pitchFamily="34" charset="0"/>
              </a:rPr>
              <a:t>?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nào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âm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solidFill>
                  <a:srgbClr val="FF0000"/>
                </a:solidFill>
                <a:latin typeface="HP-211" pitchFamily="34" charset="0"/>
              </a:rPr>
              <a:t>ph</a:t>
            </a:r>
            <a:r>
              <a:rPr lang="en-US" sz="3709" dirty="0">
                <a:latin typeface="HP-211" pitchFamily="34" charset="0"/>
              </a:rPr>
              <a:t>?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977939" y="2945541"/>
            <a:ext cx="712213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p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255722" y="2716374"/>
            <a:ext cx="1186272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ph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693226" y="2945541"/>
            <a:ext cx="1186272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ph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98775" y="5797059"/>
            <a:ext cx="1186272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ph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36121" y="5797059"/>
            <a:ext cx="1186272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ph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84895" y="6408171"/>
            <a:ext cx="1192700" cy="462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6" dirty="0" err="1">
                <a:latin typeface="HP-211" pitchFamily="34" charset="0"/>
              </a:rPr>
              <a:t>VBT</a:t>
            </a:r>
            <a:r>
              <a:rPr lang="en-US" sz="2406" dirty="0">
                <a:latin typeface="HP-211" pitchFamily="34" charset="0"/>
              </a:rPr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295252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2" grpId="0"/>
      <p:bldP spid="57" grpId="0"/>
      <p:bldP spid="58" grpId="0"/>
      <p:bldP spid="59" grpId="0"/>
      <p:bldP spid="60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393" y="-13557"/>
            <a:ext cx="2757593" cy="69935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3.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106" y="-58237"/>
            <a:ext cx="2746896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r>
              <a:rPr lang="en-US" sz="6015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dì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39" y="831776"/>
            <a:ext cx="10473079" cy="55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507" y="-96749"/>
            <a:ext cx="2757593" cy="69935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3.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67632" y="34325"/>
            <a:ext cx="2497814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Nhà</a:t>
            </a:r>
            <a:r>
              <a:rPr lang="en-US" sz="54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414" dirty="0" err="1">
                <a:solidFill>
                  <a:srgbClr val="FF0000"/>
                </a:solidFill>
                <a:latin typeface="HP-211" pitchFamily="34" charset="0"/>
              </a:rPr>
              <a:t>dì</a:t>
            </a:r>
            <a:endParaRPr lang="en-US" sz="54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5117" y="944229"/>
            <a:ext cx="12298625" cy="4695715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213" dirty="0">
                <a:latin typeface="HP-211" pitchFamily="34" charset="0"/>
              </a:rPr>
              <a:t>     </a:t>
            </a:r>
            <a:r>
              <a:rPr lang="en-US" sz="5213" dirty="0" err="1">
                <a:latin typeface="HP-211" pitchFamily="34" charset="0"/>
              </a:rPr>
              <a:t>Nhà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dì</a:t>
            </a:r>
            <a:r>
              <a:rPr lang="en-US" sz="5213" dirty="0">
                <a:latin typeface="HP-211" pitchFamily="34" charset="0"/>
              </a:rPr>
              <a:t> Nga </a:t>
            </a:r>
            <a:r>
              <a:rPr lang="en-US" sz="5213" dirty="0" err="1">
                <a:latin typeface="HP-211" pitchFamily="34" charset="0"/>
              </a:rPr>
              <a:t>có</a:t>
            </a:r>
            <a:r>
              <a:rPr lang="en-US" sz="5213" dirty="0">
                <a:latin typeface="HP-211" pitchFamily="34" charset="0"/>
              </a:rPr>
              <a:t> pi a </a:t>
            </a:r>
            <a:r>
              <a:rPr lang="en-US" sz="5213" dirty="0" err="1">
                <a:latin typeface="HP-211" pitchFamily="34" charset="0"/>
              </a:rPr>
              <a:t>nô</a:t>
            </a:r>
            <a:r>
              <a:rPr lang="en-US" sz="5213" dirty="0">
                <a:latin typeface="HP-211" pitchFamily="3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sz="5213" dirty="0">
                <a:latin typeface="HP-211" pitchFamily="34" charset="0"/>
              </a:rPr>
              <a:t>     </a:t>
            </a:r>
            <a:r>
              <a:rPr lang="en-US" sz="5213" dirty="0" err="1">
                <a:latin typeface="HP-211" pitchFamily="34" charset="0"/>
              </a:rPr>
              <a:t>Cả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nhà</a:t>
            </a:r>
            <a:r>
              <a:rPr lang="en-US" sz="5213" dirty="0">
                <a:latin typeface="HP-211" pitchFamily="34" charset="0"/>
              </a:rPr>
              <a:t> Bi </a:t>
            </a:r>
            <a:r>
              <a:rPr lang="en-US" sz="5213" dirty="0" err="1">
                <a:latin typeface="HP-211" pitchFamily="34" charset="0"/>
              </a:rPr>
              <a:t>đi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phố</a:t>
            </a:r>
            <a:r>
              <a:rPr lang="en-US" sz="5213" dirty="0">
                <a:latin typeface="HP-211" pitchFamily="34" charset="0"/>
              </a:rPr>
              <a:t>, </a:t>
            </a:r>
            <a:r>
              <a:rPr lang="en-US" sz="5213" dirty="0" err="1">
                <a:latin typeface="HP-211" pitchFamily="34" charset="0"/>
              </a:rPr>
              <a:t>ghé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nhà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dì</a:t>
            </a:r>
            <a:r>
              <a:rPr lang="en-US" sz="5213" dirty="0">
                <a:latin typeface="HP-211" pitchFamily="34" charset="0"/>
              </a:rPr>
              <a:t>, </a:t>
            </a:r>
          </a:p>
          <a:p>
            <a:pPr>
              <a:lnSpc>
                <a:spcPct val="114000"/>
              </a:lnSpc>
            </a:pPr>
            <a:r>
              <a:rPr lang="en-US" sz="5213" dirty="0" err="1">
                <a:latin typeface="HP-211" pitchFamily="34" charset="0"/>
              </a:rPr>
              <a:t>nghe</a:t>
            </a:r>
            <a:r>
              <a:rPr lang="en-US" sz="5213" dirty="0">
                <a:latin typeface="HP-211" pitchFamily="34" charset="0"/>
              </a:rPr>
              <a:t> pi a </a:t>
            </a:r>
            <a:r>
              <a:rPr lang="en-US" sz="5213" dirty="0" err="1">
                <a:latin typeface="HP-211" pitchFamily="34" charset="0"/>
              </a:rPr>
              <a:t>nô</a:t>
            </a:r>
            <a:r>
              <a:rPr lang="en-US" sz="5213" dirty="0">
                <a:latin typeface="HP-211" pitchFamily="3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sz="5213" dirty="0">
                <a:latin typeface="HP-211" pitchFamily="34" charset="0"/>
              </a:rPr>
              <a:t>     </a:t>
            </a:r>
            <a:r>
              <a:rPr lang="en-US" sz="5213" dirty="0" err="1">
                <a:latin typeface="HP-211" pitchFamily="34" charset="0"/>
              </a:rPr>
              <a:t>Dì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Nga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pha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cà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phê</a:t>
            </a:r>
            <a:r>
              <a:rPr lang="en-US" sz="5213" dirty="0">
                <a:latin typeface="HP-211" pitchFamily="34" charset="0"/>
              </a:rPr>
              <a:t>. </a:t>
            </a:r>
            <a:r>
              <a:rPr lang="en-US" sz="5213" dirty="0" err="1">
                <a:latin typeface="HP-211" pitchFamily="34" charset="0"/>
              </a:rPr>
              <a:t>Bố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mẹ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có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cà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phê</a:t>
            </a:r>
            <a:r>
              <a:rPr lang="en-US" sz="5213" dirty="0">
                <a:latin typeface="HP-211" pitchFamily="34" charset="0"/>
              </a:rPr>
              <a:t>. Bi </a:t>
            </a:r>
            <a:r>
              <a:rPr lang="en-US" sz="5213" dirty="0" err="1">
                <a:latin typeface="HP-211" pitchFamily="34" charset="0"/>
              </a:rPr>
              <a:t>có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phở</a:t>
            </a:r>
            <a:r>
              <a:rPr lang="en-US" sz="5213" dirty="0">
                <a:latin typeface="HP-211" pitchFamily="34" charset="0"/>
              </a:rPr>
              <a:t>. </a:t>
            </a:r>
            <a:r>
              <a:rPr lang="en-US" sz="5213" dirty="0" err="1">
                <a:latin typeface="HP-211" pitchFamily="34" charset="0"/>
              </a:rPr>
              <a:t>Bé</a:t>
            </a:r>
            <a:r>
              <a:rPr lang="en-US" sz="5213" dirty="0">
                <a:latin typeface="HP-211" pitchFamily="34" charset="0"/>
              </a:rPr>
              <a:t> Li </a:t>
            </a:r>
            <a:r>
              <a:rPr lang="en-US" sz="5213" dirty="0" err="1">
                <a:latin typeface="HP-211" pitchFamily="34" charset="0"/>
              </a:rPr>
              <a:t>có</a:t>
            </a:r>
            <a:r>
              <a:rPr lang="en-US" sz="5213" dirty="0">
                <a:latin typeface="HP-211" pitchFamily="34" charset="0"/>
              </a:rPr>
              <a:t> </a:t>
            </a:r>
            <a:r>
              <a:rPr lang="en-US" sz="5213" dirty="0" err="1">
                <a:latin typeface="HP-211" pitchFamily="34" charset="0"/>
              </a:rPr>
              <a:t>na.</a:t>
            </a:r>
            <a:endParaRPr lang="en-US" sz="5213" dirty="0">
              <a:latin typeface="HP-211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2000" y="815603"/>
            <a:ext cx="368716" cy="30876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762000" y="1824831"/>
            <a:ext cx="368716" cy="30876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685611" y="3734556"/>
            <a:ext cx="368716" cy="30876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7710188" y="3503216"/>
            <a:ext cx="368716" cy="30876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12184" y="1861614"/>
            <a:ext cx="2433535" cy="956275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213" dirty="0" err="1">
                <a:solidFill>
                  <a:srgbClr val="FF0000"/>
                </a:solidFill>
                <a:latin typeface="HP-211" pitchFamily="34" charset="0"/>
              </a:rPr>
              <a:t>đi</a:t>
            </a:r>
            <a:r>
              <a:rPr lang="en-US" sz="5213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213" dirty="0" err="1">
                <a:solidFill>
                  <a:srgbClr val="FF0000"/>
                </a:solidFill>
                <a:latin typeface="HP-211" pitchFamily="34" charset="0"/>
              </a:rPr>
              <a:t>phố</a:t>
            </a:r>
            <a:endParaRPr lang="en-US" sz="5213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798231" y="4477484"/>
            <a:ext cx="368716" cy="30876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5184667" y="4489764"/>
            <a:ext cx="368716" cy="308769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6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766619" y="1859579"/>
            <a:ext cx="3825181" cy="944828"/>
            <a:chOff x="6749879" y="1863461"/>
            <a:chExt cx="3815718" cy="942491"/>
          </a:xfrm>
        </p:grpSpPr>
        <p:sp>
          <p:nvSpPr>
            <p:cNvPr id="12" name="TextBox 11"/>
            <p:cNvSpPr txBox="1"/>
            <p:nvPr/>
          </p:nvSpPr>
          <p:spPr>
            <a:xfrm>
              <a:off x="6749879" y="1865491"/>
              <a:ext cx="1576320" cy="938521"/>
            </a:xfrm>
            <a:prstGeom prst="rect">
              <a:avLst/>
            </a:prstGeom>
            <a:noFill/>
          </p:spPr>
          <p:txBody>
            <a:bodyPr wrap="none" lIns="122027" tIns="61013" rIns="122027" bIns="61013" rtlCol="0">
              <a:spAutoFit/>
            </a:bodyPr>
            <a:lstStyle/>
            <a:p>
              <a:r>
                <a:rPr lang="en-US" sz="5313" dirty="0" err="1">
                  <a:solidFill>
                    <a:srgbClr val="FF0000"/>
                  </a:solidFill>
                  <a:latin typeface="HP-211" pitchFamily="34" charset="0"/>
                </a:rPr>
                <a:t>ghé</a:t>
              </a:r>
              <a:endParaRPr lang="en-US" sz="5313" dirty="0">
                <a:solidFill>
                  <a:srgbClr val="FF0000"/>
                </a:solidFill>
                <a:latin typeface="HP-211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54810" y="1863461"/>
              <a:ext cx="1550672" cy="938521"/>
            </a:xfrm>
            <a:prstGeom prst="rect">
              <a:avLst/>
            </a:prstGeom>
            <a:noFill/>
          </p:spPr>
          <p:txBody>
            <a:bodyPr wrap="none" lIns="122027" tIns="61013" rIns="122027" bIns="61013" rtlCol="0">
              <a:spAutoFit/>
            </a:bodyPr>
            <a:lstStyle/>
            <a:p>
              <a:r>
                <a:rPr lang="en-US" sz="5313" dirty="0" err="1">
                  <a:solidFill>
                    <a:srgbClr val="FF0000"/>
                  </a:solidFill>
                  <a:latin typeface="HP-211" pitchFamily="34" charset="0"/>
                </a:rPr>
                <a:t>nhà</a:t>
              </a:r>
              <a:endParaRPr lang="en-US" sz="5313" dirty="0">
                <a:solidFill>
                  <a:srgbClr val="FF0000"/>
                </a:solidFill>
                <a:latin typeface="HP-211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05819" y="1867431"/>
              <a:ext cx="859778" cy="938521"/>
            </a:xfrm>
            <a:prstGeom prst="rect">
              <a:avLst/>
            </a:prstGeom>
            <a:noFill/>
          </p:spPr>
          <p:txBody>
            <a:bodyPr wrap="none" lIns="122027" tIns="61013" rIns="122027" bIns="61013" rtlCol="0">
              <a:spAutoFit/>
            </a:bodyPr>
            <a:lstStyle/>
            <a:p>
              <a:r>
                <a:rPr lang="en-US" sz="5313" dirty="0" err="1">
                  <a:solidFill>
                    <a:srgbClr val="FF0000"/>
                  </a:solidFill>
                  <a:latin typeface="HP-211" pitchFamily="34" charset="0"/>
                </a:rPr>
                <a:t>dì</a:t>
              </a:r>
              <a:endParaRPr lang="en-US" sz="5313" dirty="0">
                <a:solidFill>
                  <a:srgbClr val="FF0000"/>
                </a:solidFill>
                <a:latin typeface="HP-211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352799" y="3657601"/>
            <a:ext cx="4170652" cy="941418"/>
            <a:chOff x="3344505" y="3657033"/>
            <a:chExt cx="4160334" cy="939088"/>
          </a:xfrm>
        </p:grpSpPr>
        <p:sp>
          <p:nvSpPr>
            <p:cNvPr id="15" name="TextBox 14"/>
            <p:cNvSpPr txBox="1"/>
            <p:nvPr/>
          </p:nvSpPr>
          <p:spPr>
            <a:xfrm>
              <a:off x="3344505" y="3657033"/>
              <a:ext cx="1598762" cy="938521"/>
            </a:xfrm>
            <a:prstGeom prst="rect">
              <a:avLst/>
            </a:prstGeom>
            <a:noFill/>
          </p:spPr>
          <p:txBody>
            <a:bodyPr wrap="none" lIns="122027" tIns="61013" rIns="122027" bIns="61013" rtlCol="0">
              <a:spAutoFit/>
            </a:bodyPr>
            <a:lstStyle/>
            <a:p>
              <a:r>
                <a:rPr lang="en-US" sz="5313" dirty="0" err="1">
                  <a:solidFill>
                    <a:srgbClr val="FF0000"/>
                  </a:solidFill>
                  <a:latin typeface="HP-211" pitchFamily="34" charset="0"/>
                </a:rPr>
                <a:t>pha</a:t>
              </a:r>
              <a:endParaRPr lang="en-US" sz="5313" dirty="0">
                <a:solidFill>
                  <a:srgbClr val="FF0000"/>
                </a:solidFill>
                <a:latin typeface="HP-211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61719" y="3657600"/>
              <a:ext cx="1165951" cy="938521"/>
            </a:xfrm>
            <a:prstGeom prst="rect">
              <a:avLst/>
            </a:prstGeom>
            <a:noFill/>
          </p:spPr>
          <p:txBody>
            <a:bodyPr wrap="none" lIns="122027" tIns="61013" rIns="122027" bIns="61013" rtlCol="0">
              <a:spAutoFit/>
            </a:bodyPr>
            <a:lstStyle/>
            <a:p>
              <a:r>
                <a:rPr lang="en-US" sz="5313" dirty="0" err="1">
                  <a:solidFill>
                    <a:srgbClr val="FF0000"/>
                  </a:solidFill>
                  <a:latin typeface="HP-211" pitchFamily="34" charset="0"/>
                </a:rPr>
                <a:t>cà</a:t>
              </a:r>
              <a:endParaRPr lang="en-US" sz="5313" dirty="0">
                <a:solidFill>
                  <a:srgbClr val="FF0000"/>
                </a:solidFill>
                <a:latin typeface="HP-211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28519" y="3657600"/>
              <a:ext cx="1576320" cy="938521"/>
            </a:xfrm>
            <a:prstGeom prst="rect">
              <a:avLst/>
            </a:prstGeom>
            <a:noFill/>
          </p:spPr>
          <p:txBody>
            <a:bodyPr wrap="none" lIns="122027" tIns="61013" rIns="122027" bIns="61013" rtlCol="0">
              <a:spAutoFit/>
            </a:bodyPr>
            <a:lstStyle/>
            <a:p>
              <a:r>
                <a:rPr lang="en-US" sz="5313" dirty="0" err="1">
                  <a:solidFill>
                    <a:srgbClr val="FF0000"/>
                  </a:solidFill>
                  <a:latin typeface="HP-211" pitchFamily="34" charset="0"/>
                </a:rPr>
                <a:t>phê</a:t>
              </a:r>
              <a:endParaRPr lang="en-US" sz="5313" dirty="0">
                <a:solidFill>
                  <a:srgbClr val="FF0000"/>
                </a:solidFill>
                <a:latin typeface="HP-211" pitchFamily="34" charset="0"/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D79D29-F663-E971-0BCB-C35FC0ACEC1A}"/>
              </a:ext>
            </a:extLst>
          </p:cNvPr>
          <p:cNvCxnSpPr>
            <a:cxnSpLocks/>
          </p:cNvCxnSpPr>
          <p:nvPr/>
        </p:nvCxnSpPr>
        <p:spPr>
          <a:xfrm flipH="1">
            <a:off x="8543176" y="1032217"/>
            <a:ext cx="219824" cy="737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13259EF-F208-831C-62A3-8B21E3BED337}"/>
              </a:ext>
            </a:extLst>
          </p:cNvPr>
          <p:cNvCxnSpPr>
            <a:cxnSpLocks/>
          </p:cNvCxnSpPr>
          <p:nvPr/>
        </p:nvCxnSpPr>
        <p:spPr>
          <a:xfrm flipH="1">
            <a:off x="4447808" y="2869124"/>
            <a:ext cx="219824" cy="737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B4357E8-F3F3-3BC9-ACB0-E0EA22637764}"/>
              </a:ext>
            </a:extLst>
          </p:cNvPr>
          <p:cNvCxnSpPr>
            <a:cxnSpLocks/>
          </p:cNvCxnSpPr>
          <p:nvPr/>
        </p:nvCxnSpPr>
        <p:spPr>
          <a:xfrm flipH="1">
            <a:off x="7550489" y="3745032"/>
            <a:ext cx="219824" cy="737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C848C8-9DAF-F9F3-25C0-C64796F68457}"/>
              </a:ext>
            </a:extLst>
          </p:cNvPr>
          <p:cNvCxnSpPr>
            <a:cxnSpLocks/>
          </p:cNvCxnSpPr>
          <p:nvPr/>
        </p:nvCxnSpPr>
        <p:spPr>
          <a:xfrm flipH="1">
            <a:off x="1533624" y="4644149"/>
            <a:ext cx="219824" cy="737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60E7E1-836B-21A8-01F5-A220EAF15877}"/>
              </a:ext>
            </a:extLst>
          </p:cNvPr>
          <p:cNvCxnSpPr>
            <a:cxnSpLocks/>
          </p:cNvCxnSpPr>
          <p:nvPr/>
        </p:nvCxnSpPr>
        <p:spPr>
          <a:xfrm flipH="1">
            <a:off x="4955526" y="4657340"/>
            <a:ext cx="219824" cy="737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EECAC0-CBFD-FF43-0561-54BF7F0D2BB2}"/>
              </a:ext>
            </a:extLst>
          </p:cNvPr>
          <p:cNvCxnSpPr>
            <a:cxnSpLocks/>
          </p:cNvCxnSpPr>
          <p:nvPr/>
        </p:nvCxnSpPr>
        <p:spPr>
          <a:xfrm flipH="1">
            <a:off x="9062583" y="4657340"/>
            <a:ext cx="219824" cy="7372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48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21" grpId="0"/>
      <p:bldP spid="21" grpId="1"/>
      <p:bldP spid="22" grpId="0" animBg="1"/>
      <p:bldP spid="22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66826" y="220663"/>
            <a:ext cx="534723" cy="534723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9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0901" y="-8504"/>
            <a:ext cx="3964985" cy="8945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5013" dirty="0" err="1">
                <a:latin typeface="HP-211" pitchFamily="34" charset="0"/>
              </a:rPr>
              <a:t>Ghép</a:t>
            </a:r>
            <a:r>
              <a:rPr lang="en-US" sz="5013" dirty="0">
                <a:latin typeface="HP-211" pitchFamily="34" charset="0"/>
              </a:rPr>
              <a:t> </a:t>
            </a:r>
            <a:r>
              <a:rPr lang="en-US" sz="5013" dirty="0" err="1">
                <a:latin typeface="HP-211" pitchFamily="34" charset="0"/>
              </a:rPr>
              <a:t>đúng</a:t>
            </a:r>
            <a:endParaRPr lang="en-US" sz="5013" dirty="0"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t="38876" r="13287" b="27044"/>
          <a:stretch/>
        </p:blipFill>
        <p:spPr>
          <a:xfrm>
            <a:off x="-15118" y="1519276"/>
            <a:ext cx="12207118" cy="381944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644609" y="2588721"/>
            <a:ext cx="1145835" cy="175694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644609" y="2588721"/>
            <a:ext cx="1145835" cy="175694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84895" y="6408171"/>
            <a:ext cx="1192700" cy="462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6" dirty="0" err="1">
                <a:latin typeface="HP-211" pitchFamily="34" charset="0"/>
              </a:rPr>
              <a:t>VBT</a:t>
            </a:r>
            <a:r>
              <a:rPr lang="en-US" sz="2406" dirty="0">
                <a:latin typeface="HP-211" pitchFamily="34" charset="0"/>
              </a:rPr>
              <a:t>/18</a:t>
            </a:r>
          </a:p>
        </p:txBody>
      </p:sp>
    </p:spTree>
    <p:extLst>
      <p:ext uri="{BB962C8B-B14F-4D97-AF65-F5344CB8AC3E}">
        <p14:creationId xmlns:p14="http://schemas.microsoft.com/office/powerpoint/2010/main" val="25279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201</Words>
  <Application>Microsoft Office PowerPoint</Application>
  <PresentationFormat>Widescreen</PresentationFormat>
  <Paragraphs>72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142</cp:revision>
  <dcterms:created xsi:type="dcterms:W3CDTF">2021-09-04T05:54:38Z</dcterms:created>
  <dcterms:modified xsi:type="dcterms:W3CDTF">2024-10-31T13:24:14Z</dcterms:modified>
</cp:coreProperties>
</file>