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7" r:id="rId3"/>
    <p:sldId id="274" r:id="rId4"/>
    <p:sldId id="259" r:id="rId5"/>
    <p:sldId id="260" r:id="rId6"/>
    <p:sldId id="261" r:id="rId7"/>
    <p:sldId id="288" r:id="rId8"/>
    <p:sldId id="285" r:id="rId9"/>
    <p:sldId id="281" r:id="rId10"/>
    <p:sldId id="272" r:id="rId11"/>
    <p:sldId id="277" r:id="rId12"/>
    <p:sldId id="289" r:id="rId13"/>
    <p:sldId id="286" r:id="rId14"/>
    <p:sldId id="280" r:id="rId15"/>
  </p:sldIdLst>
  <p:sldSz cx="12192000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7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567"/>
    <a:srgbClr val="EEF088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4" y="32"/>
      </p:cViewPr>
      <p:guideLst>
        <p:guide orient="horz" pos="1620"/>
        <p:guide pos="2887"/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0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0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0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0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0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1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7">
                <a:solidFill>
                  <a:schemeClr val="tx1">
                    <a:tint val="75000"/>
                  </a:schemeClr>
                </a:solidFill>
              </a:defRPr>
            </a:lvl1pPr>
            <a:lvl2pPr marL="610147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2pPr>
            <a:lvl3pPr marL="1220292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83043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4pPr>
            <a:lvl5pPr marL="2440585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5pPr>
            <a:lvl6pPr marL="3050731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6pPr>
            <a:lvl7pPr marL="3660877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7pPr>
            <a:lvl8pPr marL="4271023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8pPr>
            <a:lvl9pPr marL="488116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11"/>
            </a:lvl1pPr>
            <a:lvl2pPr>
              <a:defRPr sz="3709"/>
            </a:lvl2pPr>
            <a:lvl3pPr>
              <a:defRPr sz="3208"/>
            </a:lvl3pPr>
            <a:lvl4pPr>
              <a:defRPr sz="2707"/>
            </a:lvl4pPr>
            <a:lvl5pPr>
              <a:defRPr sz="2707"/>
            </a:lvl5pPr>
            <a:lvl6pPr>
              <a:defRPr sz="2707"/>
            </a:lvl6pPr>
            <a:lvl7pPr>
              <a:defRPr sz="2707"/>
            </a:lvl7pPr>
            <a:lvl8pPr>
              <a:defRPr sz="2707"/>
            </a:lvl8pPr>
            <a:lvl9pPr>
              <a:defRPr sz="2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11"/>
            </a:lvl1pPr>
            <a:lvl2pPr marL="610147" indent="0">
              <a:buNone/>
              <a:defRPr sz="3709"/>
            </a:lvl2pPr>
            <a:lvl3pPr marL="1220292" indent="0">
              <a:buNone/>
              <a:defRPr sz="3208"/>
            </a:lvl3pPr>
            <a:lvl4pPr marL="1830439" indent="0">
              <a:buNone/>
              <a:defRPr sz="2707"/>
            </a:lvl4pPr>
            <a:lvl5pPr marL="2440585" indent="0">
              <a:buNone/>
              <a:defRPr sz="2707"/>
            </a:lvl5pPr>
            <a:lvl6pPr marL="3050731" indent="0">
              <a:buNone/>
              <a:defRPr sz="2707"/>
            </a:lvl6pPr>
            <a:lvl7pPr marL="3660877" indent="0">
              <a:buNone/>
              <a:defRPr sz="2707"/>
            </a:lvl7pPr>
            <a:lvl8pPr marL="4271023" indent="0">
              <a:buNone/>
              <a:defRPr sz="2707"/>
            </a:lvl8pPr>
            <a:lvl9pPr marL="4881169" indent="0">
              <a:buNone/>
              <a:defRPr sz="27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0292" rtl="0" eaLnBrk="1" latinLnBrk="0" hangingPunct="1">
        <a:spcBef>
          <a:spcPct val="0"/>
        </a:spcBef>
        <a:buNone/>
        <a:defRPr sz="5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609" indent="-457609" algn="l" defTabSz="1220292" rtl="0" eaLnBrk="1" latinLnBrk="0" hangingPunct="1">
        <a:spcBef>
          <a:spcPct val="20000"/>
        </a:spcBef>
        <a:buFont typeface="Arial" pitchFamily="34" charset="0"/>
        <a:buChar char="•"/>
        <a:defRPr sz="4311" kern="1200">
          <a:solidFill>
            <a:schemeClr val="tx1"/>
          </a:solidFill>
          <a:latin typeface="+mn-lt"/>
          <a:ea typeface="+mn-ea"/>
          <a:cs typeface="+mn-cs"/>
        </a:defRPr>
      </a:lvl1pPr>
      <a:lvl2pPr marL="991488" indent="-381341" algn="l" defTabSz="1220292" rtl="0" eaLnBrk="1" latinLnBrk="0" hangingPunct="1">
        <a:spcBef>
          <a:spcPct val="20000"/>
        </a:spcBef>
        <a:buFont typeface="Arial" pitchFamily="34" charset="0"/>
        <a:buChar char="–"/>
        <a:defRPr sz="3709" kern="1200">
          <a:solidFill>
            <a:schemeClr val="tx1"/>
          </a:solidFill>
          <a:latin typeface="+mn-lt"/>
          <a:ea typeface="+mn-ea"/>
          <a:cs typeface="+mn-cs"/>
        </a:defRPr>
      </a:lvl2pPr>
      <a:lvl3pPr marL="1525366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3pPr>
      <a:lvl4pPr marL="2135511" indent="-305073" algn="l" defTabSz="1220292" rtl="0" eaLnBrk="1" latinLnBrk="0" hangingPunct="1">
        <a:spcBef>
          <a:spcPct val="20000"/>
        </a:spcBef>
        <a:buFont typeface="Arial" pitchFamily="34" charset="0"/>
        <a:buChar char="–"/>
        <a:defRPr sz="2707" kern="1200">
          <a:solidFill>
            <a:schemeClr val="tx1"/>
          </a:solidFill>
          <a:latin typeface="+mn-lt"/>
          <a:ea typeface="+mn-ea"/>
          <a:cs typeface="+mn-cs"/>
        </a:defRPr>
      </a:lvl4pPr>
      <a:lvl5pPr marL="2745658" indent="-305073" algn="l" defTabSz="1220292" rtl="0" eaLnBrk="1" latinLnBrk="0" hangingPunct="1">
        <a:spcBef>
          <a:spcPct val="20000"/>
        </a:spcBef>
        <a:buFont typeface="Arial" pitchFamily="34" charset="0"/>
        <a:buChar char="»"/>
        <a:defRPr sz="2707" kern="1200">
          <a:solidFill>
            <a:schemeClr val="tx1"/>
          </a:solidFill>
          <a:latin typeface="+mn-lt"/>
          <a:ea typeface="+mn-ea"/>
          <a:cs typeface="+mn-cs"/>
        </a:defRPr>
      </a:lvl5pPr>
      <a:lvl6pPr marL="3355805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6pPr>
      <a:lvl7pPr marL="3965950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7pPr>
      <a:lvl8pPr marL="4576097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8pPr>
      <a:lvl9pPr marL="5186242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61014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220292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83043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4pPr>
      <a:lvl5pPr marL="2440585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5pPr>
      <a:lvl6pPr marL="3050731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6pPr>
      <a:lvl7pPr marL="366087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7pPr>
      <a:lvl8pPr marL="4271023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8pPr>
      <a:lvl9pPr marL="488116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5201" y="678998"/>
            <a:ext cx="7906437" cy="127529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LỚP HỌC </a:t>
            </a:r>
            <a:r>
              <a:rPr lang="vi-VN" sz="3709" dirty="0" err="1">
                <a:solidFill>
                  <a:schemeClr val="bg1"/>
                </a:solidFill>
                <a:latin typeface="HP-087" pitchFamily="34" charset="0"/>
              </a:rPr>
              <a:t>hạnh</a:t>
            </a:r>
            <a:r>
              <a:rPr lang="vi-VN" sz="3709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9" dirty="0" err="1">
                <a:solidFill>
                  <a:schemeClr val="bg1"/>
                </a:solidFill>
                <a:latin typeface="HP-087" pitchFamily="34" charset="0"/>
              </a:rPr>
              <a:t>phúc</a:t>
            </a:r>
            <a:endParaRPr lang="en-US" sz="3709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4001" y="1799369"/>
            <a:ext cx="3860800" cy="78163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311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4311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4311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743199" y="2666941"/>
            <a:ext cx="6400801" cy="86374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812" dirty="0">
                <a:latin typeface="VNI 15 Chops" pitchFamily="2" charset="2"/>
              </a:rPr>
              <a:t>GV:  </a:t>
            </a:r>
            <a:r>
              <a:rPr lang="en-US" sz="4812" dirty="0" err="1">
                <a:latin typeface="VNI 15 Chops" pitchFamily="2" charset="2"/>
              </a:rPr>
              <a:t>Vuõ</a:t>
            </a:r>
            <a:r>
              <a:rPr lang="en-US" sz="4812" dirty="0">
                <a:latin typeface="VNI 15 Chops" pitchFamily="2" charset="2"/>
              </a:rPr>
              <a:t> </a:t>
            </a:r>
            <a:r>
              <a:rPr lang="en-US" sz="4812" dirty="0" err="1">
                <a:latin typeface="VNI 15 Chops" pitchFamily="2" charset="2"/>
              </a:rPr>
              <a:t>Thò</a:t>
            </a:r>
            <a:r>
              <a:rPr lang="en-US" sz="4812" dirty="0">
                <a:latin typeface="VNI 15 Chops" pitchFamily="2" charset="2"/>
              </a:rPr>
              <a:t> Kim </a:t>
            </a:r>
            <a:r>
              <a:rPr lang="en-US" sz="4812" dirty="0" err="1">
                <a:latin typeface="VNI 15 Chops" pitchFamily="2" charset="2"/>
              </a:rPr>
              <a:t>Anh</a:t>
            </a:r>
            <a:endParaRPr lang="en-US" sz="4812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9887" y="4243817"/>
            <a:ext cx="3817143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17: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gi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- k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751FF11-31A1-4890-BB2B-C7DB14DF522A}"/>
              </a:ext>
            </a:extLst>
          </p:cNvPr>
          <p:cNvSpPr txBox="1"/>
          <p:nvPr/>
        </p:nvSpPr>
        <p:spPr>
          <a:xfrm>
            <a:off x="3679516" y="3412330"/>
            <a:ext cx="4677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0" y="2817888"/>
            <a:ext cx="7213600" cy="209807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12832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832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832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832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832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77.7804" end="2142.21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060" y="76200"/>
            <a:ext cx="1159714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0441" y="755386"/>
            <a:ext cx="1970725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 err="1">
                <a:solidFill>
                  <a:srgbClr val="FF0000"/>
                </a:solidFill>
                <a:latin typeface="HP-211" pitchFamily="34" charset="0"/>
              </a:rPr>
              <a:t>gi</a:t>
            </a:r>
            <a:endParaRPr lang="en-US" sz="15038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6929" y="755386"/>
            <a:ext cx="1229908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>
                <a:solidFill>
                  <a:srgbClr val="FF0000"/>
                </a:solidFill>
                <a:latin typeface="HP-211" pitchFamily="34" charset="0"/>
              </a:rPr>
              <a:t>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7EC88B-BB04-4620-BF5F-68FFEF74D644}"/>
              </a:ext>
            </a:extLst>
          </p:cNvPr>
          <p:cNvSpPr txBox="1"/>
          <p:nvPr/>
        </p:nvSpPr>
        <p:spPr>
          <a:xfrm>
            <a:off x="3048000" y="3962400"/>
            <a:ext cx="1970725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>
                <a:latin typeface="HP-211" pitchFamily="34" charset="0"/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13701-129A-4E81-8BD4-08C555303A84}"/>
              </a:ext>
            </a:extLst>
          </p:cNvPr>
          <p:cNvSpPr txBox="1"/>
          <p:nvPr/>
        </p:nvSpPr>
        <p:spPr>
          <a:xfrm>
            <a:off x="7394488" y="3962400"/>
            <a:ext cx="1407011" cy="243737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>
                <a:latin typeface="HP-211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847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1507" y="-44231"/>
            <a:ext cx="2757593" cy="69935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3. </a:t>
            </a:r>
            <a:r>
              <a:rPr lang="en-US" sz="3709" dirty="0" err="1">
                <a:latin typeface="HP-211" pitchFamily="34" charset="0"/>
              </a:rPr>
              <a:t>Tập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đọc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005" y="-11766"/>
            <a:ext cx="2329081" cy="104883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Bé</a:t>
            </a:r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kể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6" b="94581" l="6560" r="96118">
                        <a14:foregroundMark x1="64525" y1="23153" x2="67336" y2="28325"/>
                        <a14:foregroundMark x1="73360" y1="28325" x2="83936" y2="31034"/>
                        <a14:foregroundMark x1="75100" y1="64532" x2="82731" y2="60591"/>
                        <a14:foregroundMark x1="17537" y1="60591" x2="21821" y2="73892"/>
                        <a14:foregroundMark x1="29987" y1="87192" x2="46720" y2="83744"/>
                        <a14:foregroundMark x1="48862" y1="86946" x2="61446" y2="86453"/>
                        <a14:foregroundMark x1="65060" y1="84236" x2="71084" y2="88916"/>
                        <a14:foregroundMark x1="70147" y1="19458" x2="77912" y2="25369"/>
                        <a14:foregroundMark x1="84203" y1="31034" x2="87416" y2="36207"/>
                        <a14:foregroundMark x1="87416" y1="39655" x2="89023" y2="46552"/>
                        <a14:foregroundMark x1="82999" y1="61576" x2="88086" y2="61084"/>
                        <a14:foregroundMark x1="84203" y1="75616" x2="82999" y2="83005"/>
                        <a14:foregroundMark x1="73896" y1="88177" x2="82329" y2="81281"/>
                        <a14:foregroundMark x1="43106" y1="14286" x2="44444" y2="8128"/>
                        <a14:foregroundMark x1="35609" y1="9852" x2="26908" y2="6897"/>
                        <a14:foregroundMark x1="23159" y1="81773" x2="24364" y2="87192"/>
                        <a14:foregroundMark x1="25703" y1="88670" x2="30388" y2="88916"/>
                        <a14:backgroundMark x1="30388" y1="5172" x2="38554" y2="10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10" y="3581778"/>
            <a:ext cx="6712173" cy="36481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935516"/>
            <a:ext cx="12192000" cy="287448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14" dirty="0">
                <a:latin typeface="HP-211" pitchFamily="34" charset="0"/>
              </a:rPr>
              <a:t>   </a:t>
            </a:r>
            <a:r>
              <a:rPr lang="en-US" sz="5414" dirty="0" err="1">
                <a:latin typeface="HP-211" pitchFamily="34" charset="0"/>
              </a:rPr>
              <a:t>Bà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bế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bé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Lê</a:t>
            </a:r>
            <a:r>
              <a:rPr lang="en-US" sz="5414" dirty="0">
                <a:latin typeface="HP-211" pitchFamily="34" charset="0"/>
              </a:rPr>
              <a:t>. </a:t>
            </a:r>
            <a:r>
              <a:rPr lang="en-US" sz="5414" dirty="0" err="1">
                <a:latin typeface="HP-211" pitchFamily="34" charset="0"/>
              </a:rPr>
              <a:t>Bé</a:t>
            </a:r>
            <a:r>
              <a:rPr lang="en-US" sz="5414" dirty="0">
                <a:latin typeface="HP-211" pitchFamily="34" charset="0"/>
              </a:rPr>
              <a:t> bi </a:t>
            </a:r>
            <a:r>
              <a:rPr lang="en-US" sz="5414" dirty="0" err="1">
                <a:latin typeface="HP-211" pitchFamily="34" charset="0"/>
              </a:rPr>
              <a:t>bô</a:t>
            </a:r>
            <a:r>
              <a:rPr lang="en-US" sz="5414" dirty="0">
                <a:latin typeface="HP-211" pitchFamily="34" charset="0"/>
              </a:rPr>
              <a:t>:“</a:t>
            </a:r>
            <a:r>
              <a:rPr lang="en-US" sz="5414" dirty="0" err="1">
                <a:latin typeface="HP-211" pitchFamily="34" charset="0"/>
              </a:rPr>
              <a:t>Dì</a:t>
            </a:r>
            <a:r>
              <a:rPr lang="en-US" sz="5414" dirty="0">
                <a:latin typeface="HP-211" pitchFamily="34" charset="0"/>
              </a:rPr>
              <a:t>...</a:t>
            </a:r>
            <a:r>
              <a:rPr lang="en-US" sz="5414" dirty="0" err="1">
                <a:latin typeface="HP-211" pitchFamily="34" charset="0"/>
              </a:rPr>
              <a:t>giò</a:t>
            </a:r>
            <a:r>
              <a:rPr lang="en-US" sz="5414" dirty="0">
                <a:latin typeface="HP-211" pitchFamily="34" charset="0"/>
              </a:rPr>
              <a:t>...”.</a:t>
            </a:r>
          </a:p>
          <a:p>
            <a:pPr>
              <a:lnSpc>
                <a:spcPct val="114000"/>
              </a:lnSpc>
            </a:pPr>
            <a:r>
              <a:rPr lang="en-US" sz="5414" dirty="0" err="1">
                <a:latin typeface="HP-211" pitchFamily="34" charset="0"/>
              </a:rPr>
              <a:t>Đó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là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bé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kể</a:t>
            </a:r>
            <a:r>
              <a:rPr lang="en-US" sz="5414" dirty="0">
                <a:latin typeface="HP-211" pitchFamily="34" charset="0"/>
              </a:rPr>
              <a:t>: </a:t>
            </a:r>
            <a:r>
              <a:rPr lang="en-US" sz="5414" dirty="0" err="1">
                <a:latin typeface="HP-211" pitchFamily="34" charset="0"/>
              </a:rPr>
              <a:t>Dì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Kế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giã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giò</a:t>
            </a:r>
            <a:r>
              <a:rPr lang="en-US" sz="5414" dirty="0">
                <a:latin typeface="HP-211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5414" dirty="0">
                <a:latin typeface="HP-211" pitchFamily="34" charset="0"/>
              </a:rPr>
              <a:t>   </a:t>
            </a:r>
            <a:r>
              <a:rPr lang="en-US" sz="5414" dirty="0" err="1">
                <a:latin typeface="HP-211" pitchFamily="34" charset="0"/>
              </a:rPr>
              <a:t>Cỗ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giò</a:t>
            </a:r>
            <a:r>
              <a:rPr lang="en-US" sz="5414" dirty="0">
                <a:latin typeface="HP-211" pitchFamily="34" charset="0"/>
              </a:rPr>
              <a:t>,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gà</a:t>
            </a:r>
            <a:r>
              <a:rPr lang="en-US" sz="5414" dirty="0">
                <a:latin typeface="HP-211" pitchFamily="34" charset="0"/>
              </a:rPr>
              <a:t>,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cả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giá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đỗ</a:t>
            </a:r>
            <a:r>
              <a:rPr lang="en-US" sz="5414" dirty="0">
                <a:latin typeface="HP-211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7738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04"/>
            <a:ext cx="12188389" cy="687500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88005"/>
            <a:ext cx="715205" cy="64365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41379"/>
            <a:ext cx="6006095" cy="725126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3" y="4683205"/>
            <a:ext cx="4092365" cy="22401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8188" y="2036660"/>
            <a:ext cx="9405668" cy="1901601"/>
          </a:xfrm>
          <a:prstGeom prst="rect">
            <a:avLst/>
          </a:prstGeom>
          <a:noFill/>
        </p:spPr>
        <p:txBody>
          <a:bodyPr wrap="none" lIns="122027" tIns="61013" rIns="122027" bIns="61013" numCol="1">
            <a:prstTxWarp prst="textDoubleWave1">
              <a:avLst/>
            </a:prstTxWarp>
            <a:spAutoFit/>
          </a:bodyPr>
          <a:lstStyle/>
          <a:p>
            <a:pPr algn="ctr" defTabSz="915219">
              <a:defRPr/>
            </a:pP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8945"/>
            <a:ext cx="2942788" cy="219783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6842"/>
            <a:ext cx="6006095" cy="72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-317948"/>
            <a:ext cx="3149600" cy="24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26554" y="-140673"/>
            <a:ext cx="1908052" cy="104883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Ghế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9" b="95266" l="3483" r="96352">
                        <a14:foregroundMark x1="10945" y1="66864" x2="14428" y2="63314"/>
                        <a14:foregroundMark x1="15589" y1="60059" x2="17081" y2="44675"/>
                        <a14:foregroundMark x1="24378" y1="22485" x2="26036" y2="30178"/>
                        <a14:foregroundMark x1="27529" y1="36982" x2="33333" y2="51479"/>
                        <a14:foregroundMark x1="31012" y1="78402" x2="32172" y2="77219"/>
                        <a14:foregroundMark x1="78109" y1="14793" x2="79602" y2="1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30"/>
          <a:stretch/>
        </p:blipFill>
        <p:spPr>
          <a:xfrm>
            <a:off x="3345997" y="220663"/>
            <a:ext cx="2894873" cy="305555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-244285" y="592303"/>
            <a:ext cx="4339054" cy="251158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sp>
        <p:nvSpPr>
          <p:cNvPr id="6" name="TextBox 5"/>
          <p:cNvSpPr txBox="1"/>
          <p:nvPr/>
        </p:nvSpPr>
        <p:spPr>
          <a:xfrm>
            <a:off x="733653" y="768335"/>
            <a:ext cx="2979661" cy="1820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14" dirty="0" err="1">
                <a:latin typeface="HP-211" pitchFamily="34" charset="0"/>
              </a:rPr>
              <a:t>Hà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có</a:t>
            </a:r>
            <a:r>
              <a:rPr lang="en-US" sz="5614" dirty="0">
                <a:latin typeface="HP-211" pitchFamily="34" charset="0"/>
              </a:rPr>
              <a:t> </a:t>
            </a:r>
          </a:p>
          <a:p>
            <a:r>
              <a:rPr lang="en-US" sz="5614" dirty="0" err="1">
                <a:latin typeface="HP-211" pitchFamily="34" charset="0"/>
              </a:rPr>
              <a:t>ghế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gỗ</a:t>
            </a:r>
            <a:r>
              <a:rPr lang="en-US" sz="5614" dirty="0">
                <a:latin typeface="HP-211" pitchFamily="34" charset="0"/>
              </a:rPr>
              <a:t>.</a:t>
            </a:r>
          </a:p>
        </p:txBody>
      </p:sp>
      <p:sp>
        <p:nvSpPr>
          <p:cNvPr id="9" name="Cloud 8"/>
          <p:cNvSpPr/>
          <p:nvPr/>
        </p:nvSpPr>
        <p:spPr>
          <a:xfrm>
            <a:off x="8005725" y="301425"/>
            <a:ext cx="4409251" cy="259285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9" b="95266" l="3483" r="96352">
                        <a14:foregroundMark x1="10945" y1="66864" x2="14428" y2="63314"/>
                        <a14:foregroundMark x1="15589" y1="60059" x2="17081" y2="44675"/>
                        <a14:foregroundMark x1="24378" y1="22485" x2="26036" y2="30178"/>
                        <a14:foregroundMark x1="27529" y1="36982" x2="33333" y2="51479"/>
                        <a14:foregroundMark x1="31012" y1="78402" x2="32172" y2="77219"/>
                        <a14:foregroundMark x1="78109" y1="14793" x2="79602" y2="1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270"/>
          <a:stretch/>
        </p:blipFill>
        <p:spPr>
          <a:xfrm>
            <a:off x="5790444" y="301424"/>
            <a:ext cx="2673614" cy="28220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40447" y="584149"/>
            <a:ext cx="3680303" cy="1820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14" dirty="0">
                <a:latin typeface="HP-211" pitchFamily="34" charset="0"/>
              </a:rPr>
              <a:t>Ba </a:t>
            </a:r>
            <a:r>
              <a:rPr lang="en-US" sz="5614" dirty="0" err="1">
                <a:latin typeface="HP-211" pitchFamily="34" charset="0"/>
              </a:rPr>
              <a:t>Hà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có</a:t>
            </a:r>
            <a:r>
              <a:rPr lang="en-US" sz="5614" dirty="0">
                <a:latin typeface="HP-211" pitchFamily="34" charset="0"/>
              </a:rPr>
              <a:t> </a:t>
            </a:r>
          </a:p>
          <a:p>
            <a:r>
              <a:rPr lang="en-US" sz="5614" dirty="0" err="1">
                <a:latin typeface="HP-211" pitchFamily="34" charset="0"/>
              </a:rPr>
              <a:t>ghế</a:t>
            </a:r>
            <a:r>
              <a:rPr lang="en-US" sz="5614" dirty="0">
                <a:latin typeface="HP-211" pitchFamily="34" charset="0"/>
              </a:rPr>
              <a:t> da.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4" r="93142">
                        <a14:foregroundMark x1="7018" y1="35838" x2="14673" y2="54624"/>
                        <a14:foregroundMark x1="8612" y1="67341" x2="10367" y2="75723"/>
                        <a14:foregroundMark x1="9250" y1="95376" x2="6380" y2="98555"/>
                        <a14:foregroundMark x1="87719" y1="16185" x2="91228" y2="24277"/>
                        <a14:foregroundMark x1="91228" y1="29480" x2="91547" y2="36416"/>
                        <a14:foregroundMark x1="79107" y1="94509" x2="86603" y2="97399"/>
                        <a14:foregroundMark x1="88198" y1="97110" x2="93301" y2="95087"/>
                        <a14:foregroundMark x1="4944" y1="56069" x2="4944" y2="67630"/>
                        <a14:foregroundMark x1="4147" y1="80347" x2="3828" y2="91329"/>
                        <a14:foregroundMark x1="3349" y1="69653" x2="3828" y2="52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8" r="7309"/>
          <a:stretch/>
        </p:blipFill>
        <p:spPr>
          <a:xfrm>
            <a:off x="3193219" y="3103886"/>
            <a:ext cx="5300008" cy="3304285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-244285" y="3505390"/>
            <a:ext cx="4401632" cy="290278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sp>
        <p:nvSpPr>
          <p:cNvPr id="14" name="TextBox 13"/>
          <p:cNvSpPr txBox="1"/>
          <p:nvPr/>
        </p:nvSpPr>
        <p:spPr>
          <a:xfrm>
            <a:off x="382866" y="4053062"/>
            <a:ext cx="3574243" cy="1820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14" dirty="0" err="1">
                <a:latin typeface="HP-211" pitchFamily="34" charset="0"/>
              </a:rPr>
              <a:t>Bờ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hồ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có</a:t>
            </a:r>
            <a:r>
              <a:rPr lang="en-US" sz="5614" dirty="0">
                <a:latin typeface="HP-211" pitchFamily="34" charset="0"/>
              </a:rPr>
              <a:t> </a:t>
            </a:r>
          </a:p>
          <a:p>
            <a:r>
              <a:rPr lang="en-US" sz="5614" dirty="0" err="1">
                <a:latin typeface="HP-211" pitchFamily="34" charset="0"/>
              </a:rPr>
              <a:t>ghế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đá</a:t>
            </a:r>
            <a:r>
              <a:rPr lang="en-US" sz="5614" dirty="0">
                <a:latin typeface="HP-211" pitchFamily="34" charset="0"/>
              </a:rPr>
              <a:t>.</a:t>
            </a:r>
          </a:p>
        </p:txBody>
      </p:sp>
      <p:sp>
        <p:nvSpPr>
          <p:cNvPr id="15" name="Cloud 14"/>
          <p:cNvSpPr/>
          <p:nvPr/>
        </p:nvSpPr>
        <p:spPr>
          <a:xfrm>
            <a:off x="7318224" y="4053063"/>
            <a:ext cx="5096752" cy="266066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sp>
        <p:nvSpPr>
          <p:cNvPr id="16" name="TextBox 15"/>
          <p:cNvSpPr txBox="1"/>
          <p:nvPr/>
        </p:nvSpPr>
        <p:spPr>
          <a:xfrm>
            <a:off x="7776557" y="4435007"/>
            <a:ext cx="4683058" cy="1820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14" dirty="0" err="1">
                <a:latin typeface="HP-211" pitchFamily="34" charset="0"/>
              </a:rPr>
              <a:t>Bà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bế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bé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Lê</a:t>
            </a:r>
            <a:r>
              <a:rPr lang="en-US" sz="5614" dirty="0">
                <a:latin typeface="HP-211" pitchFamily="34" charset="0"/>
              </a:rPr>
              <a:t> </a:t>
            </a:r>
          </a:p>
          <a:p>
            <a:r>
              <a:rPr lang="en-US" sz="5614" dirty="0">
                <a:latin typeface="HP-211" pitchFamily="34" charset="0"/>
              </a:rPr>
              <a:t>ở </a:t>
            </a:r>
            <a:r>
              <a:rPr lang="en-US" sz="5614" dirty="0" err="1">
                <a:latin typeface="HP-211" pitchFamily="34" charset="0"/>
              </a:rPr>
              <a:t>ghế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đá</a:t>
            </a:r>
            <a:r>
              <a:rPr lang="en-US" sz="5614" dirty="0">
                <a:latin typeface="HP-211" pitchFamily="34" charset="0"/>
              </a:rPr>
              <a:t>.</a:t>
            </a:r>
          </a:p>
        </p:txBody>
      </p:sp>
      <p:sp>
        <p:nvSpPr>
          <p:cNvPr id="21" name="Oval 20"/>
          <p:cNvSpPr/>
          <p:nvPr/>
        </p:nvSpPr>
        <p:spPr>
          <a:xfrm>
            <a:off x="264761" y="592304"/>
            <a:ext cx="468892" cy="47019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9151559" y="241659"/>
            <a:ext cx="468892" cy="47019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1664765" y="3491291"/>
            <a:ext cx="468892" cy="47019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9708542" y="3875478"/>
            <a:ext cx="468892" cy="47019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2633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0441" y="755386"/>
            <a:ext cx="1970725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 err="1">
                <a:solidFill>
                  <a:srgbClr val="FF0000"/>
                </a:solidFill>
                <a:latin typeface="HP-211" pitchFamily="34" charset="0"/>
              </a:rPr>
              <a:t>gi</a:t>
            </a:r>
            <a:endParaRPr lang="en-US" sz="15038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6929" y="755386"/>
            <a:ext cx="1229908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>
                <a:solidFill>
                  <a:srgbClr val="FF0000"/>
                </a:solidFill>
                <a:latin typeface="HP-211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-33967"/>
            <a:ext cx="3193610" cy="69935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1. </a:t>
            </a:r>
            <a:r>
              <a:rPr lang="en-US" sz="3709" dirty="0" err="1">
                <a:latin typeface="HP-211" pitchFamily="34" charset="0"/>
              </a:rPr>
              <a:t>Làm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quen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6273" y="3734556"/>
            <a:ext cx="3328622" cy="166591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0025" dirty="0" err="1">
                <a:latin typeface="HP-211" pitchFamily="34" charset="0"/>
              </a:rPr>
              <a:t>kì</a:t>
            </a:r>
            <a:r>
              <a:rPr lang="en-US" sz="10025" dirty="0">
                <a:latin typeface="HP-211" pitchFamily="34" charset="0"/>
              </a:rPr>
              <a:t> </a:t>
            </a:r>
            <a:r>
              <a:rPr lang="en-US" sz="10025" dirty="0" err="1">
                <a:latin typeface="HP-211" pitchFamily="34" charset="0"/>
              </a:rPr>
              <a:t>đà</a:t>
            </a:r>
            <a:endParaRPr lang="en-US" sz="10025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382" y="3734556"/>
            <a:ext cx="4400478" cy="166591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0025" dirty="0" err="1">
                <a:latin typeface="HP-211" pitchFamily="34" charset="0"/>
              </a:rPr>
              <a:t>giá</a:t>
            </a:r>
            <a:r>
              <a:rPr lang="en-US" sz="10025" dirty="0">
                <a:latin typeface="HP-211" pitchFamily="34" charset="0"/>
              </a:rPr>
              <a:t> </a:t>
            </a:r>
            <a:r>
              <a:rPr lang="en-US" sz="10025" dirty="0" err="1">
                <a:latin typeface="HP-211" pitchFamily="34" charset="0"/>
              </a:rPr>
              <a:t>đỗ</a:t>
            </a:r>
            <a:endParaRPr lang="en-US" sz="10025" dirty="0">
              <a:latin typeface="HP-211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3" y="755386"/>
            <a:ext cx="4472869" cy="2474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90" y="755386"/>
            <a:ext cx="4657944" cy="247498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30716" y="3345241"/>
            <a:ext cx="3454400" cy="15532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 err="1">
                <a:latin typeface="HP-211" pitchFamily="34" charset="0"/>
              </a:rPr>
              <a:t>giá</a:t>
            </a:r>
            <a:endParaRPr lang="en-US" sz="9624" dirty="0">
              <a:latin typeface="HP-211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30717" y="5000335"/>
            <a:ext cx="1676400" cy="14004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gi</a:t>
            </a:r>
            <a:endParaRPr lang="en-US" sz="9624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57917" y="5000335"/>
            <a:ext cx="1727200" cy="1400465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solidFill>
                  <a:srgbClr val="FF0000"/>
                </a:solidFill>
                <a:latin typeface="HP-211" pitchFamily="34" charset="0"/>
              </a:rPr>
              <a:t>á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83273" y="3345241"/>
            <a:ext cx="3454400" cy="15532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 err="1">
                <a:latin typeface="HP-211" pitchFamily="34" charset="0"/>
              </a:rPr>
              <a:t>kì</a:t>
            </a:r>
            <a:endParaRPr lang="en-US" sz="9624" dirty="0">
              <a:latin typeface="HP-211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683274" y="5000335"/>
            <a:ext cx="1676400" cy="14004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k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410473" y="5000335"/>
            <a:ext cx="1727200" cy="1400465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solidFill>
                  <a:srgbClr val="FF0000"/>
                </a:solidFill>
                <a:latin typeface="HP-211" pitchFamily="34" charset="0"/>
              </a:rPr>
              <a:t>ì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5345A9-77DF-41E9-81CD-1CE86D9F7460}"/>
              </a:ext>
            </a:extLst>
          </p:cNvPr>
          <p:cNvSpPr txBox="1"/>
          <p:nvPr/>
        </p:nvSpPr>
        <p:spPr>
          <a:xfrm>
            <a:off x="672382" y="3734525"/>
            <a:ext cx="1395791" cy="166594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0025">
                <a:solidFill>
                  <a:srgbClr val="FF0000"/>
                </a:solidFill>
                <a:latin typeface="HP-211" pitchFamily="34" charset="0"/>
              </a:rPr>
              <a:t>gi</a:t>
            </a:r>
            <a:endParaRPr lang="en-US" sz="10025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C51DD3-6584-4D87-962A-752996B66EB5}"/>
              </a:ext>
            </a:extLst>
          </p:cNvPr>
          <p:cNvSpPr txBox="1"/>
          <p:nvPr/>
        </p:nvSpPr>
        <p:spPr>
          <a:xfrm>
            <a:off x="7656273" y="3734525"/>
            <a:ext cx="902066" cy="166594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0025">
                <a:solidFill>
                  <a:srgbClr val="FF0000"/>
                </a:solidFill>
                <a:latin typeface="HP-211" pitchFamily="34" charset="0"/>
              </a:rPr>
              <a:t>k</a:t>
            </a:r>
            <a:endParaRPr lang="en-US" sz="10025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6" grpId="0"/>
      <p:bldP spid="16" grpId="1"/>
      <p:bldP spid="16" grpId="2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/>
      <p:bldP spid="19" grpId="1"/>
      <p:bldP spid="19" grpId="2"/>
      <p:bldP spid="20" grpId="0"/>
      <p:bldP spid="20" grpId="1"/>
      <p:bldP spid="2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" y="-33967"/>
            <a:ext cx="10701440" cy="69401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2. </a:t>
            </a:r>
            <a:r>
              <a:rPr lang="en-US" sz="3709" dirty="0" err="1">
                <a:latin typeface="HP-211" pitchFamily="34" charset="0"/>
              </a:rPr>
              <a:t>Tiếng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nào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có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chữ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solidFill>
                  <a:srgbClr val="FF0000"/>
                </a:solidFill>
                <a:latin typeface="HP-211" pitchFamily="34" charset="0"/>
              </a:rPr>
              <a:t>gi</a:t>
            </a:r>
            <a:r>
              <a:rPr lang="en-US" sz="3709" dirty="0">
                <a:latin typeface="HP-211" pitchFamily="34" charset="0"/>
              </a:rPr>
              <a:t>? </a:t>
            </a:r>
            <a:r>
              <a:rPr lang="en-US" sz="3709" dirty="0" err="1">
                <a:latin typeface="HP-211" pitchFamily="34" charset="0"/>
              </a:rPr>
              <a:t>Tiếng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nào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có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chữ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>
                <a:solidFill>
                  <a:srgbClr val="FF0000"/>
                </a:solidFill>
                <a:latin typeface="HP-211" pitchFamily="34" charset="0"/>
              </a:rPr>
              <a:t>k</a:t>
            </a:r>
            <a:r>
              <a:rPr lang="en-US" sz="3709" dirty="0">
                <a:latin typeface="HP-211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9166" y="2590800"/>
            <a:ext cx="12650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kể</a:t>
            </a:r>
            <a:endParaRPr lang="en-US" sz="7200" dirty="0">
              <a:latin typeface="HP-21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376" y="2590800"/>
            <a:ext cx="1619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giẻ</a:t>
            </a:r>
            <a:endParaRPr lang="en-US" sz="7200" dirty="0">
              <a:latin typeface="HP-211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56586" y="2590800"/>
            <a:ext cx="12650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kẻ</a:t>
            </a:r>
            <a:endParaRPr lang="en-US" sz="7200" dirty="0">
              <a:latin typeface="HP-211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9408" y="5581282"/>
            <a:ext cx="2773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bờ</a:t>
            </a:r>
            <a:r>
              <a:rPr lang="en-US" sz="7200" dirty="0">
                <a:latin typeface="HP-211" pitchFamily="34" charset="0"/>
              </a:rPr>
              <a:t> </a:t>
            </a:r>
            <a:r>
              <a:rPr lang="en-US" sz="7200" dirty="0" err="1">
                <a:latin typeface="HP-211" pitchFamily="34" charset="0"/>
              </a:rPr>
              <a:t>kè</a:t>
            </a:r>
            <a:endParaRPr lang="en-US" sz="7200" dirty="0">
              <a:latin typeface="HP-211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00894" y="5581282"/>
            <a:ext cx="1619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giò</a:t>
            </a:r>
            <a:endParaRPr lang="en-US" sz="7200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87803" y="5657671"/>
            <a:ext cx="3137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giỏ</a:t>
            </a:r>
            <a:r>
              <a:rPr lang="en-US" sz="7200" dirty="0">
                <a:latin typeface="HP-211" pitchFamily="34" charset="0"/>
              </a:rPr>
              <a:t> </a:t>
            </a:r>
            <a:r>
              <a:rPr lang="en-US" sz="7200" dirty="0" err="1">
                <a:latin typeface="HP-211" pitchFamily="34" charset="0"/>
              </a:rPr>
              <a:t>cá</a:t>
            </a:r>
            <a:endParaRPr lang="en-US" sz="7200" dirty="0">
              <a:latin typeface="HP-211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0" y="604497"/>
            <a:ext cx="11000014" cy="2062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98" y="3734556"/>
            <a:ext cx="9807805" cy="20625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57967" y="2590800"/>
            <a:ext cx="655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HP-211" pitchFamily="34" charset="0"/>
              </a:rPr>
              <a:t>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66304" y="2590800"/>
            <a:ext cx="10102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gi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56586" y="2590800"/>
            <a:ext cx="655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HP-211" pitchFamily="34" charset="0"/>
              </a:rPr>
              <a:t>k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97653" y="5581280"/>
            <a:ext cx="10102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gi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95673" y="5581279"/>
            <a:ext cx="655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HP-211" pitchFamily="34" charset="0"/>
              </a:rPr>
              <a:t>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98148" y="5654371"/>
            <a:ext cx="10102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gi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" y="-33967"/>
            <a:ext cx="7680320" cy="1264815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 err="1">
                <a:latin typeface="HP-211" pitchFamily="34" charset="0"/>
              </a:rPr>
              <a:t>Gạch</a:t>
            </a:r>
            <a:r>
              <a:rPr lang="en-US" sz="3709" dirty="0">
                <a:latin typeface="HP-211" pitchFamily="34" charset="0"/>
              </a:rPr>
              <a:t> 1 </a:t>
            </a:r>
            <a:r>
              <a:rPr lang="en-US" sz="3709" dirty="0" err="1">
                <a:latin typeface="HP-211" pitchFamily="34" charset="0"/>
              </a:rPr>
              <a:t>gạch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dưới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tiếng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có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solidFill>
                  <a:srgbClr val="FF0000"/>
                </a:solidFill>
                <a:latin typeface="HP-211" pitchFamily="34" charset="0"/>
              </a:rPr>
              <a:t>gi</a:t>
            </a:r>
            <a:r>
              <a:rPr lang="en-US" sz="3709" dirty="0">
                <a:latin typeface="HP-211" pitchFamily="34" charset="0"/>
              </a:rPr>
              <a:t> </a:t>
            </a:r>
          </a:p>
          <a:p>
            <a:r>
              <a:rPr lang="en-US" sz="3709" dirty="0" err="1">
                <a:latin typeface="HP-211" pitchFamily="34" charset="0"/>
              </a:rPr>
              <a:t>Gạch</a:t>
            </a:r>
            <a:r>
              <a:rPr lang="en-US" sz="3709" dirty="0">
                <a:latin typeface="HP-211" pitchFamily="34" charset="0"/>
              </a:rPr>
              <a:t> 2 </a:t>
            </a:r>
            <a:r>
              <a:rPr lang="en-US" sz="3709" dirty="0" err="1">
                <a:latin typeface="HP-211" pitchFamily="34" charset="0"/>
              </a:rPr>
              <a:t>gạch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dưới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tiếng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có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>
                <a:solidFill>
                  <a:srgbClr val="FF0000"/>
                </a:solidFill>
                <a:latin typeface="HP-211" pitchFamily="34" charset="0"/>
              </a:rPr>
              <a:t>k</a:t>
            </a:r>
            <a:endParaRPr lang="en-US" sz="3709" dirty="0">
              <a:latin typeface="HP-211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52939" y="1230848"/>
            <a:ext cx="2750004" cy="1739818"/>
            <a:chOff x="1280318" y="1236286"/>
            <a:chExt cx="2743201" cy="1735514"/>
          </a:xfrm>
        </p:grpSpPr>
        <p:sp>
          <p:nvSpPr>
            <p:cNvPr id="5" name="Rounded Rectangle 4"/>
            <p:cNvSpPr/>
            <p:nvPr/>
          </p:nvSpPr>
          <p:spPr>
            <a:xfrm>
              <a:off x="1280318" y="1981200"/>
              <a:ext cx="2743201" cy="990600"/>
            </a:xfrm>
            <a:prstGeom prst="roundRect">
              <a:avLst/>
            </a:prstGeom>
            <a:solidFill>
              <a:srgbClr val="F2F567"/>
            </a:solidFill>
            <a:ln>
              <a:solidFill>
                <a:srgbClr val="EEF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/>
            </a:p>
          </p:txBody>
        </p:sp>
        <p:sp>
          <p:nvSpPr>
            <p:cNvPr id="6" name="Oval 5"/>
            <p:cNvSpPr/>
            <p:nvPr/>
          </p:nvSpPr>
          <p:spPr>
            <a:xfrm>
              <a:off x="2423319" y="1236286"/>
              <a:ext cx="457200" cy="440114"/>
            </a:xfrm>
            <a:prstGeom prst="ellipse">
              <a:avLst/>
            </a:prstGeom>
            <a:solidFill>
              <a:srgbClr val="F2F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6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cxnSp>
          <p:nvCxnSpPr>
            <p:cNvPr id="8" name="Straight Connector 7"/>
            <p:cNvCxnSpPr>
              <a:stCxn id="6" idx="3"/>
            </p:cNvCxnSpPr>
            <p:nvPr/>
          </p:nvCxnSpPr>
          <p:spPr>
            <a:xfrm flipH="1">
              <a:off x="1889919" y="1611947"/>
              <a:ext cx="6003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5"/>
            </p:cNvCxnSpPr>
            <p:nvPr/>
          </p:nvCxnSpPr>
          <p:spPr>
            <a:xfrm>
              <a:off x="2813564" y="1611947"/>
              <a:ext cx="5241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352940" y="3123444"/>
            <a:ext cx="2750004" cy="1739818"/>
            <a:chOff x="1280318" y="1236286"/>
            <a:chExt cx="2743201" cy="1735514"/>
          </a:xfrm>
        </p:grpSpPr>
        <p:sp>
          <p:nvSpPr>
            <p:cNvPr id="13" name="Rounded Rectangle 12"/>
            <p:cNvSpPr/>
            <p:nvPr/>
          </p:nvSpPr>
          <p:spPr>
            <a:xfrm>
              <a:off x="1280318" y="1981200"/>
              <a:ext cx="2743201" cy="990600"/>
            </a:xfrm>
            <a:prstGeom prst="roundRect">
              <a:avLst/>
            </a:prstGeom>
            <a:solidFill>
              <a:srgbClr val="F2F567"/>
            </a:solidFill>
            <a:ln>
              <a:solidFill>
                <a:srgbClr val="EEF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/>
            </a:p>
          </p:txBody>
        </p:sp>
        <p:sp>
          <p:nvSpPr>
            <p:cNvPr id="14" name="Oval 13"/>
            <p:cNvSpPr/>
            <p:nvPr/>
          </p:nvSpPr>
          <p:spPr>
            <a:xfrm>
              <a:off x="2423319" y="1236286"/>
              <a:ext cx="457200" cy="440114"/>
            </a:xfrm>
            <a:prstGeom prst="ellipse">
              <a:avLst/>
            </a:prstGeom>
            <a:solidFill>
              <a:srgbClr val="F2F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6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cxnSp>
          <p:nvCxnSpPr>
            <p:cNvPr id="15" name="Straight Connector 14"/>
            <p:cNvCxnSpPr>
              <a:stCxn id="14" idx="3"/>
            </p:cNvCxnSpPr>
            <p:nvPr/>
          </p:nvCxnSpPr>
          <p:spPr>
            <a:xfrm flipH="1">
              <a:off x="1889919" y="1611947"/>
              <a:ext cx="6003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4" idx="5"/>
            </p:cNvCxnSpPr>
            <p:nvPr/>
          </p:nvCxnSpPr>
          <p:spPr>
            <a:xfrm>
              <a:off x="2813564" y="1611947"/>
              <a:ext cx="5241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352940" y="5033169"/>
            <a:ext cx="2750004" cy="1739818"/>
            <a:chOff x="1280318" y="1236286"/>
            <a:chExt cx="2743201" cy="1735514"/>
          </a:xfrm>
        </p:grpSpPr>
        <p:sp>
          <p:nvSpPr>
            <p:cNvPr id="18" name="Rounded Rectangle 17"/>
            <p:cNvSpPr/>
            <p:nvPr/>
          </p:nvSpPr>
          <p:spPr>
            <a:xfrm>
              <a:off x="1280318" y="1981200"/>
              <a:ext cx="2743201" cy="990600"/>
            </a:xfrm>
            <a:prstGeom prst="roundRect">
              <a:avLst/>
            </a:prstGeom>
            <a:solidFill>
              <a:srgbClr val="F2F567"/>
            </a:solidFill>
            <a:ln>
              <a:solidFill>
                <a:srgbClr val="EEF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/>
            </a:p>
          </p:txBody>
        </p:sp>
        <p:sp>
          <p:nvSpPr>
            <p:cNvPr id="19" name="Oval 18"/>
            <p:cNvSpPr/>
            <p:nvPr/>
          </p:nvSpPr>
          <p:spPr>
            <a:xfrm>
              <a:off x="2423319" y="1236286"/>
              <a:ext cx="457200" cy="440114"/>
            </a:xfrm>
            <a:prstGeom prst="ellipse">
              <a:avLst/>
            </a:prstGeom>
            <a:solidFill>
              <a:srgbClr val="F2F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6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cxnSp>
          <p:nvCxnSpPr>
            <p:cNvPr id="20" name="Straight Connector 19"/>
            <p:cNvCxnSpPr>
              <a:stCxn id="19" idx="3"/>
            </p:cNvCxnSpPr>
            <p:nvPr/>
          </p:nvCxnSpPr>
          <p:spPr>
            <a:xfrm flipH="1">
              <a:off x="1889919" y="1611947"/>
              <a:ext cx="6003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9" idx="5"/>
            </p:cNvCxnSpPr>
            <p:nvPr/>
          </p:nvCxnSpPr>
          <p:spPr>
            <a:xfrm>
              <a:off x="2813564" y="1611947"/>
              <a:ext cx="5241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241835" y="1213720"/>
            <a:ext cx="2750004" cy="1739818"/>
            <a:chOff x="1280318" y="1236286"/>
            <a:chExt cx="2743201" cy="1735514"/>
          </a:xfrm>
        </p:grpSpPr>
        <p:sp>
          <p:nvSpPr>
            <p:cNvPr id="23" name="Rounded Rectangle 22"/>
            <p:cNvSpPr/>
            <p:nvPr/>
          </p:nvSpPr>
          <p:spPr>
            <a:xfrm>
              <a:off x="1280318" y="1981200"/>
              <a:ext cx="2743201" cy="990600"/>
            </a:xfrm>
            <a:prstGeom prst="roundRect">
              <a:avLst/>
            </a:prstGeom>
            <a:solidFill>
              <a:srgbClr val="F2F567"/>
            </a:solidFill>
            <a:ln>
              <a:solidFill>
                <a:srgbClr val="EEF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/>
            </a:p>
          </p:txBody>
        </p:sp>
        <p:sp>
          <p:nvSpPr>
            <p:cNvPr id="24" name="Oval 23"/>
            <p:cNvSpPr/>
            <p:nvPr/>
          </p:nvSpPr>
          <p:spPr>
            <a:xfrm>
              <a:off x="2423319" y="1236286"/>
              <a:ext cx="457200" cy="440114"/>
            </a:xfrm>
            <a:prstGeom prst="ellipse">
              <a:avLst/>
            </a:prstGeom>
            <a:solidFill>
              <a:srgbClr val="F2F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6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cxnSp>
          <p:nvCxnSpPr>
            <p:cNvPr id="25" name="Straight Connector 24"/>
            <p:cNvCxnSpPr>
              <a:stCxn id="24" idx="3"/>
            </p:cNvCxnSpPr>
            <p:nvPr/>
          </p:nvCxnSpPr>
          <p:spPr>
            <a:xfrm flipH="1">
              <a:off x="1889919" y="1611947"/>
              <a:ext cx="6003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4" idx="5"/>
            </p:cNvCxnSpPr>
            <p:nvPr/>
          </p:nvCxnSpPr>
          <p:spPr>
            <a:xfrm>
              <a:off x="2813564" y="1611947"/>
              <a:ext cx="5241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7241836" y="3106316"/>
            <a:ext cx="2750004" cy="1739818"/>
            <a:chOff x="1280318" y="1236286"/>
            <a:chExt cx="2743201" cy="1735514"/>
          </a:xfrm>
        </p:grpSpPr>
        <p:sp>
          <p:nvSpPr>
            <p:cNvPr id="28" name="Rounded Rectangle 27"/>
            <p:cNvSpPr/>
            <p:nvPr/>
          </p:nvSpPr>
          <p:spPr>
            <a:xfrm>
              <a:off x="1280318" y="1981200"/>
              <a:ext cx="2743201" cy="990600"/>
            </a:xfrm>
            <a:prstGeom prst="roundRect">
              <a:avLst/>
            </a:prstGeom>
            <a:solidFill>
              <a:srgbClr val="F2F567"/>
            </a:solidFill>
            <a:ln>
              <a:solidFill>
                <a:srgbClr val="EEF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/>
            </a:p>
          </p:txBody>
        </p:sp>
        <p:sp>
          <p:nvSpPr>
            <p:cNvPr id="29" name="Oval 28"/>
            <p:cNvSpPr/>
            <p:nvPr/>
          </p:nvSpPr>
          <p:spPr>
            <a:xfrm>
              <a:off x="2423319" y="1236286"/>
              <a:ext cx="457200" cy="440114"/>
            </a:xfrm>
            <a:prstGeom prst="ellipse">
              <a:avLst/>
            </a:prstGeom>
            <a:solidFill>
              <a:srgbClr val="F2F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6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cxnSp>
          <p:nvCxnSpPr>
            <p:cNvPr id="30" name="Straight Connector 29"/>
            <p:cNvCxnSpPr>
              <a:stCxn id="29" idx="3"/>
            </p:cNvCxnSpPr>
            <p:nvPr/>
          </p:nvCxnSpPr>
          <p:spPr>
            <a:xfrm flipH="1">
              <a:off x="1889919" y="1611947"/>
              <a:ext cx="6003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9" idx="5"/>
            </p:cNvCxnSpPr>
            <p:nvPr/>
          </p:nvCxnSpPr>
          <p:spPr>
            <a:xfrm>
              <a:off x="2813564" y="1611947"/>
              <a:ext cx="5241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7241836" y="5016040"/>
            <a:ext cx="2750004" cy="1739818"/>
            <a:chOff x="1280318" y="1236286"/>
            <a:chExt cx="2743201" cy="1735514"/>
          </a:xfrm>
        </p:grpSpPr>
        <p:sp>
          <p:nvSpPr>
            <p:cNvPr id="33" name="Rounded Rectangle 32"/>
            <p:cNvSpPr/>
            <p:nvPr/>
          </p:nvSpPr>
          <p:spPr>
            <a:xfrm>
              <a:off x="1280318" y="1981200"/>
              <a:ext cx="2743201" cy="990600"/>
            </a:xfrm>
            <a:prstGeom prst="roundRect">
              <a:avLst/>
            </a:prstGeom>
            <a:solidFill>
              <a:srgbClr val="F2F567"/>
            </a:solidFill>
            <a:ln>
              <a:solidFill>
                <a:srgbClr val="EEF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/>
            </a:p>
          </p:txBody>
        </p:sp>
        <p:sp>
          <p:nvSpPr>
            <p:cNvPr id="34" name="Oval 33"/>
            <p:cNvSpPr/>
            <p:nvPr/>
          </p:nvSpPr>
          <p:spPr>
            <a:xfrm>
              <a:off x="2423319" y="1236286"/>
              <a:ext cx="457200" cy="440114"/>
            </a:xfrm>
            <a:prstGeom prst="ellipse">
              <a:avLst/>
            </a:prstGeom>
            <a:solidFill>
              <a:srgbClr val="F2F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6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  <p:cxnSp>
          <p:nvCxnSpPr>
            <p:cNvPr id="35" name="Straight Connector 34"/>
            <p:cNvCxnSpPr>
              <a:stCxn id="34" idx="3"/>
            </p:cNvCxnSpPr>
            <p:nvPr/>
          </p:nvCxnSpPr>
          <p:spPr>
            <a:xfrm flipH="1">
              <a:off x="1889919" y="1611947"/>
              <a:ext cx="6003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4" idx="5"/>
            </p:cNvCxnSpPr>
            <p:nvPr/>
          </p:nvCxnSpPr>
          <p:spPr>
            <a:xfrm>
              <a:off x="2813564" y="1611947"/>
              <a:ext cx="5241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3174418" y="1952485"/>
            <a:ext cx="1088246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kể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20407" y="1952485"/>
            <a:ext cx="1383930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giẻ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74418" y="3862209"/>
            <a:ext cx="1088246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kẻ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920407" y="3862209"/>
            <a:ext cx="1383930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giò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25659" y="5771934"/>
            <a:ext cx="2348117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bờ</a:t>
            </a:r>
            <a:r>
              <a:rPr lang="en-US" sz="6015" dirty="0">
                <a:latin typeface="HP-211" pitchFamily="34" charset="0"/>
              </a:rPr>
              <a:t> </a:t>
            </a:r>
            <a:r>
              <a:rPr lang="en-US" sz="6015" dirty="0" err="1">
                <a:latin typeface="HP-211" pitchFamily="34" charset="0"/>
              </a:rPr>
              <a:t>kè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18223" y="5771934"/>
            <a:ext cx="2651837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giỏ</a:t>
            </a:r>
            <a:r>
              <a:rPr lang="en-US" sz="6015" dirty="0">
                <a:latin typeface="HP-211" pitchFamily="34" charset="0"/>
              </a:rPr>
              <a:t> </a:t>
            </a:r>
            <a:r>
              <a:rPr lang="en-US" sz="6015" dirty="0" err="1">
                <a:latin typeface="HP-211" pitchFamily="34" charset="0"/>
              </a:rPr>
              <a:t>cá</a:t>
            </a:r>
            <a:endParaRPr lang="en-US" sz="6015" dirty="0">
              <a:latin typeface="HP-211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3327196" y="2817888"/>
            <a:ext cx="7826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327196" y="2894277"/>
            <a:ext cx="7826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8082114" y="2817888"/>
            <a:ext cx="1088246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327196" y="4727613"/>
            <a:ext cx="7826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327196" y="4804002"/>
            <a:ext cx="7826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082114" y="4727613"/>
            <a:ext cx="1088246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938308" y="6637337"/>
            <a:ext cx="7826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938308" y="6713726"/>
            <a:ext cx="7826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471002" y="6637337"/>
            <a:ext cx="1088246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98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1507" y="-96749"/>
            <a:ext cx="2634407" cy="69401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3. </a:t>
            </a:r>
            <a:r>
              <a:rPr lang="en-US" sz="3709" dirty="0" err="1">
                <a:latin typeface="HP-211" pitchFamily="34" charset="0"/>
              </a:rPr>
              <a:t>Ghi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nhớ</a:t>
            </a:r>
            <a:endParaRPr lang="en-US" sz="3709" dirty="0"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9" y="908164"/>
            <a:ext cx="11765855" cy="494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9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4393" y="-11442"/>
            <a:ext cx="2757593" cy="69935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3. </a:t>
            </a:r>
            <a:r>
              <a:rPr lang="en-US" sz="3709" dirty="0" err="1">
                <a:latin typeface="HP-211" pitchFamily="34" charset="0"/>
              </a:rPr>
              <a:t>Tập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đọc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005" y="21023"/>
            <a:ext cx="2329081" cy="104883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Bé</a:t>
            </a:r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kể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6" b="94581" l="6560" r="96118">
                        <a14:foregroundMark x1="64525" y1="23153" x2="67336" y2="28325"/>
                        <a14:foregroundMark x1="73360" y1="28325" x2="83936" y2="31034"/>
                        <a14:foregroundMark x1="75100" y1="64532" x2="82731" y2="60591"/>
                        <a14:foregroundMark x1="17537" y1="60591" x2="21821" y2="73892"/>
                        <a14:foregroundMark x1="29987" y1="87192" x2="46720" y2="83744"/>
                        <a14:foregroundMark x1="48862" y1="86946" x2="61446" y2="86453"/>
                        <a14:foregroundMark x1="65060" y1="84236" x2="71084" y2="88916"/>
                        <a14:foregroundMark x1="70147" y1="19458" x2="77912" y2="25369"/>
                        <a14:foregroundMark x1="84203" y1="31034" x2="87416" y2="36207"/>
                        <a14:foregroundMark x1="87416" y1="39655" x2="89023" y2="46552"/>
                        <a14:foregroundMark x1="82999" y1="61576" x2="88086" y2="61084"/>
                        <a14:foregroundMark x1="84203" y1="75616" x2="82999" y2="83005"/>
                        <a14:foregroundMark x1="73896" y1="88177" x2="82329" y2="81281"/>
                        <a14:foregroundMark x1="43106" y1="14286" x2="44444" y2="8128"/>
                        <a14:foregroundMark x1="35609" y1="9852" x2="26908" y2="6897"/>
                        <a14:foregroundMark x1="23159" y1="81773" x2="24364" y2="87192"/>
                        <a14:foregroundMark x1="25703" y1="88670" x2="30388" y2="88916"/>
                        <a14:backgroundMark x1="30388" y1="5172" x2="38554" y2="10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10" y="3667085"/>
            <a:ext cx="6712173" cy="36481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968305"/>
            <a:ext cx="12192000" cy="287448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14" dirty="0">
                <a:latin typeface="HP-211" pitchFamily="34" charset="0"/>
              </a:rPr>
              <a:t>   </a:t>
            </a:r>
            <a:r>
              <a:rPr lang="en-US" sz="5414" dirty="0" err="1">
                <a:latin typeface="HP-211" pitchFamily="34" charset="0"/>
              </a:rPr>
              <a:t>Bà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bế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bé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Lê</a:t>
            </a:r>
            <a:r>
              <a:rPr lang="en-US" sz="5414" dirty="0">
                <a:latin typeface="HP-211" pitchFamily="34" charset="0"/>
              </a:rPr>
              <a:t>. </a:t>
            </a:r>
            <a:r>
              <a:rPr lang="en-US" sz="5414" dirty="0" err="1">
                <a:latin typeface="HP-211" pitchFamily="34" charset="0"/>
              </a:rPr>
              <a:t>Bé</a:t>
            </a:r>
            <a:r>
              <a:rPr lang="en-US" sz="5414" dirty="0">
                <a:latin typeface="HP-211" pitchFamily="34" charset="0"/>
              </a:rPr>
              <a:t> bi </a:t>
            </a:r>
            <a:r>
              <a:rPr lang="en-US" sz="5414" dirty="0" err="1">
                <a:latin typeface="HP-211" pitchFamily="34" charset="0"/>
              </a:rPr>
              <a:t>bô</a:t>
            </a:r>
            <a:r>
              <a:rPr lang="en-US" sz="5414" dirty="0">
                <a:latin typeface="HP-211" pitchFamily="34" charset="0"/>
              </a:rPr>
              <a:t>:“</a:t>
            </a:r>
            <a:r>
              <a:rPr lang="en-US" sz="5414" dirty="0" err="1">
                <a:latin typeface="HP-211" pitchFamily="34" charset="0"/>
              </a:rPr>
              <a:t>Dì</a:t>
            </a:r>
            <a:r>
              <a:rPr lang="en-US" sz="5414" dirty="0">
                <a:latin typeface="HP-211" pitchFamily="34" charset="0"/>
              </a:rPr>
              <a:t>...</a:t>
            </a:r>
            <a:r>
              <a:rPr lang="en-US" sz="5414" dirty="0" err="1">
                <a:latin typeface="HP-211" pitchFamily="34" charset="0"/>
              </a:rPr>
              <a:t>giò</a:t>
            </a:r>
            <a:r>
              <a:rPr lang="en-US" sz="5414" dirty="0">
                <a:latin typeface="HP-211" pitchFamily="34" charset="0"/>
              </a:rPr>
              <a:t>...”.</a:t>
            </a:r>
          </a:p>
          <a:p>
            <a:pPr>
              <a:lnSpc>
                <a:spcPct val="114000"/>
              </a:lnSpc>
            </a:pPr>
            <a:r>
              <a:rPr lang="en-US" sz="5414" dirty="0" err="1">
                <a:latin typeface="HP-211" pitchFamily="34" charset="0"/>
              </a:rPr>
              <a:t>Đó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là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bé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kể</a:t>
            </a:r>
            <a:r>
              <a:rPr lang="en-US" sz="5414" dirty="0">
                <a:latin typeface="HP-211" pitchFamily="34" charset="0"/>
              </a:rPr>
              <a:t>: </a:t>
            </a:r>
            <a:r>
              <a:rPr lang="en-US" sz="5414" dirty="0" err="1">
                <a:latin typeface="HP-211" pitchFamily="34" charset="0"/>
              </a:rPr>
              <a:t>Dì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Kế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giã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giò</a:t>
            </a:r>
            <a:r>
              <a:rPr lang="en-US" sz="5414" dirty="0">
                <a:latin typeface="HP-211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5414" dirty="0">
                <a:latin typeface="HP-211" pitchFamily="34" charset="0"/>
              </a:rPr>
              <a:t>   </a:t>
            </a:r>
            <a:r>
              <a:rPr lang="en-US" sz="5414" dirty="0" err="1">
                <a:latin typeface="HP-211" pitchFamily="34" charset="0"/>
              </a:rPr>
              <a:t>Cỗ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giò</a:t>
            </a:r>
            <a:r>
              <a:rPr lang="en-US" sz="5414" dirty="0">
                <a:latin typeface="HP-211" pitchFamily="34" charset="0"/>
              </a:rPr>
              <a:t>,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gà</a:t>
            </a:r>
            <a:r>
              <a:rPr lang="en-US" sz="5414" dirty="0">
                <a:latin typeface="HP-211" pitchFamily="34" charset="0"/>
              </a:rPr>
              <a:t>,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cả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giá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đỗ</a:t>
            </a:r>
            <a:r>
              <a:rPr lang="en-US" sz="5414" dirty="0">
                <a:latin typeface="HP-211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40163" y="980526"/>
            <a:ext cx="2507263" cy="95639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bi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bô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2599" y="1927350"/>
            <a:ext cx="2493201" cy="95639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bé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kể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1932199"/>
            <a:ext cx="3086995" cy="95639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giã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giò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67800" y="2862713"/>
            <a:ext cx="2974361" cy="95639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giá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đỗ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1000" y="923507"/>
            <a:ext cx="368283" cy="34967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4965717" y="872958"/>
            <a:ext cx="368283" cy="34967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8242317" y="847307"/>
            <a:ext cx="368283" cy="34967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12717" y="1757360"/>
            <a:ext cx="368283" cy="34967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4343400" y="1793028"/>
            <a:ext cx="368283" cy="34967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69917" y="2826806"/>
            <a:ext cx="368283" cy="34967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AD0025-F4EA-B217-673C-75C5F03C46BC}"/>
              </a:ext>
            </a:extLst>
          </p:cNvPr>
          <p:cNvCxnSpPr>
            <a:cxnSpLocks/>
          </p:cNvCxnSpPr>
          <p:nvPr/>
        </p:nvCxnSpPr>
        <p:spPr>
          <a:xfrm flipH="1">
            <a:off x="4800600" y="1201629"/>
            <a:ext cx="206442" cy="6362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2791B3-98AC-8880-43C8-3295B0A06B89}"/>
              </a:ext>
            </a:extLst>
          </p:cNvPr>
          <p:cNvCxnSpPr>
            <a:cxnSpLocks/>
          </p:cNvCxnSpPr>
          <p:nvPr/>
        </p:nvCxnSpPr>
        <p:spPr>
          <a:xfrm flipH="1">
            <a:off x="8099358" y="1201629"/>
            <a:ext cx="206442" cy="6362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7A4E0A-0794-98F9-48CF-DEC0C48B7DF8}"/>
              </a:ext>
            </a:extLst>
          </p:cNvPr>
          <p:cNvCxnSpPr>
            <a:cxnSpLocks/>
          </p:cNvCxnSpPr>
          <p:nvPr/>
        </p:nvCxnSpPr>
        <p:spPr>
          <a:xfrm flipH="1">
            <a:off x="11985558" y="1196986"/>
            <a:ext cx="193725" cy="667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EA695B-BB00-C1DB-6E7B-5167E7B1B378}"/>
              </a:ext>
            </a:extLst>
          </p:cNvPr>
          <p:cNvCxnSpPr>
            <a:cxnSpLocks/>
          </p:cNvCxnSpPr>
          <p:nvPr/>
        </p:nvCxnSpPr>
        <p:spPr>
          <a:xfrm flipH="1">
            <a:off x="4191000" y="2116029"/>
            <a:ext cx="206442" cy="6362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DCED2B-E774-6AFB-237F-1E3895D2A1F1}"/>
              </a:ext>
            </a:extLst>
          </p:cNvPr>
          <p:cNvCxnSpPr>
            <a:cxnSpLocks/>
          </p:cNvCxnSpPr>
          <p:nvPr/>
        </p:nvCxnSpPr>
        <p:spPr>
          <a:xfrm flipH="1">
            <a:off x="8915400" y="2116029"/>
            <a:ext cx="206442" cy="6362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3BA04D-4769-7929-200A-699536802B07}"/>
              </a:ext>
            </a:extLst>
          </p:cNvPr>
          <p:cNvCxnSpPr>
            <a:cxnSpLocks/>
          </p:cNvCxnSpPr>
          <p:nvPr/>
        </p:nvCxnSpPr>
        <p:spPr>
          <a:xfrm flipH="1">
            <a:off x="11604558" y="3057107"/>
            <a:ext cx="206442" cy="6362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250</Words>
  <Application>Microsoft Office PowerPoint</Application>
  <PresentationFormat>Widescreen</PresentationFormat>
  <Paragraphs>86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115</cp:revision>
  <dcterms:created xsi:type="dcterms:W3CDTF">2021-09-04T05:54:38Z</dcterms:created>
  <dcterms:modified xsi:type="dcterms:W3CDTF">2024-10-31T13:22:37Z</dcterms:modified>
</cp:coreProperties>
</file>