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4" r:id="rId3"/>
    <p:sldId id="259" r:id="rId4"/>
    <p:sldId id="260" r:id="rId5"/>
    <p:sldId id="261" r:id="rId6"/>
    <p:sldId id="287" r:id="rId7"/>
    <p:sldId id="285" r:id="rId8"/>
    <p:sldId id="281" r:id="rId9"/>
    <p:sldId id="272" r:id="rId10"/>
    <p:sldId id="277" r:id="rId11"/>
    <p:sldId id="288" r:id="rId12"/>
    <p:sldId id="280" r:id="rId13"/>
  </p:sldIdLst>
  <p:sldSz cx="12192000" cy="6858000"/>
  <p:notesSz cx="6858000" cy="9144000"/>
  <p:defaultTextStyle>
    <a:defPPr>
      <a:defRPr lang="en-US"/>
    </a:defPPr>
    <a:lvl1pPr marL="0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7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44A"/>
    <a:srgbClr val="DE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644" y="32"/>
      </p:cViewPr>
      <p:guideLst>
        <p:guide orient="horz" pos="1620"/>
        <p:guide pos="2887"/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6DA5E-042C-4BDA-913F-DBCEF653C013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003BF-6BD6-4A10-AFD3-AF0EE3E5A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0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625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24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5874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4499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3123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1748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0372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8997" algn="l" defTabSz="1217249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0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0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0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0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0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1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1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6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44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7">
                <a:solidFill>
                  <a:schemeClr val="tx1">
                    <a:tint val="75000"/>
                  </a:schemeClr>
                </a:solidFill>
              </a:defRPr>
            </a:lvl1pPr>
            <a:lvl2pPr marL="610147" indent="0">
              <a:buNone/>
              <a:defRPr sz="2406">
                <a:solidFill>
                  <a:schemeClr val="tx1">
                    <a:tint val="75000"/>
                  </a:schemeClr>
                </a:solidFill>
              </a:defRPr>
            </a:lvl2pPr>
            <a:lvl3pPr marL="1220292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3pPr>
            <a:lvl4pPr marL="183043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4pPr>
            <a:lvl5pPr marL="2440585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5pPr>
            <a:lvl6pPr marL="3050731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6pPr>
            <a:lvl7pPr marL="3660877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7pPr>
            <a:lvl8pPr marL="4271023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8pPr>
            <a:lvl9pPr marL="488116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78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9"/>
            </a:lvl1pPr>
            <a:lvl2pPr>
              <a:defRPr sz="3208"/>
            </a:lvl2pPr>
            <a:lvl3pPr>
              <a:defRPr sz="2707"/>
            </a:lvl3pPr>
            <a:lvl4pPr>
              <a:defRPr sz="2406"/>
            </a:lvl4pPr>
            <a:lvl5pPr>
              <a:defRPr sz="2406"/>
            </a:lvl5pPr>
            <a:lvl6pPr>
              <a:defRPr sz="2406"/>
            </a:lvl6pPr>
            <a:lvl7pPr>
              <a:defRPr sz="2406"/>
            </a:lvl7pPr>
            <a:lvl8pPr>
              <a:defRPr sz="2406"/>
            </a:lvl8pPr>
            <a:lvl9pPr>
              <a:defRPr sz="2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829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8" b="1"/>
            </a:lvl1pPr>
            <a:lvl2pPr marL="610147" indent="0">
              <a:buNone/>
              <a:defRPr sz="2707" b="1"/>
            </a:lvl2pPr>
            <a:lvl3pPr marL="1220292" indent="0">
              <a:buNone/>
              <a:defRPr sz="2406" b="1"/>
            </a:lvl3pPr>
            <a:lvl4pPr marL="1830439" indent="0">
              <a:buNone/>
              <a:defRPr sz="2105" b="1"/>
            </a:lvl4pPr>
            <a:lvl5pPr marL="2440585" indent="0">
              <a:buNone/>
              <a:defRPr sz="2105" b="1"/>
            </a:lvl5pPr>
            <a:lvl6pPr marL="3050731" indent="0">
              <a:buNone/>
              <a:defRPr sz="2105" b="1"/>
            </a:lvl6pPr>
            <a:lvl7pPr marL="3660877" indent="0">
              <a:buNone/>
              <a:defRPr sz="2105" b="1"/>
            </a:lvl7pPr>
            <a:lvl8pPr marL="4271023" indent="0">
              <a:buNone/>
              <a:defRPr sz="2105" b="1"/>
            </a:lvl8pPr>
            <a:lvl9pPr marL="4881169" indent="0">
              <a:buNone/>
              <a:defRPr sz="21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8"/>
            </a:lvl1pPr>
            <a:lvl2pPr>
              <a:defRPr sz="2707"/>
            </a:lvl2pPr>
            <a:lvl3pPr>
              <a:defRPr sz="2406"/>
            </a:lvl3pPr>
            <a:lvl4pPr>
              <a:defRPr sz="2105"/>
            </a:lvl4pPr>
            <a:lvl5pPr>
              <a:defRPr sz="2105"/>
            </a:lvl5pPr>
            <a:lvl6pPr>
              <a:defRPr sz="2105"/>
            </a:lvl6pPr>
            <a:lvl7pPr>
              <a:defRPr sz="2105"/>
            </a:lvl7pPr>
            <a:lvl8pPr>
              <a:defRPr sz="2105"/>
            </a:lvl8pPr>
            <a:lvl9pPr>
              <a:defRPr sz="21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64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0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2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11"/>
            </a:lvl1pPr>
            <a:lvl2pPr>
              <a:defRPr sz="3709"/>
            </a:lvl2pPr>
            <a:lvl3pPr>
              <a:defRPr sz="3208"/>
            </a:lvl3pPr>
            <a:lvl4pPr>
              <a:defRPr sz="2707"/>
            </a:lvl4pPr>
            <a:lvl5pPr>
              <a:defRPr sz="2707"/>
            </a:lvl5pPr>
            <a:lvl6pPr>
              <a:defRPr sz="2707"/>
            </a:lvl6pPr>
            <a:lvl7pPr>
              <a:defRPr sz="2707"/>
            </a:lvl7pPr>
            <a:lvl8pPr>
              <a:defRPr sz="2707"/>
            </a:lvl8pPr>
            <a:lvl9pPr>
              <a:defRPr sz="2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46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11"/>
            </a:lvl1pPr>
            <a:lvl2pPr marL="610147" indent="0">
              <a:buNone/>
              <a:defRPr sz="3709"/>
            </a:lvl2pPr>
            <a:lvl3pPr marL="1220292" indent="0">
              <a:buNone/>
              <a:defRPr sz="3208"/>
            </a:lvl3pPr>
            <a:lvl4pPr marL="1830439" indent="0">
              <a:buNone/>
              <a:defRPr sz="2707"/>
            </a:lvl4pPr>
            <a:lvl5pPr marL="2440585" indent="0">
              <a:buNone/>
              <a:defRPr sz="2707"/>
            </a:lvl5pPr>
            <a:lvl6pPr marL="3050731" indent="0">
              <a:buNone/>
              <a:defRPr sz="2707"/>
            </a:lvl6pPr>
            <a:lvl7pPr marL="3660877" indent="0">
              <a:buNone/>
              <a:defRPr sz="2707"/>
            </a:lvl7pPr>
            <a:lvl8pPr marL="4271023" indent="0">
              <a:buNone/>
              <a:defRPr sz="2707"/>
            </a:lvl8pPr>
            <a:lvl9pPr marL="4881169" indent="0">
              <a:buNone/>
              <a:defRPr sz="270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5"/>
            </a:lvl1pPr>
            <a:lvl2pPr marL="610147" indent="0">
              <a:buNone/>
              <a:defRPr sz="1604"/>
            </a:lvl2pPr>
            <a:lvl3pPr marL="1220292" indent="0">
              <a:buNone/>
              <a:defRPr sz="1303"/>
            </a:lvl3pPr>
            <a:lvl4pPr marL="1830439" indent="0">
              <a:buNone/>
              <a:defRPr sz="1203"/>
            </a:lvl4pPr>
            <a:lvl5pPr marL="2440585" indent="0">
              <a:buNone/>
              <a:defRPr sz="1203"/>
            </a:lvl5pPr>
            <a:lvl6pPr marL="3050731" indent="0">
              <a:buNone/>
              <a:defRPr sz="1203"/>
            </a:lvl6pPr>
            <a:lvl7pPr marL="3660877" indent="0">
              <a:buNone/>
              <a:defRPr sz="1203"/>
            </a:lvl7pPr>
            <a:lvl8pPr marL="4271023" indent="0">
              <a:buNone/>
              <a:defRPr sz="1203"/>
            </a:lvl8pPr>
            <a:lvl9pPr marL="4881169" indent="0">
              <a:buNone/>
              <a:defRPr sz="12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04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D1BCF-B65E-4110-A4B9-EDCFB74BE00E}" type="datetimeFigureOut">
              <a:rPr lang="en-US" smtClean="0"/>
              <a:t>10/31/2024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54B1F-306D-44F8-951C-952799ECD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0292" rtl="0" eaLnBrk="1" latinLnBrk="0" hangingPunct="1">
        <a:spcBef>
          <a:spcPct val="0"/>
        </a:spcBef>
        <a:buNone/>
        <a:defRPr sz="591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609" indent="-457609" algn="l" defTabSz="1220292" rtl="0" eaLnBrk="1" latinLnBrk="0" hangingPunct="1">
        <a:spcBef>
          <a:spcPct val="20000"/>
        </a:spcBef>
        <a:buFont typeface="Arial" pitchFamily="34" charset="0"/>
        <a:buChar char="•"/>
        <a:defRPr sz="4311" kern="1200">
          <a:solidFill>
            <a:schemeClr val="tx1"/>
          </a:solidFill>
          <a:latin typeface="+mn-lt"/>
          <a:ea typeface="+mn-ea"/>
          <a:cs typeface="+mn-cs"/>
        </a:defRPr>
      </a:lvl1pPr>
      <a:lvl2pPr marL="991488" indent="-381341" algn="l" defTabSz="1220292" rtl="0" eaLnBrk="1" latinLnBrk="0" hangingPunct="1">
        <a:spcBef>
          <a:spcPct val="20000"/>
        </a:spcBef>
        <a:buFont typeface="Arial" pitchFamily="34" charset="0"/>
        <a:buChar char="–"/>
        <a:defRPr sz="3709" kern="1200">
          <a:solidFill>
            <a:schemeClr val="tx1"/>
          </a:solidFill>
          <a:latin typeface="+mn-lt"/>
          <a:ea typeface="+mn-ea"/>
          <a:cs typeface="+mn-cs"/>
        </a:defRPr>
      </a:lvl2pPr>
      <a:lvl3pPr marL="1525366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3pPr>
      <a:lvl4pPr marL="2135511" indent="-305073" algn="l" defTabSz="1220292" rtl="0" eaLnBrk="1" latinLnBrk="0" hangingPunct="1">
        <a:spcBef>
          <a:spcPct val="20000"/>
        </a:spcBef>
        <a:buFont typeface="Arial" pitchFamily="34" charset="0"/>
        <a:buChar char="–"/>
        <a:defRPr sz="2707" kern="1200">
          <a:solidFill>
            <a:schemeClr val="tx1"/>
          </a:solidFill>
          <a:latin typeface="+mn-lt"/>
          <a:ea typeface="+mn-ea"/>
          <a:cs typeface="+mn-cs"/>
        </a:defRPr>
      </a:lvl4pPr>
      <a:lvl5pPr marL="2745658" indent="-305073" algn="l" defTabSz="1220292" rtl="0" eaLnBrk="1" latinLnBrk="0" hangingPunct="1">
        <a:spcBef>
          <a:spcPct val="20000"/>
        </a:spcBef>
        <a:buFont typeface="Arial" pitchFamily="34" charset="0"/>
        <a:buChar char="»"/>
        <a:defRPr sz="2707" kern="1200">
          <a:solidFill>
            <a:schemeClr val="tx1"/>
          </a:solidFill>
          <a:latin typeface="+mn-lt"/>
          <a:ea typeface="+mn-ea"/>
          <a:cs typeface="+mn-cs"/>
        </a:defRPr>
      </a:lvl5pPr>
      <a:lvl6pPr marL="3355805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6pPr>
      <a:lvl7pPr marL="3965950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7pPr>
      <a:lvl8pPr marL="4576097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8pPr>
      <a:lvl9pPr marL="5186242" indent="-305073" algn="l" defTabSz="1220292" rtl="0" eaLnBrk="1" latinLnBrk="0" hangingPunct="1">
        <a:spcBef>
          <a:spcPct val="20000"/>
        </a:spcBef>
        <a:buFont typeface="Arial" pitchFamily="34" charset="0"/>
        <a:buChar char="•"/>
        <a:defRPr sz="2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1pPr>
      <a:lvl2pPr marL="61014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2pPr>
      <a:lvl3pPr marL="1220292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83043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4pPr>
      <a:lvl5pPr marL="2440585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5pPr>
      <a:lvl6pPr marL="3050731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6pPr>
      <a:lvl7pPr marL="3660877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7pPr>
      <a:lvl8pPr marL="4271023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8pPr>
      <a:lvl9pPr marL="4881169" algn="l" defTabSz="1220292" rtl="0" eaLnBrk="1" latinLnBrk="0" hangingPunct="1">
        <a:defRPr sz="24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5200" y="678998"/>
            <a:ext cx="7851083" cy="1264812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CHÀO MỪNG CÁC CON </a:t>
            </a:r>
            <a:r>
              <a:rPr lang="en-US" sz="3709" dirty="0" err="1">
                <a:solidFill>
                  <a:schemeClr val="bg1"/>
                </a:solidFill>
                <a:latin typeface="HP-087" pitchFamily="34" charset="0"/>
              </a:rPr>
              <a:t>đẾN</a:t>
            </a:r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 VỚI </a:t>
            </a:r>
          </a:p>
          <a:p>
            <a:pPr algn="ctr"/>
            <a:r>
              <a:rPr lang="en-US" sz="3709" dirty="0">
                <a:solidFill>
                  <a:schemeClr val="bg1"/>
                </a:solidFill>
                <a:latin typeface="HP-087" pitchFamily="34" charset="0"/>
              </a:rPr>
              <a:t>LỚP HỌC </a:t>
            </a:r>
            <a:r>
              <a:rPr lang="vi-VN" sz="3709" dirty="0" err="1">
                <a:solidFill>
                  <a:schemeClr val="bg1"/>
                </a:solidFill>
                <a:latin typeface="HP-087" pitchFamily="34" charset="0"/>
              </a:rPr>
              <a:t>hạnh</a:t>
            </a:r>
            <a:r>
              <a:rPr lang="vi-VN" sz="3709" dirty="0">
                <a:solidFill>
                  <a:schemeClr val="bg1"/>
                </a:solidFill>
                <a:latin typeface="HP-087" pitchFamily="34" charset="0"/>
              </a:rPr>
              <a:t> </a:t>
            </a:r>
            <a:r>
              <a:rPr lang="vi-VN" sz="3709" dirty="0" err="1">
                <a:solidFill>
                  <a:schemeClr val="bg1"/>
                </a:solidFill>
                <a:latin typeface="HP-087" pitchFamily="34" charset="0"/>
              </a:rPr>
              <a:t>phúc</a:t>
            </a:r>
            <a:endParaRPr lang="en-US" sz="3709" dirty="0">
              <a:solidFill>
                <a:schemeClr val="bg1"/>
              </a:solidFill>
              <a:latin typeface="HP-087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4001" y="1885366"/>
            <a:ext cx="3860800" cy="781634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311">
                <a:solidFill>
                  <a:srgbClr val="FFFF00"/>
                </a:solidFill>
                <a:latin typeface="HP-092" pitchFamily="34" charset="0"/>
              </a:rPr>
              <a:t>LỚP 1/</a:t>
            </a:r>
            <a:r>
              <a:rPr lang="vi-VN" sz="4311" dirty="0">
                <a:solidFill>
                  <a:srgbClr val="FFFF00"/>
                </a:solidFill>
                <a:latin typeface="HP-092" pitchFamily="34" charset="0"/>
              </a:rPr>
              <a:t>4</a:t>
            </a:r>
            <a:endParaRPr lang="en-US" sz="4311" dirty="0">
              <a:solidFill>
                <a:srgbClr val="FFFF00"/>
              </a:solidFill>
              <a:latin typeface="HP-09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2743199" y="2666941"/>
            <a:ext cx="6400801" cy="86374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pPr algn="ctr"/>
            <a:r>
              <a:rPr lang="en-US" sz="4812" dirty="0">
                <a:latin typeface="VNI 15 Chops" pitchFamily="2" charset="2"/>
              </a:rPr>
              <a:t>GV:  </a:t>
            </a:r>
            <a:r>
              <a:rPr lang="en-US" sz="4812" dirty="0" err="1">
                <a:latin typeface="VNI 15 Chops" pitchFamily="2" charset="2"/>
              </a:rPr>
              <a:t>Vuõ</a:t>
            </a:r>
            <a:r>
              <a:rPr lang="en-US" sz="4812" dirty="0">
                <a:latin typeface="VNI 15 Chops" pitchFamily="2" charset="2"/>
              </a:rPr>
              <a:t> </a:t>
            </a:r>
            <a:r>
              <a:rPr lang="en-US" sz="4812" dirty="0" err="1">
                <a:latin typeface="VNI 15 Chops" pitchFamily="2" charset="2"/>
              </a:rPr>
              <a:t>Thò</a:t>
            </a:r>
            <a:r>
              <a:rPr lang="en-US" sz="4812" dirty="0">
                <a:latin typeface="VNI 15 Chops" pitchFamily="2" charset="2"/>
              </a:rPr>
              <a:t> Kim </a:t>
            </a:r>
            <a:r>
              <a:rPr lang="en-US" sz="4812" dirty="0" err="1">
                <a:latin typeface="VNI 15 Chops" pitchFamily="2" charset="2"/>
              </a:rPr>
              <a:t>Anh</a:t>
            </a:r>
            <a:endParaRPr lang="en-US" sz="4812" b="1" i="1" dirty="0"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9350" y="4243817"/>
            <a:ext cx="3187208" cy="863713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Bài</a:t>
            </a:r>
            <a:r>
              <a:rPr lang="en-US" sz="4812" dirty="0">
                <a:solidFill>
                  <a:schemeClr val="bg1"/>
                </a:solidFill>
                <a:latin typeface="HP-211" pitchFamily="34" charset="0"/>
              </a:rPr>
              <a:t> 16: </a:t>
            </a:r>
            <a:r>
              <a:rPr lang="en-US" sz="4812" dirty="0" err="1">
                <a:solidFill>
                  <a:schemeClr val="bg1"/>
                </a:solidFill>
                <a:latin typeface="HP-211" pitchFamily="34" charset="0"/>
              </a:rPr>
              <a:t>gh</a:t>
            </a:r>
            <a:endParaRPr lang="en-US" sz="4812" dirty="0">
              <a:solidFill>
                <a:schemeClr val="bg1"/>
              </a:solidFill>
              <a:latin typeface="HP-211" pitchFamily="34" charset="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857E3383-DB80-4222-B15D-381D2C9C76CC}"/>
              </a:ext>
            </a:extLst>
          </p:cNvPr>
          <p:cNvSpPr txBox="1"/>
          <p:nvPr/>
        </p:nvSpPr>
        <p:spPr>
          <a:xfrm>
            <a:off x="3844012" y="3376046"/>
            <a:ext cx="46778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Môn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Tiếng</a:t>
            </a:r>
            <a:r>
              <a:rPr lang="en-US" sz="4800" dirty="0">
                <a:solidFill>
                  <a:schemeClr val="bg1"/>
                </a:solidFill>
                <a:latin typeface="HP-211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HP-211" pitchFamily="34" charset="0"/>
              </a:rPr>
              <a:t>Việt</a:t>
            </a:r>
            <a:endParaRPr lang="en-US" sz="4800" dirty="0">
              <a:solidFill>
                <a:schemeClr val="bg1"/>
              </a:solidFill>
              <a:latin typeface="HP-21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58.8068" end="2211.16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604" y="67885"/>
            <a:ext cx="11280107" cy="634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1507" y="-161282"/>
            <a:ext cx="2757593" cy="69935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solidFill>
                  <a:srgbClr val="FF0000"/>
                </a:solidFill>
                <a:latin typeface="HP-211" pitchFamily="34" charset="0"/>
              </a:rPr>
              <a:t>3</a:t>
            </a:r>
            <a:r>
              <a:rPr lang="en-US" sz="3709" dirty="0">
                <a:latin typeface="HP-211" pitchFamily="34" charset="0"/>
              </a:rPr>
              <a:t>. </a:t>
            </a:r>
            <a:r>
              <a:rPr lang="en-US" sz="3709" dirty="0" err="1">
                <a:latin typeface="HP-211" pitchFamily="34" charset="0"/>
              </a:rPr>
              <a:t>Tập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đọc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4616" y="-140673"/>
            <a:ext cx="1908052" cy="104883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Ghế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9" b="95266" l="3483" r="96352">
                        <a14:foregroundMark x1="10945" y1="66864" x2="14428" y2="63314"/>
                        <a14:foregroundMark x1="15589" y1="60059" x2="17081" y2="44675"/>
                        <a14:foregroundMark x1="24378" y1="22485" x2="26036" y2="30178"/>
                        <a14:foregroundMark x1="27529" y1="36982" x2="33333" y2="51479"/>
                        <a14:foregroundMark x1="31012" y1="78402" x2="32172" y2="77219"/>
                        <a14:foregroundMark x1="78109" y1="14793" x2="79602" y2="1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30"/>
          <a:stretch/>
        </p:blipFill>
        <p:spPr>
          <a:xfrm>
            <a:off x="3345997" y="220663"/>
            <a:ext cx="2894873" cy="305555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-244285" y="592303"/>
            <a:ext cx="4339054" cy="251158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sp>
        <p:nvSpPr>
          <p:cNvPr id="6" name="TextBox 5"/>
          <p:cNvSpPr txBox="1"/>
          <p:nvPr/>
        </p:nvSpPr>
        <p:spPr>
          <a:xfrm>
            <a:off x="733653" y="768335"/>
            <a:ext cx="2979661" cy="1820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14" dirty="0" err="1">
                <a:latin typeface="HP-211" pitchFamily="34" charset="0"/>
              </a:rPr>
              <a:t>Hà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có</a:t>
            </a:r>
            <a:r>
              <a:rPr lang="en-US" sz="5614" dirty="0">
                <a:latin typeface="HP-211" pitchFamily="34" charset="0"/>
              </a:rPr>
              <a:t> </a:t>
            </a:r>
          </a:p>
          <a:p>
            <a:r>
              <a:rPr lang="en-US" sz="5614" dirty="0" err="1">
                <a:latin typeface="HP-211" pitchFamily="34" charset="0"/>
              </a:rPr>
              <a:t>ghế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gỗ</a:t>
            </a:r>
            <a:r>
              <a:rPr lang="en-US" sz="5614" dirty="0">
                <a:latin typeface="HP-211" pitchFamily="34" charset="0"/>
              </a:rPr>
              <a:t>.</a:t>
            </a:r>
          </a:p>
        </p:txBody>
      </p:sp>
      <p:sp>
        <p:nvSpPr>
          <p:cNvPr id="9" name="Cloud 8"/>
          <p:cNvSpPr/>
          <p:nvPr/>
        </p:nvSpPr>
        <p:spPr>
          <a:xfrm>
            <a:off x="8005725" y="301425"/>
            <a:ext cx="4409251" cy="259285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9" b="95266" l="3483" r="96352">
                        <a14:foregroundMark x1="10945" y1="66864" x2="14428" y2="63314"/>
                        <a14:foregroundMark x1="15589" y1="60059" x2="17081" y2="44675"/>
                        <a14:foregroundMark x1="24378" y1="22485" x2="26036" y2="30178"/>
                        <a14:foregroundMark x1="27529" y1="36982" x2="33333" y2="51479"/>
                        <a14:foregroundMark x1="31012" y1="78402" x2="32172" y2="77219"/>
                        <a14:foregroundMark x1="78109" y1="14793" x2="79602" y2="1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270"/>
          <a:stretch/>
        </p:blipFill>
        <p:spPr>
          <a:xfrm>
            <a:off x="5790444" y="301424"/>
            <a:ext cx="2673614" cy="28220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40447" y="584149"/>
            <a:ext cx="3680303" cy="1820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14" dirty="0">
                <a:latin typeface="HP-211" pitchFamily="34" charset="0"/>
              </a:rPr>
              <a:t>Ba </a:t>
            </a:r>
            <a:r>
              <a:rPr lang="en-US" sz="5614" dirty="0" err="1">
                <a:latin typeface="HP-211" pitchFamily="34" charset="0"/>
              </a:rPr>
              <a:t>Hà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có</a:t>
            </a:r>
            <a:r>
              <a:rPr lang="en-US" sz="5614" dirty="0">
                <a:latin typeface="HP-211" pitchFamily="34" charset="0"/>
              </a:rPr>
              <a:t> </a:t>
            </a:r>
          </a:p>
          <a:p>
            <a:r>
              <a:rPr lang="en-US" sz="5614" dirty="0" err="1">
                <a:latin typeface="HP-211" pitchFamily="34" charset="0"/>
              </a:rPr>
              <a:t>ghế</a:t>
            </a:r>
            <a:r>
              <a:rPr lang="en-US" sz="5614" dirty="0">
                <a:latin typeface="HP-211" pitchFamily="34" charset="0"/>
              </a:rPr>
              <a:t> da.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4" r="93142">
                        <a14:foregroundMark x1="7018" y1="35838" x2="14673" y2="54624"/>
                        <a14:foregroundMark x1="8612" y1="67341" x2="10367" y2="75723"/>
                        <a14:foregroundMark x1="9250" y1="95376" x2="6380" y2="98555"/>
                        <a14:foregroundMark x1="87719" y1="16185" x2="91228" y2="24277"/>
                        <a14:foregroundMark x1="91228" y1="29480" x2="91547" y2="36416"/>
                        <a14:foregroundMark x1="79107" y1="94509" x2="86603" y2="97399"/>
                        <a14:foregroundMark x1="88198" y1="97110" x2="93301" y2="95087"/>
                        <a14:foregroundMark x1="4944" y1="56069" x2="4944" y2="67630"/>
                        <a14:foregroundMark x1="4147" y1="80347" x2="3828" y2="91329"/>
                        <a14:foregroundMark x1="3349" y1="69653" x2="3828" y2="52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8" r="7309"/>
          <a:stretch/>
        </p:blipFill>
        <p:spPr>
          <a:xfrm>
            <a:off x="3193219" y="3103886"/>
            <a:ext cx="5300008" cy="3304285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-244285" y="3505390"/>
            <a:ext cx="4401632" cy="290278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sp>
        <p:nvSpPr>
          <p:cNvPr id="14" name="TextBox 13"/>
          <p:cNvSpPr txBox="1"/>
          <p:nvPr/>
        </p:nvSpPr>
        <p:spPr>
          <a:xfrm>
            <a:off x="382866" y="4053062"/>
            <a:ext cx="3574243" cy="1820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14" dirty="0" err="1">
                <a:latin typeface="HP-211" pitchFamily="34" charset="0"/>
              </a:rPr>
              <a:t>Bờ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hồ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có</a:t>
            </a:r>
            <a:r>
              <a:rPr lang="en-US" sz="5614" dirty="0">
                <a:latin typeface="HP-211" pitchFamily="34" charset="0"/>
              </a:rPr>
              <a:t> </a:t>
            </a:r>
          </a:p>
          <a:p>
            <a:r>
              <a:rPr lang="en-US" sz="5614" dirty="0" err="1">
                <a:latin typeface="HP-211" pitchFamily="34" charset="0"/>
              </a:rPr>
              <a:t>ghế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đá</a:t>
            </a:r>
            <a:r>
              <a:rPr lang="en-US" sz="5614" dirty="0">
                <a:latin typeface="HP-211" pitchFamily="34" charset="0"/>
              </a:rPr>
              <a:t>.</a:t>
            </a:r>
          </a:p>
        </p:txBody>
      </p:sp>
      <p:sp>
        <p:nvSpPr>
          <p:cNvPr id="15" name="Cloud 14"/>
          <p:cNvSpPr/>
          <p:nvPr/>
        </p:nvSpPr>
        <p:spPr>
          <a:xfrm>
            <a:off x="7318224" y="4053063"/>
            <a:ext cx="5096752" cy="266066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sp>
        <p:nvSpPr>
          <p:cNvPr id="16" name="TextBox 15"/>
          <p:cNvSpPr txBox="1"/>
          <p:nvPr/>
        </p:nvSpPr>
        <p:spPr>
          <a:xfrm>
            <a:off x="7776557" y="4435007"/>
            <a:ext cx="4683058" cy="1820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14" dirty="0" err="1">
                <a:latin typeface="HP-211" pitchFamily="34" charset="0"/>
              </a:rPr>
              <a:t>Bà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bế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bé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Lê</a:t>
            </a:r>
            <a:r>
              <a:rPr lang="en-US" sz="5614" dirty="0">
                <a:latin typeface="HP-211" pitchFamily="34" charset="0"/>
              </a:rPr>
              <a:t> </a:t>
            </a:r>
          </a:p>
          <a:p>
            <a:r>
              <a:rPr lang="en-US" sz="5614" dirty="0">
                <a:latin typeface="HP-211" pitchFamily="34" charset="0"/>
              </a:rPr>
              <a:t>ở </a:t>
            </a:r>
            <a:r>
              <a:rPr lang="en-US" sz="5614" dirty="0" err="1">
                <a:latin typeface="HP-211" pitchFamily="34" charset="0"/>
              </a:rPr>
              <a:t>ghế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đá</a:t>
            </a:r>
            <a:r>
              <a:rPr lang="en-US" sz="5614" dirty="0">
                <a:latin typeface="HP-211" pitchFamily="34" charset="0"/>
              </a:rPr>
              <a:t>.</a:t>
            </a:r>
          </a:p>
        </p:txBody>
      </p:sp>
      <p:sp>
        <p:nvSpPr>
          <p:cNvPr id="21" name="Oval 20"/>
          <p:cNvSpPr/>
          <p:nvPr/>
        </p:nvSpPr>
        <p:spPr>
          <a:xfrm>
            <a:off x="264761" y="592304"/>
            <a:ext cx="468892" cy="47019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9151559" y="241659"/>
            <a:ext cx="468892" cy="47019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1664765" y="3491291"/>
            <a:ext cx="468892" cy="47019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9708542" y="3875478"/>
            <a:ext cx="468892" cy="47019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504447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04"/>
            <a:ext cx="12188389" cy="687500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588005"/>
            <a:ext cx="715205" cy="64365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41379"/>
            <a:ext cx="6006095" cy="725126"/>
          </a:xfrm>
          <a:prstGeom prst="rect">
            <a:avLst/>
          </a:prstGeom>
        </p:spPr>
      </p:pic>
      <p:pic>
        <p:nvPicPr>
          <p:cNvPr id="7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3" y="4683205"/>
            <a:ext cx="4092365" cy="22401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0F69EC-96FA-445D-999E-F1E72947D20B}"/>
              </a:ext>
            </a:extLst>
          </p:cNvPr>
          <p:cNvSpPr/>
          <p:nvPr/>
        </p:nvSpPr>
        <p:spPr>
          <a:xfrm>
            <a:off x="1308188" y="2036660"/>
            <a:ext cx="9405668" cy="1901601"/>
          </a:xfrm>
          <a:prstGeom prst="rect">
            <a:avLst/>
          </a:prstGeom>
          <a:noFill/>
        </p:spPr>
        <p:txBody>
          <a:bodyPr wrap="none" lIns="122027" tIns="61013" rIns="122027" bIns="61013" numCol="1">
            <a:prstTxWarp prst="textDoubleWave1">
              <a:avLst/>
            </a:prstTxWarp>
            <a:spAutoFit/>
          </a:bodyPr>
          <a:lstStyle/>
          <a:p>
            <a:pPr algn="ctr" defTabSz="915219">
              <a:defRPr/>
            </a:pP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18" b="1" dirty="0" err="1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18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371" y1="88416" x2="86371" y2="88416"/>
                        <a14:foregroundMark x1="86371" y1="88416" x2="95230" y2="92671"/>
                        <a14:foregroundMark x1="46167" y1="90071" x2="50767" y2="91726"/>
                        <a14:foregroundMark x1="33560" y1="79196" x2="35945" y2="80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1" y="8945"/>
            <a:ext cx="2942788" cy="2197832"/>
          </a:xfrm>
          <a:prstGeom prst="rect">
            <a:avLst/>
          </a:prstGeom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6166842"/>
            <a:ext cx="6006095" cy="725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-317948"/>
            <a:ext cx="3149600" cy="245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7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9352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4609" y="297052"/>
            <a:ext cx="2750110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 err="1">
                <a:solidFill>
                  <a:srgbClr val="FF0000"/>
                </a:solidFill>
                <a:latin typeface="HP-211" pitchFamily="34" charset="0"/>
              </a:rPr>
              <a:t>gh</a:t>
            </a:r>
            <a:endParaRPr lang="en-US" sz="15038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4124" y="3429000"/>
            <a:ext cx="1565767" cy="243726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5038" dirty="0">
                <a:latin typeface="HP-211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00292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" y="-33967"/>
            <a:ext cx="3193610" cy="69935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1. </a:t>
            </a:r>
            <a:r>
              <a:rPr lang="en-US" sz="3709" dirty="0" err="1">
                <a:latin typeface="HP-211" pitchFamily="34" charset="0"/>
              </a:rPr>
              <a:t>Làm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quen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6558" y="1901221"/>
            <a:ext cx="2762965" cy="166591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0025" dirty="0" err="1">
                <a:solidFill>
                  <a:srgbClr val="FF0000"/>
                </a:solidFill>
                <a:latin typeface="HP-211" pitchFamily="34" charset="0"/>
              </a:rPr>
              <a:t>gh</a:t>
            </a:r>
            <a:r>
              <a:rPr lang="en-US" sz="10025" dirty="0" err="1">
                <a:latin typeface="HP-211" pitchFamily="34" charset="0"/>
              </a:rPr>
              <a:t>ế</a:t>
            </a:r>
            <a:endParaRPr lang="en-US" sz="10025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1549" y="4360308"/>
            <a:ext cx="4863287" cy="166591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10025" dirty="0" err="1">
                <a:solidFill>
                  <a:srgbClr val="FF0000"/>
                </a:solidFill>
                <a:latin typeface="HP-211" pitchFamily="34" charset="0"/>
              </a:rPr>
              <a:t>gh</a:t>
            </a:r>
            <a:r>
              <a:rPr lang="en-US" sz="10025" dirty="0" err="1">
                <a:latin typeface="HP-211" pitchFamily="34" charset="0"/>
              </a:rPr>
              <a:t>ế</a:t>
            </a:r>
            <a:r>
              <a:rPr lang="en-US" sz="10025" dirty="0">
                <a:latin typeface="HP-211" pitchFamily="34" charset="0"/>
              </a:rPr>
              <a:t> </a:t>
            </a:r>
            <a:r>
              <a:rPr lang="en-US" sz="10025" dirty="0" err="1">
                <a:latin typeface="HP-211" pitchFamily="34" charset="0"/>
              </a:rPr>
              <a:t>gỗ</a:t>
            </a:r>
            <a:endParaRPr lang="en-US" sz="10025" dirty="0">
              <a:latin typeface="HP-211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83501" y="1595664"/>
            <a:ext cx="4583340" cy="155324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 err="1">
                <a:latin typeface="HP-211" pitchFamily="34" charset="0"/>
              </a:rPr>
              <a:t>ghế</a:t>
            </a:r>
            <a:endParaRPr lang="en-US" sz="9624" dirty="0">
              <a:latin typeface="HP-211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783502" y="3250759"/>
            <a:ext cx="2243301" cy="14004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 err="1">
                <a:solidFill>
                  <a:schemeClr val="accent1">
                    <a:lumMod val="75000"/>
                  </a:schemeClr>
                </a:solidFill>
                <a:latin typeface="HP-211" pitchFamily="34" charset="0"/>
              </a:rPr>
              <a:t>gh</a:t>
            </a:r>
            <a:endParaRPr lang="en-US" sz="9624" dirty="0">
              <a:solidFill>
                <a:schemeClr val="accent1">
                  <a:lumMod val="75000"/>
                </a:schemeClr>
              </a:solidFill>
              <a:latin typeface="HP-211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151560" y="3250759"/>
            <a:ext cx="2215282" cy="1400465"/>
          </a:xfrm>
          <a:prstGeom prst="roundRect">
            <a:avLst/>
          </a:prstGeom>
          <a:solidFill>
            <a:srgbClr val="9EF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027" tIns="61013" rIns="122027" bIns="61013" rtlCol="0" anchor="ctr"/>
          <a:lstStyle/>
          <a:p>
            <a:pPr algn="ctr"/>
            <a:r>
              <a:rPr lang="en-US" sz="9624" dirty="0">
                <a:solidFill>
                  <a:srgbClr val="FF0000"/>
                </a:solidFill>
                <a:latin typeface="HP-211" pitchFamily="34" charset="0"/>
              </a:rPr>
              <a:t>ế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12" b="99127" l="9699" r="916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995" y="443699"/>
            <a:ext cx="2597225" cy="397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6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8" grpId="3"/>
      <p:bldP spid="16" grpId="0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" y="-33967"/>
            <a:ext cx="10976234" cy="69401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2. </a:t>
            </a:r>
            <a:r>
              <a:rPr lang="en-US" sz="3709" dirty="0" err="1">
                <a:latin typeface="HP-211" pitchFamily="34" charset="0"/>
              </a:rPr>
              <a:t>Tiếng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nào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có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chữ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>
                <a:solidFill>
                  <a:srgbClr val="FF0000"/>
                </a:solidFill>
                <a:latin typeface="HP-211" pitchFamily="34" charset="0"/>
              </a:rPr>
              <a:t>g</a:t>
            </a:r>
            <a:r>
              <a:rPr lang="en-US" sz="3709" dirty="0">
                <a:latin typeface="HP-211" pitchFamily="34" charset="0"/>
              </a:rPr>
              <a:t>? </a:t>
            </a:r>
            <a:r>
              <a:rPr lang="en-US" sz="3709" dirty="0" err="1">
                <a:latin typeface="HP-211" pitchFamily="34" charset="0"/>
              </a:rPr>
              <a:t>Tiếng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nào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có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chữ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solidFill>
                  <a:srgbClr val="FF0000"/>
                </a:solidFill>
                <a:latin typeface="HP-211" pitchFamily="34" charset="0"/>
              </a:rPr>
              <a:t>gh</a:t>
            </a:r>
            <a:r>
              <a:rPr lang="en-US" sz="3709" dirty="0">
                <a:latin typeface="HP-211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9883" y="2716374"/>
            <a:ext cx="2507209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gà</a:t>
            </a:r>
            <a:r>
              <a:rPr lang="en-US" sz="6015" dirty="0">
                <a:latin typeface="HP-211" pitchFamily="34" charset="0"/>
              </a:rPr>
              <a:t> </a:t>
            </a:r>
            <a:r>
              <a:rPr lang="en-US" sz="6015" dirty="0" err="1">
                <a:latin typeface="HP-211" pitchFamily="34" charset="0"/>
              </a:rPr>
              <a:t>gô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64092" y="2716374"/>
            <a:ext cx="1348576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ghi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51560" y="2716374"/>
            <a:ext cx="1221625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gõ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22885" y="5644281"/>
            <a:ext cx="1695684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ghẹ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4372" y="5695545"/>
            <a:ext cx="1221625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gỗ</a:t>
            </a:r>
            <a:endParaRPr lang="en-US" sz="6015" dirty="0">
              <a:latin typeface="HP-211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7669" y="5695545"/>
            <a:ext cx="2489531" cy="1018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15" dirty="0" err="1">
                <a:latin typeface="HP-211" pitchFamily="34" charset="0"/>
              </a:rPr>
              <a:t>gỡ</a:t>
            </a:r>
            <a:r>
              <a:rPr lang="en-US" sz="6015" dirty="0">
                <a:latin typeface="HP-211" pitchFamily="34" charset="0"/>
              </a:rPr>
              <a:t> </a:t>
            </a:r>
            <a:r>
              <a:rPr lang="en-US" sz="6015" dirty="0" err="1">
                <a:latin typeface="HP-211" pitchFamily="34" charset="0"/>
              </a:rPr>
              <a:t>cá</a:t>
            </a:r>
            <a:endParaRPr lang="en-US" sz="6015" dirty="0"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4" y="660048"/>
            <a:ext cx="11152792" cy="22379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60" y="3769403"/>
            <a:ext cx="10541680" cy="207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99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026554" y="831774"/>
            <a:ext cx="2138892" cy="160416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20" dirty="0">
                <a:solidFill>
                  <a:schemeClr val="tx1"/>
                </a:solidFill>
                <a:latin typeface="HP-211" pitchFamily="34" charset="0"/>
              </a:rPr>
              <a:t>g</a:t>
            </a:r>
          </a:p>
        </p:txBody>
      </p:sp>
      <p:sp>
        <p:nvSpPr>
          <p:cNvPr id="5" name="Oval 4"/>
          <p:cNvSpPr/>
          <p:nvPr/>
        </p:nvSpPr>
        <p:spPr>
          <a:xfrm>
            <a:off x="5102943" y="4269279"/>
            <a:ext cx="2138892" cy="1604169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20" dirty="0" err="1">
                <a:solidFill>
                  <a:schemeClr val="tx1"/>
                </a:solidFill>
                <a:latin typeface="HP-211" pitchFamily="34" charset="0"/>
              </a:rPr>
              <a:t>gh</a:t>
            </a:r>
            <a:endParaRPr lang="en-US" sz="8020" dirty="0">
              <a:solidFill>
                <a:schemeClr val="tx1"/>
              </a:solidFill>
              <a:latin typeface="HP-211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437" y="454441"/>
            <a:ext cx="3283379" cy="1326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20" dirty="0" err="1">
                <a:latin typeface="HP-211" pitchFamily="34" charset="0"/>
              </a:rPr>
              <a:t>gà</a:t>
            </a:r>
            <a:r>
              <a:rPr lang="en-US" sz="8020" dirty="0">
                <a:latin typeface="HP-211" pitchFamily="34" charset="0"/>
              </a:rPr>
              <a:t> </a:t>
            </a:r>
            <a:r>
              <a:rPr lang="en-US" sz="8020" dirty="0" err="1">
                <a:latin typeface="HP-211" pitchFamily="34" charset="0"/>
              </a:rPr>
              <a:t>gô</a:t>
            </a:r>
            <a:endParaRPr lang="en-US" sz="8020" dirty="0">
              <a:latin typeface="HP-211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04338" y="449830"/>
            <a:ext cx="1735858" cy="1326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20" dirty="0" err="1">
                <a:latin typeface="HP-211" pitchFamily="34" charset="0"/>
              </a:rPr>
              <a:t>ghi</a:t>
            </a:r>
            <a:endParaRPr lang="en-US" sz="8020" dirty="0">
              <a:latin typeface="HP-211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7760" y="2866169"/>
            <a:ext cx="1567125" cy="1326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20" dirty="0" err="1">
                <a:latin typeface="HP-211" pitchFamily="34" charset="0"/>
              </a:rPr>
              <a:t>gõ</a:t>
            </a:r>
            <a:endParaRPr lang="en-US" sz="8020" dirty="0">
              <a:latin typeface="HP-21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17770" y="2866169"/>
            <a:ext cx="1567125" cy="1326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20" dirty="0" err="1">
                <a:latin typeface="HP-211" pitchFamily="34" charset="0"/>
              </a:rPr>
              <a:t>gỗ</a:t>
            </a:r>
            <a:endParaRPr lang="en-US" sz="8020" dirty="0">
              <a:latin typeface="HP-211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161" y="5221158"/>
            <a:ext cx="2198668" cy="1326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20" dirty="0" err="1">
                <a:latin typeface="HP-211" pitchFamily="34" charset="0"/>
              </a:rPr>
              <a:t>ghẹ</a:t>
            </a:r>
            <a:endParaRPr lang="en-US" sz="8020" dirty="0">
              <a:latin typeface="HP-211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9615" y="5234228"/>
            <a:ext cx="3257667" cy="1326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20" dirty="0" err="1">
                <a:latin typeface="HP-211" pitchFamily="34" charset="0"/>
              </a:rPr>
              <a:t>gỡ</a:t>
            </a:r>
            <a:r>
              <a:rPr lang="en-US" sz="8020" dirty="0">
                <a:latin typeface="HP-211" pitchFamily="34" charset="0"/>
              </a:rPr>
              <a:t> </a:t>
            </a:r>
            <a:r>
              <a:rPr lang="en-US" sz="8020" dirty="0" err="1">
                <a:latin typeface="HP-211" pitchFamily="34" charset="0"/>
              </a:rPr>
              <a:t>cá</a:t>
            </a:r>
            <a:endParaRPr lang="en-US" sz="8020" dirty="0">
              <a:latin typeface="HP-211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64765" y="67885"/>
            <a:ext cx="611112" cy="6111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702483" y="2509349"/>
            <a:ext cx="611112" cy="6111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1496049" y="4804002"/>
            <a:ext cx="611112" cy="6111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10068227" y="67885"/>
            <a:ext cx="611112" cy="6111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Oval 15"/>
          <p:cNvSpPr/>
          <p:nvPr/>
        </p:nvSpPr>
        <p:spPr>
          <a:xfrm>
            <a:off x="9915449" y="2435943"/>
            <a:ext cx="611112" cy="6111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10144616" y="4880391"/>
            <a:ext cx="611112" cy="61111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25" name="Straight Connector 24"/>
          <p:cNvCxnSpPr>
            <a:stCxn id="6" idx="3"/>
            <a:endCxn id="4" idx="2"/>
          </p:cNvCxnSpPr>
          <p:nvPr/>
        </p:nvCxnSpPr>
        <p:spPr>
          <a:xfrm>
            <a:off x="3573816" y="1117802"/>
            <a:ext cx="1452738" cy="516058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8" idx="3"/>
            <a:endCxn id="4" idx="3"/>
          </p:cNvCxnSpPr>
          <p:nvPr/>
        </p:nvCxnSpPr>
        <p:spPr>
          <a:xfrm flipV="1">
            <a:off x="2734885" y="2201018"/>
            <a:ext cx="2604902" cy="1328512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4" idx="6"/>
            <a:endCxn id="9" idx="1"/>
          </p:cNvCxnSpPr>
          <p:nvPr/>
        </p:nvCxnSpPr>
        <p:spPr>
          <a:xfrm>
            <a:off x="7165446" y="1633859"/>
            <a:ext cx="2252324" cy="1895671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" idx="5"/>
            <a:endCxn id="11" idx="1"/>
          </p:cNvCxnSpPr>
          <p:nvPr/>
        </p:nvCxnSpPr>
        <p:spPr>
          <a:xfrm>
            <a:off x="6852213" y="2201019"/>
            <a:ext cx="1917402" cy="3696570"/>
          </a:xfrm>
          <a:prstGeom prst="line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0" idx="3"/>
            <a:endCxn id="5" idx="2"/>
          </p:cNvCxnSpPr>
          <p:nvPr/>
        </p:nvCxnSpPr>
        <p:spPr>
          <a:xfrm flipV="1">
            <a:off x="3023829" y="5071363"/>
            <a:ext cx="2079115" cy="813156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5" idx="0"/>
          </p:cNvCxnSpPr>
          <p:nvPr/>
        </p:nvCxnSpPr>
        <p:spPr>
          <a:xfrm flipV="1">
            <a:off x="6172389" y="1113191"/>
            <a:ext cx="3139204" cy="315608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908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1507" y="-96749"/>
            <a:ext cx="2634407" cy="694016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latin typeface="HP-211" pitchFamily="34" charset="0"/>
              </a:rPr>
              <a:t>3. </a:t>
            </a:r>
            <a:r>
              <a:rPr lang="en-US" sz="3709" dirty="0" err="1">
                <a:latin typeface="HP-211" pitchFamily="34" charset="0"/>
              </a:rPr>
              <a:t>Ghi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nhớ</a:t>
            </a:r>
            <a:endParaRPr lang="en-US" sz="3709" dirty="0">
              <a:latin typeface="HP-211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49" y="908164"/>
            <a:ext cx="11736025" cy="483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9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1507" y="-161282"/>
            <a:ext cx="2757593" cy="69935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3709" dirty="0">
                <a:solidFill>
                  <a:srgbClr val="FF0000"/>
                </a:solidFill>
                <a:latin typeface="HP-211" pitchFamily="34" charset="0"/>
              </a:rPr>
              <a:t>3</a:t>
            </a:r>
            <a:r>
              <a:rPr lang="en-US" sz="3709" dirty="0">
                <a:latin typeface="HP-211" pitchFamily="34" charset="0"/>
              </a:rPr>
              <a:t>. </a:t>
            </a:r>
            <a:r>
              <a:rPr lang="en-US" sz="3709" dirty="0" err="1">
                <a:latin typeface="HP-211" pitchFamily="34" charset="0"/>
              </a:rPr>
              <a:t>Tập</a:t>
            </a:r>
            <a:r>
              <a:rPr lang="en-US" sz="3709" dirty="0">
                <a:latin typeface="HP-211" pitchFamily="34" charset="0"/>
              </a:rPr>
              <a:t> </a:t>
            </a:r>
            <a:r>
              <a:rPr lang="en-US" sz="3709" dirty="0" err="1">
                <a:latin typeface="HP-211" pitchFamily="34" charset="0"/>
              </a:rPr>
              <a:t>đọc</a:t>
            </a:r>
            <a:endParaRPr lang="en-US" sz="3709" dirty="0">
              <a:latin typeface="HP-211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4616" y="-140673"/>
            <a:ext cx="1908052" cy="1048837"/>
          </a:xfrm>
          <a:prstGeom prst="rect">
            <a:avLst/>
          </a:prstGeom>
          <a:noFill/>
        </p:spPr>
        <p:txBody>
          <a:bodyPr wrap="none" lIns="122027" tIns="61013" rIns="122027" bIns="61013" rtlCol="0">
            <a:spAutoFit/>
          </a:bodyPr>
          <a:lstStyle/>
          <a:p>
            <a:r>
              <a:rPr lang="en-US" sz="6015" dirty="0" err="1">
                <a:solidFill>
                  <a:srgbClr val="FF0000"/>
                </a:solidFill>
                <a:latin typeface="HP-211" pitchFamily="34" charset="0"/>
              </a:rPr>
              <a:t>Ghế</a:t>
            </a:r>
            <a:endParaRPr lang="en-US" sz="6015" dirty="0">
              <a:solidFill>
                <a:srgbClr val="FF0000"/>
              </a:solidFill>
              <a:latin typeface="HP-211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9" b="95266" l="3483" r="96352">
                        <a14:foregroundMark x1="10945" y1="66864" x2="14428" y2="63314"/>
                        <a14:foregroundMark x1="15589" y1="60059" x2="17081" y2="44675"/>
                        <a14:foregroundMark x1="24378" y1="22485" x2="26036" y2="30178"/>
                        <a14:foregroundMark x1="27529" y1="36982" x2="33333" y2="51479"/>
                        <a14:foregroundMark x1="31012" y1="78402" x2="32172" y2="77219"/>
                        <a14:foregroundMark x1="78109" y1="14793" x2="79602" y2="1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730"/>
          <a:stretch/>
        </p:blipFill>
        <p:spPr>
          <a:xfrm>
            <a:off x="3345997" y="220663"/>
            <a:ext cx="2894873" cy="3055559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-244285" y="592303"/>
            <a:ext cx="4339054" cy="251158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sp>
        <p:nvSpPr>
          <p:cNvPr id="6" name="TextBox 5"/>
          <p:cNvSpPr txBox="1"/>
          <p:nvPr/>
        </p:nvSpPr>
        <p:spPr>
          <a:xfrm>
            <a:off x="733653" y="768335"/>
            <a:ext cx="2979661" cy="1820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14" dirty="0" err="1">
                <a:latin typeface="HP-211" pitchFamily="34" charset="0"/>
              </a:rPr>
              <a:t>Hà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có</a:t>
            </a:r>
            <a:r>
              <a:rPr lang="en-US" sz="5614" dirty="0">
                <a:latin typeface="HP-211" pitchFamily="34" charset="0"/>
              </a:rPr>
              <a:t> </a:t>
            </a:r>
          </a:p>
          <a:p>
            <a:r>
              <a:rPr lang="en-US" sz="5614" dirty="0" err="1">
                <a:latin typeface="HP-211" pitchFamily="34" charset="0"/>
              </a:rPr>
              <a:t>ghế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gỗ</a:t>
            </a:r>
            <a:r>
              <a:rPr lang="en-US" sz="5614" dirty="0">
                <a:latin typeface="HP-211" pitchFamily="34" charset="0"/>
              </a:rPr>
              <a:t>.</a:t>
            </a:r>
          </a:p>
        </p:txBody>
      </p:sp>
      <p:sp>
        <p:nvSpPr>
          <p:cNvPr id="9" name="Cloud 8"/>
          <p:cNvSpPr/>
          <p:nvPr/>
        </p:nvSpPr>
        <p:spPr>
          <a:xfrm>
            <a:off x="8005725" y="301425"/>
            <a:ext cx="4409251" cy="259285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59" b="95266" l="3483" r="96352">
                        <a14:foregroundMark x1="10945" y1="66864" x2="14428" y2="63314"/>
                        <a14:foregroundMark x1="15589" y1="60059" x2="17081" y2="44675"/>
                        <a14:foregroundMark x1="24378" y1="22485" x2="26036" y2="30178"/>
                        <a14:foregroundMark x1="27529" y1="36982" x2="33333" y2="51479"/>
                        <a14:foregroundMark x1="31012" y1="78402" x2="32172" y2="77219"/>
                        <a14:foregroundMark x1="78109" y1="14793" x2="79602" y2="14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270"/>
          <a:stretch/>
        </p:blipFill>
        <p:spPr>
          <a:xfrm>
            <a:off x="5790444" y="301424"/>
            <a:ext cx="2673614" cy="28220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40447" y="584149"/>
            <a:ext cx="3680303" cy="1820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14" dirty="0">
                <a:latin typeface="HP-211" pitchFamily="34" charset="0"/>
              </a:rPr>
              <a:t>Ba </a:t>
            </a:r>
            <a:r>
              <a:rPr lang="en-US" sz="5614" dirty="0" err="1">
                <a:latin typeface="HP-211" pitchFamily="34" charset="0"/>
              </a:rPr>
              <a:t>Hà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có</a:t>
            </a:r>
            <a:r>
              <a:rPr lang="en-US" sz="5614" dirty="0">
                <a:latin typeface="HP-211" pitchFamily="34" charset="0"/>
              </a:rPr>
              <a:t> </a:t>
            </a:r>
          </a:p>
          <a:p>
            <a:r>
              <a:rPr lang="en-US" sz="5614" dirty="0" err="1">
                <a:latin typeface="HP-211" pitchFamily="34" charset="0"/>
              </a:rPr>
              <a:t>ghế</a:t>
            </a:r>
            <a:r>
              <a:rPr lang="en-US" sz="5614" dirty="0">
                <a:latin typeface="HP-211" pitchFamily="34" charset="0"/>
              </a:rPr>
              <a:t> da.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914" r="93142">
                        <a14:foregroundMark x1="7018" y1="35838" x2="14673" y2="54624"/>
                        <a14:foregroundMark x1="8612" y1="67341" x2="10367" y2="75723"/>
                        <a14:foregroundMark x1="9250" y1="95376" x2="6380" y2="98555"/>
                        <a14:foregroundMark x1="87719" y1="16185" x2="91228" y2="24277"/>
                        <a14:foregroundMark x1="91228" y1="29480" x2="91547" y2="36416"/>
                        <a14:foregroundMark x1="79107" y1="94509" x2="86603" y2="97399"/>
                        <a14:foregroundMark x1="88198" y1="97110" x2="93301" y2="95087"/>
                        <a14:foregroundMark x1="4944" y1="56069" x2="4944" y2="67630"/>
                        <a14:foregroundMark x1="4147" y1="80347" x2="3828" y2="91329"/>
                        <a14:foregroundMark x1="3349" y1="69653" x2="3828" y2="520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8" r="7309"/>
          <a:stretch/>
        </p:blipFill>
        <p:spPr>
          <a:xfrm>
            <a:off x="3193219" y="3103886"/>
            <a:ext cx="5300008" cy="3304285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-244285" y="3505390"/>
            <a:ext cx="4401632" cy="290278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sp>
        <p:nvSpPr>
          <p:cNvPr id="14" name="TextBox 13"/>
          <p:cNvSpPr txBox="1"/>
          <p:nvPr/>
        </p:nvSpPr>
        <p:spPr>
          <a:xfrm>
            <a:off x="382866" y="4053062"/>
            <a:ext cx="3574243" cy="1820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14" dirty="0" err="1">
                <a:latin typeface="HP-211" pitchFamily="34" charset="0"/>
              </a:rPr>
              <a:t>Bờ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hồ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có</a:t>
            </a:r>
            <a:r>
              <a:rPr lang="en-US" sz="5614" dirty="0">
                <a:latin typeface="HP-211" pitchFamily="34" charset="0"/>
              </a:rPr>
              <a:t> </a:t>
            </a:r>
          </a:p>
          <a:p>
            <a:r>
              <a:rPr lang="en-US" sz="5614" dirty="0" err="1">
                <a:latin typeface="HP-211" pitchFamily="34" charset="0"/>
              </a:rPr>
              <a:t>ghế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đá</a:t>
            </a:r>
            <a:r>
              <a:rPr lang="en-US" sz="5614" dirty="0">
                <a:latin typeface="HP-211" pitchFamily="34" charset="0"/>
              </a:rPr>
              <a:t>.</a:t>
            </a:r>
          </a:p>
        </p:txBody>
      </p:sp>
      <p:sp>
        <p:nvSpPr>
          <p:cNvPr id="15" name="Cloud 14"/>
          <p:cNvSpPr/>
          <p:nvPr/>
        </p:nvSpPr>
        <p:spPr>
          <a:xfrm>
            <a:off x="7318224" y="4053063"/>
            <a:ext cx="5096752" cy="266066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6"/>
          </a:p>
        </p:txBody>
      </p:sp>
      <p:sp>
        <p:nvSpPr>
          <p:cNvPr id="16" name="TextBox 15"/>
          <p:cNvSpPr txBox="1"/>
          <p:nvPr/>
        </p:nvSpPr>
        <p:spPr>
          <a:xfrm>
            <a:off x="7776557" y="4435007"/>
            <a:ext cx="4683058" cy="1820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14" dirty="0" err="1">
                <a:latin typeface="HP-211" pitchFamily="34" charset="0"/>
              </a:rPr>
              <a:t>Bà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bế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bé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Lê</a:t>
            </a:r>
            <a:r>
              <a:rPr lang="en-US" sz="5614" dirty="0">
                <a:latin typeface="HP-211" pitchFamily="34" charset="0"/>
              </a:rPr>
              <a:t> </a:t>
            </a:r>
          </a:p>
          <a:p>
            <a:r>
              <a:rPr lang="en-US" sz="5614" dirty="0">
                <a:latin typeface="HP-211" pitchFamily="34" charset="0"/>
              </a:rPr>
              <a:t>ở </a:t>
            </a:r>
            <a:r>
              <a:rPr lang="en-US" sz="5614" dirty="0" err="1">
                <a:latin typeface="HP-211" pitchFamily="34" charset="0"/>
              </a:rPr>
              <a:t>ghế</a:t>
            </a:r>
            <a:r>
              <a:rPr lang="en-US" sz="5614" dirty="0">
                <a:latin typeface="HP-211" pitchFamily="34" charset="0"/>
              </a:rPr>
              <a:t> </a:t>
            </a:r>
            <a:r>
              <a:rPr lang="en-US" sz="5614" dirty="0" err="1">
                <a:latin typeface="HP-211" pitchFamily="34" charset="0"/>
              </a:rPr>
              <a:t>đá</a:t>
            </a:r>
            <a:r>
              <a:rPr lang="en-US" sz="5614" dirty="0">
                <a:latin typeface="HP-211" pitchFamily="34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8281" y="1632249"/>
            <a:ext cx="2770753" cy="956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14" dirty="0" err="1">
                <a:solidFill>
                  <a:srgbClr val="FF0000"/>
                </a:solidFill>
                <a:latin typeface="HP-211" pitchFamily="34" charset="0"/>
              </a:rPr>
              <a:t>ghế</a:t>
            </a:r>
            <a:r>
              <a:rPr lang="en-US" sz="56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614" dirty="0" err="1">
                <a:solidFill>
                  <a:srgbClr val="FF0000"/>
                </a:solidFill>
                <a:latin typeface="HP-211" pitchFamily="34" charset="0"/>
              </a:rPr>
              <a:t>gỗ</a:t>
            </a:r>
            <a:endParaRPr lang="en-US" sz="56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64059" y="5298920"/>
            <a:ext cx="2802892" cy="956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14" dirty="0" err="1">
                <a:solidFill>
                  <a:srgbClr val="FF0000"/>
                </a:solidFill>
                <a:latin typeface="HP-211" pitchFamily="34" charset="0"/>
              </a:rPr>
              <a:t>ghế</a:t>
            </a:r>
            <a:r>
              <a:rPr lang="en-US" sz="56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614" dirty="0" err="1">
                <a:solidFill>
                  <a:srgbClr val="FF0000"/>
                </a:solidFill>
                <a:latin typeface="HP-211" pitchFamily="34" charset="0"/>
              </a:rPr>
              <a:t>đá</a:t>
            </a:r>
            <a:endParaRPr lang="en-US" sz="56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40448" y="1442887"/>
            <a:ext cx="2802892" cy="956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14" dirty="0" err="1">
                <a:solidFill>
                  <a:srgbClr val="FF0000"/>
                </a:solidFill>
                <a:latin typeface="HP-211" pitchFamily="34" charset="0"/>
              </a:rPr>
              <a:t>ghế</a:t>
            </a:r>
            <a:r>
              <a:rPr lang="en-US" sz="5614" dirty="0">
                <a:solidFill>
                  <a:srgbClr val="FF0000"/>
                </a:solidFill>
                <a:latin typeface="HP-211" pitchFamily="34" charset="0"/>
              </a:rPr>
              <a:t> da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6827" y="4040113"/>
            <a:ext cx="2205096" cy="956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614" dirty="0" err="1">
                <a:solidFill>
                  <a:srgbClr val="FF0000"/>
                </a:solidFill>
                <a:latin typeface="HP-211" pitchFamily="34" charset="0"/>
              </a:rPr>
              <a:t>Bờ</a:t>
            </a:r>
            <a:r>
              <a:rPr lang="en-US" sz="5614" dirty="0">
                <a:solidFill>
                  <a:srgbClr val="FF0000"/>
                </a:solidFill>
                <a:latin typeface="HP-211" pitchFamily="34" charset="0"/>
              </a:rPr>
              <a:t> </a:t>
            </a:r>
            <a:r>
              <a:rPr lang="en-US" sz="5614" dirty="0" err="1">
                <a:solidFill>
                  <a:srgbClr val="FF0000"/>
                </a:solidFill>
                <a:latin typeface="HP-211" pitchFamily="34" charset="0"/>
              </a:rPr>
              <a:t>hồ</a:t>
            </a:r>
            <a:endParaRPr lang="en-US" sz="5614" dirty="0">
              <a:solidFill>
                <a:srgbClr val="FF0000"/>
              </a:solidFill>
              <a:latin typeface="HP-211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64761" y="592304"/>
            <a:ext cx="468892" cy="47019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9151559" y="241659"/>
            <a:ext cx="468892" cy="47019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1664765" y="3491291"/>
            <a:ext cx="468892" cy="47019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Oval 24"/>
          <p:cNvSpPr/>
          <p:nvPr/>
        </p:nvSpPr>
        <p:spPr>
          <a:xfrm>
            <a:off x="9708542" y="3875478"/>
            <a:ext cx="468892" cy="47019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8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77933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0000" y="2817888"/>
            <a:ext cx="7213600" cy="2098071"/>
          </a:xfrm>
          <a:prstGeom prst="rect">
            <a:avLst/>
          </a:prstGeom>
          <a:noFill/>
        </p:spPr>
        <p:txBody>
          <a:bodyPr wrap="square" lIns="122027" tIns="61013" rIns="122027" bIns="61013" rtlCol="0">
            <a:spAutoFit/>
          </a:bodyPr>
          <a:lstStyle/>
          <a:p>
            <a:r>
              <a:rPr lang="en-US" sz="12832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Tập</a:t>
            </a:r>
            <a:r>
              <a:rPr lang="en-US" sz="12832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 V</a:t>
            </a:r>
            <a:r>
              <a:rPr lang="el-GR" sz="12832" b="1" dirty="0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Θ</a:t>
            </a:r>
            <a:r>
              <a:rPr lang="en-US" sz="12832" b="1" dirty="0" err="1">
                <a:solidFill>
                  <a:schemeClr val="bg1"/>
                </a:solidFill>
                <a:latin typeface="HP001" pitchFamily="34" charset="0"/>
                <a:ea typeface="HP001" pitchFamily="34" charset="0"/>
              </a:rPr>
              <a:t>ʴt</a:t>
            </a:r>
            <a:endParaRPr lang="en-US" sz="12832" b="1" dirty="0">
              <a:solidFill>
                <a:schemeClr val="bg1"/>
              </a:solidFill>
              <a:latin typeface="HP001" pitchFamily="34" charset="0"/>
              <a:ea typeface="HP0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344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</TotalTime>
  <Words>166</Words>
  <Application>Microsoft Office PowerPoint</Application>
  <PresentationFormat>Widescreen</PresentationFormat>
  <Paragraphs>70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HP001</vt:lpstr>
      <vt:lpstr>HP-087</vt:lpstr>
      <vt:lpstr>HP-092</vt:lpstr>
      <vt:lpstr>HP-211</vt:lpstr>
      <vt:lpstr>Times New Roman</vt:lpstr>
      <vt:lpstr>VNI 15 Chops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KIM ANH</cp:lastModifiedBy>
  <cp:revision>118</cp:revision>
  <dcterms:created xsi:type="dcterms:W3CDTF">2021-09-04T05:54:38Z</dcterms:created>
  <dcterms:modified xsi:type="dcterms:W3CDTF">2024-10-31T13:22:23Z</dcterms:modified>
</cp:coreProperties>
</file>