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5" r:id="rId3"/>
    <p:sldId id="274" r:id="rId4"/>
    <p:sldId id="259" r:id="rId5"/>
    <p:sldId id="260" r:id="rId6"/>
    <p:sldId id="261" r:id="rId7"/>
    <p:sldId id="281" r:id="rId8"/>
    <p:sldId id="272" r:id="rId9"/>
    <p:sldId id="277" r:id="rId10"/>
    <p:sldId id="283" r:id="rId11"/>
    <p:sldId id="275" r:id="rId12"/>
    <p:sldId id="280" r:id="rId13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52" y="32"/>
      </p:cViewPr>
      <p:guideLst>
        <p:guide orient="horz" pos="1620"/>
        <p:guide pos="2880"/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9671" y="685801"/>
            <a:ext cx="7886877" cy="1272143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0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3700" dirty="0">
                <a:solidFill>
                  <a:schemeClr val="bg1"/>
                </a:solidFill>
                <a:latin typeface="HP-087" pitchFamily="34" charset="0"/>
              </a:rPr>
              <a:t>LỚP HỌC </a:t>
            </a:r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hạnh</a:t>
            </a:r>
            <a:r>
              <a:rPr lang="vi-VN" sz="3700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0" dirty="0" err="1">
                <a:solidFill>
                  <a:schemeClr val="bg1"/>
                </a:solidFill>
                <a:latin typeface="HP-087" pitchFamily="34" charset="0"/>
              </a:rPr>
              <a:t>phúc</a:t>
            </a:r>
            <a:endParaRPr lang="en-US" sz="3700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3946" y="1803401"/>
            <a:ext cx="3851249" cy="77970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300" dirty="0">
                <a:solidFill>
                  <a:srgbClr val="FFFF00"/>
                </a:solidFill>
                <a:latin typeface="HP-092" pitchFamily="34" charset="0"/>
              </a:rPr>
              <a:t>LỚP 1/</a:t>
            </a:r>
            <a:r>
              <a:rPr lang="vi-VN" sz="4300" dirty="0">
                <a:solidFill>
                  <a:srgbClr val="FFFF00"/>
                </a:solidFill>
                <a:latin typeface="HP-092" pitchFamily="34" charset="0"/>
              </a:rPr>
              <a:t>4</a:t>
            </a:r>
            <a:endParaRPr lang="en-US" sz="4300" dirty="0">
              <a:solidFill>
                <a:srgbClr val="FFFF00"/>
              </a:solidFill>
              <a:latin typeface="HP-09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347119" y="2743200"/>
            <a:ext cx="7230706" cy="86177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dirty="0">
                <a:latin typeface="VNI 15 Chops" pitchFamily="2" charset="2"/>
              </a:rPr>
              <a:t>GV:  </a:t>
            </a:r>
            <a:r>
              <a:rPr lang="en-US" sz="4800" dirty="0" err="1">
                <a:latin typeface="VNI 15 Chops" pitchFamily="2" charset="2"/>
              </a:rPr>
              <a:t>Vuõ</a:t>
            </a:r>
            <a:r>
              <a:rPr lang="en-US" sz="4800" dirty="0">
                <a:latin typeface="VNI 15 Chops" pitchFamily="2" charset="2"/>
              </a:rPr>
              <a:t> </a:t>
            </a:r>
            <a:r>
              <a:rPr lang="en-US" sz="4800" dirty="0" err="1">
                <a:latin typeface="VNI 15 Chops" pitchFamily="2" charset="2"/>
              </a:rPr>
              <a:t>Thò</a:t>
            </a:r>
            <a:r>
              <a:rPr lang="en-US" sz="4800" dirty="0">
                <a:latin typeface="VNI 15 Chops" pitchFamily="2" charset="2"/>
              </a:rPr>
              <a:t> Kim </a:t>
            </a:r>
            <a:r>
              <a:rPr lang="en-US" sz="4800" dirty="0" err="1">
                <a:latin typeface="VNI 15 Chops" pitchFamily="2" charset="2"/>
              </a:rPr>
              <a:t>Anh</a:t>
            </a:r>
            <a:endParaRPr lang="en-US" sz="4800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7285" y="4241801"/>
            <a:ext cx="3737910" cy="861775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12: g - h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9D8F07E-A291-4ACD-8F94-FCB7C759E6EB}"/>
              </a:ext>
            </a:extLst>
          </p:cNvPr>
          <p:cNvSpPr txBox="1"/>
          <p:nvPr/>
        </p:nvSpPr>
        <p:spPr>
          <a:xfrm>
            <a:off x="3834167" y="3429000"/>
            <a:ext cx="4677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314.4768"/>
                </p14:media>
              </p:ext>
            </p:extLst>
          </p:nvPr>
        </p:nvPicPr>
        <p:blipFill rotWithShape="1">
          <a:blip r:embed="rId4"/>
          <a:srcRect l="19808" t="51940" r="21144" b="7054"/>
          <a:stretch>
            <a:fillRect/>
          </a:stretch>
        </p:blipFill>
        <p:spPr>
          <a:xfrm>
            <a:off x="101349" y="279400"/>
            <a:ext cx="11959141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1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52110" y="2181737"/>
            <a:ext cx="2501321" cy="209288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2800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ga</a:t>
            </a:r>
            <a:endParaRPr lang="en-US" sz="12800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7203" y="4384120"/>
            <a:ext cx="1686878" cy="209288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2800" dirty="0">
                <a:latin typeface="HP-211" pitchFamily="34" charset="0"/>
              </a:rPr>
              <a:t>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2535" y="2250520"/>
            <a:ext cx="2332889" cy="209288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2800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hồ</a:t>
            </a:r>
            <a:endParaRPr lang="en-US" sz="12800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1146" y="80"/>
            <a:ext cx="1364939" cy="209288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2800" dirty="0">
                <a:solidFill>
                  <a:srgbClr val="FF0000"/>
                </a:solidFill>
                <a:latin typeface="HP-211" pitchFamily="34" charset="0"/>
              </a:rPr>
              <a:t>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99801" y="15320"/>
            <a:ext cx="1251939" cy="209288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2800" dirty="0">
                <a:solidFill>
                  <a:srgbClr val="FF0000"/>
                </a:solidFill>
                <a:latin typeface="HP-211" pitchFamily="34" charset="0"/>
              </a:rPr>
              <a:t>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01150" y="4399440"/>
            <a:ext cx="1381995" cy="209288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2800" dirty="0">
                <a:latin typeface="HP-211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47801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9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58235" cy="6858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595033"/>
            <a:ext cx="713436" cy="64205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34669"/>
            <a:ext cx="5991236" cy="723332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0" y="4680102"/>
            <a:ext cx="4082241" cy="22345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4951" y="2040104"/>
            <a:ext cx="9382399" cy="1896897"/>
          </a:xfrm>
          <a:prstGeom prst="rect">
            <a:avLst/>
          </a:prstGeom>
          <a:noFill/>
        </p:spPr>
        <p:txBody>
          <a:bodyPr wrap="none" lIns="121725" tIns="60862" rIns="121725" bIns="60862">
            <a:prstTxWarp prst="textDoubleWave1">
              <a:avLst/>
            </a:prstTxWarp>
            <a:spAutoFit/>
          </a:bodyPr>
          <a:lstStyle/>
          <a:p>
            <a:pPr algn="ctr" defTabSz="912937">
              <a:defRPr/>
            </a:pP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28" y="17405"/>
            <a:ext cx="2935508" cy="2192395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268" y="6160069"/>
            <a:ext cx="5991236" cy="723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" y="-308679"/>
            <a:ext cx="3141808" cy="24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" y="-25399"/>
            <a:ext cx="2068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P-211" pitchFamily="34" charset="0"/>
              </a:rPr>
              <a:t>4. </a:t>
            </a:r>
            <a:r>
              <a:rPr lang="en-US" sz="2800" dirty="0" err="1">
                <a:latin typeface="HP-211" pitchFamily="34" charset="0"/>
              </a:rPr>
              <a:t>Tập</a:t>
            </a:r>
            <a:r>
              <a:rPr lang="en-US" sz="2800" dirty="0">
                <a:latin typeface="HP-211" pitchFamily="34" charset="0"/>
              </a:rPr>
              <a:t> </a:t>
            </a:r>
            <a:r>
              <a:rPr lang="en-US" sz="2800" dirty="0" err="1">
                <a:latin typeface="HP-211" pitchFamily="34" charset="0"/>
              </a:rPr>
              <a:t>đọc</a:t>
            </a:r>
            <a:endParaRPr lang="en-US" sz="2800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8009" y="0"/>
            <a:ext cx="29658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HP-211" pitchFamily="34" charset="0"/>
              </a:rPr>
              <a:t>Ở </a:t>
            </a:r>
            <a:r>
              <a:rPr lang="en-US" sz="5400" dirty="0" err="1">
                <a:solidFill>
                  <a:srgbClr val="FF0000"/>
                </a:solidFill>
                <a:latin typeface="HP-211" pitchFamily="34" charset="0"/>
              </a:rPr>
              <a:t>bờ</a:t>
            </a:r>
            <a:r>
              <a:rPr lang="en-US" sz="54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HP-211" pitchFamily="34" charset="0"/>
              </a:rPr>
              <a:t>đê</a:t>
            </a:r>
            <a:endParaRPr lang="en-US" sz="5400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08" y="609600"/>
            <a:ext cx="2939111" cy="19469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5081" y="2514600"/>
            <a:ext cx="6253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HP-211" pitchFamily="34" charset="0"/>
              </a:rPr>
              <a:t>Dê</a:t>
            </a:r>
            <a:r>
              <a:rPr lang="en-US" sz="5400" dirty="0">
                <a:latin typeface="HP-211" pitchFamily="34" charset="0"/>
              </a:rPr>
              <a:t> la </a:t>
            </a:r>
            <a:r>
              <a:rPr lang="en-US" sz="5400" dirty="0" err="1">
                <a:latin typeface="HP-211" pitchFamily="34" charset="0"/>
              </a:rPr>
              <a:t>cà</a:t>
            </a:r>
            <a:r>
              <a:rPr lang="en-US" sz="5400" dirty="0">
                <a:latin typeface="HP-211" pitchFamily="34" charset="0"/>
              </a:rPr>
              <a:t> ở </a:t>
            </a:r>
            <a:r>
              <a:rPr lang="en-US" sz="5400" dirty="0" err="1">
                <a:latin typeface="HP-211" pitchFamily="34" charset="0"/>
              </a:rPr>
              <a:t>bờ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đê</a:t>
            </a:r>
            <a:r>
              <a:rPr lang="en-US" sz="5400" dirty="0">
                <a:latin typeface="HP-211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978" y="627443"/>
            <a:ext cx="3087741" cy="19633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61317" y="2590800"/>
            <a:ext cx="4634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HP-211" pitchFamily="34" charset="0"/>
              </a:rPr>
              <a:t>Bờ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đê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có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dế</a:t>
            </a:r>
            <a:r>
              <a:rPr lang="en-US" sz="5400" dirty="0">
                <a:latin typeface="HP-211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747" y="3581400"/>
            <a:ext cx="3400372" cy="1981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92424" y="5569803"/>
            <a:ext cx="5965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HP-211" pitchFamily="34" charset="0"/>
              </a:rPr>
              <a:t>Bờ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đê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có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cả</a:t>
            </a:r>
            <a:r>
              <a:rPr lang="en-US" sz="5400" dirty="0">
                <a:latin typeface="HP-211" pitchFamily="34" charset="0"/>
              </a:rPr>
              <a:t> </a:t>
            </a:r>
            <a:r>
              <a:rPr lang="en-US" sz="5400" dirty="0" err="1">
                <a:latin typeface="HP-211" pitchFamily="34" charset="0"/>
              </a:rPr>
              <a:t>bê</a:t>
            </a:r>
            <a:r>
              <a:rPr lang="en-US" sz="5400" dirty="0">
                <a:latin typeface="HP-211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59968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01146" y="990600"/>
            <a:ext cx="1364939" cy="209288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2800" dirty="0">
                <a:solidFill>
                  <a:srgbClr val="FF0000"/>
                </a:solidFill>
                <a:latin typeface="HP-211" pitchFamily="34" charset="0"/>
              </a:rPr>
              <a:t>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99801" y="1005840"/>
            <a:ext cx="1251939" cy="2092880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12800" dirty="0">
                <a:solidFill>
                  <a:srgbClr val="FF0000"/>
                </a:solidFill>
                <a:latin typeface="HP-211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002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-25400"/>
            <a:ext cx="3185709" cy="69762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latin typeface="HP-211" pitchFamily="34" charset="0"/>
              </a:rPr>
              <a:t>1. </a:t>
            </a:r>
            <a:r>
              <a:rPr lang="en-US" sz="3700" dirty="0" err="1">
                <a:latin typeface="HP-211" pitchFamily="34" charset="0"/>
              </a:rPr>
              <a:t>Làm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quen</a:t>
            </a:r>
            <a:endParaRPr lang="en-US" sz="3700" dirty="0"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3433" y="4445001"/>
            <a:ext cx="1938459" cy="1600439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9600" dirty="0" err="1">
                <a:solidFill>
                  <a:srgbClr val="00B050"/>
                </a:solidFill>
                <a:latin typeface="HP-211" pitchFamily="34" charset="0"/>
              </a:rPr>
              <a:t>g</a:t>
            </a:r>
            <a:r>
              <a:rPr lang="en-US" sz="9600" dirty="0" err="1">
                <a:latin typeface="HP-211" pitchFamily="34" charset="0"/>
              </a:rPr>
              <a:t>a</a:t>
            </a:r>
            <a:endParaRPr lang="en-US" sz="9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17533" y="4140200"/>
            <a:ext cx="3445854" cy="1219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8800" dirty="0" err="1">
                <a:latin typeface="HP-211" pitchFamily="34" charset="0"/>
              </a:rPr>
              <a:t>ga</a:t>
            </a:r>
            <a:endParaRPr lang="en-US" sz="8800" dirty="0">
              <a:latin typeface="HP-211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317532" y="5461000"/>
            <a:ext cx="1672253" cy="1117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40460" y="5461000"/>
            <a:ext cx="1722927" cy="1117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HP-211" pitchFamily="34" charset="0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24329" y="4445001"/>
            <a:ext cx="1810536" cy="1600439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9600" dirty="0" err="1">
                <a:solidFill>
                  <a:srgbClr val="00B050"/>
                </a:solidFill>
                <a:latin typeface="HP-211" pitchFamily="34" charset="0"/>
              </a:rPr>
              <a:t>h</a:t>
            </a:r>
            <a:r>
              <a:rPr lang="en-US" sz="9600" dirty="0" err="1">
                <a:latin typeface="HP-211" pitchFamily="34" charset="0"/>
              </a:rPr>
              <a:t>ồ</a:t>
            </a:r>
            <a:endParaRPr lang="en-US" sz="96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08249" y="4140200"/>
            <a:ext cx="3445854" cy="1219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8800" dirty="0" err="1">
                <a:latin typeface="HP-211" pitchFamily="34" charset="0"/>
              </a:rPr>
              <a:t>hồ</a:t>
            </a:r>
            <a:endParaRPr lang="en-US" sz="8800" dirty="0">
              <a:latin typeface="HP-211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408248" y="5461000"/>
            <a:ext cx="1672253" cy="1117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170710" y="5461000"/>
            <a:ext cx="1722927" cy="11176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HP-211" pitchFamily="34" charset="0"/>
              </a:rPr>
              <a:t>ồ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9" y="780736"/>
            <a:ext cx="4209833" cy="3156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708" y="793680"/>
            <a:ext cx="4256026" cy="314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 animBg="1"/>
      <p:bldP spid="14" grpId="0" animBg="1"/>
      <p:bldP spid="15" grpId="0" animBg="1"/>
      <p:bldP spid="8" grpId="0"/>
      <p:bldP spid="8" grpId="1"/>
      <p:bldP spid="9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952597" y="2616200"/>
            <a:ext cx="1013487" cy="1930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445854" y="4038600"/>
            <a:ext cx="1317532" cy="812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384965" y="4038600"/>
            <a:ext cx="1216184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952597" y="3327400"/>
            <a:ext cx="810789" cy="223520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776873" y="2550161"/>
            <a:ext cx="1418881" cy="23622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157119" y="3429000"/>
            <a:ext cx="1038635" cy="213360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99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" y="-25400"/>
            <a:ext cx="2750771" cy="69762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3700" dirty="0">
                <a:latin typeface="HP-211" pitchFamily="34" charset="0"/>
              </a:rPr>
              <a:t>3. </a:t>
            </a:r>
            <a:r>
              <a:rPr lang="en-US" sz="3700" dirty="0" err="1">
                <a:latin typeface="HP-211" pitchFamily="34" charset="0"/>
              </a:rPr>
              <a:t>Tập</a:t>
            </a:r>
            <a:r>
              <a:rPr lang="en-US" sz="3700" dirty="0">
                <a:latin typeface="HP-211" pitchFamily="34" charset="0"/>
              </a:rPr>
              <a:t> </a:t>
            </a:r>
            <a:r>
              <a:rPr lang="en-US" sz="3700" dirty="0" err="1">
                <a:latin typeface="HP-211" pitchFamily="34" charset="0"/>
              </a:rPr>
              <a:t>đọc</a:t>
            </a:r>
            <a:endParaRPr lang="en-US" sz="3700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43158" y="64293"/>
            <a:ext cx="6004278" cy="1231107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Bé</a:t>
            </a:r>
            <a:r>
              <a:rPr lang="en-US" sz="72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Hà</a:t>
            </a:r>
            <a:r>
              <a:rPr lang="en-US" sz="7200" dirty="0">
                <a:solidFill>
                  <a:srgbClr val="FF0000"/>
                </a:solidFill>
                <a:latin typeface="HP-211" pitchFamily="34" charset="0"/>
              </a:rPr>
              <a:t>, </a:t>
            </a:r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bé</a:t>
            </a:r>
            <a:r>
              <a:rPr lang="en-US" sz="72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Lê</a:t>
            </a:r>
            <a:endParaRPr lang="en-US" sz="7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02697" y="5562600"/>
            <a:ext cx="4864735" cy="12668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3119" y="1484491"/>
            <a:ext cx="6457464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>
                <a:latin typeface="HP-211" pitchFamily="34" charset="0"/>
              </a:rPr>
              <a:t>- </a:t>
            </a:r>
            <a:r>
              <a:rPr lang="en-US" sz="6000" dirty="0" err="1">
                <a:latin typeface="HP-211" pitchFamily="34" charset="0"/>
              </a:rPr>
              <a:t>Bé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Lê</a:t>
            </a:r>
            <a:r>
              <a:rPr lang="en-US" sz="6000" dirty="0">
                <a:latin typeface="HP-211" pitchFamily="34" charset="0"/>
              </a:rPr>
              <a:t> ho, </a:t>
            </a:r>
            <a:r>
              <a:rPr lang="en-US" sz="6000" dirty="0" err="1">
                <a:latin typeface="HP-211" pitchFamily="34" charset="0"/>
              </a:rPr>
              <a:t>bà</a:t>
            </a:r>
            <a:r>
              <a:rPr lang="en-US" sz="6000" dirty="0">
                <a:latin typeface="HP-211" pitchFamily="34" charset="0"/>
              </a:rPr>
              <a:t> ạ.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9491" y="2779891"/>
            <a:ext cx="5050028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 err="1">
                <a:latin typeface="HP-211" pitchFamily="34" charset="0"/>
              </a:rPr>
              <a:t>Bà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bế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bé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Lê</a:t>
            </a:r>
            <a:r>
              <a:rPr lang="en-US" sz="6000" dirty="0">
                <a:latin typeface="HP-211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1791" y="4075291"/>
            <a:ext cx="3033450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>
                <a:latin typeface="HP-211" pitchFamily="34" charset="0"/>
              </a:rPr>
              <a:t>- A, </a:t>
            </a:r>
            <a:r>
              <a:rPr lang="en-US" sz="6000" dirty="0" err="1">
                <a:latin typeface="HP-211" pitchFamily="34" charset="0"/>
              </a:rPr>
              <a:t>ba</a:t>
            </a:r>
            <a:r>
              <a:rPr lang="en-US" sz="6000" dirty="0">
                <a:latin typeface="HP-211" pitchFamily="34" charset="0"/>
              </a:rPr>
              <a:t>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27379" y="5294491"/>
            <a:ext cx="9092801" cy="1046242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6000" dirty="0">
                <a:latin typeface="HP-211" pitchFamily="34" charset="0"/>
              </a:rPr>
              <a:t>Ba </a:t>
            </a:r>
            <a:r>
              <a:rPr lang="en-US" sz="6000" dirty="0" err="1">
                <a:latin typeface="HP-211" pitchFamily="34" charset="0"/>
              </a:rPr>
              <a:t>bế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cả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Hà</a:t>
            </a:r>
            <a:r>
              <a:rPr lang="en-US" sz="6000" dirty="0">
                <a:latin typeface="HP-211" pitchFamily="34" charset="0"/>
              </a:rPr>
              <a:t>, </a:t>
            </a:r>
            <a:r>
              <a:rPr lang="en-US" sz="6000" dirty="0" err="1">
                <a:latin typeface="HP-211" pitchFamily="34" charset="0"/>
              </a:rPr>
              <a:t>cả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bé</a:t>
            </a:r>
            <a:r>
              <a:rPr lang="en-US" sz="6000" dirty="0">
                <a:latin typeface="HP-211" pitchFamily="34" charset="0"/>
              </a:rPr>
              <a:t> </a:t>
            </a:r>
            <a:r>
              <a:rPr lang="en-US" sz="6000" dirty="0" err="1">
                <a:latin typeface="HP-211" pitchFamily="34" charset="0"/>
              </a:rPr>
              <a:t>Lê</a:t>
            </a:r>
            <a:r>
              <a:rPr lang="en-US" sz="6000" dirty="0">
                <a:latin typeface="HP-211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3716" y="2819400"/>
            <a:ext cx="7195754" cy="2092880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28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128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128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128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12800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98.3102" end="28441.5888"/>
                </p14:media>
              </p:ext>
            </p:extLst>
          </p:nvPr>
        </p:nvPicPr>
        <p:blipFill rotWithShape="1">
          <a:blip r:embed="rId4"/>
          <a:srcRect l="19730" t="-87" r="21197" b="49724"/>
          <a:stretch>
            <a:fillRect/>
          </a:stretch>
        </p:blipFill>
        <p:spPr>
          <a:xfrm>
            <a:off x="506743" y="162560"/>
            <a:ext cx="11249700" cy="570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2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119</Words>
  <Application>Microsoft Office PowerPoint</Application>
  <PresentationFormat>Custom</PresentationFormat>
  <Paragraphs>36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89</cp:revision>
  <dcterms:created xsi:type="dcterms:W3CDTF">2021-09-04T05:54:38Z</dcterms:created>
  <dcterms:modified xsi:type="dcterms:W3CDTF">2024-10-31T13:21:36Z</dcterms:modified>
</cp:coreProperties>
</file>