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4" r:id="rId3"/>
    <p:sldId id="259" r:id="rId4"/>
    <p:sldId id="260" r:id="rId5"/>
    <p:sldId id="282" r:id="rId6"/>
    <p:sldId id="283" r:id="rId7"/>
    <p:sldId id="284" r:id="rId8"/>
    <p:sldId id="285" r:id="rId9"/>
    <p:sldId id="286" r:id="rId10"/>
    <p:sldId id="287" r:id="rId11"/>
    <p:sldId id="281" r:id="rId12"/>
    <p:sldId id="272" r:id="rId13"/>
    <p:sldId id="277" r:id="rId14"/>
    <p:sldId id="275" r:id="rId15"/>
    <p:sldId id="280" r:id="rId16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C505"/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52" y="32"/>
      </p:cViewPr>
      <p:guideLst>
        <p:guide orient="horz" pos="1620"/>
        <p:guide pos="2880"/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4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2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2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4" y="1535114"/>
            <a:ext cx="537359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4" y="2174874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9" y="1535114"/>
            <a:ext cx="537570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9" y="2174874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6" y="273050"/>
            <a:ext cx="4001161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3" y="27305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6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7" y="4800600"/>
            <a:ext cx="7297103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7" y="612774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7" y="5367339"/>
            <a:ext cx="7297103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2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6.xml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microsoft.com/office/2007/relationships/hdphoto" Target="../media/hdphoto10.wdp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6.wdp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slide" Target="slide7.xml"/><Relationship Id="rId18" Type="http://schemas.openxmlformats.org/officeDocument/2006/relationships/slide" Target="slide6.xml"/><Relationship Id="rId3" Type="http://schemas.openxmlformats.org/officeDocument/2006/relationships/image" Target="../media/image17.gif"/><Relationship Id="rId21" Type="http://schemas.openxmlformats.org/officeDocument/2006/relationships/slide" Target="slide11.xml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17" Type="http://schemas.openxmlformats.org/officeDocument/2006/relationships/slide" Target="slide15.xml"/><Relationship Id="rId2" Type="http://schemas.openxmlformats.org/officeDocument/2006/relationships/image" Target="../media/image16.png"/><Relationship Id="rId16" Type="http://schemas.openxmlformats.org/officeDocument/2006/relationships/slide" Target="slide5.xml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11" Type="http://schemas.openxmlformats.org/officeDocument/2006/relationships/slide" Target="slide9.xml"/><Relationship Id="rId5" Type="http://schemas.openxmlformats.org/officeDocument/2006/relationships/image" Target="../media/image19.gif"/><Relationship Id="rId15" Type="http://schemas.microsoft.com/office/2007/relationships/hdphoto" Target="../media/hdphoto8.wdp"/><Relationship Id="rId10" Type="http://schemas.openxmlformats.org/officeDocument/2006/relationships/image" Target="../media/image22.png"/><Relationship Id="rId19" Type="http://schemas.openxmlformats.org/officeDocument/2006/relationships/slide" Target="slide10.xml"/><Relationship Id="rId4" Type="http://schemas.openxmlformats.org/officeDocument/2006/relationships/image" Target="../media/image18.gif"/><Relationship Id="rId9" Type="http://schemas.openxmlformats.org/officeDocument/2006/relationships/slide" Target="slide8.xml"/><Relationship Id="rId14" Type="http://schemas.openxmlformats.org/officeDocument/2006/relationships/image" Target="../media/image24.png"/><Relationship Id="rId2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6.xml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4024" y="609600"/>
            <a:ext cx="100222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4800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4800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HP-087" pitchFamily="34" charset="0"/>
              </a:rPr>
              <a:t>LỚP HỌC </a:t>
            </a:r>
            <a:r>
              <a:rPr lang="vi-VN" sz="4800" dirty="0" err="1">
                <a:solidFill>
                  <a:schemeClr val="bg1"/>
                </a:solidFill>
                <a:latin typeface="HP-087" pitchFamily="34" charset="0"/>
              </a:rPr>
              <a:t>hạnh</a:t>
            </a:r>
            <a:r>
              <a:rPr lang="vi-VN" sz="48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HP-087" pitchFamily="34" charset="0"/>
              </a:rPr>
              <a:t>phúc</a:t>
            </a:r>
            <a:endParaRPr lang="en-US" sz="4800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4670" y="2057400"/>
            <a:ext cx="3851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HP-092" pitchFamily="34" charset="0"/>
              </a:rPr>
              <a:t>LỚP 1/</a:t>
            </a:r>
            <a:r>
              <a:rPr lang="vi-VN" sz="4800" dirty="0">
                <a:solidFill>
                  <a:srgbClr val="FFFF00"/>
                </a:solidFill>
                <a:latin typeface="HP-092" pitchFamily="34" charset="0"/>
              </a:rPr>
              <a:t>4</a:t>
            </a:r>
            <a:endParaRPr lang="en-US" sz="4800" dirty="0">
              <a:solidFill>
                <a:srgbClr val="FFFF00"/>
              </a:solidFill>
              <a:latin typeface="HP-09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042319" y="2819400"/>
            <a:ext cx="7992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VNI 15 Chops" pitchFamily="2" charset="2"/>
              </a:rPr>
              <a:t>GV:  </a:t>
            </a:r>
            <a:r>
              <a:rPr lang="en-US" sz="5400" dirty="0" err="1">
                <a:latin typeface="VNI 15 Chops" pitchFamily="2" charset="2"/>
              </a:rPr>
              <a:t>Vuõ</a:t>
            </a:r>
            <a:r>
              <a:rPr lang="en-US" sz="5400" dirty="0">
                <a:latin typeface="VNI 15 Chops" pitchFamily="2" charset="2"/>
              </a:rPr>
              <a:t> </a:t>
            </a:r>
            <a:r>
              <a:rPr lang="en-US" sz="5400" dirty="0" err="1">
                <a:latin typeface="VNI 15 Chops" pitchFamily="2" charset="2"/>
              </a:rPr>
              <a:t>Thò</a:t>
            </a:r>
            <a:r>
              <a:rPr lang="en-US" sz="5400" dirty="0">
                <a:latin typeface="VNI 15 Chops" pitchFamily="2" charset="2"/>
              </a:rPr>
              <a:t> Kim </a:t>
            </a:r>
            <a:r>
              <a:rPr lang="en-US" sz="5400" dirty="0" err="1">
                <a:latin typeface="VNI 15 Chops" pitchFamily="2" charset="2"/>
              </a:rPr>
              <a:t>Anh</a:t>
            </a:r>
            <a:endParaRPr lang="en-US" sz="5400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71119" y="4241798"/>
            <a:ext cx="46201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5400" dirty="0">
                <a:solidFill>
                  <a:schemeClr val="bg1"/>
                </a:solidFill>
                <a:latin typeface="HP-211" pitchFamily="34" charset="0"/>
              </a:rPr>
              <a:t> 11: b - </a:t>
            </a:r>
            <a:r>
              <a:rPr lang="en-US" sz="5400" dirty="0" err="1">
                <a:solidFill>
                  <a:schemeClr val="bg1"/>
                </a:solidFill>
                <a:latin typeface="HP-211" pitchFamily="34" charset="0"/>
              </a:rPr>
              <a:t>bễ</a:t>
            </a:r>
            <a:endParaRPr lang="en-US" sz="5400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1881E4D-2ABE-436B-9AA4-60BEC09EC7BC}"/>
              </a:ext>
            </a:extLst>
          </p:cNvPr>
          <p:cNvSpPr txBox="1"/>
          <p:nvPr/>
        </p:nvSpPr>
        <p:spPr>
          <a:xfrm>
            <a:off x="3566319" y="3436203"/>
            <a:ext cx="5237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err="1">
                <a:solidFill>
                  <a:schemeClr val="bg1"/>
                </a:solidFill>
                <a:latin typeface="HP-211" pitchFamily="34" charset="0"/>
              </a:rPr>
              <a:t>Môn</a:t>
            </a:r>
            <a:r>
              <a:rPr lang="en-US" sz="54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HP-211" pitchFamily="34" charset="0"/>
              </a:rPr>
              <a:t>Tiếng</a:t>
            </a:r>
            <a:r>
              <a:rPr lang="en-US" sz="54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HP-211" pitchFamily="34" charset="0"/>
              </a:rPr>
              <a:t>Việt</a:t>
            </a:r>
            <a:endParaRPr lang="en-US" sz="5400" dirty="0">
              <a:solidFill>
                <a:schemeClr val="bg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61837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044" y="190500"/>
            <a:ext cx="8395750" cy="2453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2663643" y="457200"/>
            <a:ext cx="6834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HP-211" pitchFamily="34" charset="0"/>
              </a:rPr>
              <a:t>Tìm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các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tiếng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có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chứa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thanh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HP-211" pitchFamily="34" charset="0"/>
              </a:rPr>
              <a:t>ngã</a:t>
            </a:r>
            <a:r>
              <a:rPr lang="en-US" sz="5400" dirty="0">
                <a:latin typeface="HP-211" pitchFamily="34" charset="0"/>
              </a:rPr>
              <a:t>?</a:t>
            </a: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395" y="5082775"/>
            <a:ext cx="1795205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839340" y="2438401"/>
            <a:ext cx="5232126" cy="3971330"/>
            <a:chOff x="631067" y="2438400"/>
            <a:chExt cx="3933826" cy="397133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04"/>
            <a:stretch/>
          </p:blipFill>
          <p:spPr bwMode="auto">
            <a:xfrm>
              <a:off x="631067" y="2438400"/>
              <a:ext cx="3933826" cy="2894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1793119" y="5486399"/>
              <a:ext cx="1690338" cy="923331"/>
              <a:chOff x="3643387" y="5799620"/>
              <a:chExt cx="1690338" cy="9233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643387" y="5799621"/>
                <a:ext cx="1609725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 err="1">
                    <a:latin typeface="HP-211" pitchFamily="34" charset="0"/>
                  </a:rPr>
                  <a:t>r</a:t>
                </a:r>
                <a:r>
                  <a:rPr lang="en-US" sz="5400" dirty="0" err="1">
                    <a:solidFill>
                      <a:srgbClr val="FF0000"/>
                    </a:solidFill>
                    <a:latin typeface="HP-211" pitchFamily="34" charset="0"/>
                  </a:rPr>
                  <a:t>ễ</a:t>
                </a:r>
                <a:endParaRPr lang="en-US" sz="5400" dirty="0">
                  <a:solidFill>
                    <a:srgbClr val="FF0000"/>
                  </a:solidFill>
                  <a:latin typeface="HP-211" pitchFamily="34" charset="0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724000" y="5799620"/>
                <a:ext cx="160972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>
                    <a:latin typeface="HP-211" pitchFamily="34" charset="0"/>
                  </a:rPr>
                  <a:t>ê</a:t>
                </a:r>
                <a:endParaRPr lang="en-US" sz="5400" dirty="0">
                  <a:solidFill>
                    <a:srgbClr val="FF0000"/>
                  </a:solidFill>
                  <a:latin typeface="HP-211" pitchFamily="34" charset="0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6080906" y="2438400"/>
            <a:ext cx="5204089" cy="3962400"/>
            <a:chOff x="4571999" y="2438400"/>
            <a:chExt cx="3912750" cy="4214474"/>
          </a:xfrm>
        </p:grpSpPr>
        <p:pic>
          <p:nvPicPr>
            <p:cNvPr id="3076" name="Picture 4" descr="Võng xếp Ban Mai Việt Nam chất lượng cao chính hã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9" y="2438400"/>
              <a:ext cx="3912750" cy="3078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5374096" y="5729544"/>
              <a:ext cx="2119793" cy="923330"/>
              <a:chOff x="6198567" y="6136479"/>
              <a:chExt cx="2119793" cy="923330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198567" y="6136479"/>
                <a:ext cx="1833335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>
                    <a:solidFill>
                      <a:srgbClr val="FF0000"/>
                    </a:solidFill>
                    <a:latin typeface="HP-211" pitchFamily="34" charset="0"/>
                  </a:rPr>
                  <a:t>õ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313422" y="6136479"/>
                <a:ext cx="2004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 err="1">
                    <a:latin typeface="HP-211" pitchFamily="34" charset="0"/>
                  </a:rPr>
                  <a:t>vong</a:t>
                </a:r>
                <a:endParaRPr lang="en-US" sz="5400" dirty="0">
                  <a:solidFill>
                    <a:srgbClr val="FF0000"/>
                  </a:solidFill>
                  <a:latin typeface="HP-211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985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" y="-25399"/>
            <a:ext cx="2068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P-211" pitchFamily="34" charset="0"/>
              </a:rPr>
              <a:t>4. </a:t>
            </a:r>
            <a:r>
              <a:rPr lang="en-US" sz="2800" dirty="0" err="1">
                <a:latin typeface="HP-211" pitchFamily="34" charset="0"/>
              </a:rPr>
              <a:t>Tập</a:t>
            </a:r>
            <a:r>
              <a:rPr lang="en-US" sz="2800" dirty="0">
                <a:latin typeface="HP-211" pitchFamily="34" charset="0"/>
              </a:rPr>
              <a:t> </a:t>
            </a:r>
            <a:r>
              <a:rPr lang="en-US" sz="2800" dirty="0" err="1">
                <a:latin typeface="HP-211" pitchFamily="34" charset="0"/>
              </a:rPr>
              <a:t>đọc</a:t>
            </a:r>
            <a:endParaRPr lang="en-US" sz="2800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8009" y="0"/>
            <a:ext cx="29658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HP-211" pitchFamily="34" charset="0"/>
              </a:rPr>
              <a:t>Ở </a:t>
            </a:r>
            <a:r>
              <a:rPr lang="en-US" sz="5400" dirty="0" err="1">
                <a:solidFill>
                  <a:srgbClr val="FF0000"/>
                </a:solidFill>
                <a:latin typeface="HP-211" pitchFamily="34" charset="0"/>
              </a:rPr>
              <a:t>bờ</a:t>
            </a:r>
            <a:r>
              <a:rPr lang="en-US" sz="54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HP-211" pitchFamily="34" charset="0"/>
              </a:rPr>
              <a:t>đê</a:t>
            </a:r>
            <a:endParaRPr lang="en-US" sz="5400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208" y="609600"/>
            <a:ext cx="2939111" cy="19469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5081" y="2514600"/>
            <a:ext cx="6253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HP-211" pitchFamily="34" charset="0"/>
              </a:rPr>
              <a:t>Dê</a:t>
            </a:r>
            <a:r>
              <a:rPr lang="en-US" sz="5400" dirty="0">
                <a:latin typeface="HP-211" pitchFamily="34" charset="0"/>
              </a:rPr>
              <a:t> la </a:t>
            </a:r>
            <a:r>
              <a:rPr lang="en-US" sz="5400" dirty="0" err="1">
                <a:latin typeface="HP-211" pitchFamily="34" charset="0"/>
              </a:rPr>
              <a:t>cà</a:t>
            </a:r>
            <a:r>
              <a:rPr lang="en-US" sz="5400" dirty="0">
                <a:latin typeface="HP-211" pitchFamily="34" charset="0"/>
              </a:rPr>
              <a:t> ở </a:t>
            </a:r>
            <a:r>
              <a:rPr lang="en-US" sz="5400" dirty="0" err="1">
                <a:latin typeface="HP-211" pitchFamily="34" charset="0"/>
              </a:rPr>
              <a:t>bờ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đê</a:t>
            </a:r>
            <a:r>
              <a:rPr lang="en-US" sz="5400" dirty="0">
                <a:latin typeface="HP-211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978" y="627443"/>
            <a:ext cx="3087741" cy="19633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61317" y="2590800"/>
            <a:ext cx="4634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HP-211" pitchFamily="34" charset="0"/>
              </a:rPr>
              <a:t>Bờ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đê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có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dế</a:t>
            </a:r>
            <a:r>
              <a:rPr lang="en-US" sz="5400" dirty="0">
                <a:latin typeface="HP-211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747" y="3581400"/>
            <a:ext cx="3400372" cy="1981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09119" y="5569803"/>
            <a:ext cx="59650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HP-211" pitchFamily="34" charset="0"/>
              </a:rPr>
              <a:t>Bờ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đê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có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cả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bê</a:t>
            </a:r>
            <a:r>
              <a:rPr lang="en-US" sz="5400" dirty="0">
                <a:latin typeface="HP-211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93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2765" y="2861608"/>
            <a:ext cx="71957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Tập</a:t>
            </a:r>
            <a:r>
              <a:rPr lang="en-US" sz="120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 V</a:t>
            </a:r>
            <a:r>
              <a:rPr lang="el-GR" sz="120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Θ</a:t>
            </a:r>
            <a:r>
              <a:rPr lang="en-US" sz="120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ʴt</a:t>
            </a:r>
            <a:endParaRPr lang="en-US" sz="12000" b="1" dirty="0">
              <a:solidFill>
                <a:schemeClr val="bg1"/>
              </a:solidFill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34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8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12.6462" end="14513.8142"/>
                </p14:media>
              </p:ext>
            </p:extLst>
          </p:nvPr>
        </p:nvPicPr>
        <p:blipFill rotWithShape="1">
          <a:blip r:embed="rId4"/>
          <a:srcRect b="52640"/>
          <a:stretch/>
        </p:blipFill>
        <p:spPr>
          <a:xfrm>
            <a:off x="101351" y="901702"/>
            <a:ext cx="11891575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2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37719" y="2352020"/>
            <a:ext cx="18389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bê</a:t>
            </a:r>
            <a:endParaRPr lang="en-US" sz="9600" dirty="0">
              <a:solidFill>
                <a:schemeClr val="accent1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74290" y="4678740"/>
            <a:ext cx="8980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atin typeface="HP-211" pitchFamily="34" charset="0"/>
              </a:rPr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61048" y="401360"/>
            <a:ext cx="10262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b</a:t>
            </a: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057" y="878820"/>
            <a:ext cx="1917514" cy="914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57843" y="2341940"/>
            <a:ext cx="18389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bễ</a:t>
            </a:r>
            <a:endParaRPr lang="en-US" sz="9600" dirty="0">
              <a:solidFill>
                <a:schemeClr val="accent1">
                  <a:lumMod val="75000"/>
                </a:schemeClr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01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58235" cy="6858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595033"/>
            <a:ext cx="713436" cy="64205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84800"/>
            <a:ext cx="5991236" cy="1524000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2" y="4680102"/>
            <a:ext cx="4082241" cy="22345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4953" y="2040105"/>
            <a:ext cx="9382399" cy="189689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28" y="17406"/>
            <a:ext cx="2935508" cy="2192394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268" y="5410200"/>
            <a:ext cx="5991236" cy="152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-308678"/>
            <a:ext cx="3141808" cy="24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5000" r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2196" y="1490008"/>
            <a:ext cx="123783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HP-211" pitchFamily="34" charset="0"/>
              </a:rPr>
              <a:t>b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205" y="2099608"/>
            <a:ext cx="191751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" y="-25399"/>
            <a:ext cx="2395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P-211" pitchFamily="34" charset="0"/>
              </a:rPr>
              <a:t>1. </a:t>
            </a:r>
            <a:r>
              <a:rPr lang="en-US" sz="2800" dirty="0" err="1">
                <a:latin typeface="HP-211" pitchFamily="34" charset="0"/>
              </a:rPr>
              <a:t>Làm</a:t>
            </a:r>
            <a:r>
              <a:rPr lang="en-US" sz="2800" dirty="0">
                <a:latin typeface="HP-211" pitchFamily="34" charset="0"/>
              </a:rPr>
              <a:t> </a:t>
            </a:r>
            <a:r>
              <a:rPr lang="en-US" sz="2800" dirty="0" err="1">
                <a:latin typeface="HP-211" pitchFamily="34" charset="0"/>
              </a:rPr>
              <a:t>quen</a:t>
            </a:r>
            <a:endParaRPr lang="en-US" sz="2800" dirty="0"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2319" y="4571764"/>
            <a:ext cx="170271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err="1">
                <a:solidFill>
                  <a:srgbClr val="00B050"/>
                </a:solidFill>
                <a:latin typeface="HP-211" pitchFamily="34" charset="0"/>
              </a:rPr>
              <a:t>b</a:t>
            </a:r>
            <a:r>
              <a:rPr lang="en-US" sz="8800" dirty="0" err="1">
                <a:latin typeface="HP-211" pitchFamily="34" charset="0"/>
              </a:rPr>
              <a:t>ê</a:t>
            </a:r>
            <a:endParaRPr lang="en-US" sz="8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80319" y="4191000"/>
            <a:ext cx="3445854" cy="1219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HP-211" pitchFamily="34" charset="0"/>
              </a:rPr>
              <a:t>bê</a:t>
            </a:r>
            <a:endParaRPr lang="en-US" sz="8000" dirty="0">
              <a:latin typeface="HP-211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280320" y="5511801"/>
            <a:ext cx="1672253" cy="1117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b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03248" y="5511801"/>
            <a:ext cx="1722927" cy="11176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HP-211" pitchFamily="34" charset="0"/>
              </a:rPr>
              <a:t>ê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22800" y="4571764"/>
            <a:ext cx="170271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err="1">
                <a:solidFill>
                  <a:srgbClr val="00B050"/>
                </a:solidFill>
                <a:latin typeface="HP-211" pitchFamily="34" charset="0"/>
              </a:rPr>
              <a:t>b</a:t>
            </a:r>
            <a:r>
              <a:rPr lang="en-US" sz="8800" dirty="0" err="1">
                <a:latin typeface="HP-211" pitchFamily="34" charset="0"/>
              </a:rPr>
              <a:t>ê</a:t>
            </a:r>
            <a:endParaRPr lang="en-US" sz="8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48529" y="4191000"/>
            <a:ext cx="3445854" cy="1219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HP-211" pitchFamily="34" charset="0"/>
              </a:rPr>
              <a:t>bễ</a:t>
            </a:r>
            <a:endParaRPr lang="en-US" sz="8000" dirty="0">
              <a:latin typeface="HP-211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548530" y="5511801"/>
            <a:ext cx="1672253" cy="1117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b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310992" y="5511801"/>
            <a:ext cx="1722927" cy="11176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HP-211" pitchFamily="34" charset="0"/>
              </a:rPr>
              <a:t>ê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7" b="93947" l="9816" r="89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0" y="-209913"/>
            <a:ext cx="5377877" cy="4553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29" b="97143" l="9745" r="8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24" y="-209917"/>
            <a:ext cx="5888019" cy="4350117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176" y="4571764"/>
            <a:ext cx="671528" cy="320230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689" y="5422783"/>
            <a:ext cx="671528" cy="32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 animBg="1"/>
      <p:bldP spid="14" grpId="0" animBg="1"/>
      <p:bldP spid="15" grpId="0" animBg="1"/>
      <p:bldP spid="8" grpId="0"/>
      <p:bldP spid="8" grpId="1"/>
      <p:bldP spid="9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19" y="113316"/>
            <a:ext cx="7672283" cy="279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09119" y="381000"/>
            <a:ext cx="57104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HP-092" pitchFamily="34" charset="0"/>
                <a:cs typeface="Arial" panose="020B0604020202020204" pitchFamily="34" charset="0"/>
              </a:rPr>
              <a:t>DỌN SẠCH</a:t>
            </a:r>
          </a:p>
          <a:p>
            <a:pPr algn="ctr"/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HP-092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631270" y="5126696"/>
            <a:ext cx="1727927" cy="23371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9177692" y="5062699"/>
            <a:ext cx="1711651" cy="214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382931" y="5227721"/>
            <a:ext cx="2583155" cy="1773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10623069" y="1707825"/>
            <a:ext cx="327355" cy="1181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236014" y="5311914"/>
            <a:ext cx="1303137" cy="12999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884008" y="998238"/>
            <a:ext cx="398493" cy="69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92" y="-82933"/>
            <a:ext cx="12322661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58026" y="321725"/>
            <a:ext cx="807624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186" y="2209800"/>
            <a:ext cx="797748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59085" y="2933577"/>
            <a:ext cx="140336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1389" y="963661"/>
            <a:ext cx="1026155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7720" y="3681568"/>
            <a:ext cx="1125017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7146" y="4424006"/>
            <a:ext cx="1157008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4148347" y="5380215"/>
            <a:ext cx="1157288" cy="1565322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1182">
            <a:off x="6587289" y="5647869"/>
            <a:ext cx="1237383" cy="1234321"/>
          </a:xfrm>
          <a:prstGeom prst="rect">
            <a:avLst/>
          </a:prstGeom>
        </p:spPr>
      </p:pic>
      <p:pic>
        <p:nvPicPr>
          <p:cNvPr id="47" name="Picture 4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8319" y="5513083"/>
            <a:ext cx="1713477" cy="1176525"/>
          </a:xfrm>
          <a:prstGeom prst="rect">
            <a:avLst/>
          </a:prstGeom>
        </p:spPr>
      </p:pic>
      <p:sp>
        <p:nvSpPr>
          <p:cNvPr id="49" name="8-Point Star 48">
            <a:hlinkClick r:id="rId16" action="ppaction://hlinksldjump"/>
          </p:cNvPr>
          <p:cNvSpPr/>
          <p:nvPr/>
        </p:nvSpPr>
        <p:spPr>
          <a:xfrm>
            <a:off x="1071035" y="4889900"/>
            <a:ext cx="710183" cy="660829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0" name="8-Point Star 49">
            <a:hlinkClick r:id="rId17" action="ppaction://hlinksldjump"/>
          </p:cNvPr>
          <p:cNvSpPr/>
          <p:nvPr/>
        </p:nvSpPr>
        <p:spPr>
          <a:xfrm>
            <a:off x="4495485" y="4981923"/>
            <a:ext cx="710183" cy="660829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1" name="8-Point Star 50">
            <a:hlinkClick r:id="rId18" action="ppaction://hlinksldjump"/>
          </p:cNvPr>
          <p:cNvSpPr/>
          <p:nvPr/>
        </p:nvSpPr>
        <p:spPr>
          <a:xfrm>
            <a:off x="6850887" y="5063736"/>
            <a:ext cx="710183" cy="660829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" name="Picture 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276" y="5622782"/>
            <a:ext cx="1890301" cy="1331216"/>
          </a:xfrm>
          <a:prstGeom prst="rect">
            <a:avLst/>
          </a:prstGeom>
        </p:spPr>
      </p:pic>
      <p:sp>
        <p:nvSpPr>
          <p:cNvPr id="20" name="8-Point Star 19">
            <a:hlinkClick r:id="rId18" action="ppaction://hlinksldjump"/>
          </p:cNvPr>
          <p:cNvSpPr/>
          <p:nvPr/>
        </p:nvSpPr>
        <p:spPr>
          <a:xfrm>
            <a:off x="8949335" y="5063735"/>
            <a:ext cx="710183" cy="660829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22" name="Picture 2" descr="C:\Users\ADMIN\Desktop\Phan Thi Do Uyen\Giai cuu dai duong\Picture2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609" y="5163576"/>
            <a:ext cx="1795205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85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5886E-6 3.7037E-7 L 1.04219 -0.04213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09" y="-21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2102E-6 7.91965E-7 L 1.05392 -0.01362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96" y="-6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781E-6 2.59259E-6 L -1.00052 -0.03449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33" y="-17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3641E-6 7.40741E-7 L 1.05681 -0.00023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41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613E-7 3.3341E-6 L -1.12822 0.01731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417" y="8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61837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609" y="5163576"/>
            <a:ext cx="1795205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5" y="860278"/>
            <a:ext cx="9729470" cy="59977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3273" y="0"/>
            <a:ext cx="7803846" cy="830989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34" charset="0"/>
              </a:rPr>
              <a:t>2.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34" charset="0"/>
              </a:rPr>
              <a:t>Tiếng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34" charset="0"/>
              </a:rPr>
              <a:t>nào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34" charset="0"/>
              </a:rPr>
              <a:t>có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34" charset="0"/>
              </a:rPr>
              <a:t>âm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b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16184" y="3284720"/>
            <a:ext cx="59873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-Shape 8"/>
          <p:cNvSpPr/>
          <p:nvPr/>
        </p:nvSpPr>
        <p:spPr>
          <a:xfrm rot="18255805">
            <a:off x="1343340" y="3262035"/>
            <a:ext cx="569202" cy="333931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121082" y="5826106"/>
            <a:ext cx="59873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-Shape 10"/>
          <p:cNvSpPr/>
          <p:nvPr/>
        </p:nvSpPr>
        <p:spPr>
          <a:xfrm rot="18255805">
            <a:off x="2248239" y="5803421"/>
            <a:ext cx="569202" cy="333931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6932400" y="6158793"/>
            <a:ext cx="59873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-Shape 12"/>
          <p:cNvSpPr/>
          <p:nvPr/>
        </p:nvSpPr>
        <p:spPr>
          <a:xfrm rot="18255805">
            <a:off x="7059556" y="6136108"/>
            <a:ext cx="569202" cy="333931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9613094" y="5395868"/>
            <a:ext cx="59873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-Shape 14"/>
          <p:cNvSpPr/>
          <p:nvPr/>
        </p:nvSpPr>
        <p:spPr>
          <a:xfrm rot="18255805">
            <a:off x="9740250" y="5373183"/>
            <a:ext cx="569202" cy="333931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9448973" y="3449843"/>
            <a:ext cx="59873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-Shape 16"/>
          <p:cNvSpPr/>
          <p:nvPr/>
        </p:nvSpPr>
        <p:spPr>
          <a:xfrm rot="18255805">
            <a:off x="9576129" y="3427158"/>
            <a:ext cx="569202" cy="333931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7905195" y="1447800"/>
            <a:ext cx="59873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61837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" y="152401"/>
            <a:ext cx="10972801" cy="5333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"/>
          <a:stretch/>
        </p:blipFill>
        <p:spPr>
          <a:xfrm>
            <a:off x="912139" y="1210098"/>
            <a:ext cx="10075935" cy="42763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18882" y="301784"/>
            <a:ext cx="9902703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TiÕng nµo cã thanh </a:t>
            </a:r>
            <a:r>
              <a:rPr lang="en-US" sz="4000">
                <a:solidFill>
                  <a:srgbClr val="FF0000"/>
                </a:solidFill>
                <a:latin typeface=".VnAvant" pitchFamily="34" charset="0"/>
              </a:rPr>
              <a:t>ng·</a:t>
            </a: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</a:p>
        </p:txBody>
      </p:sp>
      <p:pic>
        <p:nvPicPr>
          <p:cNvPr id="38" name="Picture 2" descr="C:\Users\ADMIN\Desktop\Phan Thi Do Uyen\Giai cuu dai duong\Picture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395" y="5082775"/>
            <a:ext cx="1795205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972565" y="1104156"/>
            <a:ext cx="59873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-Shape 8"/>
          <p:cNvSpPr/>
          <p:nvPr/>
        </p:nvSpPr>
        <p:spPr>
          <a:xfrm rot="18255805">
            <a:off x="3099722" y="1081471"/>
            <a:ext cx="569202" cy="333931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9413038" y="1711305"/>
            <a:ext cx="59873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-Shape 10"/>
          <p:cNvSpPr/>
          <p:nvPr/>
        </p:nvSpPr>
        <p:spPr>
          <a:xfrm rot="18255805">
            <a:off x="9515473" y="1662921"/>
            <a:ext cx="569202" cy="333931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7283501" y="4754877"/>
            <a:ext cx="59873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-Shape 12"/>
          <p:cNvSpPr/>
          <p:nvPr/>
        </p:nvSpPr>
        <p:spPr>
          <a:xfrm rot="18255805">
            <a:off x="7410657" y="4732192"/>
            <a:ext cx="569202" cy="333931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1993850" y="4058101"/>
            <a:ext cx="59873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-Shape 14"/>
          <p:cNvSpPr/>
          <p:nvPr/>
        </p:nvSpPr>
        <p:spPr>
          <a:xfrm rot="18255805">
            <a:off x="2121006" y="4035416"/>
            <a:ext cx="569202" cy="333931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9987052" y="3671411"/>
            <a:ext cx="59873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-Shape 16"/>
          <p:cNvSpPr/>
          <p:nvPr/>
        </p:nvSpPr>
        <p:spPr>
          <a:xfrm rot="18255805">
            <a:off x="10114208" y="3648726"/>
            <a:ext cx="569202" cy="333931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3599842" y="4883834"/>
            <a:ext cx="59873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61837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425" y="180736"/>
            <a:ext cx="8395750" cy="2629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2650369" y="533400"/>
            <a:ext cx="7044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HP-211" pitchFamily="34" charset="0"/>
              </a:rPr>
              <a:t>Tìm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các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tiếng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có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chứa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âm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HP-211" pitchFamily="34" charset="0"/>
              </a:rPr>
              <a:t>b</a:t>
            </a:r>
            <a:r>
              <a:rPr lang="en-US" sz="5400" dirty="0">
                <a:latin typeface="HP-211" pitchFamily="34" charset="0"/>
              </a:rPr>
              <a:t>?</a:t>
            </a: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795" y="826646"/>
            <a:ext cx="1795205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804828" y="2809877"/>
            <a:ext cx="5276091" cy="3481319"/>
            <a:chOff x="605118" y="2809876"/>
            <a:chExt cx="3966882" cy="3481319"/>
          </a:xfrm>
        </p:grpSpPr>
        <p:pic>
          <p:nvPicPr>
            <p:cNvPr id="1026" name="Picture 2" descr="Quả bơ: 19 tác dụng tuyệt vời với sức khỏe có thể bạn chưa ngờ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118" y="2809876"/>
              <a:ext cx="3966882" cy="3481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307414" y="2895599"/>
              <a:ext cx="1207294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FF0000"/>
                  </a:solidFill>
                  <a:latin typeface="HP-211" pitchFamily="34" charset="0"/>
                </a:rPr>
                <a:t>b</a:t>
              </a:r>
              <a:r>
                <a:rPr lang="en-US" sz="5400" dirty="0" err="1">
                  <a:latin typeface="HP-211" pitchFamily="34" charset="0"/>
                </a:rPr>
                <a:t>ơ</a:t>
              </a:r>
              <a:endParaRPr lang="en-US" sz="5400" dirty="0">
                <a:solidFill>
                  <a:srgbClr val="FF0000"/>
                </a:solidFill>
                <a:latin typeface="HP-211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384966" y="2809877"/>
            <a:ext cx="5067432" cy="3489269"/>
            <a:chOff x="4800600" y="2667000"/>
            <a:chExt cx="3810000" cy="363214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2667000"/>
              <a:ext cx="3810000" cy="3632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324122" y="2756233"/>
              <a:ext cx="1258299" cy="9611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FF0000"/>
                  </a:solidFill>
                  <a:latin typeface="HP-211" pitchFamily="34" charset="0"/>
                </a:rPr>
                <a:t>b</a:t>
              </a:r>
              <a:r>
                <a:rPr lang="en-US" sz="5400" dirty="0" err="1">
                  <a:latin typeface="HP-211" pitchFamily="34" charset="0"/>
                </a:rPr>
                <a:t>à</a:t>
              </a:r>
              <a:endParaRPr lang="en-US" sz="5400" dirty="0">
                <a:latin typeface="HP-211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401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126</Words>
  <Application>Microsoft Office PowerPoint</Application>
  <PresentationFormat>Custom</PresentationFormat>
  <Paragraphs>43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.VnAvant</vt:lpstr>
      <vt:lpstr>Arial</vt:lpstr>
      <vt:lpstr>Calibri</vt:lpstr>
      <vt:lpstr>HP001</vt:lpstr>
      <vt:lpstr>HP-087</vt:lpstr>
      <vt:lpstr>HP-092</vt:lpstr>
      <vt:lpstr>HP-211</vt:lpstr>
      <vt:lpstr>Times New Roman</vt:lpstr>
      <vt:lpstr>VNI 15 Chops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86</cp:revision>
  <dcterms:created xsi:type="dcterms:W3CDTF">2021-09-04T05:54:38Z</dcterms:created>
  <dcterms:modified xsi:type="dcterms:W3CDTF">2024-10-31T13:21:16Z</dcterms:modified>
</cp:coreProperties>
</file>