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4" r:id="rId3"/>
    <p:sldId id="259" r:id="rId4"/>
    <p:sldId id="260" r:id="rId5"/>
    <p:sldId id="261" r:id="rId6"/>
    <p:sldId id="263" r:id="rId7"/>
    <p:sldId id="268" r:id="rId8"/>
    <p:sldId id="276" r:id="rId9"/>
    <p:sldId id="272" r:id="rId10"/>
    <p:sldId id="277" r:id="rId11"/>
    <p:sldId id="275" r:id="rId12"/>
    <p:sldId id="280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6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5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../Pictures/clip%20s&#7917;%20d&#7909;ng%20&#273;e.mp4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514350"/>
            <a:ext cx="59298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2800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HP-087" pitchFamily="34" charset="0"/>
              </a:rPr>
              <a:t>LỚP HỌC </a:t>
            </a:r>
            <a:r>
              <a:rPr lang="vi-VN" sz="2800" dirty="0">
                <a:solidFill>
                  <a:schemeClr val="bg1"/>
                </a:solidFill>
                <a:latin typeface="HP-087" pitchFamily="34" charset="0"/>
              </a:rPr>
              <a:t>HẠNH PHÚC</a:t>
            </a:r>
            <a:endParaRPr lang="en-US" sz="2800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135255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HP-092" pitchFamily="34" charset="0"/>
              </a:rPr>
              <a:t>LỚP 1/</a:t>
            </a:r>
            <a:r>
              <a:rPr lang="vi-VN" sz="3200" dirty="0">
                <a:solidFill>
                  <a:srgbClr val="FFFF00"/>
                </a:solidFill>
                <a:latin typeface="HP-092" pitchFamily="34" charset="0"/>
              </a:rPr>
              <a:t>4</a:t>
            </a:r>
            <a:endParaRPr lang="en-US" sz="3200" dirty="0">
              <a:solidFill>
                <a:srgbClr val="FFFF00"/>
              </a:solidFill>
              <a:latin typeface="HP-09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057399" y="2001619"/>
            <a:ext cx="4800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VNI 15 Chops" pitchFamily="2" charset="2"/>
              </a:rPr>
              <a:t>GV:  </a:t>
            </a:r>
            <a:r>
              <a:rPr lang="en-US" sz="3600" dirty="0" err="1">
                <a:latin typeface="VNI 15 Chops" pitchFamily="2" charset="2"/>
              </a:rPr>
              <a:t>Vuõ</a:t>
            </a:r>
            <a:r>
              <a:rPr lang="en-US" sz="3600" dirty="0">
                <a:latin typeface="VNI 15 Chops" pitchFamily="2" charset="2"/>
              </a:rPr>
              <a:t> </a:t>
            </a:r>
            <a:r>
              <a:rPr lang="en-US" sz="3600" dirty="0" err="1">
                <a:latin typeface="VNI 15 Chops" pitchFamily="2" charset="2"/>
              </a:rPr>
              <a:t>Thò</a:t>
            </a:r>
            <a:r>
              <a:rPr lang="en-US" sz="3600" dirty="0">
                <a:latin typeface="VNI 15 Chops" pitchFamily="2" charset="2"/>
              </a:rPr>
              <a:t> Kim </a:t>
            </a:r>
            <a:r>
              <a:rPr lang="en-US" sz="3600" dirty="0" err="1">
                <a:latin typeface="VNI 15 Chops" pitchFamily="2" charset="2"/>
              </a:rPr>
              <a:t>Anh</a:t>
            </a:r>
            <a:endParaRPr lang="en-US" sz="3600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3200" y="2611219"/>
            <a:ext cx="3554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Môn</a:t>
            </a:r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Tiếng</a:t>
            </a:r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Việt</a:t>
            </a:r>
            <a:endParaRPr lang="en-US" sz="3600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3220819"/>
            <a:ext cx="2416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 7: đ - e</a:t>
            </a: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62.3796" end="36803.8112"/>
                </p14:media>
              </p:ext>
            </p:extLst>
          </p:nvPr>
        </p:nvPicPr>
        <p:blipFill rotWithShape="1">
          <a:blip r:embed="rId4"/>
          <a:srcRect l="6473" r="68261" b="55126"/>
          <a:stretch>
            <a:fillRect/>
          </a:stretch>
        </p:blipFill>
        <p:spPr>
          <a:xfrm>
            <a:off x="152400" y="552451"/>
            <a:ext cx="2743200" cy="3467099"/>
          </a:xfrm>
          <a:prstGeom prst="rect">
            <a:avLst/>
          </a:prstGeom>
        </p:spPr>
      </p:pic>
      <p:pic>
        <p:nvPicPr>
          <p:cNvPr id="5" name="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568.3696" end="32059.0688"/>
                </p14:media>
              </p:ext>
            </p:extLst>
          </p:nvPr>
        </p:nvPicPr>
        <p:blipFill rotWithShape="1">
          <a:blip r:embed="rId5"/>
          <a:srcRect l="31899" r="42835" b="55126"/>
          <a:stretch>
            <a:fillRect/>
          </a:stretch>
        </p:blipFill>
        <p:spPr>
          <a:xfrm>
            <a:off x="2895600" y="590550"/>
            <a:ext cx="2743200" cy="3467099"/>
          </a:xfrm>
          <a:prstGeom prst="rect">
            <a:avLst/>
          </a:prstGeom>
        </p:spPr>
      </p:pic>
      <p:pic>
        <p:nvPicPr>
          <p:cNvPr id="6" name="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441.3488" end="15516.5904"/>
                </p14:media>
              </p:ext>
            </p:extLst>
          </p:nvPr>
        </p:nvPicPr>
        <p:blipFill rotWithShape="1">
          <a:blip r:embed="rId6"/>
          <a:srcRect l="59503" t="41" r="9263" b="55085"/>
          <a:stretch>
            <a:fillRect/>
          </a:stretch>
        </p:blipFill>
        <p:spPr>
          <a:xfrm>
            <a:off x="5715000" y="625719"/>
            <a:ext cx="3391319" cy="346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2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6135" y="-95250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đ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4640" y="-95250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84784" y="1438427"/>
            <a:ext cx="15536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đe</a:t>
            </a:r>
            <a:endParaRPr lang="en-US" sz="9600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3739" y="3288090"/>
            <a:ext cx="10743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HP-211" pitchFamily="34" charset="0"/>
              </a:rPr>
              <a:t>Đ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86628" y="3288090"/>
            <a:ext cx="1005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HP-211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47801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6275"/>
            <a:ext cx="536404" cy="481544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1001"/>
            <a:ext cx="4504571" cy="542499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9" y="3510076"/>
            <a:ext cx="3069274" cy="16759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981140" y="1530077"/>
            <a:ext cx="7054251" cy="14226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3054"/>
            <a:ext cx="2207091" cy="1644296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620051"/>
            <a:ext cx="4504571" cy="542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-231510"/>
            <a:ext cx="2362200" cy="183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6135" y="742950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đ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4640" y="742950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HP-211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0029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" y="-19050"/>
            <a:ext cx="2395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P-211" pitchFamily="34" charset="0"/>
              </a:rPr>
              <a:t>1. </a:t>
            </a:r>
            <a:r>
              <a:rPr lang="en-US" sz="2800" dirty="0" err="1">
                <a:latin typeface="HP-211" pitchFamily="34" charset="0"/>
              </a:rPr>
              <a:t>Làm</a:t>
            </a:r>
            <a:r>
              <a:rPr lang="en-US" sz="2800" dirty="0">
                <a:latin typeface="HP-211" pitchFamily="34" charset="0"/>
              </a:rPr>
              <a:t> </a:t>
            </a:r>
            <a:r>
              <a:rPr lang="en-US" sz="2800" dirty="0" err="1">
                <a:latin typeface="HP-211" pitchFamily="34" charset="0"/>
              </a:rPr>
              <a:t>quen</a:t>
            </a:r>
            <a:endParaRPr lang="en-US" sz="2800" dirty="0"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6592" y="2590621"/>
            <a:ext cx="14350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rgbClr val="00B050"/>
                </a:solidFill>
                <a:latin typeface="HP-211" pitchFamily="34" charset="0"/>
              </a:rPr>
              <a:t>đ</a:t>
            </a:r>
            <a:r>
              <a:rPr lang="en-US" sz="7200" dirty="0" err="1">
                <a:solidFill>
                  <a:srgbClr val="FF0000"/>
                </a:solidFill>
                <a:latin typeface="HP-211" pitchFamily="34" charset="0"/>
              </a:rPr>
              <a:t>e</a:t>
            </a:r>
            <a:endParaRPr lang="en-US" sz="7200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200400" y="2343150"/>
            <a:ext cx="2590800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latin typeface="HP-211" pitchFamily="34" charset="0"/>
              </a:rPr>
              <a:t>đe</a:t>
            </a:r>
            <a:endParaRPr lang="en-US" sz="6600" dirty="0">
              <a:latin typeface="HP-211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200400" y="3333750"/>
            <a:ext cx="1257300" cy="838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B050"/>
                </a:solidFill>
                <a:latin typeface="HP-211" pitchFamily="34" charset="0"/>
              </a:rPr>
              <a:t>đ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495800" y="3333750"/>
            <a:ext cx="1295400" cy="838200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HP-211" pitchFamily="34" charset="0"/>
              </a:rPr>
              <a:t>e</a:t>
            </a:r>
          </a:p>
        </p:txBody>
      </p:sp>
      <p:pic>
        <p:nvPicPr>
          <p:cNvPr id="2" name="Picture 1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440" b="65615" l="11559" r="100000">
                        <a14:foregroundMark x1="73380" y1="59547" x2="73380" y2="59547"/>
                        <a14:foregroundMark x1="70578" y1="58172" x2="69702" y2="59871"/>
                        <a14:foregroundMark x1="79685" y1="58657" x2="97898" y2="54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25" t="45556" b="33704"/>
          <a:stretch/>
        </p:blipFill>
        <p:spPr>
          <a:xfrm>
            <a:off x="2895600" y="590550"/>
            <a:ext cx="3429000" cy="169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6" b="36667"/>
          <a:stretch/>
        </p:blipFill>
        <p:spPr>
          <a:xfrm>
            <a:off x="381000" y="57151"/>
            <a:ext cx="8382000" cy="4724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1581150"/>
            <a:ext cx="381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6" name="Rectangle 5"/>
          <p:cNvSpPr/>
          <p:nvPr/>
        </p:nvSpPr>
        <p:spPr>
          <a:xfrm>
            <a:off x="4953000" y="1133272"/>
            <a:ext cx="381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7" name="Rectangle 6"/>
          <p:cNvSpPr/>
          <p:nvPr/>
        </p:nvSpPr>
        <p:spPr>
          <a:xfrm>
            <a:off x="6629400" y="1581150"/>
            <a:ext cx="381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19800" y="3257550"/>
            <a:ext cx="381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8600" y="2881009"/>
            <a:ext cx="381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25430" y="3054891"/>
            <a:ext cx="381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57099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600200" y="1189892"/>
            <a:ext cx="381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133600" y="2343150"/>
            <a:ext cx="381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00400" y="3029578"/>
            <a:ext cx="381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05400" y="3485941"/>
            <a:ext cx="381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67400" y="2724150"/>
            <a:ext cx="381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076970" y="1189892"/>
            <a:ext cx="3810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68455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30" y="3257550"/>
            <a:ext cx="6624570" cy="156339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62000" y="438150"/>
            <a:ext cx="7543800" cy="1862048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11500" b="1" cap="all" spc="0" dirty="0" err="1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Thư</a:t>
            </a:r>
            <a:r>
              <a:rPr lang="en-US" sz="11500" b="1" cap="all" spc="0" dirty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11500" b="1" cap="all" spc="0" dirty="0" err="1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giãn</a:t>
            </a:r>
            <a:endParaRPr lang="en-US" sz="11500" b="1" cap="all" spc="0" dirty="0">
              <a:ln/>
              <a:solidFill>
                <a:srgbClr val="00B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3093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-70425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P-211" pitchFamily="34" charset="0"/>
                <a:cs typeface="Arial" panose="020B0604020202020204" pitchFamily="34" charset="0"/>
              </a:rPr>
              <a:t>4. </a:t>
            </a:r>
            <a:r>
              <a:rPr lang="en-US" sz="3200" dirty="0" err="1">
                <a:latin typeface="HP-211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latin typeface="HP-211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HP-211" pitchFamily="34" charset="0"/>
                <a:cs typeface="Arial" panose="020B0604020202020204" pitchFamily="34" charset="0"/>
              </a:rPr>
              <a:t>đọc</a:t>
            </a:r>
            <a:endParaRPr lang="en-US" sz="3200" dirty="0">
              <a:latin typeface="HP-211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243" y="1843336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HP-211" pitchFamily="34" charset="0"/>
                <a:cs typeface="Arial" panose="020B0604020202020204" pitchFamily="34" charset="0"/>
              </a:rPr>
              <a:t>đa</a:t>
            </a:r>
            <a:endParaRPr lang="en-US" sz="5400" dirty="0">
              <a:latin typeface="HP-211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1400" y="1843335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HP-211" pitchFamily="34" charset="0"/>
                <a:cs typeface="Arial" panose="020B0604020202020204" pitchFamily="34" charset="0"/>
              </a:rPr>
              <a:t>đò</a:t>
            </a:r>
            <a:endParaRPr lang="en-US" sz="5400" dirty="0">
              <a:latin typeface="HP-211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49251" y="187702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HP-211" pitchFamily="34" charset="0"/>
                <a:cs typeface="Arial" panose="020B0604020202020204" pitchFamily="34" charset="0"/>
              </a:rPr>
              <a:t>đố</a:t>
            </a:r>
            <a:endParaRPr lang="en-US" sz="5400" dirty="0">
              <a:latin typeface="HP-211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7400" y="419867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HP-211" pitchFamily="34" charset="0"/>
                <a:cs typeface="Arial" panose="020B0604020202020204" pitchFamily="34" charset="0"/>
              </a:rPr>
              <a:t>đổ</a:t>
            </a:r>
            <a:endParaRPr lang="en-US" sz="5400" dirty="0">
              <a:latin typeface="HP-211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443" b="63269" l="701" r="98599">
                        <a14:foregroundMark x1="16637" y1="60032" x2="16637" y2="60032"/>
                        <a14:foregroundMark x1="78284" y1="60518" x2="78284" y2="60518"/>
                        <a14:foregroundMark x1="18214" y1="61893" x2="19089" y2="61650"/>
                        <a14:foregroundMark x1="18389" y1="61489" x2="29597" y2="61650"/>
                        <a14:foregroundMark x1="29422" y1="61327" x2="68126" y2="62055"/>
                        <a14:foregroundMark x1="67601" y1="62298" x2="82137" y2="61650"/>
                        <a14:foregroundMark x1="83187" y1="61650" x2="92644" y2="60922"/>
                        <a14:foregroundMark x1="93520" y1="60680" x2="95972" y2="57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2" b="36667"/>
          <a:stretch/>
        </p:blipFill>
        <p:spPr>
          <a:xfrm>
            <a:off x="335713" y="361950"/>
            <a:ext cx="2376573" cy="160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282" b="62298" l="1226" r="94746">
                        <a14:foregroundMark x1="13485" y1="61489" x2="25044" y2="62055"/>
                        <a14:foregroundMark x1="25569" y1="61489" x2="35727" y2="61650"/>
                        <a14:foregroundMark x1="36602" y1="61650" x2="46235" y2="61650"/>
                        <a14:foregroundMark x1="46060" y1="61812" x2="56918" y2="61812"/>
                        <a14:foregroundMark x1="57268" y1="61489" x2="77758" y2="62055"/>
                        <a14:foregroundMark x1="77933" y1="61812" x2="89492" y2="61084"/>
                        <a14:foregroundMark x1="89842" y1="61084" x2="94046" y2="58333"/>
                        <a14:foregroundMark x1="3678" y1="43204" x2="3327" y2="49029"/>
                        <a14:foregroundMark x1="3678" y1="49191" x2="3678" y2="53398"/>
                        <a14:foregroundMark x1="4028" y1="53155" x2="3152" y2="55744"/>
                        <a14:foregroundMark x1="3327" y1="56149" x2="5779" y2="59061"/>
                        <a14:foregroundMark x1="6130" y1="59142" x2="12609" y2="61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6" t="32222" r="5112" b="38148"/>
          <a:stretch/>
        </p:blipFill>
        <p:spPr>
          <a:xfrm>
            <a:off x="3270337" y="363562"/>
            <a:ext cx="22098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4" r="1905" b="35185"/>
          <a:stretch/>
        </p:blipFill>
        <p:spPr>
          <a:xfrm>
            <a:off x="6038188" y="361950"/>
            <a:ext cx="2331287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83" b="63754" l="0" r="99825">
                        <a14:foregroundMark x1="10508" y1="35032" x2="2977" y2="37379"/>
                        <a14:foregroundMark x1="2452" y1="38754" x2="1576" y2="43123"/>
                        <a14:foregroundMark x1="1226" y1="45146" x2="1226" y2="45146"/>
                        <a14:foregroundMark x1="1226" y1="44256" x2="1576" y2="49515"/>
                        <a14:foregroundMark x1="2102" y1="49029" x2="1926" y2="55421"/>
                        <a14:foregroundMark x1="2452" y1="55016" x2="1226" y2="52589"/>
                        <a14:foregroundMark x1="13135" y1="62298" x2="21891" y2="63188"/>
                        <a14:foregroundMark x1="23468" y1="62702" x2="35026" y2="62783"/>
                        <a14:foregroundMark x1="35552" y1="62945" x2="48862" y2="62702"/>
                        <a14:foregroundMark x1="52539" y1="62945" x2="71103" y2="63107"/>
                        <a14:foregroundMark x1="71454" y1="62783" x2="90368" y2="62783"/>
                        <a14:foregroundMark x1="20490" y1="33981" x2="38879" y2="34061"/>
                        <a14:foregroundMark x1="40105" y1="34385" x2="47461" y2="34547"/>
                        <a14:foregroundMark x1="49737" y1="34628" x2="62522" y2="35032"/>
                        <a14:foregroundMark x1="62522" y1="35194" x2="75306" y2="34223"/>
                        <a14:foregroundMark x1="75832" y1="34628" x2="83538" y2="33981"/>
                        <a14:foregroundMark x1="83187" y1="34223" x2="91594" y2="34951"/>
                        <a14:foregroundMark x1="92995" y1="35194" x2="96848" y2="36974"/>
                        <a14:foregroundMark x1="97198" y1="37217" x2="98949" y2="39401"/>
                        <a14:foregroundMark x1="98599" y1="42799" x2="98599" y2="47168"/>
                        <a14:foregroundMark x1="98599" y1="51699" x2="98949" y2="55097"/>
                        <a14:foregroundMark x1="99299" y1="54288" x2="98949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41" b="36666"/>
          <a:stretch/>
        </p:blipFill>
        <p:spPr>
          <a:xfrm>
            <a:off x="1756735" y="2581082"/>
            <a:ext cx="2376573" cy="167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1" b="35185"/>
          <a:stretch/>
        </p:blipFill>
        <p:spPr>
          <a:xfrm>
            <a:off x="4615239" y="2647950"/>
            <a:ext cx="2376573" cy="167639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29200" y="417195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HP-211" pitchFamily="34" charset="0"/>
                <a:cs typeface="Arial" panose="020B0604020202020204" pitchFamily="34" charset="0"/>
              </a:rPr>
              <a:t>dẻ</a:t>
            </a:r>
            <a:endParaRPr lang="en-US" sz="5400" dirty="0">
              <a:latin typeface="HP-211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54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2114550"/>
            <a:ext cx="541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96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96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9600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9600" b="1" dirty="0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73</Words>
  <Application>Microsoft Office PowerPoint</Application>
  <PresentationFormat>On-screen Show (16:9)</PresentationFormat>
  <Paragraphs>36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HP001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67</cp:revision>
  <dcterms:created xsi:type="dcterms:W3CDTF">2021-09-04T05:54:38Z</dcterms:created>
  <dcterms:modified xsi:type="dcterms:W3CDTF">2024-10-31T13:19:16Z</dcterms:modified>
</cp:coreProperties>
</file>