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97" r:id="rId2"/>
    <p:sldId id="270" r:id="rId3"/>
    <p:sldId id="271" r:id="rId4"/>
    <p:sldId id="298" r:id="rId5"/>
    <p:sldId id="267" r:id="rId6"/>
    <p:sldId id="268" r:id="rId7"/>
    <p:sldId id="269" r:id="rId8"/>
    <p:sldId id="273" r:id="rId9"/>
    <p:sldId id="272" r:id="rId10"/>
    <p:sldId id="274" r:id="rId11"/>
    <p:sldId id="276" r:id="rId12"/>
    <p:sldId id="277" r:id="rId13"/>
    <p:sldId id="275" r:id="rId14"/>
    <p:sldId id="278" r:id="rId15"/>
    <p:sldId id="279" r:id="rId16"/>
    <p:sldId id="281" r:id="rId17"/>
    <p:sldId id="280" r:id="rId18"/>
    <p:sldId id="283" r:id="rId19"/>
    <p:sldId id="282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6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  <p:embeddedFont>
      <p:font typeface="Amasis MT Pro Black" panose="020B0604020202020204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2E31D-AFD0-41FB-9AE5-D3D04CEBED15}">
          <p14:sldIdLst>
            <p14:sldId id="297"/>
            <p14:sldId id="270"/>
            <p14:sldId id="271"/>
            <p14:sldId id="298"/>
            <p14:sldId id="267"/>
            <p14:sldId id="268"/>
            <p14:sldId id="269"/>
            <p14:sldId id="273"/>
            <p14:sldId id="272"/>
            <p14:sldId id="274"/>
            <p14:sldId id="276"/>
            <p14:sldId id="277"/>
            <p14:sldId id="275"/>
            <p14:sldId id="278"/>
            <p14:sldId id="279"/>
            <p14:sldId id="281"/>
            <p14:sldId id="280"/>
            <p14:sldId id="283"/>
            <p14:sldId id="282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80"/>
    <a:srgbClr val="F4DBC4"/>
    <a:srgbClr val="F2F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32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398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7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3744758" y="2721429"/>
            <a:ext cx="12038066" cy="3599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98"/>
              </a:lnSpc>
            </a:pPr>
            <a:r>
              <a:rPr lang="en-US" sz="80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</p:spTree>
    <p:extLst>
      <p:ext uri="{BB962C8B-B14F-4D97-AF65-F5344CB8AC3E}">
        <p14:creationId xmlns:p14="http://schemas.microsoft.com/office/powerpoint/2010/main" val="4763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F72161-F70D-1B73-B3A7-BE4A96D4703E}"/>
              </a:ext>
            </a:extLst>
          </p:cNvPr>
          <p:cNvGrpSpPr/>
          <p:nvPr/>
        </p:nvGrpSpPr>
        <p:grpSpPr>
          <a:xfrm>
            <a:off x="1595437" y="-723900"/>
            <a:ext cx="15092363" cy="2286000"/>
            <a:chOff x="1595437" y="-723900"/>
            <a:chExt cx="15092363" cy="2286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CDAFC13-923A-3E59-3667-FC13A82362A5}"/>
                </a:ext>
              </a:extLst>
            </p:cNvPr>
            <p:cNvSpPr/>
            <p:nvPr/>
          </p:nvSpPr>
          <p:spPr>
            <a:xfrm>
              <a:off x="1595437" y="-723900"/>
              <a:ext cx="15087600" cy="2286000"/>
            </a:xfrm>
            <a:prstGeom prst="roundRect">
              <a:avLst/>
            </a:prstGeom>
            <a:solidFill>
              <a:srgbClr val="F2F6DB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87ED2B-65CE-BE61-FD63-1D66159AC8AE}"/>
                </a:ext>
              </a:extLst>
            </p:cNvPr>
            <p:cNvSpPr txBox="1"/>
            <p:nvPr/>
          </p:nvSpPr>
          <p:spPr>
            <a:xfrm>
              <a:off x="1600200" y="419100"/>
              <a:ext cx="15087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500" b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r>
                <a:rPr lang="nl-NL" sz="4500" b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Một số biểu hiện khác 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DB1B24-0710-3412-3FA8-25915F47E538}"/>
              </a:ext>
            </a:extLst>
          </p:cNvPr>
          <p:cNvGrpSpPr/>
          <p:nvPr/>
        </p:nvGrpSpPr>
        <p:grpSpPr>
          <a:xfrm>
            <a:off x="685800" y="2734657"/>
            <a:ext cx="11049000" cy="1501170"/>
            <a:chOff x="685800" y="2346930"/>
            <a:chExt cx="11430000" cy="1501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08585F-DDC2-3A36-0117-812C0AE979A4}"/>
                </a:ext>
              </a:extLst>
            </p:cNvPr>
            <p:cNvSpPr/>
            <p:nvPr/>
          </p:nvSpPr>
          <p:spPr>
            <a:xfrm>
              <a:off x="685800" y="2346930"/>
              <a:ext cx="11277600" cy="13487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967C53-0DFD-D0C1-CA26-516D3E1B13B3}"/>
                </a:ext>
              </a:extLst>
            </p:cNvPr>
            <p:cNvSpPr/>
            <p:nvPr/>
          </p:nvSpPr>
          <p:spPr>
            <a:xfrm>
              <a:off x="838200" y="2499330"/>
              <a:ext cx="11277600" cy="134877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0C7592-2509-2314-64EE-75460526CF9F}"/>
                </a:ext>
              </a:extLst>
            </p:cNvPr>
            <p:cNvSpPr txBox="1"/>
            <p:nvPr/>
          </p:nvSpPr>
          <p:spPr>
            <a:xfrm>
              <a:off x="2886075" y="2806451"/>
              <a:ext cx="71818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/>
                <a:t>Tìm giúp đồ cho người bị mất</a:t>
              </a:r>
              <a:endParaRPr lang="en-US" sz="40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223FF1-BA6A-B813-F8A0-4C723FDA3564}"/>
              </a:ext>
            </a:extLst>
          </p:cNvPr>
          <p:cNvGrpSpPr/>
          <p:nvPr/>
        </p:nvGrpSpPr>
        <p:grpSpPr>
          <a:xfrm>
            <a:off x="685799" y="5030110"/>
            <a:ext cx="11049001" cy="2078877"/>
            <a:chOff x="685800" y="2346930"/>
            <a:chExt cx="11430000" cy="15011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1D4CAC-E286-F5DF-BFCD-22A4E8E36B05}"/>
                </a:ext>
              </a:extLst>
            </p:cNvPr>
            <p:cNvSpPr/>
            <p:nvPr/>
          </p:nvSpPr>
          <p:spPr>
            <a:xfrm>
              <a:off x="685800" y="2346930"/>
              <a:ext cx="11277600" cy="13487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B4E98D-292C-FA89-A77A-157EE05DE6D1}"/>
                </a:ext>
              </a:extLst>
            </p:cNvPr>
            <p:cNvSpPr/>
            <p:nvPr/>
          </p:nvSpPr>
          <p:spPr>
            <a:xfrm>
              <a:off x="838200" y="2499330"/>
              <a:ext cx="11277600" cy="134877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7A2663-166D-2900-CC8D-D25CA0F0748B}"/>
                </a:ext>
              </a:extLst>
            </p:cNvPr>
            <p:cNvSpPr txBox="1"/>
            <p:nvPr/>
          </p:nvSpPr>
          <p:spPr>
            <a:xfrm>
              <a:off x="1487934" y="2471818"/>
              <a:ext cx="10062215" cy="13283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/>
                <a:t>T</a:t>
              </a:r>
              <a:r>
                <a:rPr lang="vi-VN" sz="4000"/>
                <a:t>ặng quà cho những người có hoàn cảnh khó khăn.</a:t>
              </a:r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24162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0413" y="9668339"/>
            <a:ext cx="21288827" cy="1048476"/>
            <a:chOff x="0" y="0"/>
            <a:chExt cx="5606934" cy="276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06934" cy="276142"/>
            </a:xfrm>
            <a:custGeom>
              <a:avLst/>
              <a:gdLst/>
              <a:ahLst/>
              <a:cxnLst/>
              <a:rect l="l" t="t" r="r" b="b"/>
              <a:pathLst>
                <a:path w="5606934" h="276142">
                  <a:moveTo>
                    <a:pt x="0" y="0"/>
                  </a:moveTo>
                  <a:lnTo>
                    <a:pt x="5606934" y="0"/>
                  </a:lnTo>
                  <a:lnTo>
                    <a:pt x="5606934" y="276142"/>
                  </a:lnTo>
                  <a:lnTo>
                    <a:pt x="0" y="276142"/>
                  </a:lnTo>
                  <a:close/>
                </a:path>
              </a:pathLst>
            </a:custGeom>
            <a:solidFill>
              <a:srgbClr val="2B39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07125" y="2167049"/>
            <a:ext cx="9555386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CÂU CHUYỆN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</a:t>
            </a:r>
          </a:p>
        </p:txBody>
      </p:sp>
    </p:spTree>
    <p:extLst>
      <p:ext uri="{BB962C8B-B14F-4D97-AF65-F5344CB8AC3E}">
        <p14:creationId xmlns:p14="http://schemas.microsoft.com/office/powerpoint/2010/main" val="21010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0226BF-0468-56C4-4D83-762602FE054D}"/>
              </a:ext>
            </a:extLst>
          </p:cNvPr>
          <p:cNvGrpSpPr/>
          <p:nvPr/>
        </p:nvGrpSpPr>
        <p:grpSpPr>
          <a:xfrm>
            <a:off x="1698558" y="2352215"/>
            <a:ext cx="14267594" cy="6676581"/>
            <a:chOff x="1698558" y="2352215"/>
            <a:chExt cx="14267594" cy="6676581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5B5E74AC-6D22-0E34-E1B0-5C2C91A8EA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8558" y="2352215"/>
              <a:ext cx="14267594" cy="6676581"/>
              <a:chOff x="0" y="0"/>
              <a:chExt cx="4828540" cy="4716780"/>
            </a:xfrm>
            <a:solidFill>
              <a:srgbClr val="F2F6DB"/>
            </a:solidFill>
          </p:grpSpPr>
          <p:sp>
            <p:nvSpPr>
              <p:cNvPr id="5" name="Freeform 27">
                <a:extLst>
                  <a:ext uri="{FF2B5EF4-FFF2-40B4-BE49-F238E27FC236}">
                    <a16:creationId xmlns:a16="http://schemas.microsoft.com/office/drawing/2014/main" id="{714BEC5A-E4DB-B62E-E0B0-597C25DEC169}"/>
                  </a:ext>
                </a:extLst>
              </p:cNvPr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l="l" t="t" r="r" b="b"/>
                <a:pathLst>
                  <a:path w="4833620" h="472694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95F563-7BF8-8AC8-C3E2-1F2E4E86468C}"/>
                </a:ext>
              </a:extLst>
            </p:cNvPr>
            <p:cNvSpPr txBox="1"/>
            <p:nvPr/>
          </p:nvSpPr>
          <p:spPr>
            <a:xfrm>
              <a:off x="2591460" y="3389454"/>
              <a:ext cx="12496800" cy="459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AutoNum type="alphaLcPeriod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Ông cụ đã gặp khó khăn gì? </a:t>
              </a:r>
            </a:p>
            <a:p>
              <a:pPr marL="342900" indent="-342900" algn="just">
                <a:lnSpc>
                  <a:spcPct val="150000"/>
                </a:lnSpc>
                <a:buAutoNum type="alphaLcPeriod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 em nhỏ đã thể hiện sự cảm thông, giúp đỡ ông cụ như thế nào? </a:t>
              </a:r>
            </a:p>
            <a:p>
              <a:pPr marL="342900" indent="-342900" algn="just">
                <a:lnSpc>
                  <a:spcPct val="150000"/>
                </a:lnSpc>
                <a:buAutoNum type="alphaLcPeriod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Sự cảm thông, giúp đỡ của các em nhỏ mang lại điều gì cho ông cụ?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E9C89C-1733-36A9-F997-E7FC3312FF78}"/>
              </a:ext>
            </a:extLst>
          </p:cNvPr>
          <p:cNvSpPr txBox="1"/>
          <p:nvPr/>
        </p:nvSpPr>
        <p:spPr>
          <a:xfrm>
            <a:off x="4419600" y="262621"/>
            <a:ext cx="944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CÂU CHUYỆN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426EA-292C-AF68-709C-8C6090E758AF}"/>
              </a:ext>
            </a:extLst>
          </p:cNvPr>
          <p:cNvSpPr txBox="1"/>
          <p:nvPr/>
        </p:nvSpPr>
        <p:spPr>
          <a:xfrm>
            <a:off x="914400" y="1297548"/>
            <a:ext cx="1760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câu chuyện </a:t>
            </a:r>
            <a:r>
              <a:rPr lang="en-US" sz="4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nhỏ và ông cụ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SHS tr.14, 15 và trả lời câu hỏi: </a:t>
            </a:r>
          </a:p>
        </p:txBody>
      </p:sp>
    </p:spTree>
    <p:extLst>
      <p:ext uri="{BB962C8B-B14F-4D97-AF65-F5344CB8AC3E}">
        <p14:creationId xmlns:p14="http://schemas.microsoft.com/office/powerpoint/2010/main" val="12846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061E6FF-4B57-7302-4054-197788B3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094901"/>
            <a:ext cx="8339363" cy="58661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029619B-E4F8-78CA-6F0A-22B878C83CE6}"/>
              </a:ext>
            </a:extLst>
          </p:cNvPr>
          <p:cNvGrpSpPr/>
          <p:nvPr/>
        </p:nvGrpSpPr>
        <p:grpSpPr>
          <a:xfrm>
            <a:off x="914399" y="585193"/>
            <a:ext cx="16321313" cy="1794830"/>
            <a:chOff x="914399" y="585193"/>
            <a:chExt cx="16321313" cy="17948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CB5DA9-2F71-34C4-C6B2-0956B623EDAC}"/>
                </a:ext>
              </a:extLst>
            </p:cNvPr>
            <p:cNvSpPr/>
            <p:nvPr/>
          </p:nvSpPr>
          <p:spPr>
            <a:xfrm>
              <a:off x="914399" y="585193"/>
              <a:ext cx="16321313" cy="16199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F5B6D5-2C66-9A71-74F0-4472031501EC}"/>
                </a:ext>
              </a:extLst>
            </p:cNvPr>
            <p:cNvSpPr/>
            <p:nvPr/>
          </p:nvSpPr>
          <p:spPr>
            <a:xfrm>
              <a:off x="1066800" y="760047"/>
              <a:ext cx="16168912" cy="16199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220D2-79F9-6A88-D09E-8BD98A431910}"/>
                </a:ext>
              </a:extLst>
            </p:cNvPr>
            <p:cNvSpPr txBox="1"/>
            <p:nvPr/>
          </p:nvSpPr>
          <p:spPr>
            <a:xfrm>
              <a:off x="2590800" y="1177620"/>
              <a:ext cx="13563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a. Ông cụ đã gặp khó khăn gì?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9E3A01-E594-9F2A-5A64-981467A6C331}"/>
              </a:ext>
            </a:extLst>
          </p:cNvPr>
          <p:cNvGrpSpPr/>
          <p:nvPr/>
        </p:nvGrpSpPr>
        <p:grpSpPr>
          <a:xfrm>
            <a:off x="9372600" y="3398101"/>
            <a:ext cx="8077200" cy="4707544"/>
            <a:chOff x="9372600" y="3231089"/>
            <a:chExt cx="8077200" cy="470754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86B507A-4840-E9C4-B2AE-E148E303EE92}"/>
                </a:ext>
              </a:extLst>
            </p:cNvPr>
            <p:cNvSpPr/>
            <p:nvPr/>
          </p:nvSpPr>
          <p:spPr>
            <a:xfrm>
              <a:off x="9372600" y="4117359"/>
              <a:ext cx="8077200" cy="382127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 cụ đang buồn vì vợ của ông đang bị ốm nặng, khó qua khỏi.</a:t>
              </a: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136D36D-5F17-120A-40BB-97828945A0D1}"/>
                </a:ext>
              </a:extLst>
            </p:cNvPr>
            <p:cNvSpPr/>
            <p:nvPr/>
          </p:nvSpPr>
          <p:spPr>
            <a:xfrm>
              <a:off x="12725400" y="3231089"/>
              <a:ext cx="1663105" cy="1567476"/>
            </a:xfrm>
            <a:custGeom>
              <a:avLst/>
              <a:gdLst/>
              <a:ahLst/>
              <a:cxnLst/>
              <a:rect l="l" t="t" r="r" b="b"/>
              <a:pathLst>
                <a:path w="4365836" h="4114800">
                  <a:moveTo>
                    <a:pt x="0" y="0"/>
                  </a:moveTo>
                  <a:lnTo>
                    <a:pt x="4365835" y="0"/>
                  </a:lnTo>
                  <a:lnTo>
                    <a:pt x="43658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674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029619B-E4F8-78CA-6F0A-22B878C83CE6}"/>
              </a:ext>
            </a:extLst>
          </p:cNvPr>
          <p:cNvGrpSpPr/>
          <p:nvPr/>
        </p:nvGrpSpPr>
        <p:grpSpPr>
          <a:xfrm>
            <a:off x="914399" y="585192"/>
            <a:ext cx="16321313" cy="2164819"/>
            <a:chOff x="914399" y="585192"/>
            <a:chExt cx="16321313" cy="216481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CB5DA9-2F71-34C4-C6B2-0956B623EDAC}"/>
                </a:ext>
              </a:extLst>
            </p:cNvPr>
            <p:cNvSpPr/>
            <p:nvPr/>
          </p:nvSpPr>
          <p:spPr>
            <a:xfrm>
              <a:off x="914399" y="585192"/>
              <a:ext cx="16321313" cy="21648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F5B6D5-2C66-9A71-74F0-4472031501EC}"/>
                </a:ext>
              </a:extLst>
            </p:cNvPr>
            <p:cNvSpPr/>
            <p:nvPr/>
          </p:nvSpPr>
          <p:spPr>
            <a:xfrm>
              <a:off x="1066800" y="760047"/>
              <a:ext cx="16168912" cy="19899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220D2-79F9-6A88-D09E-8BD98A431910}"/>
                </a:ext>
              </a:extLst>
            </p:cNvPr>
            <p:cNvSpPr txBox="1"/>
            <p:nvPr/>
          </p:nvSpPr>
          <p:spPr>
            <a:xfrm>
              <a:off x="1340756" y="706638"/>
              <a:ext cx="15621000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vi-VN" sz="4500">
                  <a:latin typeface="Arial" panose="020B0604020202020204" pitchFamily="34" charset="0"/>
                  <a:cs typeface="Arial" panose="020B0604020202020204" pitchFamily="34" charset="0"/>
                </a:rPr>
                <a:t>Các em nhỏ đã thể hiện sự cảm thông, giúp đỡ ông cụ như thế nào?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13C22A3-17BD-BFC6-A1A2-CB4CCFDA5783}"/>
              </a:ext>
            </a:extLst>
          </p:cNvPr>
          <p:cNvSpPr/>
          <p:nvPr/>
        </p:nvSpPr>
        <p:spPr>
          <a:xfrm>
            <a:off x="4617355" y="3390900"/>
            <a:ext cx="8915400" cy="1048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hỏi thăm của các bạn nhỏ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88797-75BA-F4ED-E85B-442863DABBD9}"/>
              </a:ext>
            </a:extLst>
          </p:cNvPr>
          <p:cNvSpPr/>
          <p:nvPr/>
        </p:nvSpPr>
        <p:spPr>
          <a:xfrm>
            <a:off x="381000" y="5927415"/>
            <a:ext cx="51816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 sàng chia sẻ sự buồn tủi cùng ông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DA717-8628-8ECF-8624-31EBEB5AC1EF}"/>
              </a:ext>
            </a:extLst>
          </p:cNvPr>
          <p:cNvSpPr/>
          <p:nvPr/>
        </p:nvSpPr>
        <p:spPr>
          <a:xfrm>
            <a:off x="6591300" y="5927415"/>
            <a:ext cx="51816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thăm tình hình của ông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E2C370-CBEB-F151-2648-196E4A2B9AB9}"/>
              </a:ext>
            </a:extLst>
          </p:cNvPr>
          <p:cNvSpPr/>
          <p:nvPr/>
        </p:nvSpPr>
        <p:spPr>
          <a:xfrm>
            <a:off x="12801600" y="5927415"/>
            <a:ext cx="51816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đỡ ông 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lên xe buýt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5D629B-E260-62F3-04E7-596667B91DE6}"/>
              </a:ext>
            </a:extLst>
          </p:cNvPr>
          <p:cNvCxnSpPr/>
          <p:nvPr/>
        </p:nvCxnSpPr>
        <p:spPr>
          <a:xfrm>
            <a:off x="2819400" y="5143500"/>
            <a:ext cx="0" cy="78391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318B65-2609-67F0-4235-39ED840D4F0A}"/>
              </a:ext>
            </a:extLst>
          </p:cNvPr>
          <p:cNvCxnSpPr/>
          <p:nvPr/>
        </p:nvCxnSpPr>
        <p:spPr>
          <a:xfrm>
            <a:off x="15468600" y="5143500"/>
            <a:ext cx="0" cy="78391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E0E748-D543-3712-FCA0-7D2A55F8FDC0}"/>
              </a:ext>
            </a:extLst>
          </p:cNvPr>
          <p:cNvCxnSpPr>
            <a:cxnSpLocks/>
          </p:cNvCxnSpPr>
          <p:nvPr/>
        </p:nvCxnSpPr>
        <p:spPr>
          <a:xfrm>
            <a:off x="9296400" y="4439376"/>
            <a:ext cx="0" cy="1488039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782193-90CB-79CD-DF4D-D228E72175FE}"/>
              </a:ext>
            </a:extLst>
          </p:cNvPr>
          <p:cNvCxnSpPr/>
          <p:nvPr/>
        </p:nvCxnSpPr>
        <p:spPr>
          <a:xfrm>
            <a:off x="2819400" y="5143500"/>
            <a:ext cx="126492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029619B-E4F8-78CA-6F0A-22B878C83CE6}"/>
              </a:ext>
            </a:extLst>
          </p:cNvPr>
          <p:cNvGrpSpPr/>
          <p:nvPr/>
        </p:nvGrpSpPr>
        <p:grpSpPr>
          <a:xfrm>
            <a:off x="914399" y="585192"/>
            <a:ext cx="16321313" cy="2164819"/>
            <a:chOff x="914399" y="585192"/>
            <a:chExt cx="16321313" cy="216481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CB5DA9-2F71-34C4-C6B2-0956B623EDAC}"/>
                </a:ext>
              </a:extLst>
            </p:cNvPr>
            <p:cNvSpPr/>
            <p:nvPr/>
          </p:nvSpPr>
          <p:spPr>
            <a:xfrm>
              <a:off x="914399" y="585192"/>
              <a:ext cx="16321313" cy="21648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F5B6D5-2C66-9A71-74F0-4472031501EC}"/>
                </a:ext>
              </a:extLst>
            </p:cNvPr>
            <p:cNvSpPr/>
            <p:nvPr/>
          </p:nvSpPr>
          <p:spPr>
            <a:xfrm>
              <a:off x="1066800" y="760047"/>
              <a:ext cx="16168912" cy="19899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220D2-79F9-6A88-D09E-8BD98A431910}"/>
                </a:ext>
              </a:extLst>
            </p:cNvPr>
            <p:cNvSpPr txBox="1"/>
            <p:nvPr/>
          </p:nvSpPr>
          <p:spPr>
            <a:xfrm>
              <a:off x="1340756" y="706638"/>
              <a:ext cx="15621000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vi-VN" sz="4500">
                  <a:latin typeface="Arial" panose="020B0604020202020204" pitchFamily="34" charset="0"/>
                  <a:cs typeface="Arial" panose="020B0604020202020204" pitchFamily="34" charset="0"/>
                </a:rPr>
                <a:t>Sự cảm thông, giúp đỡ của các em nhỏ mang lại điều gì cho ông cụ?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A0447C-71FB-8962-E9AA-861BBE569D0B}"/>
              </a:ext>
            </a:extLst>
          </p:cNvPr>
          <p:cNvGrpSpPr/>
          <p:nvPr/>
        </p:nvGrpSpPr>
        <p:grpSpPr>
          <a:xfrm>
            <a:off x="685800" y="3216092"/>
            <a:ext cx="10853963" cy="5982331"/>
            <a:chOff x="42637" y="3314699"/>
            <a:chExt cx="10853963" cy="5982331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86B41A3-5C23-9FA3-89D3-B4CFEFCBF958}"/>
                </a:ext>
              </a:extLst>
            </p:cNvPr>
            <p:cNvSpPr/>
            <p:nvPr/>
          </p:nvSpPr>
          <p:spPr>
            <a:xfrm>
              <a:off x="42637" y="3314699"/>
              <a:ext cx="10853963" cy="5982331"/>
            </a:xfrm>
            <a:custGeom>
              <a:avLst/>
              <a:gdLst/>
              <a:ahLst/>
              <a:cxnLst/>
              <a:rect l="l" t="t" r="r" b="b"/>
              <a:pathLst>
                <a:path w="12584755" h="7735168">
                  <a:moveTo>
                    <a:pt x="0" y="0"/>
                  </a:moveTo>
                  <a:lnTo>
                    <a:pt x="12584755" y="0"/>
                  </a:lnTo>
                  <a:lnTo>
                    <a:pt x="12584755" y="7735167"/>
                  </a:lnTo>
                  <a:lnTo>
                    <a:pt x="0" y="7735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ED0FFD-15F1-9B0D-4657-18740D6BA6F0}"/>
                </a:ext>
              </a:extLst>
            </p:cNvPr>
            <p:cNvSpPr txBox="1"/>
            <p:nvPr/>
          </p:nvSpPr>
          <p:spPr>
            <a:xfrm>
              <a:off x="1076325" y="4924396"/>
              <a:ext cx="8796338" cy="2762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Sự cảm thông, giúp đỡ của các em nhỏ giúp cho ông cụ cảm thấy nhẹ lòng hơn và được quan tâm hơn.</a:t>
              </a:r>
              <a:endParaRPr lang="en-US" sz="40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EDBE85-3989-2D98-D142-A034EBBBEFFA}"/>
                </a:ext>
              </a:extLst>
            </p:cNvPr>
            <p:cNvSpPr/>
            <p:nvPr/>
          </p:nvSpPr>
          <p:spPr>
            <a:xfrm>
              <a:off x="862011" y="3946185"/>
              <a:ext cx="799130" cy="1149827"/>
            </a:xfrm>
            <a:custGeom>
              <a:avLst/>
              <a:gdLst/>
              <a:ahLst/>
              <a:cxnLst/>
              <a:rect l="l" t="t" r="r" b="b"/>
              <a:pathLst>
                <a:path w="799130" h="1149827">
                  <a:moveTo>
                    <a:pt x="0" y="0"/>
                  </a:moveTo>
                  <a:lnTo>
                    <a:pt x="799130" y="0"/>
                  </a:lnTo>
                  <a:lnTo>
                    <a:pt x="799130" y="1149827"/>
                  </a:lnTo>
                  <a:lnTo>
                    <a:pt x="0" y="1149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85D7823-727C-309D-DB25-5EE8BF23ADE9}"/>
                </a:ext>
              </a:extLst>
            </p:cNvPr>
            <p:cNvSpPr/>
            <p:nvPr/>
          </p:nvSpPr>
          <p:spPr>
            <a:xfrm>
              <a:off x="9896475" y="5632344"/>
              <a:ext cx="799130" cy="1149827"/>
            </a:xfrm>
            <a:custGeom>
              <a:avLst/>
              <a:gdLst/>
              <a:ahLst/>
              <a:cxnLst/>
              <a:rect l="l" t="t" r="r" b="b"/>
              <a:pathLst>
                <a:path w="799130" h="1149827">
                  <a:moveTo>
                    <a:pt x="0" y="0"/>
                  </a:moveTo>
                  <a:lnTo>
                    <a:pt x="799130" y="0"/>
                  </a:lnTo>
                  <a:lnTo>
                    <a:pt x="799130" y="1149827"/>
                  </a:lnTo>
                  <a:lnTo>
                    <a:pt x="0" y="1149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8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947390" y="2806818"/>
            <a:ext cx="1309457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 ĐỌC Ý KIẾN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THỰC HIỆN THEO YÊU CẦU</a:t>
            </a:r>
          </a:p>
        </p:txBody>
      </p:sp>
    </p:spTree>
    <p:extLst>
      <p:ext uri="{BB962C8B-B14F-4D97-AF65-F5344CB8AC3E}">
        <p14:creationId xmlns:p14="http://schemas.microsoft.com/office/powerpoint/2010/main" val="22166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6BAB9D-46AF-E987-861F-20A739A55982}"/>
              </a:ext>
            </a:extLst>
          </p:cNvPr>
          <p:cNvSpPr txBox="1"/>
          <p:nvPr/>
        </p:nvSpPr>
        <p:spPr>
          <a:xfrm>
            <a:off x="838200" y="419100"/>
            <a:ext cx="1661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CÁC Ý KIẾN DƯỚI ĐÂY VÀ THỰC HIỆN YÊU CẦU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E91053-B455-1D30-5AFB-FACAE31E42C1}"/>
              </a:ext>
            </a:extLst>
          </p:cNvPr>
          <p:cNvSpPr/>
          <p:nvPr/>
        </p:nvSpPr>
        <p:spPr>
          <a:xfrm>
            <a:off x="357187" y="1790700"/>
            <a:ext cx="5726563" cy="34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Cảm thông, giúp đỡ người gặp khó khăn để họ có thêm sức mạnh, niềm tin vào cuộc sống.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2B14F7-17C3-CDC1-F0F2-14F24921A47C}"/>
              </a:ext>
            </a:extLst>
          </p:cNvPr>
          <p:cNvSpPr/>
          <p:nvPr/>
        </p:nvSpPr>
        <p:spPr>
          <a:xfrm>
            <a:off x="6400800" y="1790700"/>
            <a:ext cx="6617150" cy="34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Không phải ai cũng luôn gặp những điều may mắn, nên chúng ta cần cảm thông, giúp đỡ người gặp khó khăn.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4BB23D-47F2-CEB4-FAD1-E4AF34606352}"/>
              </a:ext>
            </a:extLst>
          </p:cNvPr>
          <p:cNvSpPr/>
          <p:nvPr/>
        </p:nvSpPr>
        <p:spPr>
          <a:xfrm>
            <a:off x="13335000" y="1790700"/>
            <a:ext cx="4595813" cy="3495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Cảm thông, giúp đỡ người gặp khó khăn thể hiện mình là người tử tế.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8F3619-F31A-D5C5-B864-1BF51CEE8BC7}"/>
              </a:ext>
            </a:extLst>
          </p:cNvPr>
          <p:cNvGrpSpPr/>
          <p:nvPr/>
        </p:nvGrpSpPr>
        <p:grpSpPr>
          <a:xfrm>
            <a:off x="838200" y="6057900"/>
            <a:ext cx="16383000" cy="3350861"/>
            <a:chOff x="838200" y="6057900"/>
            <a:chExt cx="16383000" cy="33508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C8228F-F10A-6BDC-B750-A2EE2A85F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6057900"/>
              <a:ext cx="1295399" cy="1295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6C9232-00F7-7DE8-CEA1-77BDDB345BC2}"/>
                </a:ext>
              </a:extLst>
            </p:cNvPr>
            <p:cNvSpPr txBox="1"/>
            <p:nvPr/>
          </p:nvSpPr>
          <p:spPr>
            <a:xfrm>
              <a:off x="2514600" y="6645414"/>
              <a:ext cx="800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lời câu hỏi sau đây: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AE9332-2EF1-68C2-A68E-E1CA3E2C7C4A}"/>
                </a:ext>
              </a:extLst>
            </p:cNvPr>
            <p:cNvSpPr txBox="1"/>
            <p:nvPr/>
          </p:nvSpPr>
          <p:spPr>
            <a:xfrm>
              <a:off x="1066800" y="7583838"/>
              <a:ext cx="161544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AutoNum type="alphaLcPeriod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Em thích nhất ý kiến nào? Vì sao? </a:t>
              </a:r>
            </a:p>
            <a:p>
              <a:pPr marL="342900" indent="-342900" algn="just">
                <a:lnSpc>
                  <a:spcPct val="150000"/>
                </a:lnSpc>
                <a:buAutoNum type="alphaLcPeriod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Theo em, tại sao phải cảm thông, giúp đỡ người gặp khó khăn?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8CFABD-F89E-BDAF-52C3-AFC0A786569A}"/>
              </a:ext>
            </a:extLst>
          </p:cNvPr>
          <p:cNvSpPr/>
          <p:nvPr/>
        </p:nvSpPr>
        <p:spPr>
          <a:xfrm>
            <a:off x="1466850" y="933450"/>
            <a:ext cx="15354300" cy="7562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D0FB3D-508D-0029-4EB8-C97E14F94C7E}"/>
              </a:ext>
            </a:extLst>
          </p:cNvPr>
          <p:cNvSpPr txBox="1"/>
          <p:nvPr/>
        </p:nvSpPr>
        <p:spPr>
          <a:xfrm>
            <a:off x="3771898" y="1597938"/>
            <a:ext cx="107442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277119-37DD-9A99-AA84-D950F866499E}"/>
              </a:ext>
            </a:extLst>
          </p:cNvPr>
          <p:cNvSpPr txBox="1"/>
          <p:nvPr/>
        </p:nvSpPr>
        <p:spPr>
          <a:xfrm>
            <a:off x="1704975" y="2820396"/>
            <a:ext cx="14878050" cy="464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 cảm thông, giúp đỡ người gặp khó khăn. </a:t>
            </a: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người gặp khó khăn: </a:t>
            </a: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 họ cảm thấy được yêu thương và nhẹ lòng hơn.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bản thân: </a:t>
            </a: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hiện tinh thần nhân ái, là biểu hiện của người tử tế.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08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EA9DC-5F51-B344-5797-4CB32673FA37}"/>
              </a:ext>
            </a:extLst>
          </p:cNvPr>
          <p:cNvSpPr txBox="1"/>
          <p:nvPr/>
        </p:nvSpPr>
        <p:spPr>
          <a:xfrm>
            <a:off x="3467100" y="266700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C28F2-7F81-10AB-5AD3-EFC7D372775A}"/>
              </a:ext>
            </a:extLst>
          </p:cNvPr>
          <p:cNvSpPr txBox="1"/>
          <p:nvPr/>
        </p:nvSpPr>
        <p:spPr>
          <a:xfrm>
            <a:off x="419100" y="1562100"/>
            <a:ext cx="174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Nhận xét hành động của các bạn trong tình huống sau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62F19F-7F8E-0925-F19B-5D62DE136F2F}"/>
              </a:ext>
            </a:extLst>
          </p:cNvPr>
          <p:cNvGrpSpPr/>
          <p:nvPr/>
        </p:nvGrpSpPr>
        <p:grpSpPr>
          <a:xfrm>
            <a:off x="1219200" y="3278311"/>
            <a:ext cx="9448800" cy="6019800"/>
            <a:chOff x="990600" y="3390900"/>
            <a:chExt cx="9448800" cy="60198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506562E-F2C4-5D92-5E82-232FF9130969}"/>
                </a:ext>
              </a:extLst>
            </p:cNvPr>
            <p:cNvSpPr/>
            <p:nvPr/>
          </p:nvSpPr>
          <p:spPr>
            <a:xfrm>
              <a:off x="990600" y="3848100"/>
              <a:ext cx="9448800" cy="5562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học tập của An có một bạn bị tật ở chân. An cảm thấy khó chịu và không muốn chơi cùng bạn.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nói với Hà: “Thật phiền phức! Mình cảm thấy rất bất tiện cho nhóm”. An và Hà thỏa thuận với nhau sẽ không chơi cùng bạn.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9238D2-3698-20AA-975C-972F909C0797}"/>
                </a:ext>
              </a:extLst>
            </p:cNvPr>
            <p:cNvSpPr/>
            <p:nvPr/>
          </p:nvSpPr>
          <p:spPr>
            <a:xfrm>
              <a:off x="990600" y="3390900"/>
              <a:ext cx="3429000" cy="914400"/>
            </a:xfrm>
            <a:prstGeom prst="roundRect">
              <a:avLst>
                <a:gd name="adj" fmla="val 50000"/>
              </a:avLst>
            </a:prstGeom>
            <a:solidFill>
              <a:srgbClr val="FCE6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 huống 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0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6A380-80F9-1FC4-F9EC-36FAD6A7306E}"/>
              </a:ext>
            </a:extLst>
          </p:cNvPr>
          <p:cNvSpPr txBox="1"/>
          <p:nvPr/>
        </p:nvSpPr>
        <p:spPr>
          <a:xfrm>
            <a:off x="4953000" y="4191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ACC28-384C-5CB5-471E-D3981EF635B9}"/>
              </a:ext>
            </a:extLst>
          </p:cNvPr>
          <p:cNvSpPr txBox="1"/>
          <p:nvPr/>
        </p:nvSpPr>
        <p:spPr>
          <a:xfrm>
            <a:off x="3276600" y="1767870"/>
            <a:ext cx="1173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“Bịt mắt tìm đồ vật”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0DD4A0-78D9-FCC1-87A8-B23BFA5C4C81}"/>
              </a:ext>
            </a:extLst>
          </p:cNvPr>
          <p:cNvSpPr/>
          <p:nvPr/>
        </p:nvSpPr>
        <p:spPr>
          <a:xfrm>
            <a:off x="9448800" y="3200536"/>
            <a:ext cx="8458200" cy="2209664"/>
          </a:xfrm>
          <a:prstGeom prst="wedgeRoundRectCallout">
            <a:avLst>
              <a:gd name="adj1" fmla="val -55641"/>
              <a:gd name="adj2" fmla="val 364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cảm giác như thế nào khi không nhìn thấy mọi thứ xung quanh?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BB43350-0833-364A-E3A1-D1D6A657533F}"/>
              </a:ext>
            </a:extLst>
          </p:cNvPr>
          <p:cNvSpPr/>
          <p:nvPr/>
        </p:nvSpPr>
        <p:spPr>
          <a:xfrm>
            <a:off x="9448800" y="5673412"/>
            <a:ext cx="8458200" cy="1683240"/>
          </a:xfrm>
          <a:prstGeom prst="wedgeRoundRectCallout">
            <a:avLst>
              <a:gd name="adj1" fmla="val -54590"/>
              <a:gd name="adj2" fmla="val -382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liên tưởng đến ai trong trò chơi vừa rồi?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B8410E9-B752-2477-93C7-7D59878E5162}"/>
              </a:ext>
            </a:extLst>
          </p:cNvPr>
          <p:cNvSpPr/>
          <p:nvPr/>
        </p:nvSpPr>
        <p:spPr>
          <a:xfrm>
            <a:off x="9448800" y="7749000"/>
            <a:ext cx="8458200" cy="2209664"/>
          </a:xfrm>
          <a:prstGeom prst="wedgeRoundRectCallout">
            <a:avLst>
              <a:gd name="adj1" fmla="val -55992"/>
              <a:gd name="adj2" fmla="val -379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không nhìn thấy mọi thứ xung quanh thì em sẽ gặp những khó khăn gì?</a:t>
            </a:r>
          </a:p>
        </p:txBody>
      </p:sp>
    </p:spTree>
    <p:extLst>
      <p:ext uri="{BB962C8B-B14F-4D97-AF65-F5344CB8AC3E}">
        <p14:creationId xmlns:p14="http://schemas.microsoft.com/office/powerpoint/2010/main" val="6503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93BA0-F84B-DAB3-152D-D2F5420CC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5769" r="6251" b="7157"/>
          <a:stretch/>
        </p:blipFill>
        <p:spPr>
          <a:xfrm>
            <a:off x="119062" y="2206368"/>
            <a:ext cx="5715002" cy="4687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CF7E1-A6ED-501A-09DF-6598A676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61" y="2584855"/>
            <a:ext cx="5715002" cy="430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B9CA1-FA59-7E8C-6D07-26E1FA210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55" r="4038"/>
          <a:stretch/>
        </p:blipFill>
        <p:spPr>
          <a:xfrm>
            <a:off x="11811000" y="2476500"/>
            <a:ext cx="5934899" cy="4417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66E9C-FF6C-C5A1-A6CB-043E5779C84E}"/>
              </a:ext>
            </a:extLst>
          </p:cNvPr>
          <p:cNvSpPr txBox="1"/>
          <p:nvPr/>
        </p:nvSpPr>
        <p:spPr>
          <a:xfrm>
            <a:off x="4726780" y="978121"/>
            <a:ext cx="8834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TRẢ LỜI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79A77-0235-CEF1-D775-B23493AE5591}"/>
              </a:ext>
            </a:extLst>
          </p:cNvPr>
          <p:cNvSpPr/>
          <p:nvPr/>
        </p:nvSpPr>
        <p:spPr>
          <a:xfrm>
            <a:off x="414341" y="7260425"/>
            <a:ext cx="5410198" cy="1769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nên xa lánh bạn vì những khiếm khuyết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ACBFF-76A2-3F73-34C5-4EB578DC1E2E}"/>
              </a:ext>
            </a:extLst>
          </p:cNvPr>
          <p:cNvSpPr/>
          <p:nvPr/>
        </p:nvSpPr>
        <p:spPr>
          <a:xfrm>
            <a:off x="6400802" y="7260425"/>
            <a:ext cx="5410198" cy="1769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giúp đỡ bạn khi gặp phải sự cố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2D76F-205A-82A6-7450-766B4320F4A8}"/>
              </a:ext>
            </a:extLst>
          </p:cNvPr>
          <p:cNvSpPr/>
          <p:nvPr/>
        </p:nvSpPr>
        <p:spPr>
          <a:xfrm>
            <a:off x="12472987" y="7260426"/>
            <a:ext cx="5410198" cy="1769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chia sẻ với bạn khi có chuyện không vui </a:t>
            </a:r>
          </a:p>
        </p:txBody>
      </p:sp>
    </p:spTree>
    <p:extLst>
      <p:ext uri="{BB962C8B-B14F-4D97-AF65-F5344CB8AC3E}">
        <p14:creationId xmlns:p14="http://schemas.microsoft.com/office/powerpoint/2010/main" val="26495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EC4C1C-A1AB-CEC6-8919-DEDB28030207}"/>
              </a:ext>
            </a:extLst>
          </p:cNvPr>
          <p:cNvSpPr txBox="1"/>
          <p:nvPr/>
        </p:nvSpPr>
        <p:spPr>
          <a:xfrm>
            <a:off x="1828800" y="647700"/>
            <a:ext cx="1463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Đưa ra lời khuyên cho tình huống sau đây: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74B8A1-1FA9-F7BD-FBFE-1724EBF96ED0}"/>
              </a:ext>
            </a:extLst>
          </p:cNvPr>
          <p:cNvSpPr/>
          <p:nvPr/>
        </p:nvSpPr>
        <p:spPr>
          <a:xfrm>
            <a:off x="819150" y="1866899"/>
            <a:ext cx="16649700" cy="40786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nghe thầy Tổng phụ trách Đội phát động phong trào tặng quà tết cho trẻ em mồ côi, bạn Hoàng nói với em: “Mình không quen biết các bạn đó nên mình không quyên góp đâu. Việc này chẳng có ích lợi gì cho mình cả!”.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88D2C-04B3-B662-DAF6-D6C87EC66EB0}"/>
              </a:ext>
            </a:extLst>
          </p:cNvPr>
          <p:cNvSpPr txBox="1"/>
          <p:nvPr/>
        </p:nvSpPr>
        <p:spPr>
          <a:xfrm>
            <a:off x="2195512" y="6286500"/>
            <a:ext cx="15240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Em sẽ khuyên bạn như thế nào để bạn hiểu được ý nghĩa của việc cảm thông giúp đỡ người gặp khó khăn? </a:t>
            </a:r>
          </a:p>
        </p:txBody>
      </p:sp>
    </p:spTree>
    <p:extLst>
      <p:ext uri="{BB962C8B-B14F-4D97-AF65-F5344CB8AC3E}">
        <p14:creationId xmlns:p14="http://schemas.microsoft.com/office/powerpoint/2010/main" val="33096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4A47E-1B72-F619-770B-345CCD33CF1C}"/>
              </a:ext>
            </a:extLst>
          </p:cNvPr>
          <p:cNvGrpSpPr/>
          <p:nvPr/>
        </p:nvGrpSpPr>
        <p:grpSpPr>
          <a:xfrm>
            <a:off x="6400799" y="464419"/>
            <a:ext cx="10568029" cy="2830162"/>
            <a:chOff x="6167436" y="1409700"/>
            <a:chExt cx="9529764" cy="28301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1AAC402-DD47-9DA6-24DB-2DE4289466CA}"/>
                </a:ext>
              </a:extLst>
            </p:cNvPr>
            <p:cNvSpPr/>
            <p:nvPr/>
          </p:nvSpPr>
          <p:spPr>
            <a:xfrm>
              <a:off x="6167436" y="1409700"/>
              <a:ext cx="9529764" cy="2830162"/>
            </a:xfrm>
            <a:prstGeom prst="roundRect">
              <a:avLst/>
            </a:prstGeom>
            <a:solidFill>
              <a:srgbClr val="F2F6DB"/>
            </a:solidFill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0143542-F1D7-1EBB-67E1-CD10FF1621FD}"/>
                </a:ext>
              </a:extLst>
            </p:cNvPr>
            <p:cNvSpPr/>
            <p:nvPr/>
          </p:nvSpPr>
          <p:spPr>
            <a:xfrm>
              <a:off x="13451086" y="1574006"/>
              <a:ext cx="2101301" cy="2501549"/>
            </a:xfrm>
            <a:custGeom>
              <a:avLst/>
              <a:gdLst/>
              <a:ahLst/>
              <a:cxnLst/>
              <a:rect l="l" t="t" r="r" b="b"/>
              <a:pathLst>
                <a:path w="3456432" h="4114800">
                  <a:moveTo>
                    <a:pt x="0" y="0"/>
                  </a:moveTo>
                  <a:lnTo>
                    <a:pt x="3456432" y="0"/>
                  </a:lnTo>
                  <a:lnTo>
                    <a:pt x="34564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F33D9B-AE1D-4789-94A7-5A9C28A2302B}"/>
                </a:ext>
              </a:extLst>
            </p:cNvPr>
            <p:cNvSpPr txBox="1"/>
            <p:nvPr/>
          </p:nvSpPr>
          <p:spPr>
            <a:xfrm>
              <a:off x="6374604" y="1409700"/>
              <a:ext cx="6655595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Những bạn nhỏ mồ côi rất khó khăn, thiếu thốn về tình cảm gia đình, vật chất.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AD1D06-7100-E7D8-BA1D-5235A60FD840}"/>
              </a:ext>
            </a:extLst>
          </p:cNvPr>
          <p:cNvGrpSpPr/>
          <p:nvPr/>
        </p:nvGrpSpPr>
        <p:grpSpPr>
          <a:xfrm>
            <a:off x="6400800" y="3729189"/>
            <a:ext cx="10682288" cy="2830162"/>
            <a:chOff x="6167436" y="1409700"/>
            <a:chExt cx="9529764" cy="28301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0E5CEA7-960C-A766-067B-A7552BCAC2B3}"/>
                </a:ext>
              </a:extLst>
            </p:cNvPr>
            <p:cNvSpPr/>
            <p:nvPr/>
          </p:nvSpPr>
          <p:spPr>
            <a:xfrm>
              <a:off x="6167436" y="1409700"/>
              <a:ext cx="9529764" cy="2830162"/>
            </a:xfrm>
            <a:prstGeom prst="roundRect">
              <a:avLst/>
            </a:prstGeom>
            <a:solidFill>
              <a:srgbClr val="F2F6DB"/>
            </a:solidFill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708717-FD52-29B2-028A-BFB78EE1C00C}"/>
                </a:ext>
              </a:extLst>
            </p:cNvPr>
            <p:cNvSpPr txBox="1"/>
            <p:nvPr/>
          </p:nvSpPr>
          <p:spPr>
            <a:xfrm>
              <a:off x="6374604" y="1409700"/>
              <a:ext cx="9165432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Giúp đỡ các bạn nhỏ mồ côi trong khả năng có thể của mình là một việc làm có ý nghĩa, chúng ta nên làm.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0A1078-F5FA-A1E2-7DDB-5DFD6E5239D1}"/>
              </a:ext>
            </a:extLst>
          </p:cNvPr>
          <p:cNvGrpSpPr/>
          <p:nvPr/>
        </p:nvGrpSpPr>
        <p:grpSpPr>
          <a:xfrm>
            <a:off x="6400799" y="6920179"/>
            <a:ext cx="10682288" cy="2830162"/>
            <a:chOff x="6167436" y="1409700"/>
            <a:chExt cx="9529764" cy="283016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D31CF9E-7DAA-961C-75A1-32ED45AC928F}"/>
                </a:ext>
              </a:extLst>
            </p:cNvPr>
            <p:cNvSpPr/>
            <p:nvPr/>
          </p:nvSpPr>
          <p:spPr>
            <a:xfrm>
              <a:off x="6167436" y="1409700"/>
              <a:ext cx="9529764" cy="2830162"/>
            </a:xfrm>
            <a:prstGeom prst="roundRect">
              <a:avLst/>
            </a:prstGeom>
            <a:solidFill>
              <a:srgbClr val="F2F6DB"/>
            </a:solidFill>
            <a:ln w="38100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D68B50-A84C-8C93-BCBA-0C7BD284452E}"/>
                </a:ext>
              </a:extLst>
            </p:cNvPr>
            <p:cNvSpPr txBox="1"/>
            <p:nvPr/>
          </p:nvSpPr>
          <p:spPr>
            <a:xfrm>
              <a:off x="6374604" y="1409700"/>
              <a:ext cx="9165432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Hoàng nên tham gia để cho thấy rằng Hoàng là một người có tấm lòng nhân ái, biết chia sẻ những khó khăn với người khác.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8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0EAE1E-1D96-5F97-15F5-881099650A7B}"/>
              </a:ext>
            </a:extLst>
          </p:cNvPr>
          <p:cNvSpPr txBox="1"/>
          <p:nvPr/>
        </p:nvSpPr>
        <p:spPr>
          <a:xfrm>
            <a:off x="870210" y="647700"/>
            <a:ext cx="1356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tình huống và trả lời câu hỏi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B4D2B0-9C27-6EBA-5728-534D379D6666}"/>
              </a:ext>
            </a:extLst>
          </p:cNvPr>
          <p:cNvGrpSpPr/>
          <p:nvPr/>
        </p:nvGrpSpPr>
        <p:grpSpPr>
          <a:xfrm>
            <a:off x="723900" y="1986733"/>
            <a:ext cx="16840200" cy="3507711"/>
            <a:chOff x="723900" y="1986733"/>
            <a:chExt cx="16840200" cy="350771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A7B718-878A-B9A6-65EF-30CBEFEF7A02}"/>
                </a:ext>
              </a:extLst>
            </p:cNvPr>
            <p:cNvSpPr/>
            <p:nvPr/>
          </p:nvSpPr>
          <p:spPr>
            <a:xfrm>
              <a:off x="723900" y="2713144"/>
              <a:ext cx="16840200" cy="2781300"/>
            </a:xfrm>
            <a:prstGeom prst="roundRect">
              <a:avLst/>
            </a:prstGeom>
            <a:solidFill>
              <a:srgbClr val="F2F6DB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 Hạnh buồn bã vì bố vừa nhập viện tối  qua, An đến hỏi thăm nhưng lại khoe: “Bố mình khỏe lắm, hồi trước còn đạt huy chương thể thao”. Hạnh nhe vậy thì càng buồn hơn.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0064EC0-4265-482A-92B1-62D6C12518D7}"/>
                </a:ext>
              </a:extLst>
            </p:cNvPr>
            <p:cNvSpPr/>
            <p:nvPr/>
          </p:nvSpPr>
          <p:spPr>
            <a:xfrm>
              <a:off x="723900" y="1986733"/>
              <a:ext cx="4229100" cy="784830"/>
            </a:xfrm>
            <a:prstGeom prst="roundRect">
              <a:avLst>
                <a:gd name="adj" fmla="val 50000"/>
              </a:avLst>
            </a:prstGeom>
            <a:solidFill>
              <a:srgbClr val="FCE680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 huống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EEA124-44A6-DC8A-BECA-28CC46F8BE68}"/>
              </a:ext>
            </a:extLst>
          </p:cNvPr>
          <p:cNvSpPr txBox="1"/>
          <p:nvPr/>
        </p:nvSpPr>
        <p:spPr>
          <a:xfrm>
            <a:off x="2247900" y="6256590"/>
            <a:ext cx="153162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có nhận xét gì về lời nói và hành động của An?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Nếu em là An, em sẽ làm gì để thể hiện mình là người biết cảm thông, giúp đỡ người gặp khó khăn? </a:t>
            </a:r>
          </a:p>
        </p:txBody>
      </p:sp>
    </p:spTree>
    <p:extLst>
      <p:ext uri="{BB962C8B-B14F-4D97-AF65-F5344CB8AC3E}">
        <p14:creationId xmlns:p14="http://schemas.microsoft.com/office/powerpoint/2010/main" val="31346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53ADC2-9993-206A-A266-725F2CE7C7CB}"/>
              </a:ext>
            </a:extLst>
          </p:cNvPr>
          <p:cNvSpPr txBox="1"/>
          <p:nvPr/>
        </p:nvSpPr>
        <p:spPr>
          <a:xfrm>
            <a:off x="4533900" y="571500"/>
            <a:ext cx="922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TRẢ LỜI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E552B1D-D578-D7E9-54B1-CDC3894570E4}"/>
              </a:ext>
            </a:extLst>
          </p:cNvPr>
          <p:cNvSpPr/>
          <p:nvPr/>
        </p:nvSpPr>
        <p:spPr>
          <a:xfrm>
            <a:off x="5867400" y="2041861"/>
            <a:ext cx="11396663" cy="3276600"/>
          </a:xfrm>
          <a:prstGeom prst="wedgeRoundRectCallout">
            <a:avLst>
              <a:gd name="adj1" fmla="val -53491"/>
              <a:gd name="adj2" fmla="val 397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>
                <a:solidFill>
                  <a:schemeClr val="tx1"/>
                </a:solidFill>
              </a:rPr>
              <a:t>Việc An đến thăm hỏi Hạnh là điều phù hợp</a:t>
            </a:r>
            <a:endParaRPr lang="en-US" sz="380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>
                <a:solidFill>
                  <a:schemeClr val="tx1"/>
                </a:solidFill>
              </a:rPr>
              <a:t>Việc nói câu “Bố mình khoẻ lắm, hồi trước còn đạt huy chương thể thao” là chưa phù hợp</a:t>
            </a:r>
            <a:r>
              <a:rPr lang="en-US" sz="3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A6BD67D-2A0C-4FC1-D81B-19F8D0C86F91}"/>
              </a:ext>
            </a:extLst>
          </p:cNvPr>
          <p:cNvSpPr/>
          <p:nvPr/>
        </p:nvSpPr>
        <p:spPr>
          <a:xfrm>
            <a:off x="5867399" y="5883679"/>
            <a:ext cx="11396663" cy="3062049"/>
          </a:xfrm>
          <a:prstGeom prst="wedgeRoundRectCallout">
            <a:avLst>
              <a:gd name="adj1" fmla="val -52990"/>
              <a:gd name="adj2" fmla="val -456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>
                <a:solidFill>
                  <a:schemeClr val="tx1"/>
                </a:solidFill>
              </a:rPr>
              <a:t>Nếu là An, em sẽ động viên Hạnh về sức khỏe của bố Hạnh, chia sẻ những khó khăn mà Hạnh và gia đình Hạnh đang gặp phải.</a:t>
            </a:r>
            <a:endParaRPr lang="en-US" sz="3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23ECD-E64A-9B8C-6B6F-371412A9074F}"/>
              </a:ext>
            </a:extLst>
          </p:cNvPr>
          <p:cNvSpPr txBox="1"/>
          <p:nvPr/>
        </p:nvSpPr>
        <p:spPr>
          <a:xfrm>
            <a:off x="5981700" y="3429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523DE4-58F8-14FD-1F95-DA9DEF4030A5}"/>
              </a:ext>
            </a:extLst>
          </p:cNvPr>
          <p:cNvSpPr/>
          <p:nvPr/>
        </p:nvSpPr>
        <p:spPr>
          <a:xfrm>
            <a:off x="685800" y="1714500"/>
            <a:ext cx="169164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sưu tầm câu chuyện hoặc hình ảnh về một tấm gương biết cảm thông, giúp đỡ người gặp khó khăn và chia sẻ với các bạn trong lớp.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035D6-0E1D-30C8-4E68-97318951F77B}"/>
              </a:ext>
            </a:extLst>
          </p:cNvPr>
          <p:cNvGrpSpPr/>
          <p:nvPr/>
        </p:nvGrpSpPr>
        <p:grpSpPr>
          <a:xfrm>
            <a:off x="4876800" y="5448300"/>
            <a:ext cx="12877800" cy="4600950"/>
            <a:chOff x="4876800" y="5448300"/>
            <a:chExt cx="12877800" cy="46009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333382-16FF-9A79-2750-5807379452B3}"/>
                </a:ext>
              </a:extLst>
            </p:cNvPr>
            <p:cNvSpPr/>
            <p:nvPr/>
          </p:nvSpPr>
          <p:spPr>
            <a:xfrm>
              <a:off x="4876800" y="5448300"/>
              <a:ext cx="12725400" cy="43455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74135C-66AE-E2C9-A410-AB9043BDEBC1}"/>
                </a:ext>
              </a:extLst>
            </p:cNvPr>
            <p:cNvSpPr/>
            <p:nvPr/>
          </p:nvSpPr>
          <p:spPr>
            <a:xfrm>
              <a:off x="5029200" y="5600700"/>
              <a:ext cx="12725400" cy="43455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AA43B7-AE6E-64EC-0E17-C7DF9F5A46EB}"/>
                </a:ext>
              </a:extLst>
            </p:cNvPr>
            <p:cNvSpPr txBox="1"/>
            <p:nvPr/>
          </p:nvSpPr>
          <p:spPr>
            <a:xfrm>
              <a:off x="5181600" y="5679464"/>
              <a:ext cx="12115800" cy="4369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Quan sát xung quanh em và đọc thêm sách báo để tìm kiếm thông tin về những tấm gương biết cảm thông giúp đỡ người gặp khó khăn. 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Tổng hợp thông tin em thu nhận được và trình bày chúng trước lớp học.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0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79B09-2F7B-EEAD-AEE9-9F77968599C4}"/>
              </a:ext>
            </a:extLst>
          </p:cNvPr>
          <p:cNvSpPr txBox="1"/>
          <p:nvPr/>
        </p:nvSpPr>
        <p:spPr>
          <a:xfrm>
            <a:off x="2324100" y="266700"/>
            <a:ext cx="1363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 “Hiếu cõng Minh đi học”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9658B-86C3-22B7-9017-141A51C2ED3A}"/>
              </a:ext>
            </a:extLst>
          </p:cNvPr>
          <p:cNvSpPr txBox="1"/>
          <p:nvPr/>
        </p:nvSpPr>
        <p:spPr>
          <a:xfrm>
            <a:off x="372331" y="7208329"/>
            <a:ext cx="17711738" cy="261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sinh ra với đôi bàn chân bị dị tật, bạn không thể đi đứng bình thường như bao người khác. </a:t>
            </a:r>
          </a:p>
          <a:p>
            <a:pPr marL="57150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Hiếu rất thương bạn nên không quản ngại khó khăn đến cõng bạn cùng đi học. 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FB4CF-2C8E-9ECB-A714-7DA1398652D8}"/>
              </a:ext>
            </a:extLst>
          </p:cNvPr>
          <p:cNvGrpSpPr/>
          <p:nvPr/>
        </p:nvGrpSpPr>
        <p:grpSpPr>
          <a:xfrm>
            <a:off x="9906000" y="1770941"/>
            <a:ext cx="7543800" cy="4694191"/>
            <a:chOff x="9906000" y="1770941"/>
            <a:chExt cx="7543800" cy="46941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40E7AD-4879-772C-A034-5F616690AAF3}"/>
                </a:ext>
              </a:extLst>
            </p:cNvPr>
            <p:cNvGrpSpPr/>
            <p:nvPr/>
          </p:nvGrpSpPr>
          <p:grpSpPr>
            <a:xfrm>
              <a:off x="9906000" y="2247900"/>
              <a:ext cx="7543800" cy="4217232"/>
              <a:chOff x="9982200" y="2297868"/>
              <a:chExt cx="7543800" cy="421723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8D0B8EF-9DBF-7E15-2FEF-A6C337DC4F3A}"/>
                  </a:ext>
                </a:extLst>
              </p:cNvPr>
              <p:cNvSpPr/>
              <p:nvPr/>
            </p:nvSpPr>
            <p:spPr>
              <a:xfrm rot="452207">
                <a:off x="9982200" y="2297868"/>
                <a:ext cx="7543800" cy="4114800"/>
              </a:xfrm>
              <a:prstGeom prst="roundRect">
                <a:avLst/>
              </a:prstGeom>
              <a:solidFill>
                <a:srgbClr val="FCE6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Suốt 10 năm, không kể ngày mưa hay ngày nắng, Hiếu đều đặn đưa Minh đến tường trên đôi chân của mình.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5F382C9-BBEE-46C5-7D87-FC45A40C55A3}"/>
                  </a:ext>
                </a:extLst>
              </p:cNvPr>
              <p:cNvSpPr/>
              <p:nvPr/>
            </p:nvSpPr>
            <p:spPr>
              <a:xfrm>
                <a:off x="9982200" y="2400300"/>
                <a:ext cx="7543800" cy="4114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Suốt 10 năm, không kể ngày mưa hay ngày nắng, Hiếu đều đặn đưa Minh đến tường trên đôi chân của mình. </a:t>
                </a:r>
              </a:p>
            </p:txBody>
          </p:sp>
        </p:grpSp>
        <p:pic>
          <p:nvPicPr>
            <p:cNvPr id="1030" name="Picture 6" descr="Pin ">
              <a:extLst>
                <a:ext uri="{FF2B5EF4-FFF2-40B4-BE49-F238E27FC236}">
                  <a16:creationId xmlns:a16="http://schemas.microsoft.com/office/drawing/2014/main" id="{B7263E92-F768-00D4-0FA9-5AF4F8D1E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9800" y="1770941"/>
              <a:ext cx="838108" cy="83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464607-C106-1357-C632-08A0EED13546}"/>
              </a:ext>
            </a:extLst>
          </p:cNvPr>
          <p:cNvGrpSpPr/>
          <p:nvPr/>
        </p:nvGrpSpPr>
        <p:grpSpPr>
          <a:xfrm>
            <a:off x="4411370" y="571500"/>
            <a:ext cx="9809667" cy="1150496"/>
            <a:chOff x="4435183" y="678085"/>
            <a:chExt cx="9809667" cy="1150496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06C580F3-242D-CE8E-4D45-C48D52652EA5}"/>
                </a:ext>
              </a:extLst>
            </p:cNvPr>
            <p:cNvSpPr/>
            <p:nvPr/>
          </p:nvSpPr>
          <p:spPr>
            <a:xfrm>
              <a:off x="4435183" y="678085"/>
              <a:ext cx="1106187" cy="1099918"/>
            </a:xfrm>
            <a:custGeom>
              <a:avLst/>
              <a:gdLst/>
              <a:ahLst/>
              <a:cxnLst/>
              <a:rect l="l" t="t" r="r" b="b"/>
              <a:pathLst>
                <a:path w="272945" h="271398">
                  <a:moveTo>
                    <a:pt x="135699" y="0"/>
                  </a:moveTo>
                  <a:lnTo>
                    <a:pt x="137246" y="0"/>
                  </a:lnTo>
                  <a:cubicBezTo>
                    <a:pt x="173235" y="0"/>
                    <a:pt x="207751" y="14297"/>
                    <a:pt x="233199" y="39745"/>
                  </a:cubicBezTo>
                  <a:cubicBezTo>
                    <a:pt x="258648" y="65194"/>
                    <a:pt x="272945" y="99709"/>
                    <a:pt x="272945" y="135699"/>
                  </a:cubicBezTo>
                  <a:lnTo>
                    <a:pt x="272945" y="135699"/>
                  </a:lnTo>
                  <a:cubicBezTo>
                    <a:pt x="272945" y="171689"/>
                    <a:pt x="258648" y="206204"/>
                    <a:pt x="233199" y="231653"/>
                  </a:cubicBezTo>
                  <a:cubicBezTo>
                    <a:pt x="207751" y="257101"/>
                    <a:pt x="173235" y="271398"/>
                    <a:pt x="137246" y="271398"/>
                  </a:cubicBezTo>
                  <a:lnTo>
                    <a:pt x="135699" y="271398"/>
                  </a:lnTo>
                  <a:cubicBezTo>
                    <a:pt x="99709" y="271398"/>
                    <a:pt x="65194" y="257101"/>
                    <a:pt x="39745" y="231653"/>
                  </a:cubicBezTo>
                  <a:cubicBezTo>
                    <a:pt x="14297" y="206204"/>
                    <a:pt x="0" y="171689"/>
                    <a:pt x="0" y="135699"/>
                  </a:cubicBezTo>
                  <a:lnTo>
                    <a:pt x="0" y="135699"/>
                  </a:lnTo>
                  <a:cubicBezTo>
                    <a:pt x="0" y="99709"/>
                    <a:pt x="14297" y="65194"/>
                    <a:pt x="39745" y="39745"/>
                  </a:cubicBezTo>
                  <a:cubicBezTo>
                    <a:pt x="65194" y="14297"/>
                    <a:pt x="99709" y="0"/>
                    <a:pt x="135699" y="0"/>
                  </a:cubicBezTo>
                  <a:close/>
                </a:path>
              </a:pathLst>
            </a:custGeom>
            <a:solidFill>
              <a:srgbClr val="FA973B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D0DCD021-A6F9-EF3D-2521-8511712A4CD9}"/>
                </a:ext>
              </a:extLst>
            </p:cNvPr>
            <p:cNvSpPr/>
            <p:nvPr/>
          </p:nvSpPr>
          <p:spPr>
            <a:xfrm>
              <a:off x="13138663" y="728663"/>
              <a:ext cx="1106187" cy="1099918"/>
            </a:xfrm>
            <a:custGeom>
              <a:avLst/>
              <a:gdLst/>
              <a:ahLst/>
              <a:cxnLst/>
              <a:rect l="l" t="t" r="r" b="b"/>
              <a:pathLst>
                <a:path w="272945" h="271398">
                  <a:moveTo>
                    <a:pt x="135699" y="0"/>
                  </a:moveTo>
                  <a:lnTo>
                    <a:pt x="137246" y="0"/>
                  </a:lnTo>
                  <a:cubicBezTo>
                    <a:pt x="173235" y="0"/>
                    <a:pt x="207751" y="14297"/>
                    <a:pt x="233199" y="39745"/>
                  </a:cubicBezTo>
                  <a:cubicBezTo>
                    <a:pt x="258648" y="65194"/>
                    <a:pt x="272945" y="99709"/>
                    <a:pt x="272945" y="135699"/>
                  </a:cubicBezTo>
                  <a:lnTo>
                    <a:pt x="272945" y="135699"/>
                  </a:lnTo>
                  <a:cubicBezTo>
                    <a:pt x="272945" y="171689"/>
                    <a:pt x="258648" y="206204"/>
                    <a:pt x="233199" y="231653"/>
                  </a:cubicBezTo>
                  <a:cubicBezTo>
                    <a:pt x="207751" y="257101"/>
                    <a:pt x="173235" y="271398"/>
                    <a:pt x="137246" y="271398"/>
                  </a:cubicBezTo>
                  <a:lnTo>
                    <a:pt x="135699" y="271398"/>
                  </a:lnTo>
                  <a:cubicBezTo>
                    <a:pt x="99709" y="271398"/>
                    <a:pt x="65194" y="257101"/>
                    <a:pt x="39745" y="231653"/>
                  </a:cubicBezTo>
                  <a:cubicBezTo>
                    <a:pt x="14297" y="206204"/>
                    <a:pt x="0" y="171689"/>
                    <a:pt x="0" y="135699"/>
                  </a:cubicBezTo>
                  <a:lnTo>
                    <a:pt x="0" y="135699"/>
                  </a:lnTo>
                  <a:cubicBezTo>
                    <a:pt x="0" y="99709"/>
                    <a:pt x="14297" y="65194"/>
                    <a:pt x="39745" y="39745"/>
                  </a:cubicBezTo>
                  <a:cubicBezTo>
                    <a:pt x="65194" y="14297"/>
                    <a:pt x="99709" y="0"/>
                    <a:pt x="135699" y="0"/>
                  </a:cubicBezTo>
                  <a:close/>
                </a:path>
              </a:pathLst>
            </a:custGeom>
            <a:solidFill>
              <a:srgbClr val="6889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47BEFC-EF9A-2AFD-9F29-706896B84612}"/>
              </a:ext>
            </a:extLst>
          </p:cNvPr>
          <p:cNvGrpSpPr/>
          <p:nvPr/>
        </p:nvGrpSpPr>
        <p:grpSpPr>
          <a:xfrm>
            <a:off x="1143000" y="6442564"/>
            <a:ext cx="16002000" cy="3133679"/>
            <a:chOff x="1219200" y="6659830"/>
            <a:chExt cx="16002000" cy="313367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A0AD326-CA9C-4153-8B05-0743C04BF344}"/>
                </a:ext>
              </a:extLst>
            </p:cNvPr>
            <p:cNvSpPr/>
            <p:nvPr/>
          </p:nvSpPr>
          <p:spPr>
            <a:xfrm>
              <a:off x="1219200" y="6974109"/>
              <a:ext cx="15849600" cy="2667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A2A31A-9CC4-002C-954D-67C145CA9BF4}"/>
                </a:ext>
              </a:extLst>
            </p:cNvPr>
            <p:cNvSpPr/>
            <p:nvPr/>
          </p:nvSpPr>
          <p:spPr>
            <a:xfrm>
              <a:off x="1371600" y="7126509"/>
              <a:ext cx="15849600" cy="2667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37BA5-278E-5E50-F2A9-4834387CBAEB}"/>
                </a:ext>
              </a:extLst>
            </p:cNvPr>
            <p:cNvSpPr txBox="1"/>
            <p:nvPr/>
          </p:nvSpPr>
          <p:spPr>
            <a:xfrm>
              <a:off x="1600200" y="7547547"/>
              <a:ext cx="15544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Đôi bạn ngày nào giờ đều đã trở thành sinh viên đại học nhưng tình bạn của họ vẫn khiến nhiều người thán phục mỗi lần nhắc đến. </a:t>
              </a:r>
            </a:p>
          </p:txBody>
        </p:sp>
        <p:pic>
          <p:nvPicPr>
            <p:cNvPr id="14" name="Picture 6" descr="Pin ">
              <a:extLst>
                <a:ext uri="{FF2B5EF4-FFF2-40B4-BE49-F238E27FC236}">
                  <a16:creationId xmlns:a16="http://schemas.microsoft.com/office/drawing/2014/main" id="{13FF5D01-EE28-310E-B26C-956EBFF53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346" y="6659830"/>
              <a:ext cx="838108" cy="83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14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289"/>
          <p:cNvSpPr txBox="1"/>
          <p:nvPr/>
        </p:nvSpPr>
        <p:spPr>
          <a:xfrm>
            <a:off x="4212539" y="1100681"/>
            <a:ext cx="9814055" cy="1040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7BC4C6B-3471-D7D7-E7ED-D7F149AFDDA0}"/>
              </a:ext>
            </a:extLst>
          </p:cNvPr>
          <p:cNvGrpSpPr/>
          <p:nvPr/>
        </p:nvGrpSpPr>
        <p:grpSpPr>
          <a:xfrm>
            <a:off x="2799820" y="2683266"/>
            <a:ext cx="12688360" cy="5453657"/>
            <a:chOff x="2799820" y="2683266"/>
            <a:chExt cx="12688360" cy="5453657"/>
          </a:xfrm>
        </p:grpSpPr>
        <p:sp>
          <p:nvSpPr>
            <p:cNvPr id="301" name="Rectangle: Rounded Corners 300">
              <a:extLst>
                <a:ext uri="{FF2B5EF4-FFF2-40B4-BE49-F238E27FC236}">
                  <a16:creationId xmlns:a16="http://schemas.microsoft.com/office/drawing/2014/main" id="{438BCB34-D5CC-7112-94E0-173F36EA66D3}"/>
                </a:ext>
              </a:extLst>
            </p:cNvPr>
            <p:cNvSpPr/>
            <p:nvPr/>
          </p:nvSpPr>
          <p:spPr>
            <a:xfrm>
              <a:off x="2799820" y="2683266"/>
              <a:ext cx="12688360" cy="545365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3F0CAAFE-3C8E-8330-28B5-F523A12B86DA}"/>
                </a:ext>
              </a:extLst>
            </p:cNvPr>
            <p:cNvSpPr txBox="1"/>
            <p:nvPr/>
          </p:nvSpPr>
          <p:spPr>
            <a:xfrm>
              <a:off x="3444821" y="3112638"/>
              <a:ext cx="11349489" cy="459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chính của bài học ngày hôm nay. 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Hoàn thành các nhiệm vụ được giao về nhà. 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Chuẩn bị cho bài học mới, </a:t>
              </a:r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Bài 4. Em thể hiện sự cảm thông, giúp đỡ người khó khăn.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797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016388" y="745443"/>
            <a:ext cx="13494807" cy="7735168"/>
          </a:xfrm>
          <a:custGeom>
            <a:avLst/>
            <a:gdLst/>
            <a:ahLst/>
            <a:cxnLst/>
            <a:rect l="l" t="t" r="r" b="b"/>
            <a:pathLst>
              <a:path w="12584755" h="7735168">
                <a:moveTo>
                  <a:pt x="0" y="0"/>
                </a:moveTo>
                <a:lnTo>
                  <a:pt x="12584755" y="0"/>
                </a:lnTo>
                <a:lnTo>
                  <a:pt x="12584755" y="7735168"/>
                </a:lnTo>
                <a:lnTo>
                  <a:pt x="0" y="7735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708255" y="2665955"/>
            <a:ext cx="14111072" cy="3599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98"/>
              </a:lnSpc>
            </a:pPr>
            <a:r>
              <a:rPr lang="en-US" sz="80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4998"/>
              </a:lnSpc>
            </a:pPr>
            <a:r>
              <a:rPr lang="en-US" sz="80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2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7D3BCA-139A-869E-C6DD-EF4376B4522B}"/>
              </a:ext>
            </a:extLst>
          </p:cNvPr>
          <p:cNvSpPr/>
          <p:nvPr/>
        </p:nvSpPr>
        <p:spPr>
          <a:xfrm>
            <a:off x="7048500" y="495300"/>
            <a:ext cx="41910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bịt mắt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5CB663-597F-51D6-5682-BF6D8B3982E1}"/>
              </a:ext>
            </a:extLst>
          </p:cNvPr>
          <p:cNvSpPr/>
          <p:nvPr/>
        </p:nvSpPr>
        <p:spPr>
          <a:xfrm>
            <a:off x="452437" y="3169623"/>
            <a:ext cx="5067300" cy="2789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 hãi, mất phương hướng khi không thấy gì xung quanh.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385300-C350-FEF2-02B6-C58630673777}"/>
              </a:ext>
            </a:extLst>
          </p:cNvPr>
          <p:cNvSpPr/>
          <p:nvPr/>
        </p:nvSpPr>
        <p:spPr>
          <a:xfrm>
            <a:off x="6534150" y="3169623"/>
            <a:ext cx="5067300" cy="2789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khiếm thị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AD216E-3885-30C0-4577-ED7921587020}"/>
              </a:ext>
            </a:extLst>
          </p:cNvPr>
          <p:cNvSpPr/>
          <p:nvPr/>
        </p:nvSpPr>
        <p:spPr>
          <a:xfrm>
            <a:off x="12649200" y="3169623"/>
            <a:ext cx="5067300" cy="2789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thể hình dung được mọi vật, đường đi hằng ngày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CD206A-21AB-E35F-4B2E-30600C0E4C53}"/>
              </a:ext>
            </a:extLst>
          </p:cNvPr>
          <p:cNvCxnSpPr/>
          <p:nvPr/>
        </p:nvCxnSpPr>
        <p:spPr>
          <a:xfrm>
            <a:off x="2895600" y="2102823"/>
            <a:ext cx="0" cy="1066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13424C-E4E6-D2DB-918A-35BAD8B8CF49}"/>
              </a:ext>
            </a:extLst>
          </p:cNvPr>
          <p:cNvCxnSpPr>
            <a:cxnSpLocks/>
          </p:cNvCxnSpPr>
          <p:nvPr/>
        </p:nvCxnSpPr>
        <p:spPr>
          <a:xfrm>
            <a:off x="9067799" y="1562100"/>
            <a:ext cx="0" cy="160752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F5057B-7C2F-A02F-F92C-2B5D71DB0E0F}"/>
              </a:ext>
            </a:extLst>
          </p:cNvPr>
          <p:cNvCxnSpPr/>
          <p:nvPr/>
        </p:nvCxnSpPr>
        <p:spPr>
          <a:xfrm>
            <a:off x="15316200" y="2105383"/>
            <a:ext cx="0" cy="1066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8F6663-B99B-EFFD-79B2-F461E693CDB3}"/>
              </a:ext>
            </a:extLst>
          </p:cNvPr>
          <p:cNvCxnSpPr>
            <a:cxnSpLocks/>
          </p:cNvCxnSpPr>
          <p:nvPr/>
        </p:nvCxnSpPr>
        <p:spPr>
          <a:xfrm>
            <a:off x="2895600" y="2102823"/>
            <a:ext cx="124206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5607-5DAA-ECC4-626A-BA3494ED8665}"/>
              </a:ext>
            </a:extLst>
          </p:cNvPr>
          <p:cNvSpPr txBox="1"/>
          <p:nvPr/>
        </p:nvSpPr>
        <p:spPr>
          <a:xfrm>
            <a:off x="304800" y="4701344"/>
            <a:ext cx="17678400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72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3: EM NHẬN BIẾT SỰ CẢM THÔNG, GIÚP ĐỠ NGƯỜI GẶP KHÓ KHĂN</a:t>
            </a:r>
            <a:endParaRPr lang="en-US" sz="72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DC538-B01A-7FF9-F6F6-25F33DCCA9AC}"/>
              </a:ext>
            </a:extLst>
          </p:cNvPr>
          <p:cNvSpPr txBox="1"/>
          <p:nvPr/>
        </p:nvSpPr>
        <p:spPr>
          <a:xfrm>
            <a:off x="1138385" y="952500"/>
            <a:ext cx="15935033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ĐỀ 2: CẢM THÔNG, GIÚP ĐỠ NGƯỜI GẶP KHÓ KHĂN</a:t>
            </a:r>
            <a:endParaRPr kumimoji="0" lang="en-US" sz="7200" b="1" i="0" u="none" strike="noStrike" kern="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9"/>
          <p:cNvSpPr txBox="1"/>
          <p:nvPr/>
        </p:nvSpPr>
        <p:spPr>
          <a:xfrm>
            <a:off x="3885333" y="958370"/>
            <a:ext cx="955676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77D444-2A1B-91A0-7ED0-F25C76921079}"/>
              </a:ext>
            </a:extLst>
          </p:cNvPr>
          <p:cNvGrpSpPr/>
          <p:nvPr/>
        </p:nvGrpSpPr>
        <p:grpSpPr>
          <a:xfrm>
            <a:off x="3194406" y="2804635"/>
            <a:ext cx="11482702" cy="1015663"/>
            <a:chOff x="1994149" y="2781300"/>
            <a:chExt cx="11482702" cy="1015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288873-FDE3-84F1-6FBC-544097AC3F2E}"/>
                </a:ext>
              </a:extLst>
            </p:cNvPr>
            <p:cNvSpPr txBox="1"/>
            <p:nvPr/>
          </p:nvSpPr>
          <p:spPr>
            <a:xfrm>
              <a:off x="1994149" y="27813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E1BD976-8533-A775-AA39-48DCA7DBDD12}"/>
                </a:ext>
              </a:extLst>
            </p:cNvPr>
            <p:cNvSpPr txBox="1"/>
            <p:nvPr/>
          </p:nvSpPr>
          <p:spPr>
            <a:xfrm>
              <a:off x="3920089" y="2896716"/>
              <a:ext cx="95567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Quan sát tranh và trả lời câu hỏi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1AFEEE-22FD-0BDB-C649-73C5926EF795}"/>
              </a:ext>
            </a:extLst>
          </p:cNvPr>
          <p:cNvGrpSpPr/>
          <p:nvPr/>
        </p:nvGrpSpPr>
        <p:grpSpPr>
          <a:xfrm>
            <a:off x="3184881" y="4606256"/>
            <a:ext cx="11482702" cy="1015663"/>
            <a:chOff x="1994149" y="2781300"/>
            <a:chExt cx="11482702" cy="10156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B7914C-FF10-7385-F548-36095F8DFB3D}"/>
                </a:ext>
              </a:extLst>
            </p:cNvPr>
            <p:cNvSpPr txBox="1"/>
            <p:nvPr/>
          </p:nvSpPr>
          <p:spPr>
            <a:xfrm>
              <a:off x="1994149" y="27813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5A6F44-D84F-FCFA-6D5D-C8F2AA28F126}"/>
                </a:ext>
              </a:extLst>
            </p:cNvPr>
            <p:cNvSpPr txBox="1"/>
            <p:nvPr/>
          </p:nvSpPr>
          <p:spPr>
            <a:xfrm>
              <a:off x="3920089" y="2896716"/>
              <a:ext cx="95567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Đọc câu chuyện và trả lời câu hỏi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2B136D-2CA6-F8CB-4A3A-2C10CFEB0D96}"/>
              </a:ext>
            </a:extLst>
          </p:cNvPr>
          <p:cNvGrpSpPr/>
          <p:nvPr/>
        </p:nvGrpSpPr>
        <p:grpSpPr>
          <a:xfrm>
            <a:off x="2856494" y="6343420"/>
            <a:ext cx="11482702" cy="1015663"/>
            <a:chOff x="1994149" y="2781300"/>
            <a:chExt cx="11482702" cy="101566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8C0B9B-2268-BB22-D4AB-E2FE4E7876F5}"/>
                </a:ext>
              </a:extLst>
            </p:cNvPr>
            <p:cNvSpPr txBox="1"/>
            <p:nvPr/>
          </p:nvSpPr>
          <p:spPr>
            <a:xfrm>
              <a:off x="1994149" y="27813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2E78F4-2D80-DF67-68FA-C6FCBE3E28EE}"/>
                </a:ext>
              </a:extLst>
            </p:cNvPr>
            <p:cNvSpPr txBox="1"/>
            <p:nvPr/>
          </p:nvSpPr>
          <p:spPr>
            <a:xfrm>
              <a:off x="3920089" y="2887063"/>
              <a:ext cx="95567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Đọc các ý kiến và thực hiện yêu cầu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9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0413" y="9668339"/>
            <a:ext cx="21288827" cy="1048476"/>
            <a:chOff x="0" y="0"/>
            <a:chExt cx="5606934" cy="276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06934" cy="276142"/>
            </a:xfrm>
            <a:custGeom>
              <a:avLst/>
              <a:gdLst/>
              <a:ahLst/>
              <a:cxnLst/>
              <a:rect l="l" t="t" r="r" b="b"/>
              <a:pathLst>
                <a:path w="5606934" h="276142">
                  <a:moveTo>
                    <a:pt x="0" y="0"/>
                  </a:moveTo>
                  <a:lnTo>
                    <a:pt x="5606934" y="0"/>
                  </a:lnTo>
                  <a:lnTo>
                    <a:pt x="5606934" y="276142"/>
                  </a:lnTo>
                  <a:lnTo>
                    <a:pt x="0" y="276142"/>
                  </a:lnTo>
                  <a:close/>
                </a:path>
              </a:pathLst>
            </a:custGeom>
            <a:solidFill>
              <a:srgbClr val="2B39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07125" y="2167049"/>
            <a:ext cx="9555386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72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</a:t>
            </a:r>
          </a:p>
        </p:txBody>
      </p:sp>
    </p:spTree>
    <p:extLst>
      <p:ext uri="{BB962C8B-B14F-4D97-AF65-F5344CB8AC3E}">
        <p14:creationId xmlns:p14="http://schemas.microsoft.com/office/powerpoint/2010/main" val="27124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14AC8E-17D1-7448-D218-35E1AD45BA3E}"/>
              </a:ext>
            </a:extLst>
          </p:cNvPr>
          <p:cNvSpPr txBox="1"/>
          <p:nvPr/>
        </p:nvSpPr>
        <p:spPr>
          <a:xfrm>
            <a:off x="1524000" y="190500"/>
            <a:ext cx="152400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trong SHS tr.14 và trả lời câu hỏi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149BBFB-E699-10F4-B9FC-7249E38E716D}"/>
              </a:ext>
            </a:extLst>
          </p:cNvPr>
          <p:cNvSpPr/>
          <p:nvPr/>
        </p:nvSpPr>
        <p:spPr>
          <a:xfrm>
            <a:off x="11610975" y="1908395"/>
            <a:ext cx="6057900" cy="3543300"/>
          </a:xfrm>
          <a:prstGeom prst="wedgeRoundRectCallout">
            <a:avLst>
              <a:gd name="adj1" fmla="val -54968"/>
              <a:gd name="adj2" fmla="val 392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>
                <a:solidFill>
                  <a:schemeClr val="tx1"/>
                </a:solidFill>
              </a:rPr>
              <a:t>Các bạn đã làm gì để cảm thông, giúp đỡ người gặp khó khăn.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A1F830D-B020-0C33-6CB9-FA8D3F5CB089}"/>
              </a:ext>
            </a:extLst>
          </p:cNvPr>
          <p:cNvSpPr/>
          <p:nvPr/>
        </p:nvSpPr>
        <p:spPr>
          <a:xfrm>
            <a:off x="11610975" y="5951858"/>
            <a:ext cx="6172200" cy="3543300"/>
          </a:xfrm>
          <a:prstGeom prst="wedgeRoundRectCallout">
            <a:avLst>
              <a:gd name="adj1" fmla="val -54728"/>
              <a:gd name="adj2" fmla="val -377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>
                <a:solidFill>
                  <a:schemeClr val="tx1"/>
                </a:solidFill>
              </a:rPr>
              <a:t>Em hãy kể thêm những biểu hiện khác của sự cảm thông, giúp đỡ người gặp khó khăn.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419A17-2BED-A8B6-5BFB-8133C8D6D1B4}"/>
              </a:ext>
            </a:extLst>
          </p:cNvPr>
          <p:cNvGrpSpPr/>
          <p:nvPr/>
        </p:nvGrpSpPr>
        <p:grpSpPr>
          <a:xfrm>
            <a:off x="1595437" y="-723900"/>
            <a:ext cx="15092363" cy="2286000"/>
            <a:chOff x="1595437" y="-723900"/>
            <a:chExt cx="15092363" cy="2286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BC04225-2EC9-1FFA-BB7C-E30A6CF2F37F}"/>
                </a:ext>
              </a:extLst>
            </p:cNvPr>
            <p:cNvSpPr/>
            <p:nvPr/>
          </p:nvSpPr>
          <p:spPr>
            <a:xfrm>
              <a:off x="1595437" y="-723900"/>
              <a:ext cx="15087600" cy="2286000"/>
            </a:xfrm>
            <a:prstGeom prst="roundRect">
              <a:avLst/>
            </a:prstGeom>
            <a:solidFill>
              <a:srgbClr val="F2F6DB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554D66-6BED-6968-CB4F-3FAE48E5573C}"/>
                </a:ext>
              </a:extLst>
            </p:cNvPr>
            <p:cNvSpPr txBox="1"/>
            <p:nvPr/>
          </p:nvSpPr>
          <p:spPr>
            <a:xfrm>
              <a:off x="1600200" y="419100"/>
              <a:ext cx="15087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500" b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a. Biểu hiện của sự cảm thông, giúp đỡ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957BAB-CDC2-8E34-35AD-63234F74A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6" r="48993"/>
          <a:stretch/>
        </p:blipFill>
        <p:spPr>
          <a:xfrm>
            <a:off x="1066800" y="2049509"/>
            <a:ext cx="7620000" cy="5214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6A2FA-0325-7ABC-A4C4-20100019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8" t="7402" r="799" b="2334"/>
          <a:stretch/>
        </p:blipFill>
        <p:spPr>
          <a:xfrm>
            <a:off x="10439400" y="2068559"/>
            <a:ext cx="6629400" cy="4893854"/>
          </a:xfrm>
          <a:prstGeom prst="rect">
            <a:avLst/>
          </a:prstGeom>
        </p:spPr>
      </p:pic>
      <p:sp>
        <p:nvSpPr>
          <p:cNvPr id="4" name="Freeform 25">
            <a:extLst>
              <a:ext uri="{FF2B5EF4-FFF2-40B4-BE49-F238E27FC236}">
                <a16:creationId xmlns:a16="http://schemas.microsoft.com/office/drawing/2014/main" id="{A8454288-4EC8-22BA-1E64-FFC57B13DBF7}"/>
              </a:ext>
            </a:extLst>
          </p:cNvPr>
          <p:cNvSpPr/>
          <p:nvPr/>
        </p:nvSpPr>
        <p:spPr>
          <a:xfrm rot="3758172">
            <a:off x="522908" y="7092353"/>
            <a:ext cx="1461574" cy="461007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E38CEB-190E-022E-3FA1-CD508DBD28D1}"/>
              </a:ext>
            </a:extLst>
          </p:cNvPr>
          <p:cNvSpPr/>
          <p:nvPr/>
        </p:nvSpPr>
        <p:spPr>
          <a:xfrm>
            <a:off x="2057400" y="7831804"/>
            <a:ext cx="5707791" cy="1658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đỡ người lớn tuổi 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C09CA7F8-E851-9A6E-F106-2439A7D412A4}"/>
              </a:ext>
            </a:extLst>
          </p:cNvPr>
          <p:cNvSpPr/>
          <p:nvPr/>
        </p:nvSpPr>
        <p:spPr>
          <a:xfrm rot="3758172">
            <a:off x="9469329" y="7087591"/>
            <a:ext cx="1461574" cy="461007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C5FA89-0AC4-0E54-B05B-4C16AD848C2C}"/>
              </a:ext>
            </a:extLst>
          </p:cNvPr>
          <p:cNvSpPr/>
          <p:nvPr/>
        </p:nvSpPr>
        <p:spPr>
          <a:xfrm>
            <a:off x="11084204" y="7827042"/>
            <a:ext cx="5707791" cy="1658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đỡ các bạn có hoàn cảnh khó khăn</a:t>
            </a:r>
          </a:p>
        </p:txBody>
      </p:sp>
    </p:spTree>
    <p:extLst>
      <p:ext uri="{BB962C8B-B14F-4D97-AF65-F5344CB8AC3E}">
        <p14:creationId xmlns:p14="http://schemas.microsoft.com/office/powerpoint/2010/main" val="5558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C04225-2EC9-1FFA-BB7C-E30A6CF2F37F}"/>
              </a:ext>
            </a:extLst>
          </p:cNvPr>
          <p:cNvSpPr/>
          <p:nvPr/>
        </p:nvSpPr>
        <p:spPr>
          <a:xfrm>
            <a:off x="1595437" y="-723900"/>
            <a:ext cx="15087600" cy="2286000"/>
          </a:xfrm>
          <a:prstGeom prst="roundRect">
            <a:avLst/>
          </a:prstGeom>
          <a:solidFill>
            <a:srgbClr val="F2F6DB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54D66-6BED-6968-CB4F-3FAE48E5573C}"/>
              </a:ext>
            </a:extLst>
          </p:cNvPr>
          <p:cNvSpPr txBox="1"/>
          <p:nvPr/>
        </p:nvSpPr>
        <p:spPr>
          <a:xfrm>
            <a:off x="1600200" y="419100"/>
            <a:ext cx="1508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Biểu hiện của sự cảm thông, giúp đỡ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E9EB8-3515-09B3-B747-504023D3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" t="3200" r="49174"/>
          <a:stretch/>
        </p:blipFill>
        <p:spPr>
          <a:xfrm>
            <a:off x="533400" y="1856191"/>
            <a:ext cx="7723687" cy="5192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8D302-7567-5FC3-0EC9-4EF486AB0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1" t="6476" r="3075" b="-3276"/>
          <a:stretch/>
        </p:blipFill>
        <p:spPr>
          <a:xfrm>
            <a:off x="9906000" y="2119899"/>
            <a:ext cx="7105408" cy="5099416"/>
          </a:xfrm>
          <a:prstGeom prst="rect">
            <a:avLst/>
          </a:prstGeom>
        </p:spPr>
      </p:pic>
      <p:sp>
        <p:nvSpPr>
          <p:cNvPr id="10" name="Freeform 25">
            <a:extLst>
              <a:ext uri="{FF2B5EF4-FFF2-40B4-BE49-F238E27FC236}">
                <a16:creationId xmlns:a16="http://schemas.microsoft.com/office/drawing/2014/main" id="{55841C5E-4F70-E282-4EF2-F92F2A1098AA}"/>
              </a:ext>
            </a:extLst>
          </p:cNvPr>
          <p:cNvSpPr/>
          <p:nvPr/>
        </p:nvSpPr>
        <p:spPr>
          <a:xfrm rot="3758172">
            <a:off x="169838" y="7244753"/>
            <a:ext cx="1461574" cy="461007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5A09A2-FC01-F7E5-2995-665DCCE5D004}"/>
              </a:ext>
            </a:extLst>
          </p:cNvPr>
          <p:cNvSpPr/>
          <p:nvPr/>
        </p:nvSpPr>
        <p:spPr>
          <a:xfrm>
            <a:off x="1595437" y="7962900"/>
            <a:ext cx="5707791" cy="1658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dỡ các bạn bị khiếm khuyết, yếu sức </a:t>
            </a: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4B7606C6-3E12-4C71-3260-CF8452417C50}"/>
              </a:ext>
            </a:extLst>
          </p:cNvPr>
          <p:cNvSpPr/>
          <p:nvPr/>
        </p:nvSpPr>
        <p:spPr>
          <a:xfrm rot="3758172">
            <a:off x="9242401" y="7244753"/>
            <a:ext cx="1461574" cy="461007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472FCA-E399-22B9-80DE-9A0698156350}"/>
              </a:ext>
            </a:extLst>
          </p:cNvPr>
          <p:cNvSpPr/>
          <p:nvPr/>
        </p:nvSpPr>
        <p:spPr>
          <a:xfrm>
            <a:off x="10870607" y="7962900"/>
            <a:ext cx="5707791" cy="1658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viên bạn khi gặp chuyện buồn</a:t>
            </a:r>
          </a:p>
        </p:txBody>
      </p:sp>
    </p:spTree>
    <p:extLst>
      <p:ext uri="{BB962C8B-B14F-4D97-AF65-F5344CB8AC3E}">
        <p14:creationId xmlns:p14="http://schemas.microsoft.com/office/powerpoint/2010/main" val="39349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1383</Words>
  <Application>Microsoft Office PowerPoint</Application>
  <PresentationFormat>Custom</PresentationFormat>
  <Paragraphs>105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Times New Roman</vt:lpstr>
      <vt:lpstr>Calibri</vt:lpstr>
      <vt:lpstr>Trebuchet MS</vt:lpstr>
      <vt:lpstr>Wingdings 3</vt:lpstr>
      <vt:lpstr>Arial</vt:lpstr>
      <vt:lpstr>Amasis MT Pro Black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Playful Illustrative Bingo Game Fun Presentation</dc:title>
  <cp:lastModifiedBy>PC</cp:lastModifiedBy>
  <cp:revision>5</cp:revision>
  <dcterms:created xsi:type="dcterms:W3CDTF">2006-08-16T00:00:00Z</dcterms:created>
  <dcterms:modified xsi:type="dcterms:W3CDTF">2023-08-25T06:30:14Z</dcterms:modified>
  <dc:identifier>DAFpIdpATsI</dc:identifier>
</cp:coreProperties>
</file>