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9" r:id="rId2"/>
    <p:sldId id="274" r:id="rId3"/>
    <p:sldId id="276" r:id="rId4"/>
    <p:sldId id="277" r:id="rId5"/>
    <p:sldId id="278" r:id="rId6"/>
    <p:sldId id="300" r:id="rId7"/>
    <p:sldId id="270" r:id="rId8"/>
    <p:sldId id="258" r:id="rId9"/>
    <p:sldId id="272" r:id="rId10"/>
    <p:sldId id="273" r:id="rId11"/>
    <p:sldId id="275" r:id="rId12"/>
    <p:sldId id="280" r:id="rId13"/>
    <p:sldId id="279" r:id="rId14"/>
    <p:sldId id="281" r:id="rId15"/>
    <p:sldId id="282" r:id="rId16"/>
    <p:sldId id="283" r:id="rId17"/>
    <p:sldId id="284" r:id="rId18"/>
    <p:sldId id="285" r:id="rId19"/>
    <p:sldId id="287" r:id="rId20"/>
    <p:sldId id="286" r:id="rId21"/>
    <p:sldId id="288" r:id="rId22"/>
    <p:sldId id="289" r:id="rId23"/>
    <p:sldId id="290" r:id="rId24"/>
    <p:sldId id="294" r:id="rId25"/>
    <p:sldId id="295" r:id="rId26"/>
    <p:sldId id="296" r:id="rId27"/>
    <p:sldId id="297" r:id="rId28"/>
    <p:sldId id="298" r:id="rId29"/>
    <p:sldId id="261" r:id="rId30"/>
    <p:sldId id="265"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Amasis MT Pro Black" panose="020B0604020202020204" charset="0"/>
      <p:bold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F49166-528B-4651-94F1-4994BFA9AD81}">
          <p14:sldIdLst>
            <p14:sldId id="299"/>
            <p14:sldId id="274"/>
            <p14:sldId id="276"/>
            <p14:sldId id="277"/>
            <p14:sldId id="278"/>
            <p14:sldId id="300"/>
            <p14:sldId id="270"/>
            <p14:sldId id="258"/>
            <p14:sldId id="272"/>
            <p14:sldId id="273"/>
            <p14:sldId id="275"/>
            <p14:sldId id="280"/>
            <p14:sldId id="279"/>
            <p14:sldId id="281"/>
            <p14:sldId id="282"/>
            <p14:sldId id="283"/>
            <p14:sldId id="284"/>
            <p14:sldId id="285"/>
            <p14:sldId id="287"/>
            <p14:sldId id="286"/>
            <p14:sldId id="288"/>
            <p14:sldId id="289"/>
            <p14:sldId id="290"/>
            <p14:sldId id="294"/>
            <p14:sldId id="295"/>
            <p14:sldId id="296"/>
            <p14:sldId id="297"/>
            <p14:sldId id="298"/>
            <p14:sldId id="261"/>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680"/>
    <a:srgbClr val="FFFCF3"/>
    <a:srgbClr val="EDE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 d="100"/>
          <a:sy n="10" d="100"/>
        </p:scale>
        <p:origin x="876"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7.svg"/></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7.svg"/></Relationships>
</file>

<file path=ppt/slides/_rels/slide2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7.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p:cNvSpPr txBox="1"/>
          <p:nvPr/>
        </p:nvSpPr>
        <p:spPr>
          <a:xfrm>
            <a:off x="1115498" y="2522101"/>
            <a:ext cx="16309774" cy="5975803"/>
          </a:xfrm>
          <a:prstGeom prst="rect">
            <a:avLst/>
          </a:prstGeom>
        </p:spPr>
        <p:txBody>
          <a:bodyPr wrap="square" lIns="0" tIns="0" rIns="0" bIns="0" rtlCol="0" anchor="t">
            <a:spAutoFit/>
          </a:bodyPr>
          <a:lstStyle/>
          <a:p>
            <a:pPr marL="0" lvl="0" indent="0" algn="ctr">
              <a:lnSpc>
                <a:spcPct val="150000"/>
              </a:lnSpc>
            </a:pPr>
            <a:r>
              <a:rPr lang="en-US" sz="9000" b="1">
                <a:solidFill>
                  <a:srgbClr val="4659A8"/>
                </a:solidFill>
                <a:latin typeface="Arial" panose="020B0604020202020204" pitchFamily="34" charset="0"/>
                <a:cs typeface="Arial" panose="020B0604020202020204" pitchFamily="34" charset="0"/>
              </a:rPr>
              <a:t>XIN CHÀO CÁC EM!</a:t>
            </a:r>
          </a:p>
          <a:p>
            <a:pPr marL="0" lvl="0" indent="0" algn="ctr">
              <a:lnSpc>
                <a:spcPct val="150000"/>
              </a:lnSpc>
            </a:pPr>
            <a:r>
              <a:rPr lang="en-US" sz="9000" b="1" u="none" strike="noStrike">
                <a:solidFill>
                  <a:srgbClr val="4659A8"/>
                </a:solidFill>
                <a:latin typeface="Arial" panose="020B0604020202020204" pitchFamily="34" charset="0"/>
                <a:cs typeface="Arial" panose="020B0604020202020204" pitchFamily="34" charset="0"/>
              </a:rPr>
              <a:t>CH</a:t>
            </a:r>
            <a:r>
              <a:rPr lang="en-US" sz="9000" b="1">
                <a:solidFill>
                  <a:srgbClr val="4659A8"/>
                </a:solidFill>
                <a:latin typeface="Arial" panose="020B0604020202020204" pitchFamily="34" charset="0"/>
                <a:cs typeface="Arial" panose="020B0604020202020204" pitchFamily="34" charset="0"/>
              </a:rPr>
              <a:t>ÀO MỪNG CÁC EM </a:t>
            </a:r>
          </a:p>
          <a:p>
            <a:pPr marL="0" lvl="0" indent="0" algn="ctr">
              <a:lnSpc>
                <a:spcPct val="150000"/>
              </a:lnSpc>
            </a:pPr>
            <a:r>
              <a:rPr lang="en-US" sz="9000" b="1">
                <a:solidFill>
                  <a:srgbClr val="4659A8"/>
                </a:solidFill>
                <a:latin typeface="Arial" panose="020B0604020202020204" pitchFamily="34" charset="0"/>
                <a:cs typeface="Arial" panose="020B0604020202020204" pitchFamily="34" charset="0"/>
              </a:rPr>
              <a:t>ĐẾN VỚI BÀI HỌC!</a:t>
            </a:r>
            <a:endParaRPr lang="en-US" sz="9000" b="1" u="none" strike="noStrike">
              <a:solidFill>
                <a:srgbClr val="4659A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8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FF8C286-418C-EED0-0D41-744F2F2CBD10}"/>
              </a:ext>
            </a:extLst>
          </p:cNvPr>
          <p:cNvGrpSpPr/>
          <p:nvPr/>
        </p:nvGrpSpPr>
        <p:grpSpPr>
          <a:xfrm>
            <a:off x="609600" y="3100854"/>
            <a:ext cx="10354694" cy="6423755"/>
            <a:chOff x="328102" y="2882170"/>
            <a:chExt cx="10354694" cy="6423755"/>
          </a:xfrm>
        </p:grpSpPr>
        <p:sp>
          <p:nvSpPr>
            <p:cNvPr id="8" name="Rectangle: Rounded Corners 7">
              <a:extLst>
                <a:ext uri="{FF2B5EF4-FFF2-40B4-BE49-F238E27FC236}">
                  <a16:creationId xmlns:a16="http://schemas.microsoft.com/office/drawing/2014/main" id="{B7BEE07A-4AD2-A9A8-8410-68A790DDD791}"/>
                </a:ext>
              </a:extLst>
            </p:cNvPr>
            <p:cNvSpPr/>
            <p:nvPr/>
          </p:nvSpPr>
          <p:spPr>
            <a:xfrm>
              <a:off x="336219" y="2882170"/>
              <a:ext cx="10346577" cy="6143197"/>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8EEAE09-C842-8BDF-3B07-996290762B23}"/>
                </a:ext>
              </a:extLst>
            </p:cNvPr>
            <p:cNvSpPr/>
            <p:nvPr/>
          </p:nvSpPr>
          <p:spPr>
            <a:xfrm>
              <a:off x="328102" y="3175628"/>
              <a:ext cx="10346577" cy="6130297"/>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7A8C73-406D-B644-6F0F-38D2D3ED82A4}"/>
                </a:ext>
              </a:extLst>
            </p:cNvPr>
            <p:cNvSpPr txBox="1"/>
            <p:nvPr/>
          </p:nvSpPr>
          <p:spPr>
            <a:xfrm>
              <a:off x="776990" y="3647404"/>
              <a:ext cx="9448799" cy="551824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Một số bạn cười sau khi nghe Hà giới thiệu là vì nghề nghiệp của bố mẹ Hà là lao công.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Các bạn cho rằng nghề này không đáng kính trọng như các nghề: phóng viên, bác sĩ, công nhân, bộ đội,… </a:t>
              </a:r>
            </a:p>
          </p:txBody>
        </p:sp>
      </p:grpSp>
      <p:grpSp>
        <p:nvGrpSpPr>
          <p:cNvPr id="14" name="Group 13">
            <a:extLst>
              <a:ext uri="{FF2B5EF4-FFF2-40B4-BE49-F238E27FC236}">
                <a16:creationId xmlns:a16="http://schemas.microsoft.com/office/drawing/2014/main" id="{8DC41BB7-E59B-7E57-9552-54F4DF8BD250}"/>
              </a:ext>
            </a:extLst>
          </p:cNvPr>
          <p:cNvGrpSpPr/>
          <p:nvPr/>
        </p:nvGrpSpPr>
        <p:grpSpPr>
          <a:xfrm>
            <a:off x="3848100" y="-1321694"/>
            <a:ext cx="10591800" cy="2743200"/>
            <a:chOff x="3848100" y="-1321694"/>
            <a:chExt cx="10591800" cy="2743200"/>
          </a:xfrm>
        </p:grpSpPr>
        <p:sp>
          <p:nvSpPr>
            <p:cNvPr id="13" name="Rectangle: Rounded Corners 12">
              <a:extLst>
                <a:ext uri="{FF2B5EF4-FFF2-40B4-BE49-F238E27FC236}">
                  <a16:creationId xmlns:a16="http://schemas.microsoft.com/office/drawing/2014/main" id="{DEE29805-3CDD-A503-274A-19A5D4F5FCF7}"/>
                </a:ext>
              </a:extLst>
            </p:cNvPr>
            <p:cNvSpPr/>
            <p:nvPr/>
          </p:nvSpPr>
          <p:spPr>
            <a:xfrm>
              <a:off x="3848100" y="-1321694"/>
              <a:ext cx="10591800" cy="2743200"/>
            </a:xfrm>
            <a:prstGeom prst="roundRect">
              <a:avLst/>
            </a:prstGeom>
            <a:solidFill>
              <a:srgbClr val="FFFCF3"/>
            </a:solidFill>
            <a:ln w="38100">
              <a:solidFill>
                <a:srgbClr val="EDE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FA3486-36F5-6528-9BCC-1AB78382400E}"/>
                </a:ext>
              </a:extLst>
            </p:cNvPr>
            <p:cNvSpPr txBox="1"/>
            <p:nvPr/>
          </p:nvSpPr>
          <p:spPr>
            <a:xfrm>
              <a:off x="4686300" y="314370"/>
              <a:ext cx="89154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TRẢ LỜI CÂU HỎI </a:t>
              </a:r>
            </a:p>
          </p:txBody>
        </p:sp>
      </p:grpSp>
      <p:sp>
        <p:nvSpPr>
          <p:cNvPr id="16" name="Arrow: Pentagon 15">
            <a:extLst>
              <a:ext uri="{FF2B5EF4-FFF2-40B4-BE49-F238E27FC236}">
                <a16:creationId xmlns:a16="http://schemas.microsoft.com/office/drawing/2014/main" id="{22859BFB-E640-7B06-0A8C-752E606B1F5E}"/>
              </a:ext>
            </a:extLst>
          </p:cNvPr>
          <p:cNvSpPr/>
          <p:nvPr/>
        </p:nvSpPr>
        <p:spPr>
          <a:xfrm>
            <a:off x="-51698" y="1598614"/>
            <a:ext cx="1689475" cy="1167135"/>
          </a:xfrm>
          <a:prstGeom prst="homePlate">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232987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FF8C286-418C-EED0-0D41-744F2F2CBD10}"/>
              </a:ext>
            </a:extLst>
          </p:cNvPr>
          <p:cNvGrpSpPr/>
          <p:nvPr/>
        </p:nvGrpSpPr>
        <p:grpSpPr>
          <a:xfrm>
            <a:off x="3848100" y="1866900"/>
            <a:ext cx="9839984" cy="4385372"/>
            <a:chOff x="328102" y="2118143"/>
            <a:chExt cx="7842460" cy="4385372"/>
          </a:xfrm>
        </p:grpSpPr>
        <p:sp>
          <p:nvSpPr>
            <p:cNvPr id="8" name="Rectangle: Rounded Corners 7">
              <a:extLst>
                <a:ext uri="{FF2B5EF4-FFF2-40B4-BE49-F238E27FC236}">
                  <a16:creationId xmlns:a16="http://schemas.microsoft.com/office/drawing/2014/main" id="{B7BEE07A-4AD2-A9A8-8410-68A790DDD791}"/>
                </a:ext>
              </a:extLst>
            </p:cNvPr>
            <p:cNvSpPr/>
            <p:nvPr/>
          </p:nvSpPr>
          <p:spPr>
            <a:xfrm>
              <a:off x="336219" y="2882171"/>
              <a:ext cx="7834343" cy="362134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8EEAE09-C842-8BDF-3B07-996290762B23}"/>
                </a:ext>
              </a:extLst>
            </p:cNvPr>
            <p:cNvSpPr/>
            <p:nvPr/>
          </p:nvSpPr>
          <p:spPr>
            <a:xfrm>
              <a:off x="328102" y="3175629"/>
              <a:ext cx="7834343" cy="3327886"/>
            </a:xfrm>
            <a:prstGeom prst="round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4">
              <a:extLst>
                <a:ext uri="{FF2B5EF4-FFF2-40B4-BE49-F238E27FC236}">
                  <a16:creationId xmlns:a16="http://schemas.microsoft.com/office/drawing/2014/main" id="{FE846D33-D9B0-CB5F-5C7B-72E6781686FC}"/>
                </a:ext>
              </a:extLst>
            </p:cNvPr>
            <p:cNvSpPr/>
            <p:nvPr/>
          </p:nvSpPr>
          <p:spPr>
            <a:xfrm rot="20812277" flipH="1" flipV="1">
              <a:off x="3636360" y="2118143"/>
              <a:ext cx="1217828" cy="1637415"/>
            </a:xfrm>
            <a:custGeom>
              <a:avLst/>
              <a:gdLst/>
              <a:ahLst/>
              <a:cxnLst/>
              <a:rect l="l" t="t" r="r" b="b"/>
              <a:pathLst>
                <a:path w="578425" h="777714">
                  <a:moveTo>
                    <a:pt x="578425" y="777714"/>
                  </a:moveTo>
                  <a:lnTo>
                    <a:pt x="0" y="777714"/>
                  </a:lnTo>
                  <a:lnTo>
                    <a:pt x="0" y="0"/>
                  </a:lnTo>
                  <a:lnTo>
                    <a:pt x="578425" y="0"/>
                  </a:lnTo>
                  <a:lnTo>
                    <a:pt x="578425" y="777714"/>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7E7A8C73-406D-B644-6F0F-38D2D3ED82A4}"/>
                </a:ext>
              </a:extLst>
            </p:cNvPr>
            <p:cNvSpPr txBox="1"/>
            <p:nvPr/>
          </p:nvSpPr>
          <p:spPr>
            <a:xfrm>
              <a:off x="1147558" y="3550689"/>
              <a:ext cx="6170828" cy="2748253"/>
            </a:xfrm>
            <a:prstGeom prst="rect">
              <a:avLst/>
            </a:prstGeom>
            <a:no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Chúng ta nên quý trọng, yêu thương, biết ơn,... những người lao động.</a:t>
              </a:r>
              <a:endParaRPr lang="en-US" sz="400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8DC41BB7-E59B-7E57-9552-54F4DF8BD250}"/>
              </a:ext>
            </a:extLst>
          </p:cNvPr>
          <p:cNvGrpSpPr/>
          <p:nvPr/>
        </p:nvGrpSpPr>
        <p:grpSpPr>
          <a:xfrm>
            <a:off x="3848100" y="-1321694"/>
            <a:ext cx="10591800" cy="2743200"/>
            <a:chOff x="3848100" y="-1321694"/>
            <a:chExt cx="10591800" cy="2743200"/>
          </a:xfrm>
        </p:grpSpPr>
        <p:sp>
          <p:nvSpPr>
            <p:cNvPr id="13" name="Rectangle: Rounded Corners 12">
              <a:extLst>
                <a:ext uri="{FF2B5EF4-FFF2-40B4-BE49-F238E27FC236}">
                  <a16:creationId xmlns:a16="http://schemas.microsoft.com/office/drawing/2014/main" id="{DEE29805-3CDD-A503-274A-19A5D4F5FCF7}"/>
                </a:ext>
              </a:extLst>
            </p:cNvPr>
            <p:cNvSpPr/>
            <p:nvPr/>
          </p:nvSpPr>
          <p:spPr>
            <a:xfrm>
              <a:off x="3848100" y="-1321694"/>
              <a:ext cx="10591800" cy="2743200"/>
            </a:xfrm>
            <a:prstGeom prst="roundRect">
              <a:avLst/>
            </a:prstGeom>
            <a:solidFill>
              <a:srgbClr val="FFFCF3"/>
            </a:solidFill>
            <a:ln w="38100">
              <a:solidFill>
                <a:srgbClr val="EDE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FA3486-36F5-6528-9BCC-1AB78382400E}"/>
                </a:ext>
              </a:extLst>
            </p:cNvPr>
            <p:cNvSpPr txBox="1"/>
            <p:nvPr/>
          </p:nvSpPr>
          <p:spPr>
            <a:xfrm>
              <a:off x="4686300" y="314370"/>
              <a:ext cx="89154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TRẢ LỜI CÂU HỎI </a:t>
              </a:r>
            </a:p>
          </p:txBody>
        </p:sp>
      </p:grpSp>
      <p:sp>
        <p:nvSpPr>
          <p:cNvPr id="16" name="Arrow: Pentagon 15">
            <a:extLst>
              <a:ext uri="{FF2B5EF4-FFF2-40B4-BE49-F238E27FC236}">
                <a16:creationId xmlns:a16="http://schemas.microsoft.com/office/drawing/2014/main" id="{22859BFB-E640-7B06-0A8C-752E606B1F5E}"/>
              </a:ext>
            </a:extLst>
          </p:cNvPr>
          <p:cNvSpPr/>
          <p:nvPr/>
        </p:nvSpPr>
        <p:spPr>
          <a:xfrm>
            <a:off x="-51698" y="1598614"/>
            <a:ext cx="1689475" cy="1167135"/>
          </a:xfrm>
          <a:prstGeom prst="homePlate">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19200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2" name="Group 2"/>
          <p:cNvGrpSpPr/>
          <p:nvPr/>
        </p:nvGrpSpPr>
        <p:grpSpPr>
          <a:xfrm>
            <a:off x="2368259" y="1851933"/>
            <a:ext cx="13551482" cy="6492852"/>
            <a:chOff x="0" y="0"/>
            <a:chExt cx="6182169" cy="3023167"/>
          </a:xfrm>
        </p:grpSpPr>
        <p:sp>
          <p:nvSpPr>
            <p:cNvPr id="3" name="Freeform 3"/>
            <p:cNvSpPr/>
            <p:nvPr/>
          </p:nvSpPr>
          <p:spPr>
            <a:xfrm>
              <a:off x="0" y="0"/>
              <a:ext cx="6182169" cy="3023167"/>
            </a:xfrm>
            <a:custGeom>
              <a:avLst/>
              <a:gdLst/>
              <a:ahLst/>
              <a:cxnLst/>
              <a:rect l="l" t="t" r="r" b="b"/>
              <a:pathLst>
                <a:path w="6182169" h="3023167">
                  <a:moveTo>
                    <a:pt x="57130" y="0"/>
                  </a:moveTo>
                  <a:lnTo>
                    <a:pt x="6125039" y="0"/>
                  </a:lnTo>
                  <a:cubicBezTo>
                    <a:pt x="6140191" y="0"/>
                    <a:pt x="6154722" y="6019"/>
                    <a:pt x="6165436" y="16733"/>
                  </a:cubicBezTo>
                  <a:cubicBezTo>
                    <a:pt x="6176150" y="27447"/>
                    <a:pt x="6182169" y="41978"/>
                    <a:pt x="6182169" y="57130"/>
                  </a:cubicBezTo>
                  <a:lnTo>
                    <a:pt x="6182169" y="2966037"/>
                  </a:lnTo>
                  <a:cubicBezTo>
                    <a:pt x="6182169" y="2981189"/>
                    <a:pt x="6176150" y="2995720"/>
                    <a:pt x="6165436" y="3006434"/>
                  </a:cubicBezTo>
                  <a:cubicBezTo>
                    <a:pt x="6154722" y="3017148"/>
                    <a:pt x="6140191" y="3023167"/>
                    <a:pt x="6125039" y="3023167"/>
                  </a:cubicBezTo>
                  <a:lnTo>
                    <a:pt x="57130" y="3023167"/>
                  </a:lnTo>
                  <a:cubicBezTo>
                    <a:pt x="41978" y="3023167"/>
                    <a:pt x="27447" y="3017148"/>
                    <a:pt x="16733" y="3006434"/>
                  </a:cubicBezTo>
                  <a:cubicBezTo>
                    <a:pt x="6019" y="2995720"/>
                    <a:pt x="0" y="2981189"/>
                    <a:pt x="0" y="2966037"/>
                  </a:cubicBezTo>
                  <a:lnTo>
                    <a:pt x="0" y="57130"/>
                  </a:lnTo>
                  <a:cubicBezTo>
                    <a:pt x="0" y="41978"/>
                    <a:pt x="6019" y="27447"/>
                    <a:pt x="16733" y="16733"/>
                  </a:cubicBezTo>
                  <a:cubicBezTo>
                    <a:pt x="27447" y="6019"/>
                    <a:pt x="41978" y="0"/>
                    <a:pt x="57130" y="0"/>
                  </a:cubicBezTo>
                  <a:close/>
                </a:path>
              </a:pathLst>
            </a:custGeom>
            <a:solidFill>
              <a:srgbClr val="000000">
                <a:alpha val="0"/>
              </a:srgbClr>
            </a:solidFill>
            <a:ln w="28575">
              <a:solidFill>
                <a:srgbClr val="4659A8"/>
              </a:solidFill>
            </a:ln>
          </p:spPr>
          <p:txBody>
            <a:bodyPr/>
            <a:lstStyle/>
            <a:p>
              <a:endParaRPr lang="en-US"/>
            </a:p>
          </p:txBody>
        </p:sp>
        <p:sp>
          <p:nvSpPr>
            <p:cNvPr id="4" name="TextBox 4"/>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7" name="TextBox 16">
            <a:extLst>
              <a:ext uri="{FF2B5EF4-FFF2-40B4-BE49-F238E27FC236}">
                <a16:creationId xmlns:a16="http://schemas.microsoft.com/office/drawing/2014/main" id="{72FADF48-8425-28E5-2377-D6836763CF18}"/>
              </a:ext>
            </a:extLst>
          </p:cNvPr>
          <p:cNvSpPr txBox="1"/>
          <p:nvPr/>
        </p:nvSpPr>
        <p:spPr>
          <a:xfrm>
            <a:off x="3446569" y="2781300"/>
            <a:ext cx="11394861" cy="4408194"/>
          </a:xfrm>
          <a:prstGeom prst="rect">
            <a:avLst/>
          </a:prstGeom>
          <a:noFill/>
        </p:spPr>
        <p:txBody>
          <a:bodyPr wrap="square" rtlCol="0">
            <a:spAutoFit/>
          </a:bodyPr>
          <a:lstStyle/>
          <a:p>
            <a:pPr algn="ctr">
              <a:lnSpc>
                <a:spcPct val="150000"/>
              </a:lnSpc>
            </a:pPr>
            <a:r>
              <a:rPr lang="en-US" sz="6500" b="1">
                <a:solidFill>
                  <a:srgbClr val="002060"/>
                </a:solidFill>
                <a:latin typeface="Arial" panose="020B0604020202020204" pitchFamily="34" charset="0"/>
                <a:cs typeface="Arial" panose="020B0604020202020204" pitchFamily="34" charset="0"/>
              </a:rPr>
              <a:t>PHẦN 2.</a:t>
            </a:r>
          </a:p>
          <a:p>
            <a:pPr algn="ctr">
              <a:lnSpc>
                <a:spcPct val="150000"/>
              </a:lnSpc>
            </a:pPr>
            <a:r>
              <a:rPr lang="en-US" sz="6500" b="1">
                <a:solidFill>
                  <a:srgbClr val="002060"/>
                </a:solidFill>
                <a:latin typeface="Arial" panose="020B0604020202020204" pitchFamily="34" charset="0"/>
                <a:cs typeface="Arial" panose="020B0604020202020204" pitchFamily="34" charset="0"/>
              </a:rPr>
              <a:t>QUAN SÁT TRANH </a:t>
            </a:r>
          </a:p>
          <a:p>
            <a:pPr algn="ctr">
              <a:lnSpc>
                <a:spcPct val="150000"/>
              </a:lnSpc>
            </a:pPr>
            <a:r>
              <a:rPr lang="en-US" sz="6500" b="1">
                <a:solidFill>
                  <a:srgbClr val="002060"/>
                </a:solidFill>
                <a:latin typeface="Arial" panose="020B0604020202020204" pitchFamily="34" charset="0"/>
                <a:cs typeface="Arial" panose="020B0604020202020204" pitchFamily="34" charset="0"/>
              </a:rPr>
              <a:t>VÀ THỰC HIỆN YÊU CẦU</a:t>
            </a:r>
          </a:p>
        </p:txBody>
      </p:sp>
    </p:spTree>
    <p:extLst>
      <p:ext uri="{BB962C8B-B14F-4D97-AF65-F5344CB8AC3E}">
        <p14:creationId xmlns:p14="http://schemas.microsoft.com/office/powerpoint/2010/main" val="2874251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818EB8-A368-BA34-6954-74D1D8381740}"/>
              </a:ext>
            </a:extLst>
          </p:cNvPr>
          <p:cNvSpPr txBox="1"/>
          <p:nvPr/>
        </p:nvSpPr>
        <p:spPr>
          <a:xfrm>
            <a:off x="1714500" y="495300"/>
            <a:ext cx="14859000" cy="707886"/>
          </a:xfrm>
          <a:prstGeom prst="rect">
            <a:avLst/>
          </a:prstGeom>
          <a:noFill/>
        </p:spPr>
        <p:txBody>
          <a:bodyPr wrap="square" rtlCol="0">
            <a:spAutoFit/>
          </a:bodyPr>
          <a:lstStyle/>
          <a:p>
            <a:pPr algn="ctr"/>
            <a:r>
              <a:rPr lang="en-US" sz="4000">
                <a:solidFill>
                  <a:srgbClr val="C00000"/>
                </a:solidFill>
                <a:latin typeface="Arial" panose="020B0604020202020204" pitchFamily="34" charset="0"/>
                <a:cs typeface="Arial" panose="020B0604020202020204" pitchFamily="34" charset="0"/>
              </a:rPr>
              <a:t>Quan sát tranh trong SHS tr.10, 11 và thực hiện yêu cầu: </a:t>
            </a:r>
          </a:p>
        </p:txBody>
      </p:sp>
      <p:pic>
        <p:nvPicPr>
          <p:cNvPr id="4" name="Picture 3">
            <a:extLst>
              <a:ext uri="{FF2B5EF4-FFF2-40B4-BE49-F238E27FC236}">
                <a16:creationId xmlns:a16="http://schemas.microsoft.com/office/drawing/2014/main" id="{085A8644-F0AD-4A08-13A5-193D257ED54D}"/>
              </a:ext>
            </a:extLst>
          </p:cNvPr>
          <p:cNvPicPr>
            <a:picLocks noChangeAspect="1"/>
          </p:cNvPicPr>
          <p:nvPr/>
        </p:nvPicPr>
        <p:blipFill rotWithShape="1">
          <a:blip r:embed="rId2">
            <a:extLst>
              <a:ext uri="{28A0092B-C50C-407E-A947-70E740481C1C}">
                <a14:useLocalDpi xmlns:a14="http://schemas.microsoft.com/office/drawing/2010/main" val="0"/>
              </a:ext>
            </a:extLst>
          </a:blip>
          <a:srcRect l="2243"/>
          <a:stretch/>
        </p:blipFill>
        <p:spPr>
          <a:xfrm>
            <a:off x="179583" y="2319337"/>
            <a:ext cx="10916770" cy="3477160"/>
          </a:xfrm>
          <a:prstGeom prst="rect">
            <a:avLst/>
          </a:prstGeom>
        </p:spPr>
      </p:pic>
      <p:pic>
        <p:nvPicPr>
          <p:cNvPr id="6" name="Picture 5">
            <a:extLst>
              <a:ext uri="{FF2B5EF4-FFF2-40B4-BE49-F238E27FC236}">
                <a16:creationId xmlns:a16="http://schemas.microsoft.com/office/drawing/2014/main" id="{7FA1524B-7290-C831-C13E-41E9262D0B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7" t="2091" r="721"/>
          <a:stretch/>
        </p:blipFill>
        <p:spPr>
          <a:xfrm>
            <a:off x="-14288" y="6096000"/>
            <a:ext cx="10916770" cy="3276600"/>
          </a:xfrm>
          <a:prstGeom prst="rect">
            <a:avLst/>
          </a:prstGeom>
        </p:spPr>
      </p:pic>
      <p:grpSp>
        <p:nvGrpSpPr>
          <p:cNvPr id="11" name="Group 10">
            <a:extLst>
              <a:ext uri="{FF2B5EF4-FFF2-40B4-BE49-F238E27FC236}">
                <a16:creationId xmlns:a16="http://schemas.microsoft.com/office/drawing/2014/main" id="{ADE9580B-2651-F80A-3667-A86F7A69E318}"/>
              </a:ext>
            </a:extLst>
          </p:cNvPr>
          <p:cNvGrpSpPr/>
          <p:nvPr/>
        </p:nvGrpSpPr>
        <p:grpSpPr>
          <a:xfrm>
            <a:off x="8686800" y="892924"/>
            <a:ext cx="9912926" cy="9279776"/>
            <a:chOff x="8686800" y="892924"/>
            <a:chExt cx="9912926" cy="9279776"/>
          </a:xfrm>
        </p:grpSpPr>
        <p:sp>
          <p:nvSpPr>
            <p:cNvPr id="7" name="Rectangle: Rounded Corners 6">
              <a:extLst>
                <a:ext uri="{FF2B5EF4-FFF2-40B4-BE49-F238E27FC236}">
                  <a16:creationId xmlns:a16="http://schemas.microsoft.com/office/drawing/2014/main" id="{882DA266-45CC-304D-87C8-CF0071F7D624}"/>
                </a:ext>
              </a:extLst>
            </p:cNvPr>
            <p:cNvSpPr/>
            <p:nvPr/>
          </p:nvSpPr>
          <p:spPr>
            <a:xfrm>
              <a:off x="11096353" y="1719797"/>
              <a:ext cx="6899471" cy="8153400"/>
            </a:xfrm>
            <a:prstGeom prst="roundRect">
              <a:avLst/>
            </a:prstGeom>
            <a:solidFill>
              <a:schemeClr val="accent3">
                <a:lumMod val="20000"/>
                <a:lumOff val="80000"/>
              </a:schemeClr>
            </a:solidFill>
            <a:ln w="38100">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C13620-D93F-69E7-D80F-70907E14C75F}"/>
                </a:ext>
              </a:extLst>
            </p:cNvPr>
            <p:cNvSpPr txBox="1"/>
            <p:nvPr/>
          </p:nvSpPr>
          <p:spPr>
            <a:xfrm>
              <a:off x="11380417" y="2343149"/>
              <a:ext cx="5943600" cy="7732886"/>
            </a:xfrm>
            <a:prstGeom prst="rect">
              <a:avLst/>
            </a:prstGeom>
            <a:noFill/>
          </p:spPr>
          <p:txBody>
            <a:bodyPr wrap="square" rtlCol="0">
              <a:spAutoFit/>
            </a:bodyPr>
            <a:lstStyle/>
            <a:p>
              <a:pPr marL="742950" marR="0" indent="-742950" algn="just">
                <a:lnSpc>
                  <a:spcPct val="150000"/>
                </a:lnSpc>
                <a:spcBef>
                  <a:spcPts val="100"/>
                </a:spcBef>
                <a:spcAft>
                  <a:spcPts val="100"/>
                </a:spcAft>
                <a:buFont typeface="+mj-lt"/>
                <a:buAutoNum type="alphaLcPeriod"/>
              </a:pP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Em hãy nêu tên những lời nói, việc làm thể hiện lòng biết ơn người lao động trong các tranh trên.</a:t>
              </a:r>
              <a:endParaRPr lang="en-US" sz="3800">
                <a:effectLst/>
                <a:latin typeface="Arial" panose="020B0604020202020204" pitchFamily="34" charset="0"/>
                <a:ea typeface="Calibri" panose="020F0502020204030204" pitchFamily="34" charset="0"/>
                <a:cs typeface="Arial" panose="020B0604020202020204" pitchFamily="34" charset="0"/>
              </a:endParaRPr>
            </a:p>
            <a:p>
              <a:pPr marL="742950" marR="0" indent="-742950" algn="just">
                <a:lnSpc>
                  <a:spcPct val="150000"/>
                </a:lnSpc>
                <a:spcBef>
                  <a:spcPts val="100"/>
                </a:spcBef>
                <a:spcAft>
                  <a:spcPts val="100"/>
                </a:spcAft>
                <a:buFont typeface="+mj-lt"/>
                <a:buAutoNum type="alphaLcPeriod"/>
              </a:pP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Em hãy kể thêm những biểu hiện của sự biết ơn người lao động.</a:t>
              </a:r>
              <a:endParaRPr lang="en-US" sz="3800">
                <a:effectLst/>
                <a:latin typeface="Arial" panose="020B0604020202020204" pitchFamily="34" charset="0"/>
                <a:ea typeface="Calibri" panose="020F0502020204030204" pitchFamily="34" charset="0"/>
                <a:cs typeface="Arial" panose="020B0604020202020204" pitchFamily="34" charset="0"/>
              </a:endParaRPr>
            </a:p>
            <a:p>
              <a:pPr algn="just"/>
              <a:endParaRPr lang="en-US" sz="3800">
                <a:latin typeface="Arial" panose="020B0604020202020204" pitchFamily="34" charset="0"/>
                <a:cs typeface="Arial" panose="020B0604020202020204" pitchFamily="34" charset="0"/>
              </a:endParaRPr>
            </a:p>
          </p:txBody>
        </p:sp>
        <p:sp>
          <p:nvSpPr>
            <p:cNvPr id="9" name="Freeform 3">
              <a:extLst>
                <a:ext uri="{FF2B5EF4-FFF2-40B4-BE49-F238E27FC236}">
                  <a16:creationId xmlns:a16="http://schemas.microsoft.com/office/drawing/2014/main" id="{F5F740B1-B883-8B90-CF55-DFACD2624266}"/>
                </a:ext>
              </a:extLst>
            </p:cNvPr>
            <p:cNvSpPr/>
            <p:nvPr/>
          </p:nvSpPr>
          <p:spPr>
            <a:xfrm>
              <a:off x="8686800" y="9100037"/>
              <a:ext cx="3380646" cy="1072663"/>
            </a:xfrm>
            <a:custGeom>
              <a:avLst/>
              <a:gdLst/>
              <a:ahLst/>
              <a:cxnLst/>
              <a:rect l="l" t="t" r="r" b="b"/>
              <a:pathLst>
                <a:path w="7315200" h="2633472">
                  <a:moveTo>
                    <a:pt x="0" y="0"/>
                  </a:moveTo>
                  <a:lnTo>
                    <a:pt x="7315200" y="0"/>
                  </a:lnTo>
                  <a:lnTo>
                    <a:pt x="7315200" y="2633472"/>
                  </a:lnTo>
                  <a:lnTo>
                    <a:pt x="0" y="26334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3">
              <a:extLst>
                <a:ext uri="{FF2B5EF4-FFF2-40B4-BE49-F238E27FC236}">
                  <a16:creationId xmlns:a16="http://schemas.microsoft.com/office/drawing/2014/main" id="{0ADCE58C-1EDD-06B1-8BB6-BA9554EB7162}"/>
                </a:ext>
              </a:extLst>
            </p:cNvPr>
            <p:cNvSpPr/>
            <p:nvPr/>
          </p:nvSpPr>
          <p:spPr>
            <a:xfrm rot="2696213" flipV="1">
              <a:off x="15219080" y="892924"/>
              <a:ext cx="3380646" cy="1213337"/>
            </a:xfrm>
            <a:custGeom>
              <a:avLst/>
              <a:gdLst/>
              <a:ahLst/>
              <a:cxnLst/>
              <a:rect l="l" t="t" r="r" b="b"/>
              <a:pathLst>
                <a:path w="7315200" h="2633472">
                  <a:moveTo>
                    <a:pt x="0" y="0"/>
                  </a:moveTo>
                  <a:lnTo>
                    <a:pt x="7315200" y="0"/>
                  </a:lnTo>
                  <a:lnTo>
                    <a:pt x="7315200" y="2633472"/>
                  </a:lnTo>
                  <a:lnTo>
                    <a:pt x="0" y="26334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spTree>
    <p:extLst>
      <p:ext uri="{BB962C8B-B14F-4D97-AF65-F5344CB8AC3E}">
        <p14:creationId xmlns:p14="http://schemas.microsoft.com/office/powerpoint/2010/main" val="24638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CB011-5384-B95C-EB81-B41DB88436C9}"/>
              </a:ext>
            </a:extLst>
          </p:cNvPr>
          <p:cNvSpPr txBox="1"/>
          <p:nvPr/>
        </p:nvSpPr>
        <p:spPr>
          <a:xfrm>
            <a:off x="1104900" y="266700"/>
            <a:ext cx="16078200" cy="901593"/>
          </a:xfrm>
          <a:prstGeom prst="rect">
            <a:avLst/>
          </a:prstGeom>
          <a:noFill/>
        </p:spPr>
        <p:txBody>
          <a:bodyPr wrap="square" rtlCol="0">
            <a:spAutoFit/>
          </a:bodyPr>
          <a:lstStyle/>
          <a:p>
            <a:pPr algn="ctr">
              <a:lnSpc>
                <a:spcPct val="150000"/>
              </a:lnSpc>
            </a:pPr>
            <a:r>
              <a:rPr lang="en-US" sz="4000" b="1">
                <a:solidFill>
                  <a:srgbClr val="002060"/>
                </a:solidFill>
                <a:latin typeface="Arial" panose="020B0604020202020204" pitchFamily="34" charset="0"/>
                <a:cs typeface="Arial" panose="020B0604020202020204" pitchFamily="34" charset="0"/>
              </a:rPr>
              <a:t>a. Những việc làm thể hiện sự biết ơn người lao động</a:t>
            </a:r>
          </a:p>
        </p:txBody>
      </p:sp>
      <p:pic>
        <p:nvPicPr>
          <p:cNvPr id="3" name="Picture 2">
            <a:extLst>
              <a:ext uri="{FF2B5EF4-FFF2-40B4-BE49-F238E27FC236}">
                <a16:creationId xmlns:a16="http://schemas.microsoft.com/office/drawing/2014/main" id="{5015BB16-A59C-9150-7BA7-5B972110AC2D}"/>
              </a:ext>
            </a:extLst>
          </p:cNvPr>
          <p:cNvPicPr>
            <a:picLocks noChangeAspect="1"/>
          </p:cNvPicPr>
          <p:nvPr/>
        </p:nvPicPr>
        <p:blipFill rotWithShape="1">
          <a:blip r:embed="rId2">
            <a:extLst>
              <a:ext uri="{28A0092B-C50C-407E-A947-70E740481C1C}">
                <a14:useLocalDpi xmlns:a14="http://schemas.microsoft.com/office/drawing/2010/main" val="0"/>
              </a:ext>
            </a:extLst>
          </a:blip>
          <a:srcRect l="1777" r="47514"/>
          <a:stretch/>
        </p:blipFill>
        <p:spPr>
          <a:xfrm>
            <a:off x="457200" y="1910463"/>
            <a:ext cx="10287001" cy="6316624"/>
          </a:xfrm>
          <a:prstGeom prst="rect">
            <a:avLst/>
          </a:prstGeom>
        </p:spPr>
      </p:pic>
      <p:grpSp>
        <p:nvGrpSpPr>
          <p:cNvPr id="8" name="Group 7">
            <a:extLst>
              <a:ext uri="{FF2B5EF4-FFF2-40B4-BE49-F238E27FC236}">
                <a16:creationId xmlns:a16="http://schemas.microsoft.com/office/drawing/2014/main" id="{3A9C85A8-E04F-7257-9CE5-6336FC73348D}"/>
              </a:ext>
            </a:extLst>
          </p:cNvPr>
          <p:cNvGrpSpPr/>
          <p:nvPr/>
        </p:nvGrpSpPr>
        <p:grpSpPr>
          <a:xfrm>
            <a:off x="9525000" y="4697485"/>
            <a:ext cx="8024813" cy="4991584"/>
            <a:chOff x="9644062" y="4723916"/>
            <a:chExt cx="8024813" cy="4991584"/>
          </a:xfrm>
        </p:grpSpPr>
        <p:sp>
          <p:nvSpPr>
            <p:cNvPr id="4" name="Rectangle: Rounded Corners 3">
              <a:extLst>
                <a:ext uri="{FF2B5EF4-FFF2-40B4-BE49-F238E27FC236}">
                  <a16:creationId xmlns:a16="http://schemas.microsoft.com/office/drawing/2014/main" id="{F135A8E3-0C54-F0D9-C5C5-D160152D1172}"/>
                </a:ext>
              </a:extLst>
            </p:cNvPr>
            <p:cNvSpPr/>
            <p:nvPr/>
          </p:nvSpPr>
          <p:spPr>
            <a:xfrm>
              <a:off x="9644062" y="4723916"/>
              <a:ext cx="8024813" cy="4991584"/>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3C0759-6323-3C24-538C-29F84853EB1F}"/>
                </a:ext>
              </a:extLst>
            </p:cNvPr>
            <p:cNvSpPr txBox="1"/>
            <p:nvPr/>
          </p:nvSpPr>
          <p:spPr>
            <a:xfrm>
              <a:off x="9884568" y="5600700"/>
              <a:ext cx="7543800" cy="3671583"/>
            </a:xfrm>
            <a:prstGeom prst="rect">
              <a:avLst/>
            </a:prstGeom>
            <a:noFill/>
          </p:spPr>
          <p:txBody>
            <a:bodyPr wrap="square">
              <a:spAutoFit/>
            </a:bodyPr>
            <a:lstStyle/>
            <a:p>
              <a:pPr algn="just">
                <a:lnSpc>
                  <a:spcPct val="150000"/>
                </a:lnSpc>
              </a:pPr>
              <a:r>
                <a:rPr lang="en-US" sz="4000">
                  <a:latin typeface="Arial" panose="020B0604020202020204" pitchFamily="34" charset="0"/>
                  <a:cs typeface="Arial" panose="020B0604020202020204" pitchFamily="34" charset="0"/>
                </a:rPr>
                <a:t>Không viết, vẽ vào sách để có thể cho các em lớp sau tái sử dụng, nhằm tiết kiệm công sức lao động và của cải.</a:t>
              </a:r>
            </a:p>
          </p:txBody>
        </p:sp>
      </p:grpSp>
    </p:spTree>
    <p:extLst>
      <p:ext uri="{BB962C8B-B14F-4D97-AF65-F5344CB8AC3E}">
        <p14:creationId xmlns:p14="http://schemas.microsoft.com/office/powerpoint/2010/main" val="373874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CB011-5384-B95C-EB81-B41DB88436C9}"/>
              </a:ext>
            </a:extLst>
          </p:cNvPr>
          <p:cNvSpPr txBox="1"/>
          <p:nvPr/>
        </p:nvSpPr>
        <p:spPr>
          <a:xfrm>
            <a:off x="1104900" y="266700"/>
            <a:ext cx="16078200" cy="901593"/>
          </a:xfrm>
          <a:prstGeom prst="rect">
            <a:avLst/>
          </a:prstGeom>
          <a:noFill/>
        </p:spPr>
        <p:txBody>
          <a:bodyPr wrap="square" rtlCol="0">
            <a:spAutoFit/>
          </a:bodyPr>
          <a:lstStyle/>
          <a:p>
            <a:pPr algn="ctr">
              <a:lnSpc>
                <a:spcPct val="150000"/>
              </a:lnSpc>
            </a:pPr>
            <a:r>
              <a:rPr lang="en-US" sz="4000" b="1">
                <a:solidFill>
                  <a:srgbClr val="002060"/>
                </a:solidFill>
                <a:latin typeface="Arial" panose="020B0604020202020204" pitchFamily="34" charset="0"/>
                <a:cs typeface="Arial" panose="020B0604020202020204" pitchFamily="34" charset="0"/>
              </a:rPr>
              <a:t>a. Những việc làm thể hiện sự biết ơn người lao động</a:t>
            </a:r>
          </a:p>
        </p:txBody>
      </p:sp>
      <p:pic>
        <p:nvPicPr>
          <p:cNvPr id="3" name="Picture 2">
            <a:extLst>
              <a:ext uri="{FF2B5EF4-FFF2-40B4-BE49-F238E27FC236}">
                <a16:creationId xmlns:a16="http://schemas.microsoft.com/office/drawing/2014/main" id="{5015BB16-A59C-9150-7BA7-5B972110AC2D}"/>
              </a:ext>
            </a:extLst>
          </p:cNvPr>
          <p:cNvPicPr>
            <a:picLocks noChangeAspect="1"/>
          </p:cNvPicPr>
          <p:nvPr/>
        </p:nvPicPr>
        <p:blipFill rotWithShape="1">
          <a:blip r:embed="rId2">
            <a:extLst>
              <a:ext uri="{28A0092B-C50C-407E-A947-70E740481C1C}">
                <a14:useLocalDpi xmlns:a14="http://schemas.microsoft.com/office/drawing/2010/main" val="0"/>
              </a:ext>
            </a:extLst>
          </a:blip>
          <a:srcRect l="57846" t="-1183" r="1211" b="1183"/>
          <a:stretch/>
        </p:blipFill>
        <p:spPr>
          <a:xfrm>
            <a:off x="152400" y="1714500"/>
            <a:ext cx="8482196" cy="6450774"/>
          </a:xfrm>
          <a:prstGeom prst="rect">
            <a:avLst/>
          </a:prstGeom>
        </p:spPr>
      </p:pic>
      <p:grpSp>
        <p:nvGrpSpPr>
          <p:cNvPr id="8" name="Group 7">
            <a:extLst>
              <a:ext uri="{FF2B5EF4-FFF2-40B4-BE49-F238E27FC236}">
                <a16:creationId xmlns:a16="http://schemas.microsoft.com/office/drawing/2014/main" id="{3A9C85A8-E04F-7257-9CE5-6336FC73348D}"/>
              </a:ext>
            </a:extLst>
          </p:cNvPr>
          <p:cNvGrpSpPr/>
          <p:nvPr/>
        </p:nvGrpSpPr>
        <p:grpSpPr>
          <a:xfrm>
            <a:off x="9372600" y="4621285"/>
            <a:ext cx="8024813" cy="4991584"/>
            <a:chOff x="9644062" y="4723916"/>
            <a:chExt cx="8024813" cy="4991584"/>
          </a:xfrm>
        </p:grpSpPr>
        <p:sp>
          <p:nvSpPr>
            <p:cNvPr id="4" name="Rectangle: Rounded Corners 3">
              <a:extLst>
                <a:ext uri="{FF2B5EF4-FFF2-40B4-BE49-F238E27FC236}">
                  <a16:creationId xmlns:a16="http://schemas.microsoft.com/office/drawing/2014/main" id="{F135A8E3-0C54-F0D9-C5C5-D160152D1172}"/>
                </a:ext>
              </a:extLst>
            </p:cNvPr>
            <p:cNvSpPr/>
            <p:nvPr/>
          </p:nvSpPr>
          <p:spPr>
            <a:xfrm>
              <a:off x="9644062" y="4723916"/>
              <a:ext cx="8024813" cy="4991584"/>
            </a:xfrm>
            <a:prstGeom prst="roundRect">
              <a:avLst/>
            </a:prstGeom>
            <a:solidFill>
              <a:schemeClr val="accent5">
                <a:lumMod val="20000"/>
                <a:lumOff val="8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3C0759-6323-3C24-538C-29F84853EB1F}"/>
                </a:ext>
              </a:extLst>
            </p:cNvPr>
            <p:cNvSpPr txBox="1"/>
            <p:nvPr/>
          </p:nvSpPr>
          <p:spPr>
            <a:xfrm>
              <a:off x="9966721" y="5775666"/>
              <a:ext cx="7379494" cy="3671583"/>
            </a:xfrm>
            <a:prstGeom prst="rect">
              <a:avLst/>
            </a:prstGeom>
            <a:noFill/>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Biết nói lời động viên, khen ngợi đối với những gì mà người lao động quanh em đã làm, cống hiến.</a:t>
              </a:r>
              <a:endParaRPr lang="en-US" sz="4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960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CB011-5384-B95C-EB81-B41DB88436C9}"/>
              </a:ext>
            </a:extLst>
          </p:cNvPr>
          <p:cNvSpPr txBox="1"/>
          <p:nvPr/>
        </p:nvSpPr>
        <p:spPr>
          <a:xfrm>
            <a:off x="1104900" y="266700"/>
            <a:ext cx="16078200" cy="901593"/>
          </a:xfrm>
          <a:prstGeom prst="rect">
            <a:avLst/>
          </a:prstGeom>
          <a:noFill/>
        </p:spPr>
        <p:txBody>
          <a:bodyPr wrap="square" rtlCol="0">
            <a:spAutoFit/>
          </a:bodyPr>
          <a:lstStyle/>
          <a:p>
            <a:pPr algn="ctr">
              <a:lnSpc>
                <a:spcPct val="150000"/>
              </a:lnSpc>
            </a:pPr>
            <a:r>
              <a:rPr lang="en-US" sz="4000" b="1">
                <a:solidFill>
                  <a:srgbClr val="002060"/>
                </a:solidFill>
                <a:latin typeface="Arial" panose="020B0604020202020204" pitchFamily="34" charset="0"/>
                <a:cs typeface="Arial" panose="020B0604020202020204" pitchFamily="34" charset="0"/>
              </a:rPr>
              <a:t>a. Những việc làm thể hiện sự biết ơn người lao động</a:t>
            </a:r>
          </a:p>
        </p:txBody>
      </p:sp>
      <p:pic>
        <p:nvPicPr>
          <p:cNvPr id="9" name="Picture 8">
            <a:extLst>
              <a:ext uri="{FF2B5EF4-FFF2-40B4-BE49-F238E27FC236}">
                <a16:creationId xmlns:a16="http://schemas.microsoft.com/office/drawing/2014/main" id="{A23827EE-C571-8757-4655-F6EE970AE160}"/>
              </a:ext>
            </a:extLst>
          </p:cNvPr>
          <p:cNvPicPr>
            <a:picLocks noChangeAspect="1"/>
          </p:cNvPicPr>
          <p:nvPr/>
        </p:nvPicPr>
        <p:blipFill rotWithShape="1">
          <a:blip r:embed="rId2">
            <a:extLst>
              <a:ext uri="{28A0092B-C50C-407E-A947-70E740481C1C}">
                <a14:useLocalDpi xmlns:a14="http://schemas.microsoft.com/office/drawing/2010/main" val="0"/>
              </a:ext>
            </a:extLst>
          </a:blip>
          <a:srcRect l="1897" t="2091" r="49842"/>
          <a:stretch/>
        </p:blipFill>
        <p:spPr>
          <a:xfrm>
            <a:off x="8948736" y="1562100"/>
            <a:ext cx="8756685" cy="5303345"/>
          </a:xfrm>
          <a:prstGeom prst="rect">
            <a:avLst/>
          </a:prstGeom>
        </p:spPr>
      </p:pic>
      <p:grpSp>
        <p:nvGrpSpPr>
          <p:cNvPr id="8" name="Group 7">
            <a:extLst>
              <a:ext uri="{FF2B5EF4-FFF2-40B4-BE49-F238E27FC236}">
                <a16:creationId xmlns:a16="http://schemas.microsoft.com/office/drawing/2014/main" id="{3A9C85A8-E04F-7257-9CE5-6336FC73348D}"/>
              </a:ext>
            </a:extLst>
          </p:cNvPr>
          <p:cNvGrpSpPr/>
          <p:nvPr/>
        </p:nvGrpSpPr>
        <p:grpSpPr>
          <a:xfrm>
            <a:off x="838200" y="3901552"/>
            <a:ext cx="8024813" cy="4991584"/>
            <a:chOff x="9644062" y="4723916"/>
            <a:chExt cx="8024813" cy="4991584"/>
          </a:xfrm>
        </p:grpSpPr>
        <p:sp>
          <p:nvSpPr>
            <p:cNvPr id="4" name="Rectangle: Rounded Corners 3">
              <a:extLst>
                <a:ext uri="{FF2B5EF4-FFF2-40B4-BE49-F238E27FC236}">
                  <a16:creationId xmlns:a16="http://schemas.microsoft.com/office/drawing/2014/main" id="{F135A8E3-0C54-F0D9-C5C5-D160152D1172}"/>
                </a:ext>
              </a:extLst>
            </p:cNvPr>
            <p:cNvSpPr/>
            <p:nvPr/>
          </p:nvSpPr>
          <p:spPr>
            <a:xfrm>
              <a:off x="9644062" y="4723916"/>
              <a:ext cx="8024813" cy="4991584"/>
            </a:xfrm>
            <a:prstGeom prst="roundRect">
              <a:avLst/>
            </a:prstGeom>
            <a:solidFill>
              <a:schemeClr val="accent3">
                <a:lumMod val="20000"/>
                <a:lumOff val="8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3C0759-6323-3C24-538C-29F84853EB1F}"/>
                </a:ext>
              </a:extLst>
            </p:cNvPr>
            <p:cNvSpPr txBox="1"/>
            <p:nvPr/>
          </p:nvSpPr>
          <p:spPr>
            <a:xfrm>
              <a:off x="9966721" y="5775666"/>
              <a:ext cx="7379494" cy="2748253"/>
            </a:xfrm>
            <a:prstGeom prst="rect">
              <a:avLst/>
            </a:prstGeom>
            <a:noFill/>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Biết nói lời cảm ơn đối với việc làm của người lao động đã hỗ trợ, giúp đỡ em và gia đình.</a:t>
              </a:r>
              <a:endParaRPr lang="en-US" sz="4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993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FCB011-5384-B95C-EB81-B41DB88436C9}"/>
              </a:ext>
            </a:extLst>
          </p:cNvPr>
          <p:cNvSpPr txBox="1"/>
          <p:nvPr/>
        </p:nvSpPr>
        <p:spPr>
          <a:xfrm>
            <a:off x="1104900" y="266700"/>
            <a:ext cx="16078200" cy="901593"/>
          </a:xfrm>
          <a:prstGeom prst="rect">
            <a:avLst/>
          </a:prstGeom>
          <a:noFill/>
        </p:spPr>
        <p:txBody>
          <a:bodyPr wrap="square" rtlCol="0">
            <a:spAutoFit/>
          </a:bodyPr>
          <a:lstStyle/>
          <a:p>
            <a:pPr algn="ctr">
              <a:lnSpc>
                <a:spcPct val="150000"/>
              </a:lnSpc>
            </a:pPr>
            <a:r>
              <a:rPr lang="en-US" sz="4000" b="1">
                <a:solidFill>
                  <a:srgbClr val="002060"/>
                </a:solidFill>
                <a:latin typeface="Arial" panose="020B0604020202020204" pitchFamily="34" charset="0"/>
                <a:cs typeface="Arial" panose="020B0604020202020204" pitchFamily="34" charset="0"/>
              </a:rPr>
              <a:t>a. Những việc làm thể hiện sự biết ơn người lao động</a:t>
            </a:r>
          </a:p>
        </p:txBody>
      </p:sp>
      <p:pic>
        <p:nvPicPr>
          <p:cNvPr id="9" name="Picture 8">
            <a:extLst>
              <a:ext uri="{FF2B5EF4-FFF2-40B4-BE49-F238E27FC236}">
                <a16:creationId xmlns:a16="http://schemas.microsoft.com/office/drawing/2014/main" id="{A23827EE-C571-8757-4655-F6EE970AE160}"/>
              </a:ext>
            </a:extLst>
          </p:cNvPr>
          <p:cNvPicPr>
            <a:picLocks noChangeAspect="1"/>
          </p:cNvPicPr>
          <p:nvPr/>
        </p:nvPicPr>
        <p:blipFill rotWithShape="1">
          <a:blip r:embed="rId2">
            <a:extLst>
              <a:ext uri="{28A0092B-C50C-407E-A947-70E740481C1C}">
                <a14:useLocalDpi xmlns:a14="http://schemas.microsoft.com/office/drawing/2010/main" val="0"/>
              </a:ext>
            </a:extLst>
          </a:blip>
          <a:srcRect l="52250" t="2666" r="898" b="-575"/>
          <a:stretch/>
        </p:blipFill>
        <p:spPr>
          <a:xfrm>
            <a:off x="9185672" y="1562100"/>
            <a:ext cx="8501064" cy="5303345"/>
          </a:xfrm>
          <a:prstGeom prst="rect">
            <a:avLst/>
          </a:prstGeom>
        </p:spPr>
      </p:pic>
      <p:grpSp>
        <p:nvGrpSpPr>
          <p:cNvPr id="8" name="Group 7">
            <a:extLst>
              <a:ext uri="{FF2B5EF4-FFF2-40B4-BE49-F238E27FC236}">
                <a16:creationId xmlns:a16="http://schemas.microsoft.com/office/drawing/2014/main" id="{3A9C85A8-E04F-7257-9CE5-6336FC73348D}"/>
              </a:ext>
            </a:extLst>
          </p:cNvPr>
          <p:cNvGrpSpPr/>
          <p:nvPr/>
        </p:nvGrpSpPr>
        <p:grpSpPr>
          <a:xfrm>
            <a:off x="645018" y="3614253"/>
            <a:ext cx="8024813" cy="4991584"/>
            <a:chOff x="9644062" y="4723916"/>
            <a:chExt cx="8024813" cy="4991584"/>
          </a:xfrm>
        </p:grpSpPr>
        <p:sp>
          <p:nvSpPr>
            <p:cNvPr id="4" name="Rectangle: Rounded Corners 3">
              <a:extLst>
                <a:ext uri="{FF2B5EF4-FFF2-40B4-BE49-F238E27FC236}">
                  <a16:creationId xmlns:a16="http://schemas.microsoft.com/office/drawing/2014/main" id="{F135A8E3-0C54-F0D9-C5C5-D160152D1172}"/>
                </a:ext>
              </a:extLst>
            </p:cNvPr>
            <p:cNvSpPr/>
            <p:nvPr/>
          </p:nvSpPr>
          <p:spPr>
            <a:xfrm>
              <a:off x="9644062" y="4723916"/>
              <a:ext cx="8024813" cy="4991584"/>
            </a:xfrm>
            <a:prstGeom prst="roundRect">
              <a:avLst/>
            </a:prstGeom>
            <a:solidFill>
              <a:srgbClr val="FFFCF3"/>
            </a:solid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3C0759-6323-3C24-538C-29F84853EB1F}"/>
                </a:ext>
              </a:extLst>
            </p:cNvPr>
            <p:cNvSpPr txBox="1"/>
            <p:nvPr/>
          </p:nvSpPr>
          <p:spPr>
            <a:xfrm>
              <a:off x="9966720" y="5621382"/>
              <a:ext cx="7379494" cy="3671583"/>
            </a:xfrm>
            <a:prstGeom prst="rect">
              <a:avLst/>
            </a:prstGeom>
            <a:noFill/>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Biết thực hiện một số việc làm phù hợp với lứa tuổi để phụ giúp, hỗ trợ người lao động phù hợp với lứa tuổi của em.</a:t>
              </a:r>
              <a:endParaRPr lang="en-US" sz="4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9861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D24FD2A0-CF4A-9644-AED4-E9C7D042F38E}"/>
              </a:ext>
            </a:extLst>
          </p:cNvPr>
          <p:cNvGrpSpPr/>
          <p:nvPr/>
        </p:nvGrpSpPr>
        <p:grpSpPr>
          <a:xfrm>
            <a:off x="1676400" y="1664667"/>
            <a:ext cx="14044468" cy="7338450"/>
            <a:chOff x="0" y="0"/>
            <a:chExt cx="2239261" cy="554889"/>
          </a:xfrm>
        </p:grpSpPr>
        <p:sp>
          <p:nvSpPr>
            <p:cNvPr id="6" name="Freeform 7">
              <a:extLst>
                <a:ext uri="{FF2B5EF4-FFF2-40B4-BE49-F238E27FC236}">
                  <a16:creationId xmlns:a16="http://schemas.microsoft.com/office/drawing/2014/main" id="{E7B67518-71B4-594B-4982-3F27E313365D}"/>
                </a:ext>
              </a:extLst>
            </p:cNvPr>
            <p:cNvSpPr/>
            <p:nvPr/>
          </p:nvSpPr>
          <p:spPr>
            <a:xfrm>
              <a:off x="0" y="0"/>
              <a:ext cx="2239261" cy="554889"/>
            </a:xfrm>
            <a:custGeom>
              <a:avLst/>
              <a:gdLst/>
              <a:ahLst/>
              <a:cxnLst/>
              <a:rect l="l" t="t" r="r" b="b"/>
              <a:pathLst>
                <a:path w="2239261" h="554889">
                  <a:moveTo>
                    <a:pt x="78578" y="0"/>
                  </a:moveTo>
                  <a:lnTo>
                    <a:pt x="2160684" y="0"/>
                  </a:lnTo>
                  <a:cubicBezTo>
                    <a:pt x="2204081" y="0"/>
                    <a:pt x="2239261" y="35181"/>
                    <a:pt x="2239261" y="78578"/>
                  </a:cubicBezTo>
                  <a:lnTo>
                    <a:pt x="2239261" y="476311"/>
                  </a:lnTo>
                  <a:cubicBezTo>
                    <a:pt x="2239261" y="519708"/>
                    <a:pt x="2204081" y="554889"/>
                    <a:pt x="2160684" y="554889"/>
                  </a:cubicBezTo>
                  <a:lnTo>
                    <a:pt x="78578" y="554889"/>
                  </a:lnTo>
                  <a:cubicBezTo>
                    <a:pt x="57738" y="554889"/>
                    <a:pt x="37751" y="546610"/>
                    <a:pt x="23015" y="531874"/>
                  </a:cubicBezTo>
                  <a:cubicBezTo>
                    <a:pt x="8279" y="517138"/>
                    <a:pt x="0" y="497151"/>
                    <a:pt x="0" y="476311"/>
                  </a:cubicBezTo>
                  <a:lnTo>
                    <a:pt x="0" y="78578"/>
                  </a:lnTo>
                  <a:cubicBezTo>
                    <a:pt x="0" y="57738"/>
                    <a:pt x="8279" y="37751"/>
                    <a:pt x="23015" y="23015"/>
                  </a:cubicBezTo>
                  <a:cubicBezTo>
                    <a:pt x="37751" y="8279"/>
                    <a:pt x="57738" y="0"/>
                    <a:pt x="78578" y="0"/>
                  </a:cubicBezTo>
                  <a:close/>
                </a:path>
              </a:pathLst>
            </a:custGeom>
            <a:solidFill>
              <a:srgbClr val="FFD670"/>
            </a:solidFill>
          </p:spPr>
          <p:txBody>
            <a:bodyPr/>
            <a:lstStyle/>
            <a:p>
              <a:endParaRPr lang="en-US"/>
            </a:p>
          </p:txBody>
        </p:sp>
        <p:sp>
          <p:nvSpPr>
            <p:cNvPr id="7" name="TextBox 8">
              <a:extLst>
                <a:ext uri="{FF2B5EF4-FFF2-40B4-BE49-F238E27FC236}">
                  <a16:creationId xmlns:a16="http://schemas.microsoft.com/office/drawing/2014/main" id="{D25027A0-CD2A-7CD6-6146-28032B550822}"/>
                </a:ext>
              </a:extLst>
            </p:cNvPr>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2" name="TextBox 1">
            <a:extLst>
              <a:ext uri="{FF2B5EF4-FFF2-40B4-BE49-F238E27FC236}">
                <a16:creationId xmlns:a16="http://schemas.microsoft.com/office/drawing/2014/main" id="{7F646470-CAE8-E1D0-98FF-518A00AE73B0}"/>
              </a:ext>
            </a:extLst>
          </p:cNvPr>
          <p:cNvSpPr txBox="1"/>
          <p:nvPr/>
        </p:nvSpPr>
        <p:spPr>
          <a:xfrm>
            <a:off x="3467100" y="495300"/>
            <a:ext cx="11353800" cy="707886"/>
          </a:xfrm>
          <a:prstGeom prst="rect">
            <a:avLst/>
          </a:prstGeom>
          <a:noFill/>
        </p:spPr>
        <p:txBody>
          <a:bodyPr wrap="square" rtlCol="0">
            <a:spAutoFit/>
          </a:bodyPr>
          <a:lstStyle/>
          <a:p>
            <a:r>
              <a:rPr lang="en-US" sz="4000" b="1">
                <a:solidFill>
                  <a:srgbClr val="C00000"/>
                </a:solidFill>
                <a:latin typeface="Arial" panose="020B0604020202020204" pitchFamily="34" charset="0"/>
                <a:cs typeface="Arial" panose="020B0604020202020204" pitchFamily="34" charset="0"/>
              </a:rPr>
              <a:t>b. Biểu hiện của sự biết ơn người lao động</a:t>
            </a:r>
          </a:p>
        </p:txBody>
      </p:sp>
      <p:sp>
        <p:nvSpPr>
          <p:cNvPr id="11" name="TextBox 10">
            <a:extLst>
              <a:ext uri="{FF2B5EF4-FFF2-40B4-BE49-F238E27FC236}">
                <a16:creationId xmlns:a16="http://schemas.microsoft.com/office/drawing/2014/main" id="{14CC51BC-2B4B-4FDA-08EE-8D95D560353A}"/>
              </a:ext>
            </a:extLst>
          </p:cNvPr>
          <p:cNvSpPr txBox="1"/>
          <p:nvPr/>
        </p:nvSpPr>
        <p:spPr>
          <a:xfrm>
            <a:off x="2400300" y="2128322"/>
            <a:ext cx="12596668" cy="644157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Biết quan tâm, biết ơn và lễ phép.</a:t>
            </a:r>
          </a:p>
          <a:p>
            <a:pPr marL="571500" indent="-571500" algn="just">
              <a:lnSpc>
                <a:spcPct val="150000"/>
              </a:lnSpc>
              <a:buFont typeface="Arial" panose="020B0604020202020204" pitchFamily="34" charset="0"/>
              <a:buChar char="•"/>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Giúp đỡ người lao động bằng những việc làm phù hợp với lứa tuổi.</a:t>
            </a:r>
          </a:p>
          <a:p>
            <a:pPr marL="571500" indent="-571500" algn="just">
              <a:lnSpc>
                <a:spcPct val="150000"/>
              </a:lnSpc>
              <a:buFont typeface="Arial" panose="020B0604020202020204" pitchFamily="34" charset="0"/>
              <a:buChar char="•"/>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Quý trọng các sản phẩm do người lao động tạo ra</a:t>
            </a:r>
          </a:p>
          <a:p>
            <a:pPr marL="571500" indent="-571500" algn="just">
              <a:lnSpc>
                <a:spcPct val="150000"/>
              </a:lnSpc>
              <a:buFont typeface="Arial" panose="020B0604020202020204" pitchFamily="34" charset="0"/>
              <a:buChar char="•"/>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Không được tỏ ra bất kính với người lao động</a:t>
            </a:r>
          </a:p>
          <a:p>
            <a:pPr marL="571500" indent="-571500" algn="just">
              <a:lnSpc>
                <a:spcPct val="150000"/>
              </a:lnSpc>
              <a:buFont typeface="Arial" panose="020B0604020202020204" pitchFamily="34" charset="0"/>
              <a:buChar char="•"/>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Phấn đấu cố gắng học theo những tấm gương lao động mà em biết.</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574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2" name="Group 2"/>
          <p:cNvGrpSpPr/>
          <p:nvPr/>
        </p:nvGrpSpPr>
        <p:grpSpPr>
          <a:xfrm>
            <a:off x="2368259" y="1851933"/>
            <a:ext cx="13551482" cy="6492852"/>
            <a:chOff x="0" y="0"/>
            <a:chExt cx="6182169" cy="3023167"/>
          </a:xfrm>
        </p:grpSpPr>
        <p:sp>
          <p:nvSpPr>
            <p:cNvPr id="3" name="Freeform 3"/>
            <p:cNvSpPr/>
            <p:nvPr/>
          </p:nvSpPr>
          <p:spPr>
            <a:xfrm>
              <a:off x="0" y="0"/>
              <a:ext cx="6182169" cy="3023167"/>
            </a:xfrm>
            <a:custGeom>
              <a:avLst/>
              <a:gdLst/>
              <a:ahLst/>
              <a:cxnLst/>
              <a:rect l="l" t="t" r="r" b="b"/>
              <a:pathLst>
                <a:path w="6182169" h="3023167">
                  <a:moveTo>
                    <a:pt x="57130" y="0"/>
                  </a:moveTo>
                  <a:lnTo>
                    <a:pt x="6125039" y="0"/>
                  </a:lnTo>
                  <a:cubicBezTo>
                    <a:pt x="6140191" y="0"/>
                    <a:pt x="6154722" y="6019"/>
                    <a:pt x="6165436" y="16733"/>
                  </a:cubicBezTo>
                  <a:cubicBezTo>
                    <a:pt x="6176150" y="27447"/>
                    <a:pt x="6182169" y="41978"/>
                    <a:pt x="6182169" y="57130"/>
                  </a:cubicBezTo>
                  <a:lnTo>
                    <a:pt x="6182169" y="2966037"/>
                  </a:lnTo>
                  <a:cubicBezTo>
                    <a:pt x="6182169" y="2981189"/>
                    <a:pt x="6176150" y="2995720"/>
                    <a:pt x="6165436" y="3006434"/>
                  </a:cubicBezTo>
                  <a:cubicBezTo>
                    <a:pt x="6154722" y="3017148"/>
                    <a:pt x="6140191" y="3023167"/>
                    <a:pt x="6125039" y="3023167"/>
                  </a:cubicBezTo>
                  <a:lnTo>
                    <a:pt x="57130" y="3023167"/>
                  </a:lnTo>
                  <a:cubicBezTo>
                    <a:pt x="41978" y="3023167"/>
                    <a:pt x="27447" y="3017148"/>
                    <a:pt x="16733" y="3006434"/>
                  </a:cubicBezTo>
                  <a:cubicBezTo>
                    <a:pt x="6019" y="2995720"/>
                    <a:pt x="0" y="2981189"/>
                    <a:pt x="0" y="2966037"/>
                  </a:cubicBezTo>
                  <a:lnTo>
                    <a:pt x="0" y="57130"/>
                  </a:lnTo>
                  <a:cubicBezTo>
                    <a:pt x="0" y="41978"/>
                    <a:pt x="6019" y="27447"/>
                    <a:pt x="16733" y="16733"/>
                  </a:cubicBezTo>
                  <a:cubicBezTo>
                    <a:pt x="27447" y="6019"/>
                    <a:pt x="41978" y="0"/>
                    <a:pt x="57130" y="0"/>
                  </a:cubicBezTo>
                  <a:close/>
                </a:path>
              </a:pathLst>
            </a:custGeom>
            <a:solidFill>
              <a:srgbClr val="000000">
                <a:alpha val="0"/>
              </a:srgbClr>
            </a:solidFill>
            <a:ln w="28575">
              <a:solidFill>
                <a:srgbClr val="4659A8"/>
              </a:solidFill>
            </a:ln>
          </p:spPr>
          <p:txBody>
            <a:bodyPr/>
            <a:lstStyle/>
            <a:p>
              <a:endParaRPr lang="en-US"/>
            </a:p>
          </p:txBody>
        </p:sp>
        <p:sp>
          <p:nvSpPr>
            <p:cNvPr id="4" name="TextBox 4"/>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7" name="TextBox 16">
            <a:extLst>
              <a:ext uri="{FF2B5EF4-FFF2-40B4-BE49-F238E27FC236}">
                <a16:creationId xmlns:a16="http://schemas.microsoft.com/office/drawing/2014/main" id="{72FADF48-8425-28E5-2377-D6836763CF18}"/>
              </a:ext>
            </a:extLst>
          </p:cNvPr>
          <p:cNvSpPr txBox="1"/>
          <p:nvPr/>
        </p:nvSpPr>
        <p:spPr>
          <a:xfrm>
            <a:off x="3446569" y="3263351"/>
            <a:ext cx="11394861" cy="2907784"/>
          </a:xfrm>
          <a:prstGeom prst="rect">
            <a:avLst/>
          </a:prstGeom>
          <a:noFill/>
        </p:spPr>
        <p:txBody>
          <a:bodyPr wrap="square" rtlCol="0">
            <a:spAutoFit/>
          </a:bodyPr>
          <a:lstStyle/>
          <a:p>
            <a:pPr algn="ctr">
              <a:lnSpc>
                <a:spcPct val="150000"/>
              </a:lnSpc>
            </a:pPr>
            <a:r>
              <a:rPr lang="en-US" sz="6500" b="1">
                <a:solidFill>
                  <a:srgbClr val="002060"/>
                </a:solidFill>
                <a:latin typeface="Arial" panose="020B0604020202020204" pitchFamily="34" charset="0"/>
                <a:cs typeface="Arial" panose="020B0604020202020204" pitchFamily="34" charset="0"/>
              </a:rPr>
              <a:t>PHẦN 3.</a:t>
            </a:r>
          </a:p>
          <a:p>
            <a:pPr algn="ctr">
              <a:lnSpc>
                <a:spcPct val="150000"/>
              </a:lnSpc>
            </a:pPr>
            <a:r>
              <a:rPr lang="en-US" sz="6500" b="1">
                <a:solidFill>
                  <a:srgbClr val="002060"/>
                </a:solidFill>
                <a:latin typeface="Arial" panose="020B0604020202020204" pitchFamily="34" charset="0"/>
                <a:cs typeface="Arial" panose="020B0604020202020204" pitchFamily="34" charset="0"/>
              </a:rPr>
              <a:t>LUYỆN TẬP </a:t>
            </a:r>
          </a:p>
        </p:txBody>
      </p:sp>
    </p:spTree>
    <p:extLst>
      <p:ext uri="{BB962C8B-B14F-4D97-AF65-F5344CB8AC3E}">
        <p14:creationId xmlns:p14="http://schemas.microsoft.com/office/powerpoint/2010/main" val="1373934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D91D8-353C-76FC-D474-28769B6F3EEB}"/>
              </a:ext>
            </a:extLst>
          </p:cNvPr>
          <p:cNvSpPr txBox="1"/>
          <p:nvPr/>
        </p:nvSpPr>
        <p:spPr>
          <a:xfrm>
            <a:off x="4076700" y="495300"/>
            <a:ext cx="10134600" cy="1015663"/>
          </a:xfrm>
          <a:prstGeom prst="rect">
            <a:avLst/>
          </a:prstGeom>
          <a:noFill/>
        </p:spPr>
        <p:txBody>
          <a:bodyPr wrap="square" rtlCol="0">
            <a:spAutoFit/>
          </a:bodyPr>
          <a:lstStyle/>
          <a:p>
            <a:pPr algn="ctr"/>
            <a:r>
              <a:rPr lang="en-US" sz="6000" b="1">
                <a:solidFill>
                  <a:srgbClr val="7030A0"/>
                </a:solidFill>
                <a:latin typeface="Arial" panose="020B0604020202020204" pitchFamily="34" charset="0"/>
                <a:cs typeface="Arial" panose="020B0604020202020204" pitchFamily="34" charset="0"/>
              </a:rPr>
              <a:t>KHỞI ĐỘNG </a:t>
            </a:r>
          </a:p>
        </p:txBody>
      </p:sp>
      <p:sp>
        <p:nvSpPr>
          <p:cNvPr id="3" name="TextBox 2">
            <a:extLst>
              <a:ext uri="{FF2B5EF4-FFF2-40B4-BE49-F238E27FC236}">
                <a16:creationId xmlns:a16="http://schemas.microsoft.com/office/drawing/2014/main" id="{398F3DCB-3105-FFC3-AA96-9F53FDCE3242}"/>
              </a:ext>
            </a:extLst>
          </p:cNvPr>
          <p:cNvSpPr txBox="1"/>
          <p:nvPr/>
        </p:nvSpPr>
        <p:spPr>
          <a:xfrm>
            <a:off x="622548" y="2762205"/>
            <a:ext cx="16687800" cy="2041456"/>
          </a:xfrm>
          <a:prstGeom prst="rect">
            <a:avLst/>
          </a:prstGeom>
          <a:solidFill>
            <a:srgbClr val="EDE8BE"/>
          </a:solid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Em hãy quan sát các hình ảnh sau đây và cho biết hình ảnh đang nói đến nghề nghiệp nào?</a:t>
            </a:r>
          </a:p>
        </p:txBody>
      </p:sp>
      <p:sp>
        <p:nvSpPr>
          <p:cNvPr id="6" name="TextBox 5">
            <a:extLst>
              <a:ext uri="{FF2B5EF4-FFF2-40B4-BE49-F238E27FC236}">
                <a16:creationId xmlns:a16="http://schemas.microsoft.com/office/drawing/2014/main" id="{1365D5C7-4CAB-6534-CDC9-3FEDAE7FC501}"/>
              </a:ext>
            </a:extLst>
          </p:cNvPr>
          <p:cNvSpPr txBox="1"/>
          <p:nvPr/>
        </p:nvSpPr>
        <p:spPr>
          <a:xfrm>
            <a:off x="3251448" y="1638300"/>
            <a:ext cx="114300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Chơi trò chơi “Nghề gì?” </a:t>
            </a:r>
          </a:p>
        </p:txBody>
      </p:sp>
      <p:sp>
        <p:nvSpPr>
          <p:cNvPr id="9" name="Rectangle: Rounded Corners 8">
            <a:extLst>
              <a:ext uri="{FF2B5EF4-FFF2-40B4-BE49-F238E27FC236}">
                <a16:creationId xmlns:a16="http://schemas.microsoft.com/office/drawing/2014/main" id="{45D9D29E-DCD0-B132-F9B8-30CB858E797D}"/>
              </a:ext>
            </a:extLst>
          </p:cNvPr>
          <p:cNvSpPr/>
          <p:nvPr/>
        </p:nvSpPr>
        <p:spPr>
          <a:xfrm>
            <a:off x="598735" y="5130828"/>
            <a:ext cx="12712452" cy="469839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AF12EE1-EA42-E186-82A0-5D4695DACA62}"/>
              </a:ext>
            </a:extLst>
          </p:cNvPr>
          <p:cNvSpPr txBox="1"/>
          <p:nvPr/>
        </p:nvSpPr>
        <p:spPr>
          <a:xfrm>
            <a:off x="1252909" y="5402195"/>
            <a:ext cx="11887200" cy="4369786"/>
          </a:xfrm>
          <a:prstGeom prst="rect">
            <a:avLst/>
          </a:prstGeom>
          <a:noFill/>
        </p:spPr>
        <p:txBody>
          <a:bodyPr wrap="square" rtlCol="0">
            <a:spAutoFit/>
          </a:bodyPr>
          <a:lstStyle/>
          <a:p>
            <a:pPr algn="ctr">
              <a:lnSpc>
                <a:spcPct val="150000"/>
              </a:lnSpc>
            </a:pPr>
            <a:r>
              <a:rPr lang="en-US" sz="3800" b="1">
                <a:latin typeface="Arial" panose="020B0604020202020204" pitchFamily="34" charset="0"/>
                <a:cs typeface="Arial" panose="020B0604020202020204" pitchFamily="34" charset="0"/>
              </a:rPr>
              <a:t>Luật chơi</a:t>
            </a:r>
          </a:p>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Quan sát hình ảnh và cho biết bức ảnh đang nói về nghề nghiệp nào? </a:t>
            </a:r>
          </a:p>
          <a:p>
            <a:pPr marL="571500" indent="-571500" algn="just">
              <a:lnSpc>
                <a:spcPct val="150000"/>
              </a:lnSpc>
              <a:buFont typeface="Arial" panose="020B0604020202020204" pitchFamily="34" charset="0"/>
              <a:buChar char="•"/>
            </a:pPr>
            <a:r>
              <a:rPr lang="en-US" sz="3800">
                <a:latin typeface="Arial" panose="020B0604020202020204" pitchFamily="34" charset="0"/>
                <a:cs typeface="Arial" panose="020B0604020202020204" pitchFamily="34" charset="0"/>
              </a:rPr>
              <a:t>Đội chơi nào có được nhiều câu trả lời chính xác và nhanh nhất sẽ là đội thắng cuộc. </a:t>
            </a:r>
          </a:p>
        </p:txBody>
      </p:sp>
    </p:spTree>
    <p:extLst>
      <p:ext uri="{BB962C8B-B14F-4D97-AF65-F5344CB8AC3E}">
        <p14:creationId xmlns:p14="http://schemas.microsoft.com/office/powerpoint/2010/main" val="26946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2CE231-69FC-D1CE-7159-D6B5A5A3FA1D}"/>
              </a:ext>
            </a:extLst>
          </p:cNvPr>
          <p:cNvSpPr txBox="1"/>
          <p:nvPr/>
        </p:nvSpPr>
        <p:spPr>
          <a:xfrm>
            <a:off x="647699" y="435102"/>
            <a:ext cx="16992600" cy="2041456"/>
          </a:xfrm>
          <a:prstGeom prst="rect">
            <a:avLst/>
          </a:prstGeom>
          <a:noFill/>
        </p:spPr>
        <p:txBody>
          <a:bodyPr wrap="square" rtlCol="0">
            <a:spAutoFit/>
          </a:bodyPr>
          <a:lstStyle/>
          <a:p>
            <a:pPr algn="just">
              <a:lnSpc>
                <a:spcPct val="150000"/>
              </a:lnSpc>
            </a:pPr>
            <a:r>
              <a:rPr lang="en-US" sz="4500" b="1">
                <a:solidFill>
                  <a:srgbClr val="C00000"/>
                </a:solidFill>
                <a:latin typeface="Arial" panose="020B0604020202020204" pitchFamily="34" charset="0"/>
                <a:cs typeface="Arial" panose="020B0604020202020204" pitchFamily="34" charset="0"/>
              </a:rPr>
              <a:t>Bài tập 1. </a:t>
            </a:r>
            <a:r>
              <a:rPr lang="en-US" sz="4500">
                <a:latin typeface="Arial" panose="020B0604020202020204" pitchFamily="34" charset="0"/>
                <a:cs typeface="Arial" panose="020B0604020202020204" pitchFamily="34" charset="0"/>
              </a:rPr>
              <a:t>Em đồng tình hay không đồng tình với lời nói, việc làm của bạn nào sau đây? Vì sao?  </a:t>
            </a:r>
          </a:p>
        </p:txBody>
      </p:sp>
      <p:pic>
        <p:nvPicPr>
          <p:cNvPr id="6" name="Picture 5">
            <a:extLst>
              <a:ext uri="{FF2B5EF4-FFF2-40B4-BE49-F238E27FC236}">
                <a16:creationId xmlns:a16="http://schemas.microsoft.com/office/drawing/2014/main" id="{B406440C-C402-451C-2E8C-656FB4D136BA}"/>
              </a:ext>
            </a:extLst>
          </p:cNvPr>
          <p:cNvPicPr>
            <a:picLocks noChangeAspect="1"/>
          </p:cNvPicPr>
          <p:nvPr/>
        </p:nvPicPr>
        <p:blipFill rotWithShape="1">
          <a:blip r:embed="rId2" cstate="print">
            <a:clrChange>
              <a:clrFrom>
                <a:srgbClr val="E7E7E7"/>
              </a:clrFrom>
              <a:clrTo>
                <a:srgbClr val="E7E7E7">
                  <a:alpha val="0"/>
                </a:srgbClr>
              </a:clrTo>
            </a:clrChange>
            <a:extLst>
              <a:ext uri="{28A0092B-C50C-407E-A947-70E740481C1C}">
                <a14:useLocalDpi xmlns:a14="http://schemas.microsoft.com/office/drawing/2010/main" val="0"/>
              </a:ext>
            </a:extLst>
          </a:blip>
          <a:srcRect l="1354" t="8694" r="50417"/>
          <a:stretch/>
        </p:blipFill>
        <p:spPr>
          <a:xfrm>
            <a:off x="76200" y="3314700"/>
            <a:ext cx="4380942" cy="3428303"/>
          </a:xfrm>
          <a:prstGeom prst="rect">
            <a:avLst/>
          </a:prstGeom>
        </p:spPr>
      </p:pic>
      <p:pic>
        <p:nvPicPr>
          <p:cNvPr id="8" name="Picture 7">
            <a:extLst>
              <a:ext uri="{FF2B5EF4-FFF2-40B4-BE49-F238E27FC236}">
                <a16:creationId xmlns:a16="http://schemas.microsoft.com/office/drawing/2014/main" id="{23B20C6A-222F-2489-E023-D5E53E9DFA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5" r="50000" b="1769"/>
          <a:stretch/>
        </p:blipFill>
        <p:spPr>
          <a:xfrm>
            <a:off x="8911206" y="3300368"/>
            <a:ext cx="4608226" cy="3351893"/>
          </a:xfrm>
          <a:prstGeom prst="rect">
            <a:avLst/>
          </a:prstGeom>
        </p:spPr>
      </p:pic>
      <p:pic>
        <p:nvPicPr>
          <p:cNvPr id="9" name="Picture 8">
            <a:extLst>
              <a:ext uri="{FF2B5EF4-FFF2-40B4-BE49-F238E27FC236}">
                <a16:creationId xmlns:a16="http://schemas.microsoft.com/office/drawing/2014/main" id="{B9379007-1A70-F0E5-9635-0B0BACCC1DCD}"/>
              </a:ext>
            </a:extLst>
          </p:cNvPr>
          <p:cNvPicPr>
            <a:picLocks noChangeAspect="1"/>
          </p:cNvPicPr>
          <p:nvPr/>
        </p:nvPicPr>
        <p:blipFill rotWithShape="1">
          <a:blip r:embed="rId4" cstate="print">
            <a:clrChange>
              <a:clrFrom>
                <a:srgbClr val="E7E7E7"/>
              </a:clrFrom>
              <a:clrTo>
                <a:srgbClr val="E7E7E7">
                  <a:alpha val="0"/>
                </a:srgbClr>
              </a:clrTo>
            </a:clrChange>
            <a:extLst>
              <a:ext uri="{28A0092B-C50C-407E-A947-70E740481C1C}">
                <a14:useLocalDpi xmlns:a14="http://schemas.microsoft.com/office/drawing/2010/main" val="0"/>
              </a:ext>
            </a:extLst>
          </a:blip>
          <a:srcRect l="49718" t="6206" r="918"/>
          <a:stretch/>
        </p:blipFill>
        <p:spPr>
          <a:xfrm>
            <a:off x="4531513" y="3302242"/>
            <a:ext cx="4380942" cy="3440761"/>
          </a:xfrm>
          <a:prstGeom prst="rect">
            <a:avLst/>
          </a:prstGeom>
        </p:spPr>
      </p:pic>
      <p:pic>
        <p:nvPicPr>
          <p:cNvPr id="10" name="Picture 9">
            <a:extLst>
              <a:ext uri="{FF2B5EF4-FFF2-40B4-BE49-F238E27FC236}">
                <a16:creationId xmlns:a16="http://schemas.microsoft.com/office/drawing/2014/main" id="{738DFA7E-34B3-A5ED-82F2-CD32E5045E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282" t="3372" r="633" b="-1603"/>
          <a:stretch/>
        </p:blipFill>
        <p:spPr>
          <a:xfrm>
            <a:off x="13541917" y="3403084"/>
            <a:ext cx="4573249" cy="3249177"/>
          </a:xfrm>
          <a:prstGeom prst="rect">
            <a:avLst/>
          </a:prstGeom>
        </p:spPr>
      </p:pic>
    </p:spTree>
    <p:extLst>
      <p:ext uri="{BB962C8B-B14F-4D97-AF65-F5344CB8AC3E}">
        <p14:creationId xmlns:p14="http://schemas.microsoft.com/office/powerpoint/2010/main" val="238279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A95CCC-F4D9-A74F-FF35-5D37C482F4D6}"/>
              </a:ext>
            </a:extLst>
          </p:cNvPr>
          <p:cNvPicPr>
            <a:picLocks noChangeAspect="1"/>
          </p:cNvPicPr>
          <p:nvPr/>
        </p:nvPicPr>
        <p:blipFill rotWithShape="1">
          <a:blip r:embed="rId2">
            <a:extLst>
              <a:ext uri="{28A0092B-C50C-407E-A947-70E740481C1C}">
                <a14:useLocalDpi xmlns:a14="http://schemas.microsoft.com/office/drawing/2010/main" val="0"/>
              </a:ext>
            </a:extLst>
          </a:blip>
          <a:srcRect l="1249" t="9679" r="51251" b="2623"/>
          <a:stretch/>
        </p:blipFill>
        <p:spPr>
          <a:xfrm>
            <a:off x="304800" y="495300"/>
            <a:ext cx="8077200" cy="6164179"/>
          </a:xfrm>
          <a:prstGeom prst="rect">
            <a:avLst/>
          </a:prstGeom>
        </p:spPr>
      </p:pic>
      <p:sp>
        <p:nvSpPr>
          <p:cNvPr id="8" name="Freeform 25">
            <a:extLst>
              <a:ext uri="{FF2B5EF4-FFF2-40B4-BE49-F238E27FC236}">
                <a16:creationId xmlns:a16="http://schemas.microsoft.com/office/drawing/2014/main" id="{8AF8B77F-369F-2F2D-B0C0-642716A442FC}"/>
              </a:ext>
            </a:extLst>
          </p:cNvPr>
          <p:cNvSpPr/>
          <p:nvPr/>
        </p:nvSpPr>
        <p:spPr>
          <a:xfrm rot="3758172">
            <a:off x="-66608" y="6818010"/>
            <a:ext cx="1210680" cy="586628"/>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ectangle: Rounded Corners 8">
            <a:extLst>
              <a:ext uri="{FF2B5EF4-FFF2-40B4-BE49-F238E27FC236}">
                <a16:creationId xmlns:a16="http://schemas.microsoft.com/office/drawing/2014/main" id="{F22C535A-7BD9-FFC8-DB47-E4242B300D8A}"/>
              </a:ext>
            </a:extLst>
          </p:cNvPr>
          <p:cNvSpPr/>
          <p:nvPr/>
        </p:nvSpPr>
        <p:spPr>
          <a:xfrm>
            <a:off x="1110232" y="7277100"/>
            <a:ext cx="6466336" cy="1447800"/>
          </a:xfrm>
          <a:custGeom>
            <a:avLst/>
            <a:gdLst>
              <a:gd name="connsiteX0" fmla="*/ 0 w 6466336"/>
              <a:gd name="connsiteY0" fmla="*/ 241305 h 1447800"/>
              <a:gd name="connsiteX1" fmla="*/ 241305 w 6466336"/>
              <a:gd name="connsiteY1" fmla="*/ 0 h 1447800"/>
              <a:gd name="connsiteX2" fmla="*/ 6225031 w 6466336"/>
              <a:gd name="connsiteY2" fmla="*/ 0 h 1447800"/>
              <a:gd name="connsiteX3" fmla="*/ 6466336 w 6466336"/>
              <a:gd name="connsiteY3" fmla="*/ 241305 h 1447800"/>
              <a:gd name="connsiteX4" fmla="*/ 6466336 w 6466336"/>
              <a:gd name="connsiteY4" fmla="*/ 1206495 h 1447800"/>
              <a:gd name="connsiteX5" fmla="*/ 6225031 w 6466336"/>
              <a:gd name="connsiteY5" fmla="*/ 1447800 h 1447800"/>
              <a:gd name="connsiteX6" fmla="*/ 241305 w 6466336"/>
              <a:gd name="connsiteY6" fmla="*/ 1447800 h 1447800"/>
              <a:gd name="connsiteX7" fmla="*/ 0 w 6466336"/>
              <a:gd name="connsiteY7" fmla="*/ 1206495 h 1447800"/>
              <a:gd name="connsiteX8" fmla="*/ 0 w 6466336"/>
              <a:gd name="connsiteY8" fmla="*/ 241305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6336" h="1447800" fill="none" extrusionOk="0">
                <a:moveTo>
                  <a:pt x="0" y="241305"/>
                </a:moveTo>
                <a:cubicBezTo>
                  <a:pt x="-18185" y="94481"/>
                  <a:pt x="121675" y="6367"/>
                  <a:pt x="241305" y="0"/>
                </a:cubicBezTo>
                <a:cubicBezTo>
                  <a:pt x="1564039" y="-58682"/>
                  <a:pt x="3545558" y="-96030"/>
                  <a:pt x="6225031" y="0"/>
                </a:cubicBezTo>
                <a:cubicBezTo>
                  <a:pt x="6339237" y="15175"/>
                  <a:pt x="6462446" y="101607"/>
                  <a:pt x="6466336" y="241305"/>
                </a:cubicBezTo>
                <a:cubicBezTo>
                  <a:pt x="6474877" y="630937"/>
                  <a:pt x="6520266" y="747846"/>
                  <a:pt x="6466336" y="1206495"/>
                </a:cubicBezTo>
                <a:cubicBezTo>
                  <a:pt x="6459158" y="1332370"/>
                  <a:pt x="6377758" y="1450792"/>
                  <a:pt x="6225031" y="1447800"/>
                </a:cubicBezTo>
                <a:cubicBezTo>
                  <a:pt x="4250081" y="1385418"/>
                  <a:pt x="2621866" y="1419408"/>
                  <a:pt x="241305" y="1447800"/>
                </a:cubicBezTo>
                <a:cubicBezTo>
                  <a:pt x="120189" y="1427393"/>
                  <a:pt x="-5277" y="1316837"/>
                  <a:pt x="0" y="1206495"/>
                </a:cubicBezTo>
                <a:cubicBezTo>
                  <a:pt x="32231" y="868251"/>
                  <a:pt x="28622" y="697684"/>
                  <a:pt x="0" y="241305"/>
                </a:cubicBezTo>
                <a:close/>
              </a:path>
              <a:path w="6466336" h="1447800" stroke="0" extrusionOk="0">
                <a:moveTo>
                  <a:pt x="0" y="241305"/>
                </a:moveTo>
                <a:cubicBezTo>
                  <a:pt x="-11231" y="101237"/>
                  <a:pt x="116028" y="20184"/>
                  <a:pt x="241305" y="0"/>
                </a:cubicBezTo>
                <a:cubicBezTo>
                  <a:pt x="1533790" y="67999"/>
                  <a:pt x="3373421" y="523"/>
                  <a:pt x="6225031" y="0"/>
                </a:cubicBezTo>
                <a:cubicBezTo>
                  <a:pt x="6372445" y="8999"/>
                  <a:pt x="6488798" y="104579"/>
                  <a:pt x="6466336" y="241305"/>
                </a:cubicBezTo>
                <a:cubicBezTo>
                  <a:pt x="6424163" y="638976"/>
                  <a:pt x="6504481" y="1019303"/>
                  <a:pt x="6466336" y="1206495"/>
                </a:cubicBezTo>
                <a:cubicBezTo>
                  <a:pt x="6475855" y="1343822"/>
                  <a:pt x="6355844" y="1425359"/>
                  <a:pt x="6225031" y="1447800"/>
                </a:cubicBezTo>
                <a:cubicBezTo>
                  <a:pt x="4400402" y="1515991"/>
                  <a:pt x="2763618" y="1430666"/>
                  <a:pt x="241305" y="1447800"/>
                </a:cubicBezTo>
                <a:cubicBezTo>
                  <a:pt x="95598" y="1468071"/>
                  <a:pt x="-497" y="1344178"/>
                  <a:pt x="0" y="1206495"/>
                </a:cubicBezTo>
                <a:cubicBezTo>
                  <a:pt x="14680" y="992151"/>
                  <a:pt x="80283" y="478894"/>
                  <a:pt x="0" y="241305"/>
                </a:cubicBezTo>
                <a:close/>
              </a:path>
            </a:pathLst>
          </a:custGeom>
          <a:solidFill>
            <a:schemeClr val="accent5">
              <a:lumMod val="20000"/>
              <a:lumOff val="80000"/>
            </a:schemeClr>
          </a:solidFill>
          <a:ln>
            <a:solidFill>
              <a:schemeClr val="accent5">
                <a:lumMod val="75000"/>
              </a:schemeClr>
            </a:solidFill>
            <a:extLst>
              <a:ext uri="{C807C97D-BFC1-408E-A445-0C87EB9F89A2}">
                <ask:lineSketchStyleProps xmlns:ask="http://schemas.microsoft.com/office/drawing/2018/sketchyshapes" xmlns="" sd="321403661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C00000"/>
                </a:solidFill>
                <a:latin typeface="Arial" panose="020B0604020202020204" pitchFamily="34" charset="0"/>
                <a:cs typeface="Arial" panose="020B0604020202020204" pitchFamily="34" charset="0"/>
              </a:rPr>
              <a:t>Đồng tình </a:t>
            </a:r>
          </a:p>
        </p:txBody>
      </p:sp>
      <p:grpSp>
        <p:nvGrpSpPr>
          <p:cNvPr id="13" name="Group 12">
            <a:extLst>
              <a:ext uri="{FF2B5EF4-FFF2-40B4-BE49-F238E27FC236}">
                <a16:creationId xmlns:a16="http://schemas.microsoft.com/office/drawing/2014/main" id="{4F843A9F-2E01-5DF4-AE66-9DB2B65EC7BE}"/>
              </a:ext>
            </a:extLst>
          </p:cNvPr>
          <p:cNvGrpSpPr/>
          <p:nvPr/>
        </p:nvGrpSpPr>
        <p:grpSpPr>
          <a:xfrm>
            <a:off x="8915400" y="4825324"/>
            <a:ext cx="8873422" cy="4745916"/>
            <a:chOff x="8915400" y="4825324"/>
            <a:chExt cx="8873422" cy="4745916"/>
          </a:xfrm>
        </p:grpSpPr>
        <p:sp>
          <p:nvSpPr>
            <p:cNvPr id="7" name="Rectangle: Rounded Corners 6">
              <a:extLst>
                <a:ext uri="{FF2B5EF4-FFF2-40B4-BE49-F238E27FC236}">
                  <a16:creationId xmlns:a16="http://schemas.microsoft.com/office/drawing/2014/main" id="{E8596C22-685E-E373-B74A-36C604F75E7C}"/>
                </a:ext>
              </a:extLst>
            </p:cNvPr>
            <p:cNvSpPr/>
            <p:nvPr/>
          </p:nvSpPr>
          <p:spPr>
            <a:xfrm>
              <a:off x="8915400" y="4825324"/>
              <a:ext cx="8686800" cy="4572000"/>
            </a:xfrm>
            <a:prstGeom prst="roundRect">
              <a:avLst/>
            </a:prstGeom>
            <a:solidFill>
              <a:srgbClr val="FFFCF3"/>
            </a:solidFill>
            <a:ln w="38100">
              <a:solidFill>
                <a:srgbClr val="EDE8B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
              <a:extLst>
                <a:ext uri="{FF2B5EF4-FFF2-40B4-BE49-F238E27FC236}">
                  <a16:creationId xmlns:a16="http://schemas.microsoft.com/office/drawing/2014/main" id="{CA5467C9-31C8-83E5-A230-5E5DCA311B8F}"/>
                </a:ext>
              </a:extLst>
            </p:cNvPr>
            <p:cNvSpPr/>
            <p:nvPr/>
          </p:nvSpPr>
          <p:spPr>
            <a:xfrm rot="1345316">
              <a:off x="16910670" y="8628124"/>
              <a:ext cx="878152" cy="943116"/>
            </a:xfrm>
            <a:custGeom>
              <a:avLst/>
              <a:gdLst/>
              <a:ahLst/>
              <a:cxnLst/>
              <a:rect l="l" t="t" r="r" b="b"/>
              <a:pathLst>
                <a:path w="578425" h="777714">
                  <a:moveTo>
                    <a:pt x="0" y="0"/>
                  </a:moveTo>
                  <a:lnTo>
                    <a:pt x="578424" y="0"/>
                  </a:lnTo>
                  <a:lnTo>
                    <a:pt x="578424" y="777714"/>
                  </a:lnTo>
                  <a:lnTo>
                    <a:pt x="0" y="777714"/>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7E753745-BE41-822C-C1D7-CFBC19C547AD}"/>
                </a:ext>
              </a:extLst>
            </p:cNvPr>
            <p:cNvSpPr txBox="1"/>
            <p:nvPr/>
          </p:nvSpPr>
          <p:spPr>
            <a:xfrm>
              <a:off x="9600713" y="5437227"/>
              <a:ext cx="7577055" cy="3686266"/>
            </a:xfrm>
            <a:prstGeom prst="rect">
              <a:avLst/>
            </a:prstGeom>
            <a:noFill/>
          </p:spPr>
          <p:txBody>
            <a:bodyPr wrap="square">
              <a:spAutoFit/>
            </a:bodyPr>
            <a:lstStyle/>
            <a:p>
              <a:pPr algn="just">
                <a:lnSpc>
                  <a:spcPct val="150000"/>
                </a:lnSpc>
              </a:pPr>
              <a:r>
                <a:rPr lang="vi-VN" sz="4000"/>
                <a:t>Bạn nhỏ đã thể hiện sự quan tâm, biết ơn và động viên người lao động bằng lời nói “Chú vất vả quá!”.</a:t>
              </a:r>
              <a:endParaRPr lang="en-US" sz="4000"/>
            </a:p>
          </p:txBody>
        </p:sp>
      </p:grpSp>
    </p:spTree>
    <p:extLst>
      <p:ext uri="{BB962C8B-B14F-4D97-AF65-F5344CB8AC3E}">
        <p14:creationId xmlns:p14="http://schemas.microsoft.com/office/powerpoint/2010/main" val="142056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A95CCC-F4D9-A74F-FF35-5D37C482F4D6}"/>
              </a:ext>
            </a:extLst>
          </p:cNvPr>
          <p:cNvPicPr>
            <a:picLocks noChangeAspect="1"/>
          </p:cNvPicPr>
          <p:nvPr/>
        </p:nvPicPr>
        <p:blipFill rotWithShape="1">
          <a:blip r:embed="rId2">
            <a:extLst>
              <a:ext uri="{28A0092B-C50C-407E-A947-70E740481C1C}">
                <a14:useLocalDpi xmlns:a14="http://schemas.microsoft.com/office/drawing/2010/main" val="0"/>
              </a:ext>
            </a:extLst>
          </a:blip>
          <a:srcRect l="49526" t="6505" r="2245" b="2545"/>
          <a:stretch/>
        </p:blipFill>
        <p:spPr>
          <a:xfrm>
            <a:off x="304800" y="266700"/>
            <a:ext cx="8201246" cy="6392779"/>
          </a:xfrm>
          <a:prstGeom prst="rect">
            <a:avLst/>
          </a:prstGeom>
        </p:spPr>
      </p:pic>
      <p:sp>
        <p:nvSpPr>
          <p:cNvPr id="8" name="Freeform 25">
            <a:extLst>
              <a:ext uri="{FF2B5EF4-FFF2-40B4-BE49-F238E27FC236}">
                <a16:creationId xmlns:a16="http://schemas.microsoft.com/office/drawing/2014/main" id="{8AF8B77F-369F-2F2D-B0C0-642716A442FC}"/>
              </a:ext>
            </a:extLst>
          </p:cNvPr>
          <p:cNvSpPr/>
          <p:nvPr/>
        </p:nvSpPr>
        <p:spPr>
          <a:xfrm rot="3758172">
            <a:off x="-66608" y="6818010"/>
            <a:ext cx="1210680" cy="586628"/>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ectangle: Rounded Corners 8">
            <a:extLst>
              <a:ext uri="{FF2B5EF4-FFF2-40B4-BE49-F238E27FC236}">
                <a16:creationId xmlns:a16="http://schemas.microsoft.com/office/drawing/2014/main" id="{F22C535A-7BD9-FFC8-DB47-E4242B300D8A}"/>
              </a:ext>
            </a:extLst>
          </p:cNvPr>
          <p:cNvSpPr/>
          <p:nvPr/>
        </p:nvSpPr>
        <p:spPr>
          <a:xfrm>
            <a:off x="1110232" y="7277100"/>
            <a:ext cx="6466336" cy="1447800"/>
          </a:xfrm>
          <a:custGeom>
            <a:avLst/>
            <a:gdLst>
              <a:gd name="connsiteX0" fmla="*/ 0 w 6466336"/>
              <a:gd name="connsiteY0" fmla="*/ 241305 h 1447800"/>
              <a:gd name="connsiteX1" fmla="*/ 241305 w 6466336"/>
              <a:gd name="connsiteY1" fmla="*/ 0 h 1447800"/>
              <a:gd name="connsiteX2" fmla="*/ 6225031 w 6466336"/>
              <a:gd name="connsiteY2" fmla="*/ 0 h 1447800"/>
              <a:gd name="connsiteX3" fmla="*/ 6466336 w 6466336"/>
              <a:gd name="connsiteY3" fmla="*/ 241305 h 1447800"/>
              <a:gd name="connsiteX4" fmla="*/ 6466336 w 6466336"/>
              <a:gd name="connsiteY4" fmla="*/ 1206495 h 1447800"/>
              <a:gd name="connsiteX5" fmla="*/ 6225031 w 6466336"/>
              <a:gd name="connsiteY5" fmla="*/ 1447800 h 1447800"/>
              <a:gd name="connsiteX6" fmla="*/ 241305 w 6466336"/>
              <a:gd name="connsiteY6" fmla="*/ 1447800 h 1447800"/>
              <a:gd name="connsiteX7" fmla="*/ 0 w 6466336"/>
              <a:gd name="connsiteY7" fmla="*/ 1206495 h 1447800"/>
              <a:gd name="connsiteX8" fmla="*/ 0 w 6466336"/>
              <a:gd name="connsiteY8" fmla="*/ 241305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6336" h="1447800" fill="none" extrusionOk="0">
                <a:moveTo>
                  <a:pt x="0" y="241305"/>
                </a:moveTo>
                <a:cubicBezTo>
                  <a:pt x="-18185" y="94481"/>
                  <a:pt x="121675" y="6367"/>
                  <a:pt x="241305" y="0"/>
                </a:cubicBezTo>
                <a:cubicBezTo>
                  <a:pt x="1564039" y="-58682"/>
                  <a:pt x="3545558" y="-96030"/>
                  <a:pt x="6225031" y="0"/>
                </a:cubicBezTo>
                <a:cubicBezTo>
                  <a:pt x="6339237" y="15175"/>
                  <a:pt x="6462446" y="101607"/>
                  <a:pt x="6466336" y="241305"/>
                </a:cubicBezTo>
                <a:cubicBezTo>
                  <a:pt x="6474877" y="630937"/>
                  <a:pt x="6520266" y="747846"/>
                  <a:pt x="6466336" y="1206495"/>
                </a:cubicBezTo>
                <a:cubicBezTo>
                  <a:pt x="6459158" y="1332370"/>
                  <a:pt x="6377758" y="1450792"/>
                  <a:pt x="6225031" y="1447800"/>
                </a:cubicBezTo>
                <a:cubicBezTo>
                  <a:pt x="4250081" y="1385418"/>
                  <a:pt x="2621866" y="1419408"/>
                  <a:pt x="241305" y="1447800"/>
                </a:cubicBezTo>
                <a:cubicBezTo>
                  <a:pt x="120189" y="1427393"/>
                  <a:pt x="-5277" y="1316837"/>
                  <a:pt x="0" y="1206495"/>
                </a:cubicBezTo>
                <a:cubicBezTo>
                  <a:pt x="32231" y="868251"/>
                  <a:pt x="28622" y="697684"/>
                  <a:pt x="0" y="241305"/>
                </a:cubicBezTo>
                <a:close/>
              </a:path>
              <a:path w="6466336" h="1447800" stroke="0" extrusionOk="0">
                <a:moveTo>
                  <a:pt x="0" y="241305"/>
                </a:moveTo>
                <a:cubicBezTo>
                  <a:pt x="-11231" y="101237"/>
                  <a:pt x="116028" y="20184"/>
                  <a:pt x="241305" y="0"/>
                </a:cubicBezTo>
                <a:cubicBezTo>
                  <a:pt x="1533790" y="67999"/>
                  <a:pt x="3373421" y="523"/>
                  <a:pt x="6225031" y="0"/>
                </a:cubicBezTo>
                <a:cubicBezTo>
                  <a:pt x="6372445" y="8999"/>
                  <a:pt x="6488798" y="104579"/>
                  <a:pt x="6466336" y="241305"/>
                </a:cubicBezTo>
                <a:cubicBezTo>
                  <a:pt x="6424163" y="638976"/>
                  <a:pt x="6504481" y="1019303"/>
                  <a:pt x="6466336" y="1206495"/>
                </a:cubicBezTo>
                <a:cubicBezTo>
                  <a:pt x="6475855" y="1343822"/>
                  <a:pt x="6355844" y="1425359"/>
                  <a:pt x="6225031" y="1447800"/>
                </a:cubicBezTo>
                <a:cubicBezTo>
                  <a:pt x="4400402" y="1515991"/>
                  <a:pt x="2763618" y="1430666"/>
                  <a:pt x="241305" y="1447800"/>
                </a:cubicBezTo>
                <a:cubicBezTo>
                  <a:pt x="95598" y="1468071"/>
                  <a:pt x="-497" y="1344178"/>
                  <a:pt x="0" y="1206495"/>
                </a:cubicBezTo>
                <a:cubicBezTo>
                  <a:pt x="14680" y="992151"/>
                  <a:pt x="80283" y="478894"/>
                  <a:pt x="0" y="241305"/>
                </a:cubicBezTo>
                <a:close/>
              </a:path>
            </a:pathLst>
          </a:custGeom>
          <a:solidFill>
            <a:schemeClr val="accent5">
              <a:lumMod val="20000"/>
              <a:lumOff val="80000"/>
            </a:schemeClr>
          </a:solidFill>
          <a:ln>
            <a:solidFill>
              <a:schemeClr val="accent5">
                <a:lumMod val="75000"/>
              </a:schemeClr>
            </a:solidFill>
            <a:extLst>
              <a:ext uri="{C807C97D-BFC1-408E-A445-0C87EB9F89A2}">
                <ask:lineSketchStyleProps xmlns:ask="http://schemas.microsoft.com/office/drawing/2018/sketchyshapes" xmlns="" sd="321403661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C00000"/>
                </a:solidFill>
                <a:latin typeface="Arial" panose="020B0604020202020204" pitchFamily="34" charset="0"/>
                <a:cs typeface="Arial" panose="020B0604020202020204" pitchFamily="34" charset="0"/>
              </a:rPr>
              <a:t>Đồng tình </a:t>
            </a:r>
          </a:p>
        </p:txBody>
      </p:sp>
      <p:grpSp>
        <p:nvGrpSpPr>
          <p:cNvPr id="13" name="Group 12">
            <a:extLst>
              <a:ext uri="{FF2B5EF4-FFF2-40B4-BE49-F238E27FC236}">
                <a16:creationId xmlns:a16="http://schemas.microsoft.com/office/drawing/2014/main" id="{4F843A9F-2E01-5DF4-AE66-9DB2B65EC7BE}"/>
              </a:ext>
            </a:extLst>
          </p:cNvPr>
          <p:cNvGrpSpPr/>
          <p:nvPr/>
        </p:nvGrpSpPr>
        <p:grpSpPr>
          <a:xfrm>
            <a:off x="8915400" y="4825324"/>
            <a:ext cx="8873422" cy="4745916"/>
            <a:chOff x="8915400" y="4825324"/>
            <a:chExt cx="8873422" cy="4745916"/>
          </a:xfrm>
        </p:grpSpPr>
        <p:sp>
          <p:nvSpPr>
            <p:cNvPr id="7" name="Rectangle: Rounded Corners 6">
              <a:extLst>
                <a:ext uri="{FF2B5EF4-FFF2-40B4-BE49-F238E27FC236}">
                  <a16:creationId xmlns:a16="http://schemas.microsoft.com/office/drawing/2014/main" id="{E8596C22-685E-E373-B74A-36C604F75E7C}"/>
                </a:ext>
              </a:extLst>
            </p:cNvPr>
            <p:cNvSpPr/>
            <p:nvPr/>
          </p:nvSpPr>
          <p:spPr>
            <a:xfrm>
              <a:off x="8915400" y="4825324"/>
              <a:ext cx="8686800" cy="4572000"/>
            </a:xfrm>
            <a:prstGeom prst="roundRect">
              <a:avLst/>
            </a:prstGeom>
            <a:solidFill>
              <a:srgbClr val="FFFCF3"/>
            </a:solidFill>
            <a:ln w="38100">
              <a:solidFill>
                <a:srgbClr val="EDE8B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
              <a:extLst>
                <a:ext uri="{FF2B5EF4-FFF2-40B4-BE49-F238E27FC236}">
                  <a16:creationId xmlns:a16="http://schemas.microsoft.com/office/drawing/2014/main" id="{CA5467C9-31C8-83E5-A230-5E5DCA311B8F}"/>
                </a:ext>
              </a:extLst>
            </p:cNvPr>
            <p:cNvSpPr/>
            <p:nvPr/>
          </p:nvSpPr>
          <p:spPr>
            <a:xfrm rot="1345316">
              <a:off x="16910670" y="8628124"/>
              <a:ext cx="878152" cy="943116"/>
            </a:xfrm>
            <a:custGeom>
              <a:avLst/>
              <a:gdLst/>
              <a:ahLst/>
              <a:cxnLst/>
              <a:rect l="l" t="t" r="r" b="b"/>
              <a:pathLst>
                <a:path w="578425" h="777714">
                  <a:moveTo>
                    <a:pt x="0" y="0"/>
                  </a:moveTo>
                  <a:lnTo>
                    <a:pt x="578424" y="0"/>
                  </a:lnTo>
                  <a:lnTo>
                    <a:pt x="578424" y="777714"/>
                  </a:lnTo>
                  <a:lnTo>
                    <a:pt x="0" y="777714"/>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7E753745-BE41-822C-C1D7-CFBC19C547AD}"/>
                </a:ext>
              </a:extLst>
            </p:cNvPr>
            <p:cNvSpPr txBox="1"/>
            <p:nvPr/>
          </p:nvSpPr>
          <p:spPr>
            <a:xfrm>
              <a:off x="9600713" y="5437227"/>
              <a:ext cx="7577055" cy="3686266"/>
            </a:xfrm>
            <a:prstGeom prst="rect">
              <a:avLst/>
            </a:prstGeom>
            <a:noFill/>
          </p:spPr>
          <p:txBody>
            <a:bodyPr wrap="square">
              <a:spAutoFit/>
            </a:bodyPr>
            <a:lstStyle/>
            <a:p>
              <a:pPr algn="just">
                <a:lnSpc>
                  <a:spcPct val="150000"/>
                </a:lnSpc>
              </a:pPr>
              <a:r>
                <a:rPr lang="vi-VN" sz="4000"/>
                <a:t>Bạn học sinh đã thể hiện sự biết phấn đấu, cố gắng học theo những tấm gương của người lao động quanh em.</a:t>
              </a:r>
              <a:endParaRPr lang="en-US" sz="4000"/>
            </a:p>
          </p:txBody>
        </p:sp>
      </p:grpSp>
    </p:spTree>
    <p:extLst>
      <p:ext uri="{BB962C8B-B14F-4D97-AF65-F5344CB8AC3E}">
        <p14:creationId xmlns:p14="http://schemas.microsoft.com/office/powerpoint/2010/main" val="342159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BCDD89-6F5B-63DB-954E-A80C3AE71230}"/>
              </a:ext>
            </a:extLst>
          </p:cNvPr>
          <p:cNvPicPr>
            <a:picLocks noChangeAspect="1"/>
          </p:cNvPicPr>
          <p:nvPr/>
        </p:nvPicPr>
        <p:blipFill rotWithShape="1">
          <a:blip r:embed="rId2">
            <a:extLst>
              <a:ext uri="{28A0092B-C50C-407E-A947-70E740481C1C}">
                <a14:useLocalDpi xmlns:a14="http://schemas.microsoft.com/office/drawing/2010/main" val="0"/>
              </a:ext>
            </a:extLst>
          </a:blip>
          <a:srcRect l="2084" t="4367" r="49586" b="1467"/>
          <a:stretch/>
        </p:blipFill>
        <p:spPr>
          <a:xfrm>
            <a:off x="76687" y="306024"/>
            <a:ext cx="8838713" cy="6113825"/>
          </a:xfrm>
          <a:prstGeom prst="rect">
            <a:avLst/>
          </a:prstGeom>
        </p:spPr>
      </p:pic>
      <p:sp>
        <p:nvSpPr>
          <p:cNvPr id="8" name="Freeform 25">
            <a:extLst>
              <a:ext uri="{FF2B5EF4-FFF2-40B4-BE49-F238E27FC236}">
                <a16:creationId xmlns:a16="http://schemas.microsoft.com/office/drawing/2014/main" id="{8AF8B77F-369F-2F2D-B0C0-642716A442FC}"/>
              </a:ext>
            </a:extLst>
          </p:cNvPr>
          <p:cNvSpPr/>
          <p:nvPr/>
        </p:nvSpPr>
        <p:spPr>
          <a:xfrm rot="3758172">
            <a:off x="-66608" y="6818010"/>
            <a:ext cx="1210680" cy="586628"/>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ectangle: Rounded Corners 8">
            <a:extLst>
              <a:ext uri="{FF2B5EF4-FFF2-40B4-BE49-F238E27FC236}">
                <a16:creationId xmlns:a16="http://schemas.microsoft.com/office/drawing/2014/main" id="{F22C535A-7BD9-FFC8-DB47-E4242B300D8A}"/>
              </a:ext>
            </a:extLst>
          </p:cNvPr>
          <p:cNvSpPr/>
          <p:nvPr/>
        </p:nvSpPr>
        <p:spPr>
          <a:xfrm>
            <a:off x="1110232" y="7277100"/>
            <a:ext cx="6466336" cy="1447800"/>
          </a:xfrm>
          <a:custGeom>
            <a:avLst/>
            <a:gdLst>
              <a:gd name="connsiteX0" fmla="*/ 0 w 6466336"/>
              <a:gd name="connsiteY0" fmla="*/ 241305 h 1447800"/>
              <a:gd name="connsiteX1" fmla="*/ 241305 w 6466336"/>
              <a:gd name="connsiteY1" fmla="*/ 0 h 1447800"/>
              <a:gd name="connsiteX2" fmla="*/ 6225031 w 6466336"/>
              <a:gd name="connsiteY2" fmla="*/ 0 h 1447800"/>
              <a:gd name="connsiteX3" fmla="*/ 6466336 w 6466336"/>
              <a:gd name="connsiteY3" fmla="*/ 241305 h 1447800"/>
              <a:gd name="connsiteX4" fmla="*/ 6466336 w 6466336"/>
              <a:gd name="connsiteY4" fmla="*/ 1206495 h 1447800"/>
              <a:gd name="connsiteX5" fmla="*/ 6225031 w 6466336"/>
              <a:gd name="connsiteY5" fmla="*/ 1447800 h 1447800"/>
              <a:gd name="connsiteX6" fmla="*/ 241305 w 6466336"/>
              <a:gd name="connsiteY6" fmla="*/ 1447800 h 1447800"/>
              <a:gd name="connsiteX7" fmla="*/ 0 w 6466336"/>
              <a:gd name="connsiteY7" fmla="*/ 1206495 h 1447800"/>
              <a:gd name="connsiteX8" fmla="*/ 0 w 6466336"/>
              <a:gd name="connsiteY8" fmla="*/ 241305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6336" h="1447800" fill="none" extrusionOk="0">
                <a:moveTo>
                  <a:pt x="0" y="241305"/>
                </a:moveTo>
                <a:cubicBezTo>
                  <a:pt x="-18185" y="94481"/>
                  <a:pt x="121675" y="6367"/>
                  <a:pt x="241305" y="0"/>
                </a:cubicBezTo>
                <a:cubicBezTo>
                  <a:pt x="1564039" y="-58682"/>
                  <a:pt x="3545558" y="-96030"/>
                  <a:pt x="6225031" y="0"/>
                </a:cubicBezTo>
                <a:cubicBezTo>
                  <a:pt x="6339237" y="15175"/>
                  <a:pt x="6462446" y="101607"/>
                  <a:pt x="6466336" y="241305"/>
                </a:cubicBezTo>
                <a:cubicBezTo>
                  <a:pt x="6474877" y="630937"/>
                  <a:pt x="6520266" y="747846"/>
                  <a:pt x="6466336" y="1206495"/>
                </a:cubicBezTo>
                <a:cubicBezTo>
                  <a:pt x="6459158" y="1332370"/>
                  <a:pt x="6377758" y="1450792"/>
                  <a:pt x="6225031" y="1447800"/>
                </a:cubicBezTo>
                <a:cubicBezTo>
                  <a:pt x="4250081" y="1385418"/>
                  <a:pt x="2621866" y="1419408"/>
                  <a:pt x="241305" y="1447800"/>
                </a:cubicBezTo>
                <a:cubicBezTo>
                  <a:pt x="120189" y="1427393"/>
                  <a:pt x="-5277" y="1316837"/>
                  <a:pt x="0" y="1206495"/>
                </a:cubicBezTo>
                <a:cubicBezTo>
                  <a:pt x="32231" y="868251"/>
                  <a:pt x="28622" y="697684"/>
                  <a:pt x="0" y="241305"/>
                </a:cubicBezTo>
                <a:close/>
              </a:path>
              <a:path w="6466336" h="1447800" stroke="0" extrusionOk="0">
                <a:moveTo>
                  <a:pt x="0" y="241305"/>
                </a:moveTo>
                <a:cubicBezTo>
                  <a:pt x="-11231" y="101237"/>
                  <a:pt x="116028" y="20184"/>
                  <a:pt x="241305" y="0"/>
                </a:cubicBezTo>
                <a:cubicBezTo>
                  <a:pt x="1533790" y="67999"/>
                  <a:pt x="3373421" y="523"/>
                  <a:pt x="6225031" y="0"/>
                </a:cubicBezTo>
                <a:cubicBezTo>
                  <a:pt x="6372445" y="8999"/>
                  <a:pt x="6488798" y="104579"/>
                  <a:pt x="6466336" y="241305"/>
                </a:cubicBezTo>
                <a:cubicBezTo>
                  <a:pt x="6424163" y="638976"/>
                  <a:pt x="6504481" y="1019303"/>
                  <a:pt x="6466336" y="1206495"/>
                </a:cubicBezTo>
                <a:cubicBezTo>
                  <a:pt x="6475855" y="1343822"/>
                  <a:pt x="6355844" y="1425359"/>
                  <a:pt x="6225031" y="1447800"/>
                </a:cubicBezTo>
                <a:cubicBezTo>
                  <a:pt x="4400402" y="1515991"/>
                  <a:pt x="2763618" y="1430666"/>
                  <a:pt x="241305" y="1447800"/>
                </a:cubicBezTo>
                <a:cubicBezTo>
                  <a:pt x="95598" y="1468071"/>
                  <a:pt x="-497" y="1344178"/>
                  <a:pt x="0" y="1206495"/>
                </a:cubicBezTo>
                <a:cubicBezTo>
                  <a:pt x="14680" y="992151"/>
                  <a:pt x="80283" y="478894"/>
                  <a:pt x="0" y="241305"/>
                </a:cubicBezTo>
                <a:close/>
              </a:path>
            </a:pathLst>
          </a:custGeom>
          <a:solidFill>
            <a:schemeClr val="accent5">
              <a:lumMod val="20000"/>
              <a:lumOff val="80000"/>
            </a:schemeClr>
          </a:solidFill>
          <a:ln>
            <a:solidFill>
              <a:schemeClr val="accent5">
                <a:lumMod val="75000"/>
              </a:schemeClr>
            </a:solidFill>
            <a:extLst>
              <a:ext uri="{C807C97D-BFC1-408E-A445-0C87EB9F89A2}">
                <ask:lineSketchStyleProps xmlns:ask="http://schemas.microsoft.com/office/drawing/2018/sketchyshapes" xmlns="" sd="321403661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C00000"/>
                </a:solidFill>
                <a:latin typeface="Arial" panose="020B0604020202020204" pitchFamily="34" charset="0"/>
                <a:cs typeface="Arial" panose="020B0604020202020204" pitchFamily="34" charset="0"/>
              </a:rPr>
              <a:t>Đồng tình </a:t>
            </a:r>
          </a:p>
        </p:txBody>
      </p:sp>
      <p:grpSp>
        <p:nvGrpSpPr>
          <p:cNvPr id="13" name="Group 12">
            <a:extLst>
              <a:ext uri="{FF2B5EF4-FFF2-40B4-BE49-F238E27FC236}">
                <a16:creationId xmlns:a16="http://schemas.microsoft.com/office/drawing/2014/main" id="{4F843A9F-2E01-5DF4-AE66-9DB2B65EC7BE}"/>
              </a:ext>
            </a:extLst>
          </p:cNvPr>
          <p:cNvGrpSpPr/>
          <p:nvPr/>
        </p:nvGrpSpPr>
        <p:grpSpPr>
          <a:xfrm>
            <a:off x="8915400" y="4825324"/>
            <a:ext cx="8873422" cy="4745916"/>
            <a:chOff x="8915400" y="4825324"/>
            <a:chExt cx="8873422" cy="4745916"/>
          </a:xfrm>
        </p:grpSpPr>
        <p:sp>
          <p:nvSpPr>
            <p:cNvPr id="7" name="Rectangle: Rounded Corners 6">
              <a:extLst>
                <a:ext uri="{FF2B5EF4-FFF2-40B4-BE49-F238E27FC236}">
                  <a16:creationId xmlns:a16="http://schemas.microsoft.com/office/drawing/2014/main" id="{E8596C22-685E-E373-B74A-36C604F75E7C}"/>
                </a:ext>
              </a:extLst>
            </p:cNvPr>
            <p:cNvSpPr/>
            <p:nvPr/>
          </p:nvSpPr>
          <p:spPr>
            <a:xfrm>
              <a:off x="8915400" y="4825324"/>
              <a:ext cx="8686800" cy="4572000"/>
            </a:xfrm>
            <a:prstGeom prst="roundRect">
              <a:avLst/>
            </a:prstGeom>
            <a:solidFill>
              <a:srgbClr val="FFFCF3"/>
            </a:solidFill>
            <a:ln w="38100">
              <a:solidFill>
                <a:srgbClr val="EDE8B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
              <a:extLst>
                <a:ext uri="{FF2B5EF4-FFF2-40B4-BE49-F238E27FC236}">
                  <a16:creationId xmlns:a16="http://schemas.microsoft.com/office/drawing/2014/main" id="{CA5467C9-31C8-83E5-A230-5E5DCA311B8F}"/>
                </a:ext>
              </a:extLst>
            </p:cNvPr>
            <p:cNvSpPr/>
            <p:nvPr/>
          </p:nvSpPr>
          <p:spPr>
            <a:xfrm rot="1345316">
              <a:off x="16910670" y="8628124"/>
              <a:ext cx="878152" cy="943116"/>
            </a:xfrm>
            <a:custGeom>
              <a:avLst/>
              <a:gdLst/>
              <a:ahLst/>
              <a:cxnLst/>
              <a:rect l="l" t="t" r="r" b="b"/>
              <a:pathLst>
                <a:path w="578425" h="777714">
                  <a:moveTo>
                    <a:pt x="0" y="0"/>
                  </a:moveTo>
                  <a:lnTo>
                    <a:pt x="578424" y="0"/>
                  </a:lnTo>
                  <a:lnTo>
                    <a:pt x="578424" y="777714"/>
                  </a:lnTo>
                  <a:lnTo>
                    <a:pt x="0" y="777714"/>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7E753745-BE41-822C-C1D7-CFBC19C547AD}"/>
                </a:ext>
              </a:extLst>
            </p:cNvPr>
            <p:cNvSpPr txBox="1"/>
            <p:nvPr/>
          </p:nvSpPr>
          <p:spPr>
            <a:xfrm>
              <a:off x="9600713" y="5432041"/>
              <a:ext cx="7577055" cy="3686266"/>
            </a:xfrm>
            <a:prstGeom prst="rect">
              <a:avLst/>
            </a:prstGeom>
            <a:noFill/>
          </p:spPr>
          <p:txBody>
            <a:bodyPr wrap="square">
              <a:spAutoFit/>
            </a:bodyPr>
            <a:lstStyle/>
            <a:p>
              <a:pPr algn="just">
                <a:lnSpc>
                  <a:spcPct val="150000"/>
                </a:lnSpc>
              </a:pPr>
              <a:r>
                <a:rPr lang="vi-VN" sz="4000"/>
                <a:t>Bạn nhỏ đã thể hiện sự quan tâm, biết ơn và giúp đỡ người lao động bằng việc làm cụ thể là mời chú giao hàng uống nước.</a:t>
              </a:r>
              <a:endParaRPr lang="en-US" sz="4000"/>
            </a:p>
          </p:txBody>
        </p:sp>
      </p:grpSp>
    </p:spTree>
    <p:extLst>
      <p:ext uri="{BB962C8B-B14F-4D97-AF65-F5344CB8AC3E}">
        <p14:creationId xmlns:p14="http://schemas.microsoft.com/office/powerpoint/2010/main" val="23546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36B0BDF-6E3A-239C-A6ED-B24032DD2503}"/>
              </a:ext>
            </a:extLst>
          </p:cNvPr>
          <p:cNvGrpSpPr/>
          <p:nvPr/>
        </p:nvGrpSpPr>
        <p:grpSpPr>
          <a:xfrm>
            <a:off x="1752600" y="1831010"/>
            <a:ext cx="15316200" cy="7504224"/>
            <a:chOff x="1752600" y="1831010"/>
            <a:chExt cx="15316200" cy="7504224"/>
          </a:xfrm>
        </p:grpSpPr>
        <p:sp>
          <p:nvSpPr>
            <p:cNvPr id="3" name="Rectangle: Rounded Corners 2">
              <a:extLst>
                <a:ext uri="{FF2B5EF4-FFF2-40B4-BE49-F238E27FC236}">
                  <a16:creationId xmlns:a16="http://schemas.microsoft.com/office/drawing/2014/main" id="{BF859560-081E-A203-2709-241B10EC5797}"/>
                </a:ext>
              </a:extLst>
            </p:cNvPr>
            <p:cNvSpPr/>
            <p:nvPr/>
          </p:nvSpPr>
          <p:spPr>
            <a:xfrm>
              <a:off x="1752600" y="1831010"/>
              <a:ext cx="15316200" cy="7504224"/>
            </a:xfrm>
            <a:prstGeom prst="roundRect">
              <a:avLst/>
            </a:prstGeom>
            <a:solidFill>
              <a:schemeClr val="bg1"/>
            </a:solidFill>
            <a:ln w="5715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41A163-A812-D25F-DBEF-91B89ECF7062}"/>
                </a:ext>
              </a:extLst>
            </p:cNvPr>
            <p:cNvSpPr txBox="1"/>
            <p:nvPr/>
          </p:nvSpPr>
          <p:spPr>
            <a:xfrm>
              <a:off x="3512046" y="2758951"/>
              <a:ext cx="12115800" cy="5648341"/>
            </a:xfrm>
            <a:prstGeom prst="rect">
              <a:avLst/>
            </a:prstGeom>
            <a:noFill/>
          </p:spPr>
          <p:txBody>
            <a:bodyPr wrap="square">
              <a:spAutoFit/>
            </a:bodyPr>
            <a:lstStyle/>
            <a:p>
              <a:pPr algn="ctr">
                <a:lnSpc>
                  <a:spcPct val="150000"/>
                </a:lnSpc>
              </a:pPr>
              <a:r>
                <a:rPr lang="vi-VN" sz="4500" b="1">
                  <a:solidFill>
                    <a:srgbClr val="002060"/>
                  </a:solidFill>
                </a:rPr>
                <a:t>TÌNH HUỐNG 1</a:t>
              </a:r>
              <a:endParaRPr lang="en-US" sz="4500" b="1">
                <a:solidFill>
                  <a:srgbClr val="002060"/>
                </a:solidFill>
              </a:endParaRPr>
            </a:p>
            <a:p>
              <a:pPr algn="just">
                <a:lnSpc>
                  <a:spcPct val="150000"/>
                </a:lnSpc>
              </a:pPr>
              <a:r>
                <a:rPr lang="vi-VN" sz="4000"/>
                <a:t>Nếu biết được việc làm của An, em sẽ khuyên An: bút chì tuy bị gãy ngòi nhưng vẫn có thể sử dụng tiếp bằng cách gọt đầu bút, An nên tiết kiệm và chỉ mua bút chì khác khi bút chì cũ không thể sử dụng được nữa.</a:t>
              </a:r>
              <a:endParaRPr lang="en-US" sz="4000"/>
            </a:p>
          </p:txBody>
        </p:sp>
      </p:grpSp>
      <p:sp>
        <p:nvSpPr>
          <p:cNvPr id="10" name="TextBox 9">
            <a:extLst>
              <a:ext uri="{FF2B5EF4-FFF2-40B4-BE49-F238E27FC236}">
                <a16:creationId xmlns:a16="http://schemas.microsoft.com/office/drawing/2014/main" id="{B8530F63-FD13-A5B6-C9B7-8D1A53B1B47C}"/>
              </a:ext>
            </a:extLst>
          </p:cNvPr>
          <p:cNvSpPr txBox="1"/>
          <p:nvPr/>
        </p:nvSpPr>
        <p:spPr>
          <a:xfrm>
            <a:off x="3333750" y="481694"/>
            <a:ext cx="12153900" cy="861774"/>
          </a:xfrm>
          <a:prstGeom prst="rect">
            <a:avLst/>
          </a:prstGeom>
          <a:noFill/>
        </p:spPr>
        <p:txBody>
          <a:bodyPr wrap="square" rtlCol="0">
            <a:spAutoFit/>
          </a:bodyPr>
          <a:lstStyle/>
          <a:p>
            <a:pPr algn="ctr"/>
            <a:r>
              <a:rPr lang="en-US" sz="5000" b="1">
                <a:solidFill>
                  <a:schemeClr val="accent5">
                    <a:lumMod val="75000"/>
                  </a:schemeClr>
                </a:solidFill>
                <a:latin typeface="Arial" panose="020B0604020202020204" pitchFamily="34" charset="0"/>
                <a:cs typeface="Arial" panose="020B0604020202020204" pitchFamily="34" charset="0"/>
              </a:rPr>
              <a:t>HƯỚNG DẪN XỬ LÍ TÌNH HUỐNG </a:t>
            </a:r>
          </a:p>
        </p:txBody>
      </p:sp>
    </p:spTree>
    <p:extLst>
      <p:ext uri="{BB962C8B-B14F-4D97-AF65-F5344CB8AC3E}">
        <p14:creationId xmlns:p14="http://schemas.microsoft.com/office/powerpoint/2010/main" val="221314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DF624E6-FF39-46CB-C72F-A5ED6606B3D8}"/>
              </a:ext>
            </a:extLst>
          </p:cNvPr>
          <p:cNvGrpSpPr/>
          <p:nvPr/>
        </p:nvGrpSpPr>
        <p:grpSpPr>
          <a:xfrm>
            <a:off x="1752600" y="1831010"/>
            <a:ext cx="15316200" cy="7504224"/>
            <a:chOff x="1752600" y="1831010"/>
            <a:chExt cx="15316200" cy="7504224"/>
          </a:xfrm>
        </p:grpSpPr>
        <p:sp>
          <p:nvSpPr>
            <p:cNvPr id="3" name="Rectangle: Rounded Corners 2">
              <a:extLst>
                <a:ext uri="{FF2B5EF4-FFF2-40B4-BE49-F238E27FC236}">
                  <a16:creationId xmlns:a16="http://schemas.microsoft.com/office/drawing/2014/main" id="{BF859560-081E-A203-2709-241B10EC5797}"/>
                </a:ext>
              </a:extLst>
            </p:cNvPr>
            <p:cNvSpPr/>
            <p:nvPr/>
          </p:nvSpPr>
          <p:spPr>
            <a:xfrm>
              <a:off x="1752600" y="1831010"/>
              <a:ext cx="15316200" cy="7504224"/>
            </a:xfrm>
            <a:prstGeom prst="roundRect">
              <a:avLst/>
            </a:prstGeom>
            <a:solidFill>
              <a:schemeClr val="bg1"/>
            </a:solidFill>
            <a:ln w="5715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41A163-A812-D25F-DBEF-91B89ECF7062}"/>
                </a:ext>
              </a:extLst>
            </p:cNvPr>
            <p:cNvSpPr txBox="1"/>
            <p:nvPr/>
          </p:nvSpPr>
          <p:spPr>
            <a:xfrm>
              <a:off x="3512046" y="2758951"/>
              <a:ext cx="12115800" cy="4725011"/>
            </a:xfrm>
            <a:prstGeom prst="rect">
              <a:avLst/>
            </a:prstGeom>
            <a:noFill/>
          </p:spPr>
          <p:txBody>
            <a:bodyPr wrap="square">
              <a:spAutoFit/>
            </a:bodyPr>
            <a:lstStyle/>
            <a:p>
              <a:pPr algn="ctr">
                <a:lnSpc>
                  <a:spcPct val="150000"/>
                </a:lnSpc>
              </a:pPr>
              <a:r>
                <a:rPr lang="vi-VN" sz="4500" b="1">
                  <a:solidFill>
                    <a:srgbClr val="002060"/>
                  </a:solidFill>
                </a:rPr>
                <a:t>TÌNH HUỐNG </a:t>
              </a:r>
              <a:r>
                <a:rPr lang="en-US" sz="4500" b="1">
                  <a:solidFill>
                    <a:srgbClr val="002060"/>
                  </a:solidFill>
                  <a:latin typeface="Arial" panose="020B0604020202020204" pitchFamily="34" charset="0"/>
                  <a:cs typeface="Arial" panose="020B0604020202020204" pitchFamily="34" charset="0"/>
                </a:rPr>
                <a:t>2</a:t>
              </a:r>
            </a:p>
            <a:p>
              <a:pPr algn="just">
                <a:lnSpc>
                  <a:spcPct val="150000"/>
                </a:lnSpc>
              </a:pPr>
              <a:r>
                <a:rPr lang="vi-VN" sz="4000"/>
                <a:t>Nếu là Hằng, em sẽ nói với các bạn không nên nhại giọng của cô bán bánh giò vì làm như thế là không tốt, mỗi người đều có nghề nghiệp và đóng góp khác nhau cho xã hội nên phải tôn trọng họ.</a:t>
              </a:r>
              <a:endParaRPr lang="en-US" sz="4000"/>
            </a:p>
          </p:txBody>
        </p:sp>
      </p:grpSp>
      <p:sp>
        <p:nvSpPr>
          <p:cNvPr id="10" name="TextBox 9">
            <a:extLst>
              <a:ext uri="{FF2B5EF4-FFF2-40B4-BE49-F238E27FC236}">
                <a16:creationId xmlns:a16="http://schemas.microsoft.com/office/drawing/2014/main" id="{B8530F63-FD13-A5B6-C9B7-8D1A53B1B47C}"/>
              </a:ext>
            </a:extLst>
          </p:cNvPr>
          <p:cNvSpPr txBox="1"/>
          <p:nvPr/>
        </p:nvSpPr>
        <p:spPr>
          <a:xfrm>
            <a:off x="3333750" y="481694"/>
            <a:ext cx="12153900" cy="861774"/>
          </a:xfrm>
          <a:prstGeom prst="rect">
            <a:avLst/>
          </a:prstGeom>
          <a:noFill/>
        </p:spPr>
        <p:txBody>
          <a:bodyPr wrap="square" rtlCol="0">
            <a:spAutoFit/>
          </a:bodyPr>
          <a:lstStyle/>
          <a:p>
            <a:pPr algn="ctr"/>
            <a:r>
              <a:rPr lang="en-US" sz="5000" b="1">
                <a:solidFill>
                  <a:schemeClr val="accent5">
                    <a:lumMod val="75000"/>
                  </a:schemeClr>
                </a:solidFill>
                <a:latin typeface="Arial" panose="020B0604020202020204" pitchFamily="34" charset="0"/>
                <a:cs typeface="Arial" panose="020B0604020202020204" pitchFamily="34" charset="0"/>
              </a:rPr>
              <a:t>HƯỚNG DẪN XỬ LÍ TÌNH HUỐNG </a:t>
            </a:r>
          </a:p>
        </p:txBody>
      </p:sp>
    </p:spTree>
    <p:extLst>
      <p:ext uri="{BB962C8B-B14F-4D97-AF65-F5344CB8AC3E}">
        <p14:creationId xmlns:p14="http://schemas.microsoft.com/office/powerpoint/2010/main" val="333740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F859560-081E-A203-2709-241B10EC5797}"/>
              </a:ext>
            </a:extLst>
          </p:cNvPr>
          <p:cNvSpPr/>
          <p:nvPr/>
        </p:nvSpPr>
        <p:spPr>
          <a:xfrm>
            <a:off x="1752600" y="1831010"/>
            <a:ext cx="15316200" cy="7504224"/>
          </a:xfrm>
          <a:prstGeom prst="roundRect">
            <a:avLst/>
          </a:prstGeom>
          <a:solidFill>
            <a:schemeClr val="bg1"/>
          </a:solidFill>
          <a:ln w="5715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41A163-A812-D25F-DBEF-91B89ECF7062}"/>
              </a:ext>
            </a:extLst>
          </p:cNvPr>
          <p:cNvSpPr txBox="1"/>
          <p:nvPr/>
        </p:nvSpPr>
        <p:spPr>
          <a:xfrm>
            <a:off x="3612203" y="2735138"/>
            <a:ext cx="12115800" cy="5648341"/>
          </a:xfrm>
          <a:prstGeom prst="rect">
            <a:avLst/>
          </a:prstGeom>
          <a:noFill/>
        </p:spPr>
        <p:txBody>
          <a:bodyPr wrap="square">
            <a:spAutoFit/>
          </a:bodyPr>
          <a:lstStyle/>
          <a:p>
            <a:pPr algn="ctr">
              <a:lnSpc>
                <a:spcPct val="150000"/>
              </a:lnSpc>
            </a:pPr>
            <a:r>
              <a:rPr lang="vi-VN" sz="4500" b="1">
                <a:solidFill>
                  <a:srgbClr val="002060"/>
                </a:solidFill>
              </a:rPr>
              <a:t>TÌNH HUỐNG </a:t>
            </a:r>
            <a:r>
              <a:rPr lang="en-US" sz="4500" b="1">
                <a:solidFill>
                  <a:srgbClr val="002060"/>
                </a:solidFill>
                <a:latin typeface="Arial" panose="020B0604020202020204" pitchFamily="34" charset="0"/>
                <a:cs typeface="Arial" panose="020B0604020202020204" pitchFamily="34" charset="0"/>
              </a:rPr>
              <a:t>3</a:t>
            </a:r>
          </a:p>
          <a:p>
            <a:pPr marL="571500" indent="-571500" algn="just">
              <a:lnSpc>
                <a:spcPct val="150000"/>
              </a:lnSpc>
              <a:buFont typeface="Arial" panose="020B0604020202020204" pitchFamily="34" charset="0"/>
              <a:buChar char="•"/>
            </a:pPr>
            <a:r>
              <a:rPr lang="vi-VN" sz="4000"/>
              <a:t>Nếu là Ngân em sẽ nói với Ngọc về vai trò của bác sĩ. </a:t>
            </a:r>
            <a:endParaRPr lang="en-US" sz="4000"/>
          </a:p>
          <a:p>
            <a:pPr marL="571500" indent="-571500" algn="just">
              <a:lnSpc>
                <a:spcPct val="150000"/>
              </a:lnSpc>
              <a:buFont typeface="Arial" panose="020B0604020202020204" pitchFamily="34" charset="0"/>
              <a:buChar char="•"/>
            </a:pPr>
            <a:r>
              <a:rPr lang="vi-VN" sz="4000"/>
              <a:t>Việc làm của bác sĩ là để giúp Ngọc tăng cường kháng thể để phòng ngừa bệnh và khỏe mạnh hơn. Ngọc phải biết ơn bác sĩ vì điều này.</a:t>
            </a:r>
            <a:endParaRPr lang="en-US" sz="4000"/>
          </a:p>
        </p:txBody>
      </p:sp>
      <p:sp>
        <p:nvSpPr>
          <p:cNvPr id="10" name="TextBox 9">
            <a:extLst>
              <a:ext uri="{FF2B5EF4-FFF2-40B4-BE49-F238E27FC236}">
                <a16:creationId xmlns:a16="http://schemas.microsoft.com/office/drawing/2014/main" id="{B8530F63-FD13-A5B6-C9B7-8D1A53B1B47C}"/>
              </a:ext>
            </a:extLst>
          </p:cNvPr>
          <p:cNvSpPr txBox="1"/>
          <p:nvPr/>
        </p:nvSpPr>
        <p:spPr>
          <a:xfrm>
            <a:off x="3333750" y="481694"/>
            <a:ext cx="12153900" cy="861774"/>
          </a:xfrm>
          <a:prstGeom prst="rect">
            <a:avLst/>
          </a:prstGeom>
          <a:noFill/>
        </p:spPr>
        <p:txBody>
          <a:bodyPr wrap="square" rtlCol="0">
            <a:spAutoFit/>
          </a:bodyPr>
          <a:lstStyle/>
          <a:p>
            <a:pPr algn="ctr"/>
            <a:r>
              <a:rPr lang="en-US" sz="5000" b="1">
                <a:solidFill>
                  <a:schemeClr val="accent5">
                    <a:lumMod val="75000"/>
                  </a:schemeClr>
                </a:solidFill>
                <a:latin typeface="Arial" panose="020B0604020202020204" pitchFamily="34" charset="0"/>
                <a:cs typeface="Arial" panose="020B0604020202020204" pitchFamily="34" charset="0"/>
              </a:rPr>
              <a:t>HƯỚNG DẪN XỬ LÍ TÌNH HUỐNG </a:t>
            </a:r>
          </a:p>
        </p:txBody>
      </p:sp>
    </p:spTree>
    <p:extLst>
      <p:ext uri="{BB962C8B-B14F-4D97-AF65-F5344CB8AC3E}">
        <p14:creationId xmlns:p14="http://schemas.microsoft.com/office/powerpoint/2010/main" val="238152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BC32A6-ED1D-FEB2-3C8F-09B53569E21C}"/>
              </a:ext>
            </a:extLst>
          </p:cNvPr>
          <p:cNvSpPr txBox="1"/>
          <p:nvPr/>
        </p:nvSpPr>
        <p:spPr>
          <a:xfrm>
            <a:off x="5334000" y="266700"/>
            <a:ext cx="76200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sp>
        <p:nvSpPr>
          <p:cNvPr id="7" name="Rectangle: Rounded Corners 6">
            <a:extLst>
              <a:ext uri="{FF2B5EF4-FFF2-40B4-BE49-F238E27FC236}">
                <a16:creationId xmlns:a16="http://schemas.microsoft.com/office/drawing/2014/main" id="{B31B89BB-EDC1-46F6-2882-4717500FAAAC}"/>
              </a:ext>
            </a:extLst>
          </p:cNvPr>
          <p:cNvSpPr/>
          <p:nvPr/>
        </p:nvSpPr>
        <p:spPr>
          <a:xfrm>
            <a:off x="666750" y="1625263"/>
            <a:ext cx="16954499" cy="2057400"/>
          </a:xfrm>
          <a:prstGeom prst="roundRect">
            <a:avLst/>
          </a:prstGeom>
          <a:solidFill>
            <a:srgbClr val="FCE680"/>
          </a:solidFill>
          <a:ln w="38100">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Yêu cầu 1: </a:t>
            </a:r>
            <a:r>
              <a:rPr lang="en-US" sz="4000">
                <a:solidFill>
                  <a:schemeClr val="tx1"/>
                </a:solidFill>
                <a:latin typeface="Arial" panose="020B0604020202020204" pitchFamily="34" charset="0"/>
                <a:cs typeface="Arial" panose="020B0604020202020204" pitchFamily="34" charset="0"/>
              </a:rPr>
              <a:t>Hãy chia sẻ với bạn bè, người thân về những lời nói, việc làm thể hiện sự biết ơn của em đối với người lao động. </a:t>
            </a:r>
          </a:p>
        </p:txBody>
      </p:sp>
      <p:sp>
        <p:nvSpPr>
          <p:cNvPr id="10" name="Speech Bubble: Rectangle with Corners Rounded 9">
            <a:extLst>
              <a:ext uri="{FF2B5EF4-FFF2-40B4-BE49-F238E27FC236}">
                <a16:creationId xmlns:a16="http://schemas.microsoft.com/office/drawing/2014/main" id="{2A65F881-E958-778B-41A8-F8E870A05393}"/>
              </a:ext>
            </a:extLst>
          </p:cNvPr>
          <p:cNvSpPr/>
          <p:nvPr/>
        </p:nvSpPr>
        <p:spPr>
          <a:xfrm>
            <a:off x="5334001" y="4686300"/>
            <a:ext cx="12287248" cy="4876800"/>
          </a:xfrm>
          <a:prstGeom prst="wedgeRoundRectCallout">
            <a:avLst>
              <a:gd name="adj1" fmla="val -53863"/>
              <a:gd name="adj2" fmla="val 37435"/>
              <a:gd name="adj3" fmla="val 16667"/>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700" b="1">
                <a:solidFill>
                  <a:srgbClr val="002060"/>
                </a:solidFill>
                <a:latin typeface="Arial" panose="020B0604020202020204" pitchFamily="34" charset="0"/>
                <a:cs typeface="Arial" panose="020B0604020202020204" pitchFamily="34" charset="0"/>
              </a:rPr>
              <a:t>Gợi ý một số lời nói, việc làm thể hiện sự biết ơn </a:t>
            </a:r>
          </a:p>
          <a:p>
            <a:pPr marL="571500" indent="-571500" algn="just">
              <a:lnSpc>
                <a:spcPct val="150000"/>
              </a:lnSpc>
              <a:buFont typeface="Wingdings" panose="05000000000000000000" pitchFamily="2" charset="2"/>
              <a:buChar char="§"/>
            </a:pPr>
            <a:r>
              <a:rPr lang="vi-VN" sz="3700">
                <a:solidFill>
                  <a:schemeClr val="tx1"/>
                </a:solidFill>
                <a:latin typeface="Arial" panose="020B0604020202020204" pitchFamily="34" charset="0"/>
                <a:cs typeface="Arial" panose="020B0604020202020204" pitchFamily="34" charset="0"/>
              </a:rPr>
              <a:t>Chào hỏi lễ phép.</a:t>
            </a:r>
          </a:p>
          <a:p>
            <a:pPr marL="571500" indent="-571500" algn="just">
              <a:lnSpc>
                <a:spcPct val="150000"/>
              </a:lnSpc>
              <a:buFont typeface="Wingdings" panose="05000000000000000000" pitchFamily="2" charset="2"/>
              <a:buChar char="§"/>
            </a:pPr>
            <a:r>
              <a:rPr lang="vi-VN" sz="3700">
                <a:solidFill>
                  <a:schemeClr val="tx1"/>
                </a:solidFill>
                <a:latin typeface="Arial" panose="020B0604020202020204" pitchFamily="34" charset="0"/>
                <a:cs typeface="Arial" panose="020B0604020202020204" pitchFamily="34" charset="0"/>
              </a:rPr>
              <a:t>Quý trọng sản phẩm lao động: Giữ gìn sách vở, đồ dùng, đồ chơi, tiết kiệm các sản phẩm lao động.</a:t>
            </a:r>
          </a:p>
          <a:p>
            <a:pPr marL="571500" indent="-571500" algn="just">
              <a:lnSpc>
                <a:spcPct val="150000"/>
              </a:lnSpc>
              <a:buFont typeface="Wingdings" panose="05000000000000000000" pitchFamily="2" charset="2"/>
              <a:buChar char="§"/>
            </a:pPr>
            <a:r>
              <a:rPr lang="vi-VN" sz="3700">
                <a:solidFill>
                  <a:schemeClr val="tx1"/>
                </a:solidFill>
                <a:latin typeface="Arial" panose="020B0604020202020204" pitchFamily="34" charset="0"/>
                <a:cs typeface="Arial" panose="020B0604020202020204" pitchFamily="34" charset="0"/>
              </a:rPr>
              <a:t>Học tập gương những người lao động.</a:t>
            </a:r>
          </a:p>
        </p:txBody>
      </p:sp>
    </p:spTree>
    <p:extLst>
      <p:ext uri="{BB962C8B-B14F-4D97-AF65-F5344CB8AC3E}">
        <p14:creationId xmlns:p14="http://schemas.microsoft.com/office/powerpoint/2010/main" val="20631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BC32A6-ED1D-FEB2-3C8F-09B53569E21C}"/>
              </a:ext>
            </a:extLst>
          </p:cNvPr>
          <p:cNvSpPr txBox="1"/>
          <p:nvPr/>
        </p:nvSpPr>
        <p:spPr>
          <a:xfrm>
            <a:off x="5334000" y="266700"/>
            <a:ext cx="76200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sp>
        <p:nvSpPr>
          <p:cNvPr id="7" name="Rectangle: Rounded Corners 6">
            <a:extLst>
              <a:ext uri="{FF2B5EF4-FFF2-40B4-BE49-F238E27FC236}">
                <a16:creationId xmlns:a16="http://schemas.microsoft.com/office/drawing/2014/main" id="{B31B89BB-EDC1-46F6-2882-4717500FAAAC}"/>
              </a:ext>
            </a:extLst>
          </p:cNvPr>
          <p:cNvSpPr/>
          <p:nvPr/>
        </p:nvSpPr>
        <p:spPr>
          <a:xfrm>
            <a:off x="638176" y="1638300"/>
            <a:ext cx="17011648" cy="2514600"/>
          </a:xfrm>
          <a:prstGeom prst="roundRect">
            <a:avLst/>
          </a:prstGeom>
          <a:solidFill>
            <a:schemeClr val="accent6">
              <a:lumMod val="20000"/>
              <a:lumOff val="80000"/>
            </a:schemeClr>
          </a:solidFill>
          <a:ln w="38100">
            <a:solidFill>
              <a:schemeClr val="accent4">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Yêu cầu 2: </a:t>
            </a:r>
            <a:r>
              <a:rPr lang="en-US" sz="4000">
                <a:solidFill>
                  <a:schemeClr val="tx1"/>
                </a:solidFill>
                <a:latin typeface="Arial" panose="020B0604020202020204" pitchFamily="34" charset="0"/>
                <a:cs typeface="Arial" panose="020B0604020202020204" pitchFamily="34" charset="0"/>
              </a:rPr>
              <a:t>Em hãy nhắc nhở bạn bè, người thân thực hiện lời nói, việc làm thể hiện lòng biết ơn người lao động. </a:t>
            </a:r>
          </a:p>
        </p:txBody>
      </p:sp>
      <p:sp>
        <p:nvSpPr>
          <p:cNvPr id="4" name="TextBox 3">
            <a:extLst>
              <a:ext uri="{FF2B5EF4-FFF2-40B4-BE49-F238E27FC236}">
                <a16:creationId xmlns:a16="http://schemas.microsoft.com/office/drawing/2014/main" id="{3B2CD1C3-5C03-1D78-027D-21E16668D5DB}"/>
              </a:ext>
            </a:extLst>
          </p:cNvPr>
          <p:cNvSpPr txBox="1"/>
          <p:nvPr/>
        </p:nvSpPr>
        <p:spPr>
          <a:xfrm>
            <a:off x="638176" y="4508837"/>
            <a:ext cx="9953624" cy="5246949"/>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3800">
                <a:latin typeface="Arial" panose="020B0604020202020204" pitchFamily="34" charset="0"/>
                <a:cs typeface="Arial" panose="020B0604020202020204" pitchFamily="34" charset="0"/>
              </a:rPr>
              <a:t>Trò chuyện cùng với những người bạn, người thân của em về lòng biết ơn người lao động. </a:t>
            </a:r>
          </a:p>
          <a:p>
            <a:pPr marL="571500" indent="-571500" algn="just">
              <a:lnSpc>
                <a:spcPct val="150000"/>
              </a:lnSpc>
              <a:buFont typeface="Wingdings" panose="05000000000000000000" pitchFamily="2" charset="2"/>
              <a:buChar char="§"/>
            </a:pPr>
            <a:r>
              <a:rPr lang="en-US" sz="3800">
                <a:latin typeface="Arial" panose="020B0604020202020204" pitchFamily="34" charset="0"/>
                <a:cs typeface="Arial" panose="020B0604020202020204" pitchFamily="34" charset="0"/>
              </a:rPr>
              <a:t>Thảo luận về việc làm nên và không nên để có được cách ứng xử phù hợp với người lao động. </a:t>
            </a:r>
          </a:p>
        </p:txBody>
      </p:sp>
    </p:spTree>
    <p:extLst>
      <p:ext uri="{BB962C8B-B14F-4D97-AF65-F5344CB8AC3E}">
        <p14:creationId xmlns:p14="http://schemas.microsoft.com/office/powerpoint/2010/main" val="131442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8D2AD2D-BFE2-BF33-0805-DCF6C9BBAF0D}"/>
              </a:ext>
            </a:extLst>
          </p:cNvPr>
          <p:cNvGrpSpPr/>
          <p:nvPr/>
        </p:nvGrpSpPr>
        <p:grpSpPr>
          <a:xfrm>
            <a:off x="4239992" y="3646604"/>
            <a:ext cx="13180896" cy="5231920"/>
            <a:chOff x="4239992" y="3646604"/>
            <a:chExt cx="13180896" cy="5231920"/>
          </a:xfrm>
        </p:grpSpPr>
        <p:sp>
          <p:nvSpPr>
            <p:cNvPr id="19" name="Rectangle: Rounded Corners 18">
              <a:extLst>
                <a:ext uri="{FF2B5EF4-FFF2-40B4-BE49-F238E27FC236}">
                  <a16:creationId xmlns:a16="http://schemas.microsoft.com/office/drawing/2014/main" id="{0968FDD3-D929-528E-6265-636F69067637}"/>
                </a:ext>
              </a:extLst>
            </p:cNvPr>
            <p:cNvSpPr/>
            <p:nvPr/>
          </p:nvSpPr>
          <p:spPr>
            <a:xfrm>
              <a:off x="4239992" y="3646604"/>
              <a:ext cx="13180896" cy="523192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5138737" y="4472939"/>
              <a:ext cx="11450081" cy="3579250"/>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sz="4000">
                  <a:solidFill>
                    <a:srgbClr val="4659A8"/>
                  </a:solidFill>
                  <a:latin typeface="Arial" panose="020B0604020202020204" pitchFamily="34" charset="0"/>
                  <a:cs typeface="Arial" panose="020B0604020202020204" pitchFamily="34" charset="0"/>
                </a:rPr>
                <a:t>Ôn tập lại nội dung bài học ngày hôm nay. </a:t>
              </a:r>
            </a:p>
            <a:p>
              <a:pPr marL="571500" indent="-571500" algn="just">
                <a:lnSpc>
                  <a:spcPct val="150000"/>
                </a:lnSpc>
                <a:buFont typeface="Arial" panose="020B0604020202020204" pitchFamily="34" charset="0"/>
                <a:buChar char="•"/>
              </a:pPr>
              <a:r>
                <a:rPr lang="en-US" sz="4000">
                  <a:solidFill>
                    <a:srgbClr val="4659A8"/>
                  </a:solidFill>
                  <a:latin typeface="Arial" panose="020B0604020202020204" pitchFamily="34" charset="0"/>
                  <a:cs typeface="Arial" panose="020B0604020202020204" pitchFamily="34" charset="0"/>
                </a:rPr>
                <a:t>Hoàn thành các nhiệm vụ được giao về nhà. </a:t>
              </a:r>
            </a:p>
            <a:p>
              <a:pPr marL="571500" indent="-571500" algn="just">
                <a:lnSpc>
                  <a:spcPct val="150000"/>
                </a:lnSpc>
                <a:buFont typeface="Arial" panose="020B0604020202020204" pitchFamily="34" charset="0"/>
                <a:buChar char="•"/>
              </a:pPr>
              <a:r>
                <a:rPr lang="en-US" sz="4000">
                  <a:solidFill>
                    <a:srgbClr val="4659A8"/>
                  </a:solidFill>
                  <a:latin typeface="Arial" panose="020B0604020202020204" pitchFamily="34" charset="0"/>
                  <a:cs typeface="Arial" panose="020B0604020202020204" pitchFamily="34" charset="0"/>
                </a:rPr>
                <a:t>Chuẩn bị cho bài học mới, Bài 3. </a:t>
              </a:r>
              <a:r>
                <a:rPr lang="vi-VN" sz="4000">
                  <a:solidFill>
                    <a:srgbClr val="4659A8"/>
                  </a:solidFill>
                  <a:latin typeface="Arial" panose="020B0604020202020204" pitchFamily="34" charset="0"/>
                  <a:cs typeface="Arial" panose="020B0604020202020204" pitchFamily="34" charset="0"/>
                </a:rPr>
                <a:t>Em nhận biết sự cảm thông, giúp đỡ người khó khăn</a:t>
              </a:r>
              <a:endParaRPr lang="en-US" sz="4000" u="none">
                <a:solidFill>
                  <a:srgbClr val="4659A8"/>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98BD7871-EB9F-87AC-C662-971FCC0D584E}"/>
              </a:ext>
            </a:extLst>
          </p:cNvPr>
          <p:cNvGrpSpPr/>
          <p:nvPr/>
        </p:nvGrpSpPr>
        <p:grpSpPr>
          <a:xfrm>
            <a:off x="5138737" y="1470288"/>
            <a:ext cx="10204015" cy="1717523"/>
            <a:chOff x="3895500" y="1292377"/>
            <a:chExt cx="10204015" cy="1717523"/>
          </a:xfrm>
        </p:grpSpPr>
        <p:grpSp>
          <p:nvGrpSpPr>
            <p:cNvPr id="8" name="Group 8"/>
            <p:cNvGrpSpPr/>
            <p:nvPr/>
          </p:nvGrpSpPr>
          <p:grpSpPr>
            <a:xfrm>
              <a:off x="3895500" y="1292377"/>
              <a:ext cx="10204015" cy="1717523"/>
              <a:chOff x="0" y="0"/>
              <a:chExt cx="2239261" cy="554889"/>
            </a:xfrm>
          </p:grpSpPr>
          <p:sp>
            <p:nvSpPr>
              <p:cNvPr id="9" name="Freeform 9"/>
              <p:cNvSpPr/>
              <p:nvPr/>
            </p:nvSpPr>
            <p:spPr>
              <a:xfrm>
                <a:off x="0" y="0"/>
                <a:ext cx="2239261" cy="554889"/>
              </a:xfrm>
              <a:custGeom>
                <a:avLst/>
                <a:gdLst/>
                <a:ahLst/>
                <a:cxnLst/>
                <a:rect l="l" t="t" r="r" b="b"/>
                <a:pathLst>
                  <a:path w="2239261" h="554889">
                    <a:moveTo>
                      <a:pt x="85613" y="0"/>
                    </a:moveTo>
                    <a:lnTo>
                      <a:pt x="2153649" y="0"/>
                    </a:lnTo>
                    <a:cubicBezTo>
                      <a:pt x="2200931" y="0"/>
                      <a:pt x="2239261" y="38330"/>
                      <a:pt x="2239261" y="85613"/>
                    </a:cubicBezTo>
                    <a:lnTo>
                      <a:pt x="2239261" y="469276"/>
                    </a:lnTo>
                    <a:cubicBezTo>
                      <a:pt x="2239261" y="516559"/>
                      <a:pt x="2200931" y="554889"/>
                      <a:pt x="2153649" y="554889"/>
                    </a:cubicBezTo>
                    <a:lnTo>
                      <a:pt x="85613" y="554889"/>
                    </a:lnTo>
                    <a:cubicBezTo>
                      <a:pt x="38330" y="554889"/>
                      <a:pt x="0" y="516559"/>
                      <a:pt x="0" y="469276"/>
                    </a:cubicBezTo>
                    <a:lnTo>
                      <a:pt x="0" y="85613"/>
                    </a:lnTo>
                    <a:cubicBezTo>
                      <a:pt x="0" y="38330"/>
                      <a:pt x="38330" y="0"/>
                      <a:pt x="85613" y="0"/>
                    </a:cubicBezTo>
                    <a:close/>
                  </a:path>
                </a:pathLst>
              </a:custGeom>
              <a:solidFill>
                <a:srgbClr val="FFD670"/>
              </a:solidFill>
            </p:spPr>
            <p:txBody>
              <a:bodyPr/>
              <a:lstStyle/>
              <a:p>
                <a:endParaRPr lang="en-US"/>
              </a:p>
            </p:txBody>
          </p:sp>
          <p:sp>
            <p:nvSpPr>
              <p:cNvPr id="10" name="TextBox 10"/>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1" name="TextBox 11"/>
            <p:cNvSpPr txBox="1"/>
            <p:nvPr/>
          </p:nvSpPr>
          <p:spPr>
            <a:xfrm>
              <a:off x="4332190" y="1338600"/>
              <a:ext cx="9330633" cy="1358192"/>
            </a:xfrm>
            <a:prstGeom prst="rect">
              <a:avLst/>
            </a:prstGeom>
          </p:spPr>
          <p:txBody>
            <a:bodyPr wrap="square" lIns="0" tIns="0" rIns="0" bIns="0" rtlCol="0" anchor="t">
              <a:spAutoFit/>
            </a:bodyPr>
            <a:lstStyle/>
            <a:p>
              <a:pPr marL="0" lvl="0" indent="0" algn="ctr">
                <a:lnSpc>
                  <a:spcPts val="12282"/>
                </a:lnSpc>
              </a:pPr>
              <a:r>
                <a:rPr lang="en-US" sz="6000" b="1" u="none" strike="noStrike">
                  <a:solidFill>
                    <a:srgbClr val="4659A8"/>
                  </a:solidFill>
                  <a:latin typeface="Arial" panose="020B0604020202020204" pitchFamily="34" charset="0"/>
                  <a:cs typeface="Arial" panose="020B0604020202020204" pitchFamily="34" charset="0"/>
                </a:rPr>
                <a:t>HƯỚNG DẪN VỀ NHÀ </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0A8CE-B497-8EFA-93BB-92ACDB074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81137"/>
            <a:ext cx="8351110" cy="55701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a:extLst>
              <a:ext uri="{FF2B5EF4-FFF2-40B4-BE49-F238E27FC236}">
                <a16:creationId xmlns:a16="http://schemas.microsoft.com/office/drawing/2014/main" id="{416089D3-D984-3F62-951D-8D9A40571DE3}"/>
              </a:ext>
            </a:extLst>
          </p:cNvPr>
          <p:cNvPicPr>
            <a:picLocks noChangeAspect="1"/>
          </p:cNvPicPr>
          <p:nvPr/>
        </p:nvPicPr>
        <p:blipFill>
          <a:blip r:embed="rId3"/>
          <a:stretch>
            <a:fillRect/>
          </a:stretch>
        </p:blipFill>
        <p:spPr>
          <a:xfrm>
            <a:off x="9677400" y="1481136"/>
            <a:ext cx="7696200" cy="55701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Rounded Corners 4">
            <a:extLst>
              <a:ext uri="{FF2B5EF4-FFF2-40B4-BE49-F238E27FC236}">
                <a16:creationId xmlns:a16="http://schemas.microsoft.com/office/drawing/2014/main" id="{9016B460-7BF2-EAE5-05D5-FCF815D68E7E}"/>
              </a:ext>
            </a:extLst>
          </p:cNvPr>
          <p:cNvSpPr/>
          <p:nvPr/>
        </p:nvSpPr>
        <p:spPr>
          <a:xfrm>
            <a:off x="2308655" y="8039100"/>
            <a:ext cx="4953000" cy="1371600"/>
          </a:xfrm>
          <a:prstGeom prst="roundRect">
            <a:avLst/>
          </a:prstGeom>
          <a:solidFill>
            <a:srgbClr val="EDE8BE"/>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0">
                <a:solidFill>
                  <a:srgbClr val="002060"/>
                </a:solidFill>
                <a:latin typeface="Amasis MT Pro Black" panose="02040A04050005020304" pitchFamily="18" charset="0"/>
              </a:rPr>
              <a:t>? </a:t>
            </a:r>
          </a:p>
        </p:txBody>
      </p:sp>
      <p:sp>
        <p:nvSpPr>
          <p:cNvPr id="6" name="Rectangle: Rounded Corners 5">
            <a:extLst>
              <a:ext uri="{FF2B5EF4-FFF2-40B4-BE49-F238E27FC236}">
                <a16:creationId xmlns:a16="http://schemas.microsoft.com/office/drawing/2014/main" id="{E3BA01C0-6BEE-5D60-22B7-F78DA5565A8E}"/>
              </a:ext>
            </a:extLst>
          </p:cNvPr>
          <p:cNvSpPr/>
          <p:nvPr/>
        </p:nvSpPr>
        <p:spPr>
          <a:xfrm>
            <a:off x="11201400" y="8039100"/>
            <a:ext cx="4953000" cy="1371600"/>
          </a:xfrm>
          <a:prstGeom prst="roundRect">
            <a:avLst/>
          </a:prstGeom>
          <a:solidFill>
            <a:srgbClr val="EDE8BE"/>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0">
                <a:solidFill>
                  <a:srgbClr val="002060"/>
                </a:solidFill>
                <a:latin typeface="Amasis MT Pro Black" panose="02040A04050005020304" pitchFamily="18" charset="0"/>
              </a:rPr>
              <a:t>? </a:t>
            </a:r>
          </a:p>
        </p:txBody>
      </p:sp>
      <p:sp>
        <p:nvSpPr>
          <p:cNvPr id="12" name="Rectangle: Rounded Corners 11">
            <a:extLst>
              <a:ext uri="{FF2B5EF4-FFF2-40B4-BE49-F238E27FC236}">
                <a16:creationId xmlns:a16="http://schemas.microsoft.com/office/drawing/2014/main" id="{106873C4-B952-98D8-0107-E6B90CAA3D6E}"/>
              </a:ext>
            </a:extLst>
          </p:cNvPr>
          <p:cNvSpPr/>
          <p:nvPr/>
        </p:nvSpPr>
        <p:spPr>
          <a:xfrm>
            <a:off x="2322324" y="8044748"/>
            <a:ext cx="4953000" cy="13716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GIÁO VIÊN </a:t>
            </a:r>
          </a:p>
        </p:txBody>
      </p:sp>
      <p:sp>
        <p:nvSpPr>
          <p:cNvPr id="13" name="Rectangle: Rounded Corners 12">
            <a:extLst>
              <a:ext uri="{FF2B5EF4-FFF2-40B4-BE49-F238E27FC236}">
                <a16:creationId xmlns:a16="http://schemas.microsoft.com/office/drawing/2014/main" id="{344CD2A9-B66C-85D4-7A24-7FA5B1F7C02C}"/>
              </a:ext>
            </a:extLst>
          </p:cNvPr>
          <p:cNvSpPr/>
          <p:nvPr/>
        </p:nvSpPr>
        <p:spPr>
          <a:xfrm>
            <a:off x="11208967" y="8039100"/>
            <a:ext cx="4953000" cy="13716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BÁC SĨ </a:t>
            </a:r>
          </a:p>
        </p:txBody>
      </p:sp>
    </p:spTree>
    <p:extLst>
      <p:ext uri="{BB962C8B-B14F-4D97-AF65-F5344CB8AC3E}">
        <p14:creationId xmlns:p14="http://schemas.microsoft.com/office/powerpoint/2010/main" val="20489748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3" name="Group 3"/>
          <p:cNvGrpSpPr/>
          <p:nvPr/>
        </p:nvGrpSpPr>
        <p:grpSpPr>
          <a:xfrm rot="-127445">
            <a:off x="997900" y="5070290"/>
            <a:ext cx="15904873" cy="2393931"/>
            <a:chOff x="0" y="0"/>
            <a:chExt cx="3197207" cy="544741"/>
          </a:xfrm>
        </p:grpSpPr>
        <p:sp>
          <p:nvSpPr>
            <p:cNvPr id="4" name="Freeform 4"/>
            <p:cNvSpPr/>
            <p:nvPr/>
          </p:nvSpPr>
          <p:spPr>
            <a:xfrm>
              <a:off x="0" y="0"/>
              <a:ext cx="3197207" cy="544741"/>
            </a:xfrm>
            <a:custGeom>
              <a:avLst/>
              <a:gdLst/>
              <a:ahLst/>
              <a:cxnLst/>
              <a:rect l="l" t="t" r="r" b="b"/>
              <a:pathLst>
                <a:path w="3197207" h="544741">
                  <a:moveTo>
                    <a:pt x="55101" y="0"/>
                  </a:moveTo>
                  <a:lnTo>
                    <a:pt x="3142106" y="0"/>
                  </a:lnTo>
                  <a:cubicBezTo>
                    <a:pt x="3172537" y="0"/>
                    <a:pt x="3197207" y="24669"/>
                    <a:pt x="3197207" y="55101"/>
                  </a:cubicBezTo>
                  <a:lnTo>
                    <a:pt x="3197207" y="489640"/>
                  </a:lnTo>
                  <a:cubicBezTo>
                    <a:pt x="3197207" y="520072"/>
                    <a:pt x="3172537" y="544741"/>
                    <a:pt x="3142106" y="544741"/>
                  </a:cubicBezTo>
                  <a:lnTo>
                    <a:pt x="55101" y="544741"/>
                  </a:lnTo>
                  <a:cubicBezTo>
                    <a:pt x="24669" y="544741"/>
                    <a:pt x="0" y="520072"/>
                    <a:pt x="0" y="489640"/>
                  </a:cubicBezTo>
                  <a:lnTo>
                    <a:pt x="0" y="55101"/>
                  </a:lnTo>
                  <a:cubicBezTo>
                    <a:pt x="0" y="24669"/>
                    <a:pt x="24669" y="0"/>
                    <a:pt x="55101" y="0"/>
                  </a:cubicBezTo>
                  <a:close/>
                </a:path>
              </a:pathLst>
            </a:custGeom>
            <a:solidFill>
              <a:srgbClr val="4659A8"/>
            </a:solidFill>
          </p:spPr>
          <p:txBody>
            <a:bodyPr/>
            <a:lstStyle/>
            <a:p>
              <a:endParaRPr lang="en-US"/>
            </a:p>
          </p:txBody>
        </p:sp>
        <p:sp>
          <p:nvSpPr>
            <p:cNvPr id="5" name="TextBox 5"/>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6" name="TextBox 6"/>
          <p:cNvSpPr txBox="1"/>
          <p:nvPr/>
        </p:nvSpPr>
        <p:spPr>
          <a:xfrm rot="-127445">
            <a:off x="967857" y="5563062"/>
            <a:ext cx="15931178" cy="1551515"/>
          </a:xfrm>
          <a:prstGeom prst="rect">
            <a:avLst/>
          </a:prstGeom>
        </p:spPr>
        <p:txBody>
          <a:bodyPr wrap="square" lIns="0" tIns="0" rIns="0" bIns="0" rtlCol="0" anchor="t">
            <a:spAutoFit/>
          </a:bodyPr>
          <a:lstStyle/>
          <a:p>
            <a:pPr marL="0" lvl="0" indent="0" algn="ctr">
              <a:lnSpc>
                <a:spcPts val="13366"/>
              </a:lnSpc>
            </a:pPr>
            <a:r>
              <a:rPr lang="en-US" sz="9000" b="1">
                <a:solidFill>
                  <a:srgbClr val="FFFCF4"/>
                </a:solidFill>
                <a:latin typeface="Arial" panose="020B0604020202020204" pitchFamily="34" charset="0"/>
                <a:cs typeface="Arial" panose="020B0604020202020204" pitchFamily="34" charset="0"/>
              </a:rPr>
              <a:t>ĐÃ LẮNG NGHE BÀI GIẢNG!</a:t>
            </a:r>
          </a:p>
        </p:txBody>
      </p:sp>
      <p:grpSp>
        <p:nvGrpSpPr>
          <p:cNvPr id="7" name="Group 7"/>
          <p:cNvGrpSpPr/>
          <p:nvPr/>
        </p:nvGrpSpPr>
        <p:grpSpPr>
          <a:xfrm rot="237809">
            <a:off x="2356654" y="2383376"/>
            <a:ext cx="12158157" cy="2438528"/>
            <a:chOff x="0" y="0"/>
            <a:chExt cx="2239261" cy="554889"/>
          </a:xfrm>
        </p:grpSpPr>
        <p:sp>
          <p:nvSpPr>
            <p:cNvPr id="8" name="Freeform 8"/>
            <p:cNvSpPr/>
            <p:nvPr/>
          </p:nvSpPr>
          <p:spPr>
            <a:xfrm>
              <a:off x="0" y="0"/>
              <a:ext cx="2239261" cy="554889"/>
            </a:xfrm>
            <a:custGeom>
              <a:avLst/>
              <a:gdLst/>
              <a:ahLst/>
              <a:cxnLst/>
              <a:rect l="l" t="t" r="r" b="b"/>
              <a:pathLst>
                <a:path w="2239261" h="554889">
                  <a:moveTo>
                    <a:pt x="78672" y="0"/>
                  </a:moveTo>
                  <a:lnTo>
                    <a:pt x="2160589" y="0"/>
                  </a:lnTo>
                  <a:cubicBezTo>
                    <a:pt x="2204039" y="0"/>
                    <a:pt x="2239261" y="35223"/>
                    <a:pt x="2239261" y="78672"/>
                  </a:cubicBezTo>
                  <a:lnTo>
                    <a:pt x="2239261" y="476217"/>
                  </a:lnTo>
                  <a:cubicBezTo>
                    <a:pt x="2239261" y="519666"/>
                    <a:pt x="2204039" y="554889"/>
                    <a:pt x="2160589" y="554889"/>
                  </a:cubicBezTo>
                  <a:lnTo>
                    <a:pt x="78672" y="554889"/>
                  </a:lnTo>
                  <a:cubicBezTo>
                    <a:pt x="35223" y="554889"/>
                    <a:pt x="0" y="519666"/>
                    <a:pt x="0" y="476217"/>
                  </a:cubicBezTo>
                  <a:lnTo>
                    <a:pt x="0" y="78672"/>
                  </a:lnTo>
                  <a:cubicBezTo>
                    <a:pt x="0" y="35223"/>
                    <a:pt x="35223" y="0"/>
                    <a:pt x="78672" y="0"/>
                  </a:cubicBezTo>
                  <a:close/>
                </a:path>
              </a:pathLst>
            </a:custGeom>
            <a:solidFill>
              <a:srgbClr val="FFD670"/>
            </a:solidFill>
          </p:spPr>
          <p:txBody>
            <a:bodyPr/>
            <a:lstStyle/>
            <a:p>
              <a:endParaRPr lang="en-US"/>
            </a:p>
          </p:txBody>
        </p:sp>
        <p:sp>
          <p:nvSpPr>
            <p:cNvPr id="9" name="TextBox 9"/>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0" name="TextBox 10"/>
          <p:cNvSpPr txBox="1"/>
          <p:nvPr/>
        </p:nvSpPr>
        <p:spPr>
          <a:xfrm rot="237809">
            <a:off x="3048222" y="2705053"/>
            <a:ext cx="10513325" cy="1551515"/>
          </a:xfrm>
          <a:prstGeom prst="rect">
            <a:avLst/>
          </a:prstGeom>
        </p:spPr>
        <p:txBody>
          <a:bodyPr wrap="square" lIns="0" tIns="0" rIns="0" bIns="0" rtlCol="0" anchor="t">
            <a:spAutoFit/>
          </a:bodyPr>
          <a:lstStyle/>
          <a:p>
            <a:pPr marL="0" lvl="0" indent="0" algn="ctr">
              <a:lnSpc>
                <a:spcPts val="13366"/>
              </a:lnSpc>
            </a:pPr>
            <a:r>
              <a:rPr lang="en-US" sz="9000" b="1">
                <a:solidFill>
                  <a:srgbClr val="4659A8"/>
                </a:solidFill>
                <a:latin typeface="Arial" panose="020B0604020202020204" pitchFamily="34" charset="0"/>
                <a:cs typeface="Arial" panose="020B0604020202020204" pitchFamily="34" charset="0"/>
              </a:rPr>
              <a:t>CẢM ƠN CÁC EM!</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843F43-30CD-D4C6-2235-F65D8C55B965}"/>
              </a:ext>
            </a:extLst>
          </p:cNvPr>
          <p:cNvPicPr>
            <a:picLocks noChangeAspect="1"/>
          </p:cNvPicPr>
          <p:nvPr/>
        </p:nvPicPr>
        <p:blipFill>
          <a:blip r:embed="rId2"/>
          <a:stretch>
            <a:fillRect/>
          </a:stretch>
        </p:blipFill>
        <p:spPr>
          <a:xfrm>
            <a:off x="861186" y="1773032"/>
            <a:ext cx="8282814" cy="552187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a:extLst>
              <a:ext uri="{FF2B5EF4-FFF2-40B4-BE49-F238E27FC236}">
                <a16:creationId xmlns:a16="http://schemas.microsoft.com/office/drawing/2014/main" id="{F1E73D8E-7EAB-9D6C-71FE-F8439227C46F}"/>
              </a:ext>
            </a:extLst>
          </p:cNvPr>
          <p:cNvPicPr>
            <a:picLocks noChangeAspect="1"/>
          </p:cNvPicPr>
          <p:nvPr/>
        </p:nvPicPr>
        <p:blipFill rotWithShape="1">
          <a:blip r:embed="rId3"/>
          <a:srcRect l="15512"/>
          <a:stretch/>
        </p:blipFill>
        <p:spPr>
          <a:xfrm>
            <a:off x="9665373" y="1773032"/>
            <a:ext cx="7597478" cy="552187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Rounded Corners 4">
            <a:extLst>
              <a:ext uri="{FF2B5EF4-FFF2-40B4-BE49-F238E27FC236}">
                <a16:creationId xmlns:a16="http://schemas.microsoft.com/office/drawing/2014/main" id="{9016B460-7BF2-EAE5-05D5-FCF815D68E7E}"/>
              </a:ext>
            </a:extLst>
          </p:cNvPr>
          <p:cNvSpPr/>
          <p:nvPr/>
        </p:nvSpPr>
        <p:spPr>
          <a:xfrm>
            <a:off x="2308654" y="8039100"/>
            <a:ext cx="5643497" cy="1371600"/>
          </a:xfrm>
          <a:prstGeom prst="roundRect">
            <a:avLst/>
          </a:prstGeom>
          <a:solidFill>
            <a:srgbClr val="EDE8BE"/>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0">
                <a:solidFill>
                  <a:srgbClr val="002060"/>
                </a:solidFill>
                <a:latin typeface="Amasis MT Pro Black" panose="02040A04050005020304" pitchFamily="18" charset="0"/>
              </a:rPr>
              <a:t>? </a:t>
            </a:r>
          </a:p>
        </p:txBody>
      </p:sp>
      <p:sp>
        <p:nvSpPr>
          <p:cNvPr id="6" name="Rectangle: Rounded Corners 5">
            <a:extLst>
              <a:ext uri="{FF2B5EF4-FFF2-40B4-BE49-F238E27FC236}">
                <a16:creationId xmlns:a16="http://schemas.microsoft.com/office/drawing/2014/main" id="{E3BA01C0-6BEE-5D60-22B7-F78DA5565A8E}"/>
              </a:ext>
            </a:extLst>
          </p:cNvPr>
          <p:cNvSpPr/>
          <p:nvPr/>
        </p:nvSpPr>
        <p:spPr>
          <a:xfrm>
            <a:off x="11201400" y="8039100"/>
            <a:ext cx="4953000" cy="1371600"/>
          </a:xfrm>
          <a:prstGeom prst="roundRect">
            <a:avLst/>
          </a:prstGeom>
          <a:solidFill>
            <a:srgbClr val="EDE8BE"/>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0">
                <a:solidFill>
                  <a:srgbClr val="002060"/>
                </a:solidFill>
                <a:latin typeface="Amasis MT Pro Black" panose="02040A04050005020304" pitchFamily="18" charset="0"/>
              </a:rPr>
              <a:t>? </a:t>
            </a:r>
          </a:p>
        </p:txBody>
      </p:sp>
      <p:sp>
        <p:nvSpPr>
          <p:cNvPr id="7" name="Freeform 11">
            <a:extLst>
              <a:ext uri="{FF2B5EF4-FFF2-40B4-BE49-F238E27FC236}">
                <a16:creationId xmlns:a16="http://schemas.microsoft.com/office/drawing/2014/main" id="{323ECAE9-D672-7CE9-AFBB-0E1AE39B2887}"/>
              </a:ext>
            </a:extLst>
          </p:cNvPr>
          <p:cNvSpPr/>
          <p:nvPr/>
        </p:nvSpPr>
        <p:spPr>
          <a:xfrm rot="762644">
            <a:off x="176407" y="9561761"/>
            <a:ext cx="1685141" cy="561011"/>
          </a:xfrm>
          <a:custGeom>
            <a:avLst/>
            <a:gdLst/>
            <a:ahLst/>
            <a:cxnLst/>
            <a:rect l="l" t="t" r="r" b="b"/>
            <a:pathLst>
              <a:path w="2236201" h="744468">
                <a:moveTo>
                  <a:pt x="0" y="0"/>
                </a:moveTo>
                <a:lnTo>
                  <a:pt x="2236201" y="0"/>
                </a:lnTo>
                <a:lnTo>
                  <a:pt x="2236201" y="744468"/>
                </a:lnTo>
                <a:lnTo>
                  <a:pt x="0" y="7444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2" name="Rectangle: Rounded Corners 11">
            <a:extLst>
              <a:ext uri="{FF2B5EF4-FFF2-40B4-BE49-F238E27FC236}">
                <a16:creationId xmlns:a16="http://schemas.microsoft.com/office/drawing/2014/main" id="{106873C4-B952-98D8-0107-E6B90CAA3D6E}"/>
              </a:ext>
            </a:extLst>
          </p:cNvPr>
          <p:cNvSpPr/>
          <p:nvPr/>
        </p:nvSpPr>
        <p:spPr>
          <a:xfrm>
            <a:off x="2330119" y="8039100"/>
            <a:ext cx="5643498" cy="13716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NGƯỜI NÔNG DÂN</a:t>
            </a:r>
          </a:p>
        </p:txBody>
      </p:sp>
      <p:sp>
        <p:nvSpPr>
          <p:cNvPr id="13" name="Rectangle: Rounded Corners 12">
            <a:extLst>
              <a:ext uri="{FF2B5EF4-FFF2-40B4-BE49-F238E27FC236}">
                <a16:creationId xmlns:a16="http://schemas.microsoft.com/office/drawing/2014/main" id="{344CD2A9-B66C-85D4-7A24-7FA5B1F7C02C}"/>
              </a:ext>
            </a:extLst>
          </p:cNvPr>
          <p:cNvSpPr/>
          <p:nvPr/>
        </p:nvSpPr>
        <p:spPr>
          <a:xfrm>
            <a:off x="11201400" y="8039100"/>
            <a:ext cx="4953000" cy="13716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ĐẦU BẾP </a:t>
            </a:r>
          </a:p>
        </p:txBody>
      </p:sp>
    </p:spTree>
    <p:extLst>
      <p:ext uri="{BB962C8B-B14F-4D97-AF65-F5344CB8AC3E}">
        <p14:creationId xmlns:p14="http://schemas.microsoft.com/office/powerpoint/2010/main" val="34464730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016B460-7BF2-EAE5-05D5-FCF815D68E7E}"/>
              </a:ext>
            </a:extLst>
          </p:cNvPr>
          <p:cNvSpPr/>
          <p:nvPr/>
        </p:nvSpPr>
        <p:spPr>
          <a:xfrm>
            <a:off x="6074535" y="8284654"/>
            <a:ext cx="5643497" cy="1371600"/>
          </a:xfrm>
          <a:prstGeom prst="roundRect">
            <a:avLst/>
          </a:prstGeom>
          <a:solidFill>
            <a:srgbClr val="EDE8BE"/>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0">
                <a:solidFill>
                  <a:srgbClr val="002060"/>
                </a:solidFill>
                <a:latin typeface="Amasis MT Pro Black" panose="02040A04050005020304" pitchFamily="18" charset="0"/>
              </a:rPr>
              <a:t>? </a:t>
            </a:r>
          </a:p>
        </p:txBody>
      </p:sp>
      <p:sp>
        <p:nvSpPr>
          <p:cNvPr id="12" name="Rectangle: Rounded Corners 11">
            <a:extLst>
              <a:ext uri="{FF2B5EF4-FFF2-40B4-BE49-F238E27FC236}">
                <a16:creationId xmlns:a16="http://schemas.microsoft.com/office/drawing/2014/main" id="{106873C4-B952-98D8-0107-E6B90CAA3D6E}"/>
              </a:ext>
            </a:extLst>
          </p:cNvPr>
          <p:cNvSpPr/>
          <p:nvPr/>
        </p:nvSpPr>
        <p:spPr>
          <a:xfrm>
            <a:off x="6074535" y="8284654"/>
            <a:ext cx="5643498" cy="13716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LÍNH CỨU HỎA </a:t>
            </a:r>
          </a:p>
        </p:txBody>
      </p:sp>
      <p:pic>
        <p:nvPicPr>
          <p:cNvPr id="2050" name="Picture 2" descr="Chúng tôi là lính cứu hỏa&quot; mùa 6: Chương trình ý nghĩa tôn vinh cảnh sát  phòng cháy, chữa cháy và lực lượng cứu nạn, cứu hộ.">
            <a:extLst>
              <a:ext uri="{FF2B5EF4-FFF2-40B4-BE49-F238E27FC236}">
                <a16:creationId xmlns:a16="http://schemas.microsoft.com/office/drawing/2014/main" id="{F0627C90-5286-26AE-6D3D-55F841475B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71"/>
          <a:stretch/>
        </p:blipFill>
        <p:spPr bwMode="auto">
          <a:xfrm>
            <a:off x="3174137" y="800100"/>
            <a:ext cx="11444291" cy="6994713"/>
          </a:xfrm>
          <a:prstGeom prst="round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1644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8DE2F4-CDBB-4693-53BF-EF3B2FF26D05}"/>
              </a:ext>
            </a:extLst>
          </p:cNvPr>
          <p:cNvGrpSpPr/>
          <p:nvPr/>
        </p:nvGrpSpPr>
        <p:grpSpPr>
          <a:xfrm>
            <a:off x="2121143" y="2786533"/>
            <a:ext cx="14045712" cy="5627464"/>
            <a:chOff x="1843771" y="2868836"/>
            <a:chExt cx="14045712" cy="5627464"/>
          </a:xfrm>
        </p:grpSpPr>
        <p:grpSp>
          <p:nvGrpSpPr>
            <p:cNvPr id="3" name="Group 130"/>
            <p:cNvGrpSpPr/>
            <p:nvPr/>
          </p:nvGrpSpPr>
          <p:grpSpPr>
            <a:xfrm>
              <a:off x="2042659" y="2868836"/>
              <a:ext cx="13450190" cy="5627464"/>
              <a:chOff x="0" y="0"/>
              <a:chExt cx="1888528" cy="348930"/>
            </a:xfrm>
          </p:grpSpPr>
          <p:sp>
            <p:nvSpPr>
              <p:cNvPr id="5" name="Freeform 131"/>
              <p:cNvSpPr/>
              <p:nvPr/>
            </p:nvSpPr>
            <p:spPr>
              <a:xfrm>
                <a:off x="0" y="0"/>
                <a:ext cx="1888528" cy="348930"/>
              </a:xfrm>
              <a:custGeom>
                <a:avLst/>
                <a:gdLst/>
                <a:ahLst/>
                <a:cxnLst/>
                <a:rect l="l" t="t" r="r" b="b"/>
                <a:pathLst>
                  <a:path w="1888528" h="348930">
                    <a:moveTo>
                      <a:pt x="97126" y="0"/>
                    </a:moveTo>
                    <a:lnTo>
                      <a:pt x="1791402" y="0"/>
                    </a:lnTo>
                    <a:cubicBezTo>
                      <a:pt x="1845043" y="0"/>
                      <a:pt x="1888528" y="43485"/>
                      <a:pt x="1888528" y="97126"/>
                    </a:cubicBezTo>
                    <a:lnTo>
                      <a:pt x="1888528" y="251804"/>
                    </a:lnTo>
                    <a:cubicBezTo>
                      <a:pt x="1888528" y="305446"/>
                      <a:pt x="1845043" y="348930"/>
                      <a:pt x="1791402" y="348930"/>
                    </a:cubicBezTo>
                    <a:lnTo>
                      <a:pt x="97126" y="348930"/>
                    </a:lnTo>
                    <a:cubicBezTo>
                      <a:pt x="71367" y="348930"/>
                      <a:pt x="46662" y="338698"/>
                      <a:pt x="28448" y="320483"/>
                    </a:cubicBezTo>
                    <a:cubicBezTo>
                      <a:pt x="10233" y="302268"/>
                      <a:pt x="0" y="277564"/>
                      <a:pt x="0" y="251804"/>
                    </a:cubicBezTo>
                    <a:lnTo>
                      <a:pt x="0" y="97126"/>
                    </a:lnTo>
                    <a:cubicBezTo>
                      <a:pt x="0" y="71367"/>
                      <a:pt x="10233" y="46662"/>
                      <a:pt x="28448" y="28448"/>
                    </a:cubicBezTo>
                    <a:cubicBezTo>
                      <a:pt x="46662" y="10233"/>
                      <a:pt x="71367" y="0"/>
                      <a:pt x="97126" y="0"/>
                    </a:cubicBezTo>
                    <a:close/>
                  </a:path>
                </a:pathLst>
              </a:custGeom>
              <a:solidFill>
                <a:srgbClr val="FFD670"/>
              </a:solidFill>
            </p:spPr>
            <p:txBody>
              <a:bodyPr/>
              <a:lstStyle/>
              <a:p>
                <a:endParaRPr lang="en-US"/>
              </a:p>
            </p:txBody>
          </p:sp>
          <p:sp>
            <p:nvSpPr>
              <p:cNvPr id="6" name="TextBox 132"/>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4" name="TextBox 133"/>
            <p:cNvSpPr txBox="1"/>
            <p:nvPr/>
          </p:nvSpPr>
          <p:spPr>
            <a:xfrm>
              <a:off x="1843771" y="3695843"/>
              <a:ext cx="14045712" cy="3898311"/>
            </a:xfrm>
            <a:prstGeom prst="rect">
              <a:avLst/>
            </a:prstGeom>
          </p:spPr>
          <p:txBody>
            <a:bodyPr wrap="square" lIns="0" tIns="0" rIns="0" bIns="0" rtlCol="0" anchor="t">
              <a:spAutoFit/>
            </a:bodyPr>
            <a:lstStyle/>
            <a:p>
              <a:pPr marL="0" lvl="0" indent="0" algn="ctr">
                <a:lnSpc>
                  <a:spcPct val="150000"/>
                </a:lnSpc>
                <a:spcBef>
                  <a:spcPct val="0"/>
                </a:spcBef>
              </a:pPr>
              <a:r>
                <a:rPr lang="en-US" sz="9000" b="1" u="none" strike="noStrike">
                  <a:solidFill>
                    <a:srgbClr val="4659A8"/>
                  </a:solidFill>
                  <a:latin typeface="Arial" panose="020B0604020202020204" pitchFamily="34" charset="0"/>
                  <a:cs typeface="Arial" panose="020B0604020202020204" pitchFamily="34" charset="0"/>
                </a:rPr>
                <a:t>EM BIẾT ƠN </a:t>
              </a:r>
            </a:p>
            <a:p>
              <a:pPr marL="0" lvl="0" indent="0" algn="ctr">
                <a:lnSpc>
                  <a:spcPct val="150000"/>
                </a:lnSpc>
                <a:spcBef>
                  <a:spcPct val="0"/>
                </a:spcBef>
              </a:pPr>
              <a:r>
                <a:rPr lang="en-US" sz="9000" b="1" u="none" strike="noStrike">
                  <a:solidFill>
                    <a:srgbClr val="4659A8"/>
                  </a:solidFill>
                  <a:latin typeface="Arial" panose="020B0604020202020204" pitchFamily="34" charset="0"/>
                  <a:cs typeface="Arial" panose="020B0604020202020204" pitchFamily="34" charset="0"/>
                </a:rPr>
                <a:t>NGƯỜI LAO ĐỘNG </a:t>
              </a:r>
            </a:p>
          </p:txBody>
        </p:sp>
      </p:grpSp>
      <p:grpSp>
        <p:nvGrpSpPr>
          <p:cNvPr id="7" name="Group 6">
            <a:extLst>
              <a:ext uri="{FF2B5EF4-FFF2-40B4-BE49-F238E27FC236}">
                <a16:creationId xmlns:a16="http://schemas.microsoft.com/office/drawing/2014/main" id="{D45BDD2B-3601-1BE9-DF79-9357E256BD16}"/>
              </a:ext>
            </a:extLst>
          </p:cNvPr>
          <p:cNvGrpSpPr/>
          <p:nvPr/>
        </p:nvGrpSpPr>
        <p:grpSpPr>
          <a:xfrm rot="265311">
            <a:off x="5481972" y="1611357"/>
            <a:ext cx="7324055" cy="1705234"/>
            <a:chOff x="5684809" y="1431677"/>
            <a:chExt cx="7324055" cy="1705234"/>
          </a:xfrm>
        </p:grpSpPr>
        <p:grpSp>
          <p:nvGrpSpPr>
            <p:cNvPr id="8" name="Group 134"/>
            <p:cNvGrpSpPr/>
            <p:nvPr/>
          </p:nvGrpSpPr>
          <p:grpSpPr>
            <a:xfrm rot="-168495">
              <a:off x="5684809" y="1431677"/>
              <a:ext cx="7324055" cy="1705234"/>
              <a:chOff x="0" y="0"/>
              <a:chExt cx="943072" cy="278950"/>
            </a:xfrm>
          </p:grpSpPr>
          <p:sp>
            <p:nvSpPr>
              <p:cNvPr id="10" name="Freeform 135"/>
              <p:cNvSpPr/>
              <p:nvPr/>
            </p:nvSpPr>
            <p:spPr>
              <a:xfrm>
                <a:off x="0" y="0"/>
                <a:ext cx="943072" cy="278950"/>
              </a:xfrm>
              <a:custGeom>
                <a:avLst/>
                <a:gdLst/>
                <a:ahLst/>
                <a:cxnLst/>
                <a:rect l="l" t="t" r="r" b="b"/>
                <a:pathLst>
                  <a:path w="943072" h="278950">
                    <a:moveTo>
                      <a:pt x="139475" y="0"/>
                    </a:moveTo>
                    <a:lnTo>
                      <a:pt x="803598" y="0"/>
                    </a:lnTo>
                    <a:cubicBezTo>
                      <a:pt x="880627" y="0"/>
                      <a:pt x="943072" y="62445"/>
                      <a:pt x="943072" y="139475"/>
                    </a:cubicBezTo>
                    <a:lnTo>
                      <a:pt x="943072" y="139475"/>
                    </a:lnTo>
                    <a:cubicBezTo>
                      <a:pt x="943072" y="216505"/>
                      <a:pt x="880627" y="278950"/>
                      <a:pt x="803598" y="278950"/>
                    </a:cubicBezTo>
                    <a:lnTo>
                      <a:pt x="139475" y="278950"/>
                    </a:lnTo>
                    <a:cubicBezTo>
                      <a:pt x="62445" y="278950"/>
                      <a:pt x="0" y="216505"/>
                      <a:pt x="0" y="139475"/>
                    </a:cubicBezTo>
                    <a:lnTo>
                      <a:pt x="0" y="139475"/>
                    </a:lnTo>
                    <a:cubicBezTo>
                      <a:pt x="0" y="62445"/>
                      <a:pt x="62445" y="0"/>
                      <a:pt x="139475" y="0"/>
                    </a:cubicBezTo>
                    <a:close/>
                  </a:path>
                </a:pathLst>
              </a:custGeom>
              <a:solidFill>
                <a:srgbClr val="4659A8"/>
              </a:solidFill>
            </p:spPr>
            <p:txBody>
              <a:bodyPr/>
              <a:lstStyle/>
              <a:p>
                <a:endParaRPr lang="en-US"/>
              </a:p>
            </p:txBody>
          </p:sp>
          <p:sp>
            <p:nvSpPr>
              <p:cNvPr id="11" name="TextBox 136"/>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9" name="TextBox 137"/>
            <p:cNvSpPr txBox="1"/>
            <p:nvPr/>
          </p:nvSpPr>
          <p:spPr>
            <a:xfrm rot="-168495">
              <a:off x="6797777" y="2189002"/>
              <a:ext cx="5692160" cy="791692"/>
            </a:xfrm>
            <a:prstGeom prst="rect">
              <a:avLst/>
            </a:prstGeom>
          </p:spPr>
          <p:txBody>
            <a:bodyPr wrap="square" lIns="0" tIns="0" rIns="0" bIns="0" rtlCol="0" anchor="t">
              <a:spAutoFit/>
            </a:bodyPr>
            <a:lstStyle/>
            <a:p>
              <a:pPr marL="0" lvl="1" indent="0" algn="ctr">
                <a:lnSpc>
                  <a:spcPts val="5499"/>
                </a:lnSpc>
                <a:spcBef>
                  <a:spcPct val="0"/>
                </a:spcBef>
              </a:pPr>
              <a:r>
                <a:rPr lang="en-US" sz="9000" b="1">
                  <a:solidFill>
                    <a:srgbClr val="FFFCF4"/>
                  </a:solidFill>
                  <a:latin typeface="Arial" panose="020B0604020202020204" pitchFamily="34" charset="0"/>
                  <a:cs typeface="Arial" panose="020B0604020202020204" pitchFamily="34" charset="0"/>
                </a:rPr>
                <a:t>BÀI 2</a:t>
              </a:r>
              <a:endParaRPr lang="en-US" sz="9000" b="1" u="none" strike="noStrike">
                <a:solidFill>
                  <a:srgbClr val="FFFCF4"/>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3093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9" name="Freeform 9"/>
          <p:cNvSpPr/>
          <p:nvPr/>
        </p:nvSpPr>
        <p:spPr>
          <a:xfrm rot="2089154">
            <a:off x="858590" y="8560480"/>
            <a:ext cx="388673" cy="522585"/>
          </a:xfrm>
          <a:custGeom>
            <a:avLst/>
            <a:gdLst/>
            <a:ahLst/>
            <a:cxnLst/>
            <a:rect l="l" t="t" r="r" b="b"/>
            <a:pathLst>
              <a:path w="388673" h="522585">
                <a:moveTo>
                  <a:pt x="0" y="0"/>
                </a:moveTo>
                <a:lnTo>
                  <a:pt x="388673" y="0"/>
                </a:lnTo>
                <a:lnTo>
                  <a:pt x="388673" y="522585"/>
                </a:lnTo>
                <a:lnTo>
                  <a:pt x="0" y="5225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id="{B563A556-6DA5-488E-CD94-C7D0435870C9}"/>
              </a:ext>
            </a:extLst>
          </p:cNvPr>
          <p:cNvGrpSpPr/>
          <p:nvPr/>
        </p:nvGrpSpPr>
        <p:grpSpPr>
          <a:xfrm>
            <a:off x="2562762" y="315108"/>
            <a:ext cx="13349206" cy="1875813"/>
            <a:chOff x="2246734" y="1237005"/>
            <a:chExt cx="13349206" cy="1875813"/>
          </a:xfrm>
        </p:grpSpPr>
        <p:grpSp>
          <p:nvGrpSpPr>
            <p:cNvPr id="2" name="Group 2"/>
            <p:cNvGrpSpPr/>
            <p:nvPr/>
          </p:nvGrpSpPr>
          <p:grpSpPr>
            <a:xfrm rot="194009">
              <a:off x="8576272" y="1505624"/>
              <a:ext cx="7019668" cy="1607194"/>
              <a:chOff x="0" y="0"/>
              <a:chExt cx="1663133" cy="461323"/>
            </a:xfrm>
          </p:grpSpPr>
          <p:sp>
            <p:nvSpPr>
              <p:cNvPr id="3" name="Freeform 3"/>
              <p:cNvSpPr/>
              <p:nvPr/>
            </p:nvSpPr>
            <p:spPr>
              <a:xfrm>
                <a:off x="0" y="0"/>
                <a:ext cx="1663133" cy="461323"/>
              </a:xfrm>
              <a:custGeom>
                <a:avLst/>
                <a:gdLst/>
                <a:ahLst/>
                <a:cxnLst/>
                <a:rect l="l" t="t" r="r" b="b"/>
                <a:pathLst>
                  <a:path w="1663133" h="461323">
                    <a:moveTo>
                      <a:pt x="110289" y="0"/>
                    </a:moveTo>
                    <a:lnTo>
                      <a:pt x="1552844" y="0"/>
                    </a:lnTo>
                    <a:cubicBezTo>
                      <a:pt x="1582094" y="0"/>
                      <a:pt x="1610146" y="11620"/>
                      <a:pt x="1630830" y="32303"/>
                    </a:cubicBezTo>
                    <a:cubicBezTo>
                      <a:pt x="1651513" y="52986"/>
                      <a:pt x="1663133" y="81039"/>
                      <a:pt x="1663133" y="110289"/>
                    </a:cubicBezTo>
                    <a:lnTo>
                      <a:pt x="1663133" y="351034"/>
                    </a:lnTo>
                    <a:cubicBezTo>
                      <a:pt x="1663133" y="380284"/>
                      <a:pt x="1651513" y="408337"/>
                      <a:pt x="1630830" y="429020"/>
                    </a:cubicBezTo>
                    <a:cubicBezTo>
                      <a:pt x="1610146" y="449703"/>
                      <a:pt x="1582094" y="461323"/>
                      <a:pt x="1552844" y="461323"/>
                    </a:cubicBezTo>
                    <a:lnTo>
                      <a:pt x="110289" y="461323"/>
                    </a:lnTo>
                    <a:cubicBezTo>
                      <a:pt x="81039" y="461323"/>
                      <a:pt x="52986" y="449703"/>
                      <a:pt x="32303" y="429020"/>
                    </a:cubicBezTo>
                    <a:cubicBezTo>
                      <a:pt x="11620" y="408337"/>
                      <a:pt x="0" y="380284"/>
                      <a:pt x="0" y="351034"/>
                    </a:cubicBezTo>
                    <a:lnTo>
                      <a:pt x="0" y="110289"/>
                    </a:lnTo>
                    <a:cubicBezTo>
                      <a:pt x="0" y="81039"/>
                      <a:pt x="11620" y="52986"/>
                      <a:pt x="32303" y="32303"/>
                    </a:cubicBezTo>
                    <a:cubicBezTo>
                      <a:pt x="52986" y="11620"/>
                      <a:pt x="81039" y="0"/>
                      <a:pt x="110289" y="0"/>
                    </a:cubicBezTo>
                    <a:close/>
                  </a:path>
                </a:pathLst>
              </a:custGeom>
              <a:solidFill>
                <a:srgbClr val="4659A8"/>
              </a:solidFill>
            </p:spPr>
            <p:txBody>
              <a:bodyPr/>
              <a:lstStyle/>
              <a:p>
                <a:endParaRPr lang="en-US"/>
              </a:p>
            </p:txBody>
          </p:sp>
          <p:sp>
            <p:nvSpPr>
              <p:cNvPr id="4" name="TextBox 4"/>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5" name="TextBox 5"/>
            <p:cNvSpPr txBox="1"/>
            <p:nvPr/>
          </p:nvSpPr>
          <p:spPr>
            <a:xfrm rot="218983">
              <a:off x="8499025" y="1518255"/>
              <a:ext cx="6072103" cy="1185068"/>
            </a:xfrm>
            <a:prstGeom prst="rect">
              <a:avLst/>
            </a:prstGeom>
          </p:spPr>
          <p:txBody>
            <a:bodyPr lIns="0" tIns="0" rIns="0" bIns="0" rtlCol="0" anchor="t">
              <a:spAutoFit/>
            </a:bodyPr>
            <a:lstStyle/>
            <a:p>
              <a:pPr marL="0" lvl="0" indent="0" algn="ctr">
                <a:lnSpc>
                  <a:spcPts val="10531"/>
                </a:lnSpc>
                <a:spcBef>
                  <a:spcPct val="0"/>
                </a:spcBef>
              </a:pPr>
              <a:r>
                <a:rPr lang="en-US" sz="6000" b="1" u="none" strike="noStrike">
                  <a:solidFill>
                    <a:srgbClr val="FFFCF4"/>
                  </a:solidFill>
                  <a:latin typeface="Arial" panose="020B0604020202020204" pitchFamily="34" charset="0"/>
                  <a:cs typeface="Arial" panose="020B0604020202020204" pitchFamily="34" charset="0"/>
                </a:rPr>
                <a:t>BÀI HỌC </a:t>
              </a:r>
            </a:p>
          </p:txBody>
        </p:sp>
        <p:grpSp>
          <p:nvGrpSpPr>
            <p:cNvPr id="6" name="Group 6"/>
            <p:cNvGrpSpPr/>
            <p:nvPr/>
          </p:nvGrpSpPr>
          <p:grpSpPr>
            <a:xfrm rot="-205630">
              <a:off x="2246734" y="1237005"/>
              <a:ext cx="7019668" cy="1691207"/>
              <a:chOff x="0" y="0"/>
              <a:chExt cx="1663133" cy="461323"/>
            </a:xfrm>
          </p:grpSpPr>
          <p:sp>
            <p:nvSpPr>
              <p:cNvPr id="7" name="Freeform 7"/>
              <p:cNvSpPr/>
              <p:nvPr/>
            </p:nvSpPr>
            <p:spPr>
              <a:xfrm>
                <a:off x="0" y="0"/>
                <a:ext cx="1663133" cy="461323"/>
              </a:xfrm>
              <a:custGeom>
                <a:avLst/>
                <a:gdLst/>
                <a:ahLst/>
                <a:cxnLst/>
                <a:rect l="l" t="t" r="r" b="b"/>
                <a:pathLst>
                  <a:path w="1663133" h="461323">
                    <a:moveTo>
                      <a:pt x="110289" y="0"/>
                    </a:moveTo>
                    <a:lnTo>
                      <a:pt x="1552844" y="0"/>
                    </a:lnTo>
                    <a:cubicBezTo>
                      <a:pt x="1582094" y="0"/>
                      <a:pt x="1610146" y="11620"/>
                      <a:pt x="1630830" y="32303"/>
                    </a:cubicBezTo>
                    <a:cubicBezTo>
                      <a:pt x="1651513" y="52986"/>
                      <a:pt x="1663133" y="81039"/>
                      <a:pt x="1663133" y="110289"/>
                    </a:cubicBezTo>
                    <a:lnTo>
                      <a:pt x="1663133" y="351034"/>
                    </a:lnTo>
                    <a:cubicBezTo>
                      <a:pt x="1663133" y="380284"/>
                      <a:pt x="1651513" y="408337"/>
                      <a:pt x="1630830" y="429020"/>
                    </a:cubicBezTo>
                    <a:cubicBezTo>
                      <a:pt x="1610146" y="449703"/>
                      <a:pt x="1582094" y="461323"/>
                      <a:pt x="1552844" y="461323"/>
                    </a:cubicBezTo>
                    <a:lnTo>
                      <a:pt x="110289" y="461323"/>
                    </a:lnTo>
                    <a:cubicBezTo>
                      <a:pt x="81039" y="461323"/>
                      <a:pt x="52986" y="449703"/>
                      <a:pt x="32303" y="429020"/>
                    </a:cubicBezTo>
                    <a:cubicBezTo>
                      <a:pt x="11620" y="408337"/>
                      <a:pt x="0" y="380284"/>
                      <a:pt x="0" y="351034"/>
                    </a:cubicBezTo>
                    <a:lnTo>
                      <a:pt x="0" y="110289"/>
                    </a:lnTo>
                    <a:cubicBezTo>
                      <a:pt x="0" y="81039"/>
                      <a:pt x="11620" y="52986"/>
                      <a:pt x="32303" y="32303"/>
                    </a:cubicBezTo>
                    <a:cubicBezTo>
                      <a:pt x="52986" y="11620"/>
                      <a:pt x="81039" y="0"/>
                      <a:pt x="110289" y="0"/>
                    </a:cubicBezTo>
                    <a:close/>
                  </a:path>
                </a:pathLst>
              </a:custGeom>
              <a:solidFill>
                <a:srgbClr val="FFD670"/>
              </a:solidFill>
            </p:spPr>
            <p:txBody>
              <a:bodyPr/>
              <a:lstStyle/>
              <a:p>
                <a:endParaRPr lang="en-US"/>
              </a:p>
            </p:txBody>
          </p:sp>
          <p:sp>
            <p:nvSpPr>
              <p:cNvPr id="8" name="TextBox 8"/>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23" name="TextBox 23"/>
            <p:cNvSpPr txBox="1"/>
            <p:nvPr/>
          </p:nvSpPr>
          <p:spPr>
            <a:xfrm rot="-180656">
              <a:off x="3456330" y="1323968"/>
              <a:ext cx="6072103" cy="1185068"/>
            </a:xfrm>
            <a:prstGeom prst="rect">
              <a:avLst/>
            </a:prstGeom>
          </p:spPr>
          <p:txBody>
            <a:bodyPr lIns="0" tIns="0" rIns="0" bIns="0" rtlCol="0" anchor="t">
              <a:spAutoFit/>
            </a:bodyPr>
            <a:lstStyle/>
            <a:p>
              <a:pPr marL="0" lvl="0" indent="0" algn="ctr">
                <a:lnSpc>
                  <a:spcPts val="10531"/>
                </a:lnSpc>
                <a:spcBef>
                  <a:spcPct val="0"/>
                </a:spcBef>
              </a:pPr>
              <a:r>
                <a:rPr lang="en-US" sz="6000" b="1">
                  <a:solidFill>
                    <a:srgbClr val="4659A8"/>
                  </a:solidFill>
                  <a:latin typeface="Arial" panose="020B0604020202020204" pitchFamily="34" charset="0"/>
                  <a:cs typeface="Arial" panose="020B0604020202020204" pitchFamily="34" charset="0"/>
                </a:rPr>
                <a:t>NỘI DUNG </a:t>
              </a:r>
            </a:p>
          </p:txBody>
        </p:sp>
      </p:grpSp>
      <p:grpSp>
        <p:nvGrpSpPr>
          <p:cNvPr id="33" name="Group 32">
            <a:extLst>
              <a:ext uri="{FF2B5EF4-FFF2-40B4-BE49-F238E27FC236}">
                <a16:creationId xmlns:a16="http://schemas.microsoft.com/office/drawing/2014/main" id="{E3A18404-621D-4044-48E1-AA14086D9AAA}"/>
              </a:ext>
            </a:extLst>
          </p:cNvPr>
          <p:cNvGrpSpPr/>
          <p:nvPr/>
        </p:nvGrpSpPr>
        <p:grpSpPr>
          <a:xfrm>
            <a:off x="2787370" y="2874241"/>
            <a:ext cx="12065275" cy="1819914"/>
            <a:chOff x="2107925" y="4052719"/>
            <a:chExt cx="12065275" cy="1819914"/>
          </a:xfrm>
        </p:grpSpPr>
        <p:grpSp>
          <p:nvGrpSpPr>
            <p:cNvPr id="31" name="Group 30">
              <a:extLst>
                <a:ext uri="{FF2B5EF4-FFF2-40B4-BE49-F238E27FC236}">
                  <a16:creationId xmlns:a16="http://schemas.microsoft.com/office/drawing/2014/main" id="{97959342-E004-995C-5B84-52A7FD167609}"/>
                </a:ext>
              </a:extLst>
            </p:cNvPr>
            <p:cNvGrpSpPr/>
            <p:nvPr/>
          </p:nvGrpSpPr>
          <p:grpSpPr>
            <a:xfrm>
              <a:off x="2107925" y="4052719"/>
              <a:ext cx="1819914" cy="1819914"/>
              <a:chOff x="2774514" y="5397823"/>
              <a:chExt cx="1819914" cy="1819914"/>
            </a:xfrm>
          </p:grpSpPr>
          <p:grpSp>
            <p:nvGrpSpPr>
              <p:cNvPr id="28" name="Group 12">
                <a:extLst>
                  <a:ext uri="{FF2B5EF4-FFF2-40B4-BE49-F238E27FC236}">
                    <a16:creationId xmlns:a16="http://schemas.microsoft.com/office/drawing/2014/main" id="{B53B5F4B-75AD-229A-CB86-82F885021087}"/>
                  </a:ext>
                </a:extLst>
              </p:cNvPr>
              <p:cNvGrpSpPr>
                <a:grpSpLocks noChangeAspect="1"/>
              </p:cNvGrpSpPr>
              <p:nvPr/>
            </p:nvGrpSpPr>
            <p:grpSpPr>
              <a:xfrm>
                <a:off x="2774514" y="5397823"/>
                <a:ext cx="1819914" cy="1819914"/>
                <a:chOff x="0" y="0"/>
                <a:chExt cx="12700000" cy="12700000"/>
              </a:xfrm>
              <a:solidFill>
                <a:schemeClr val="accent5">
                  <a:lumMod val="40000"/>
                  <a:lumOff val="60000"/>
                </a:schemeClr>
              </a:solidFill>
            </p:grpSpPr>
            <p:sp>
              <p:nvSpPr>
                <p:cNvPr id="29" name="Freeform 13">
                  <a:extLst>
                    <a:ext uri="{FF2B5EF4-FFF2-40B4-BE49-F238E27FC236}">
                      <a16:creationId xmlns:a16="http://schemas.microsoft.com/office/drawing/2014/main" id="{8C22122E-D756-A84F-4995-43E6019C7934}"/>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grpFill/>
              </p:spPr>
              <p:txBody>
                <a:bodyPr/>
                <a:lstStyle/>
                <a:p>
                  <a:endParaRPr lang="en-US"/>
                </a:p>
              </p:txBody>
            </p:sp>
          </p:grpSp>
          <p:sp>
            <p:nvSpPr>
              <p:cNvPr id="30" name="TextBox 29">
                <a:extLst>
                  <a:ext uri="{FF2B5EF4-FFF2-40B4-BE49-F238E27FC236}">
                    <a16:creationId xmlns:a16="http://schemas.microsoft.com/office/drawing/2014/main" id="{7897502A-A421-11AA-19A8-E88C2CF49144}"/>
                  </a:ext>
                </a:extLst>
              </p:cNvPr>
              <p:cNvSpPr txBox="1"/>
              <p:nvPr/>
            </p:nvSpPr>
            <p:spPr>
              <a:xfrm>
                <a:off x="3135282" y="5799949"/>
                <a:ext cx="1098378" cy="1015663"/>
              </a:xfrm>
              <a:prstGeom prst="rect">
                <a:avLst/>
              </a:prstGeom>
              <a:noFill/>
            </p:spPr>
            <p:txBody>
              <a:bodyPr wrap="none" rtlCol="0">
                <a:spAutoFit/>
              </a:bodyPr>
              <a:lstStyle/>
              <a:p>
                <a:r>
                  <a:rPr lang="en-US" sz="6000">
                    <a:latin typeface="Amasis MT Pro Black" panose="02040A04050005020304" pitchFamily="18" charset="0"/>
                  </a:rPr>
                  <a:t>01</a:t>
                </a:r>
              </a:p>
            </p:txBody>
          </p:sp>
        </p:grpSp>
        <p:sp>
          <p:nvSpPr>
            <p:cNvPr id="32" name="TextBox 31">
              <a:extLst>
                <a:ext uri="{FF2B5EF4-FFF2-40B4-BE49-F238E27FC236}">
                  <a16:creationId xmlns:a16="http://schemas.microsoft.com/office/drawing/2014/main" id="{F5D61124-E4AA-81CA-FF32-741F4F21394A}"/>
                </a:ext>
              </a:extLst>
            </p:cNvPr>
            <p:cNvSpPr txBox="1"/>
            <p:nvPr/>
          </p:nvSpPr>
          <p:spPr>
            <a:xfrm>
              <a:off x="4800600" y="4570261"/>
              <a:ext cx="9372600"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Đọc câu chuyện và trả lời câu hỏi </a:t>
              </a:r>
            </a:p>
          </p:txBody>
        </p:sp>
      </p:grpSp>
      <p:grpSp>
        <p:nvGrpSpPr>
          <p:cNvPr id="34" name="Group 33">
            <a:extLst>
              <a:ext uri="{FF2B5EF4-FFF2-40B4-BE49-F238E27FC236}">
                <a16:creationId xmlns:a16="http://schemas.microsoft.com/office/drawing/2014/main" id="{00C00E35-A702-F3B4-949E-688299D72CD0}"/>
              </a:ext>
            </a:extLst>
          </p:cNvPr>
          <p:cNvGrpSpPr/>
          <p:nvPr/>
        </p:nvGrpSpPr>
        <p:grpSpPr>
          <a:xfrm>
            <a:off x="2785732" y="5143500"/>
            <a:ext cx="12490629" cy="1819914"/>
            <a:chOff x="2107925" y="4052719"/>
            <a:chExt cx="12490629" cy="1819914"/>
          </a:xfrm>
        </p:grpSpPr>
        <p:grpSp>
          <p:nvGrpSpPr>
            <p:cNvPr id="35" name="Group 34">
              <a:extLst>
                <a:ext uri="{FF2B5EF4-FFF2-40B4-BE49-F238E27FC236}">
                  <a16:creationId xmlns:a16="http://schemas.microsoft.com/office/drawing/2014/main" id="{E8C6769B-4FDC-D5E1-B9A2-27806A64F49C}"/>
                </a:ext>
              </a:extLst>
            </p:cNvPr>
            <p:cNvGrpSpPr/>
            <p:nvPr/>
          </p:nvGrpSpPr>
          <p:grpSpPr>
            <a:xfrm>
              <a:off x="2107925" y="4052719"/>
              <a:ext cx="1819914" cy="1819914"/>
              <a:chOff x="2774514" y="5397823"/>
              <a:chExt cx="1819914" cy="1819914"/>
            </a:xfrm>
          </p:grpSpPr>
          <p:grpSp>
            <p:nvGrpSpPr>
              <p:cNvPr id="37" name="Group 12">
                <a:extLst>
                  <a:ext uri="{FF2B5EF4-FFF2-40B4-BE49-F238E27FC236}">
                    <a16:creationId xmlns:a16="http://schemas.microsoft.com/office/drawing/2014/main" id="{C63B1C8C-7E3F-5E56-06C6-CC859548AE33}"/>
                  </a:ext>
                </a:extLst>
              </p:cNvPr>
              <p:cNvGrpSpPr>
                <a:grpSpLocks noChangeAspect="1"/>
              </p:cNvGrpSpPr>
              <p:nvPr/>
            </p:nvGrpSpPr>
            <p:grpSpPr>
              <a:xfrm>
                <a:off x="2774514" y="5397823"/>
                <a:ext cx="1819914" cy="1819914"/>
                <a:chOff x="0" y="0"/>
                <a:chExt cx="12700000" cy="12700000"/>
              </a:xfrm>
              <a:solidFill>
                <a:schemeClr val="accent5">
                  <a:lumMod val="40000"/>
                  <a:lumOff val="60000"/>
                </a:schemeClr>
              </a:solidFill>
            </p:grpSpPr>
            <p:sp>
              <p:nvSpPr>
                <p:cNvPr id="39" name="Freeform 13">
                  <a:extLst>
                    <a:ext uri="{FF2B5EF4-FFF2-40B4-BE49-F238E27FC236}">
                      <a16:creationId xmlns:a16="http://schemas.microsoft.com/office/drawing/2014/main" id="{C97D3C46-5F91-178C-B0D1-6CA011AC1B55}"/>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grpFill/>
              </p:spPr>
              <p:txBody>
                <a:bodyPr/>
                <a:lstStyle/>
                <a:p>
                  <a:endParaRPr lang="en-US"/>
                </a:p>
              </p:txBody>
            </p:sp>
          </p:grpSp>
          <p:sp>
            <p:nvSpPr>
              <p:cNvPr id="38" name="TextBox 37">
                <a:extLst>
                  <a:ext uri="{FF2B5EF4-FFF2-40B4-BE49-F238E27FC236}">
                    <a16:creationId xmlns:a16="http://schemas.microsoft.com/office/drawing/2014/main" id="{731E7A07-41E8-3B70-A906-CA2D1DF3C94D}"/>
                  </a:ext>
                </a:extLst>
              </p:cNvPr>
              <p:cNvSpPr txBox="1"/>
              <p:nvPr/>
            </p:nvSpPr>
            <p:spPr>
              <a:xfrm>
                <a:off x="3135282" y="5799949"/>
                <a:ext cx="1098378" cy="1015663"/>
              </a:xfrm>
              <a:prstGeom prst="rect">
                <a:avLst/>
              </a:prstGeom>
              <a:noFill/>
            </p:spPr>
            <p:txBody>
              <a:bodyPr wrap="none" rtlCol="0">
                <a:spAutoFit/>
              </a:bodyPr>
              <a:lstStyle/>
              <a:p>
                <a:r>
                  <a:rPr lang="en-US" sz="6000">
                    <a:latin typeface="Amasis MT Pro Black" panose="02040A04050005020304" pitchFamily="18" charset="0"/>
                  </a:rPr>
                  <a:t>02</a:t>
                </a:r>
              </a:p>
            </p:txBody>
          </p:sp>
        </p:grpSp>
        <p:sp>
          <p:nvSpPr>
            <p:cNvPr id="36" name="TextBox 35">
              <a:extLst>
                <a:ext uri="{FF2B5EF4-FFF2-40B4-BE49-F238E27FC236}">
                  <a16:creationId xmlns:a16="http://schemas.microsoft.com/office/drawing/2014/main" id="{B92F3DA4-0855-2365-1A55-8B5B8AA7BBF0}"/>
                </a:ext>
              </a:extLst>
            </p:cNvPr>
            <p:cNvSpPr txBox="1"/>
            <p:nvPr/>
          </p:nvSpPr>
          <p:spPr>
            <a:xfrm>
              <a:off x="4800599" y="4570261"/>
              <a:ext cx="9797955"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Quan sát tranh và thực hiện yêu cầu</a:t>
              </a:r>
            </a:p>
          </p:txBody>
        </p:sp>
      </p:grpSp>
      <p:grpSp>
        <p:nvGrpSpPr>
          <p:cNvPr id="40" name="Group 39">
            <a:extLst>
              <a:ext uri="{FF2B5EF4-FFF2-40B4-BE49-F238E27FC236}">
                <a16:creationId xmlns:a16="http://schemas.microsoft.com/office/drawing/2014/main" id="{0512949E-3BC5-9240-73BF-B21C082F0D7A}"/>
              </a:ext>
            </a:extLst>
          </p:cNvPr>
          <p:cNvGrpSpPr/>
          <p:nvPr/>
        </p:nvGrpSpPr>
        <p:grpSpPr>
          <a:xfrm>
            <a:off x="2716663" y="7558951"/>
            <a:ext cx="6284855" cy="1819914"/>
            <a:chOff x="2107925" y="4052719"/>
            <a:chExt cx="6284855" cy="1819914"/>
          </a:xfrm>
        </p:grpSpPr>
        <p:grpSp>
          <p:nvGrpSpPr>
            <p:cNvPr id="41" name="Group 40">
              <a:extLst>
                <a:ext uri="{FF2B5EF4-FFF2-40B4-BE49-F238E27FC236}">
                  <a16:creationId xmlns:a16="http://schemas.microsoft.com/office/drawing/2014/main" id="{4B2E0BB0-5970-8FF0-93A7-0807740ABE4E}"/>
                </a:ext>
              </a:extLst>
            </p:cNvPr>
            <p:cNvGrpSpPr/>
            <p:nvPr/>
          </p:nvGrpSpPr>
          <p:grpSpPr>
            <a:xfrm>
              <a:off x="2107925" y="4052719"/>
              <a:ext cx="1819914" cy="1819914"/>
              <a:chOff x="2774514" y="5397823"/>
              <a:chExt cx="1819914" cy="1819914"/>
            </a:xfrm>
          </p:grpSpPr>
          <p:grpSp>
            <p:nvGrpSpPr>
              <p:cNvPr id="43" name="Group 12">
                <a:extLst>
                  <a:ext uri="{FF2B5EF4-FFF2-40B4-BE49-F238E27FC236}">
                    <a16:creationId xmlns:a16="http://schemas.microsoft.com/office/drawing/2014/main" id="{0E3D519B-6CEE-5264-34FD-67D784501FD2}"/>
                  </a:ext>
                </a:extLst>
              </p:cNvPr>
              <p:cNvGrpSpPr>
                <a:grpSpLocks noChangeAspect="1"/>
              </p:cNvGrpSpPr>
              <p:nvPr/>
            </p:nvGrpSpPr>
            <p:grpSpPr>
              <a:xfrm>
                <a:off x="2774514" y="5397823"/>
                <a:ext cx="1819914" cy="1819914"/>
                <a:chOff x="0" y="0"/>
                <a:chExt cx="12700000" cy="12700000"/>
              </a:xfrm>
              <a:solidFill>
                <a:schemeClr val="accent5">
                  <a:lumMod val="40000"/>
                  <a:lumOff val="60000"/>
                </a:schemeClr>
              </a:solidFill>
            </p:grpSpPr>
            <p:sp>
              <p:nvSpPr>
                <p:cNvPr id="45" name="Freeform 13">
                  <a:extLst>
                    <a:ext uri="{FF2B5EF4-FFF2-40B4-BE49-F238E27FC236}">
                      <a16:creationId xmlns:a16="http://schemas.microsoft.com/office/drawing/2014/main" id="{B0F42A97-119C-418A-43B5-CEF9CFF7CEBF}"/>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grpFill/>
              </p:spPr>
              <p:txBody>
                <a:bodyPr/>
                <a:lstStyle/>
                <a:p>
                  <a:endParaRPr lang="en-US"/>
                </a:p>
              </p:txBody>
            </p:sp>
          </p:grpSp>
          <p:sp>
            <p:nvSpPr>
              <p:cNvPr id="44" name="TextBox 43">
                <a:extLst>
                  <a:ext uri="{FF2B5EF4-FFF2-40B4-BE49-F238E27FC236}">
                    <a16:creationId xmlns:a16="http://schemas.microsoft.com/office/drawing/2014/main" id="{EEEB196A-BEFA-7959-53BD-D133D8FDB7D2}"/>
                  </a:ext>
                </a:extLst>
              </p:cNvPr>
              <p:cNvSpPr txBox="1"/>
              <p:nvPr/>
            </p:nvSpPr>
            <p:spPr>
              <a:xfrm>
                <a:off x="3135282" y="5799949"/>
                <a:ext cx="1098378" cy="1015663"/>
              </a:xfrm>
              <a:prstGeom prst="rect">
                <a:avLst/>
              </a:prstGeom>
              <a:noFill/>
            </p:spPr>
            <p:txBody>
              <a:bodyPr wrap="none" rtlCol="0">
                <a:spAutoFit/>
              </a:bodyPr>
              <a:lstStyle/>
              <a:p>
                <a:r>
                  <a:rPr lang="en-US" sz="6000">
                    <a:latin typeface="Amasis MT Pro Black" panose="02040A04050005020304" pitchFamily="18" charset="0"/>
                  </a:rPr>
                  <a:t>03</a:t>
                </a:r>
              </a:p>
            </p:txBody>
          </p:sp>
        </p:grpSp>
        <p:sp>
          <p:nvSpPr>
            <p:cNvPr id="42" name="TextBox 41">
              <a:extLst>
                <a:ext uri="{FF2B5EF4-FFF2-40B4-BE49-F238E27FC236}">
                  <a16:creationId xmlns:a16="http://schemas.microsoft.com/office/drawing/2014/main" id="{A865C3C9-07C8-C402-2807-365BF6A040C1}"/>
                </a:ext>
              </a:extLst>
            </p:cNvPr>
            <p:cNvSpPr txBox="1"/>
            <p:nvPr/>
          </p:nvSpPr>
          <p:spPr>
            <a:xfrm>
              <a:off x="4800599" y="4570261"/>
              <a:ext cx="3592181"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Luyện tập </a:t>
              </a:r>
            </a:p>
          </p:txBody>
        </p:sp>
      </p:grpSp>
      <p:grpSp>
        <p:nvGrpSpPr>
          <p:cNvPr id="46" name="Group 45">
            <a:extLst>
              <a:ext uri="{FF2B5EF4-FFF2-40B4-BE49-F238E27FC236}">
                <a16:creationId xmlns:a16="http://schemas.microsoft.com/office/drawing/2014/main" id="{7EDB812A-AE94-0A85-DDBB-329E8296FFD9}"/>
              </a:ext>
            </a:extLst>
          </p:cNvPr>
          <p:cNvGrpSpPr/>
          <p:nvPr/>
        </p:nvGrpSpPr>
        <p:grpSpPr>
          <a:xfrm>
            <a:off x="9332041" y="7509652"/>
            <a:ext cx="6284855" cy="1819914"/>
            <a:chOff x="2107925" y="4052719"/>
            <a:chExt cx="6284855" cy="1819914"/>
          </a:xfrm>
        </p:grpSpPr>
        <p:grpSp>
          <p:nvGrpSpPr>
            <p:cNvPr id="47" name="Group 46">
              <a:extLst>
                <a:ext uri="{FF2B5EF4-FFF2-40B4-BE49-F238E27FC236}">
                  <a16:creationId xmlns:a16="http://schemas.microsoft.com/office/drawing/2014/main" id="{741B9BD0-46F4-657D-E622-3BAE3DC15921}"/>
                </a:ext>
              </a:extLst>
            </p:cNvPr>
            <p:cNvGrpSpPr/>
            <p:nvPr/>
          </p:nvGrpSpPr>
          <p:grpSpPr>
            <a:xfrm>
              <a:off x="2107925" y="4052719"/>
              <a:ext cx="1819914" cy="1819914"/>
              <a:chOff x="2774514" y="5397823"/>
              <a:chExt cx="1819914" cy="1819914"/>
            </a:xfrm>
          </p:grpSpPr>
          <p:grpSp>
            <p:nvGrpSpPr>
              <p:cNvPr id="49" name="Group 12">
                <a:extLst>
                  <a:ext uri="{FF2B5EF4-FFF2-40B4-BE49-F238E27FC236}">
                    <a16:creationId xmlns:a16="http://schemas.microsoft.com/office/drawing/2014/main" id="{A744FA0E-06DA-F00F-315B-F9AB6A68C11F}"/>
                  </a:ext>
                </a:extLst>
              </p:cNvPr>
              <p:cNvGrpSpPr>
                <a:grpSpLocks noChangeAspect="1"/>
              </p:cNvGrpSpPr>
              <p:nvPr/>
            </p:nvGrpSpPr>
            <p:grpSpPr>
              <a:xfrm>
                <a:off x="2774514" y="5397823"/>
                <a:ext cx="1819914" cy="1819914"/>
                <a:chOff x="0" y="0"/>
                <a:chExt cx="12700000" cy="12700000"/>
              </a:xfrm>
              <a:solidFill>
                <a:schemeClr val="accent5">
                  <a:lumMod val="40000"/>
                  <a:lumOff val="60000"/>
                </a:schemeClr>
              </a:solidFill>
            </p:grpSpPr>
            <p:sp>
              <p:nvSpPr>
                <p:cNvPr id="51" name="Freeform 13">
                  <a:extLst>
                    <a:ext uri="{FF2B5EF4-FFF2-40B4-BE49-F238E27FC236}">
                      <a16:creationId xmlns:a16="http://schemas.microsoft.com/office/drawing/2014/main" id="{02840C77-57FD-D707-C119-56A476B4F958}"/>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grpFill/>
              </p:spPr>
              <p:txBody>
                <a:bodyPr/>
                <a:lstStyle/>
                <a:p>
                  <a:endParaRPr lang="en-US"/>
                </a:p>
              </p:txBody>
            </p:sp>
          </p:grpSp>
          <p:sp>
            <p:nvSpPr>
              <p:cNvPr id="50" name="TextBox 49">
                <a:extLst>
                  <a:ext uri="{FF2B5EF4-FFF2-40B4-BE49-F238E27FC236}">
                    <a16:creationId xmlns:a16="http://schemas.microsoft.com/office/drawing/2014/main" id="{30A7A5FE-A36F-C02D-F193-29CA2A6DC8DA}"/>
                  </a:ext>
                </a:extLst>
              </p:cNvPr>
              <p:cNvSpPr txBox="1"/>
              <p:nvPr/>
            </p:nvSpPr>
            <p:spPr>
              <a:xfrm>
                <a:off x="3135282" y="5799949"/>
                <a:ext cx="1098378" cy="1015663"/>
              </a:xfrm>
              <a:prstGeom prst="rect">
                <a:avLst/>
              </a:prstGeom>
              <a:noFill/>
            </p:spPr>
            <p:txBody>
              <a:bodyPr wrap="none" rtlCol="0">
                <a:spAutoFit/>
              </a:bodyPr>
              <a:lstStyle/>
              <a:p>
                <a:r>
                  <a:rPr lang="en-US" sz="6000">
                    <a:latin typeface="Amasis MT Pro Black" panose="02040A04050005020304" pitchFamily="18" charset="0"/>
                  </a:rPr>
                  <a:t>04</a:t>
                </a:r>
              </a:p>
            </p:txBody>
          </p:sp>
        </p:grpSp>
        <p:sp>
          <p:nvSpPr>
            <p:cNvPr id="48" name="TextBox 47">
              <a:extLst>
                <a:ext uri="{FF2B5EF4-FFF2-40B4-BE49-F238E27FC236}">
                  <a16:creationId xmlns:a16="http://schemas.microsoft.com/office/drawing/2014/main" id="{FE4D2CC7-44BF-F6A8-6FD8-CD7EAA10FF73}"/>
                </a:ext>
              </a:extLst>
            </p:cNvPr>
            <p:cNvSpPr txBox="1"/>
            <p:nvPr/>
          </p:nvSpPr>
          <p:spPr>
            <a:xfrm>
              <a:off x="4800599" y="4570261"/>
              <a:ext cx="3592181" cy="784830"/>
            </a:xfrm>
            <a:prstGeom prst="rect">
              <a:avLst/>
            </a:prstGeom>
            <a:noFill/>
          </p:spPr>
          <p:txBody>
            <a:bodyPr wrap="square" rtlCol="0">
              <a:spAutoFit/>
            </a:bodyPr>
            <a:lstStyle/>
            <a:p>
              <a:r>
                <a:rPr lang="en-US" sz="4500">
                  <a:latin typeface="Arial" panose="020B0604020202020204" pitchFamily="34" charset="0"/>
                  <a:cs typeface="Arial" panose="020B0604020202020204" pitchFamily="34" charset="0"/>
                </a:rPr>
                <a:t>Vận dụng </a:t>
              </a:r>
            </a:p>
          </p:txBody>
        </p:sp>
      </p:grpSp>
    </p:spTree>
    <p:extLst>
      <p:ext uri="{BB962C8B-B14F-4D97-AF65-F5344CB8AC3E}">
        <p14:creationId xmlns:p14="http://schemas.microsoft.com/office/powerpoint/2010/main" val="12121766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arn(inVertical)">
                                      <p:cBhvr>
                                        <p:cTn id="2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2" name="Group 2"/>
          <p:cNvGrpSpPr/>
          <p:nvPr/>
        </p:nvGrpSpPr>
        <p:grpSpPr>
          <a:xfrm>
            <a:off x="2368259" y="1851933"/>
            <a:ext cx="13551482" cy="6492852"/>
            <a:chOff x="0" y="0"/>
            <a:chExt cx="6182169" cy="3023167"/>
          </a:xfrm>
        </p:grpSpPr>
        <p:sp>
          <p:nvSpPr>
            <p:cNvPr id="3" name="Freeform 3"/>
            <p:cNvSpPr/>
            <p:nvPr/>
          </p:nvSpPr>
          <p:spPr>
            <a:xfrm>
              <a:off x="0" y="0"/>
              <a:ext cx="6182169" cy="3023167"/>
            </a:xfrm>
            <a:custGeom>
              <a:avLst/>
              <a:gdLst/>
              <a:ahLst/>
              <a:cxnLst/>
              <a:rect l="l" t="t" r="r" b="b"/>
              <a:pathLst>
                <a:path w="6182169" h="3023167">
                  <a:moveTo>
                    <a:pt x="57130" y="0"/>
                  </a:moveTo>
                  <a:lnTo>
                    <a:pt x="6125039" y="0"/>
                  </a:lnTo>
                  <a:cubicBezTo>
                    <a:pt x="6140191" y="0"/>
                    <a:pt x="6154722" y="6019"/>
                    <a:pt x="6165436" y="16733"/>
                  </a:cubicBezTo>
                  <a:cubicBezTo>
                    <a:pt x="6176150" y="27447"/>
                    <a:pt x="6182169" y="41978"/>
                    <a:pt x="6182169" y="57130"/>
                  </a:cubicBezTo>
                  <a:lnTo>
                    <a:pt x="6182169" y="2966037"/>
                  </a:lnTo>
                  <a:cubicBezTo>
                    <a:pt x="6182169" y="2981189"/>
                    <a:pt x="6176150" y="2995720"/>
                    <a:pt x="6165436" y="3006434"/>
                  </a:cubicBezTo>
                  <a:cubicBezTo>
                    <a:pt x="6154722" y="3017148"/>
                    <a:pt x="6140191" y="3023167"/>
                    <a:pt x="6125039" y="3023167"/>
                  </a:cubicBezTo>
                  <a:lnTo>
                    <a:pt x="57130" y="3023167"/>
                  </a:lnTo>
                  <a:cubicBezTo>
                    <a:pt x="41978" y="3023167"/>
                    <a:pt x="27447" y="3017148"/>
                    <a:pt x="16733" y="3006434"/>
                  </a:cubicBezTo>
                  <a:cubicBezTo>
                    <a:pt x="6019" y="2995720"/>
                    <a:pt x="0" y="2981189"/>
                    <a:pt x="0" y="2966037"/>
                  </a:cubicBezTo>
                  <a:lnTo>
                    <a:pt x="0" y="57130"/>
                  </a:lnTo>
                  <a:cubicBezTo>
                    <a:pt x="0" y="41978"/>
                    <a:pt x="6019" y="27447"/>
                    <a:pt x="16733" y="16733"/>
                  </a:cubicBezTo>
                  <a:cubicBezTo>
                    <a:pt x="27447" y="6019"/>
                    <a:pt x="41978" y="0"/>
                    <a:pt x="57130" y="0"/>
                  </a:cubicBezTo>
                  <a:close/>
                </a:path>
              </a:pathLst>
            </a:custGeom>
            <a:solidFill>
              <a:srgbClr val="000000">
                <a:alpha val="0"/>
              </a:srgbClr>
            </a:solidFill>
            <a:ln w="28575">
              <a:solidFill>
                <a:srgbClr val="4659A8"/>
              </a:solidFill>
            </a:ln>
          </p:spPr>
          <p:txBody>
            <a:bodyPr/>
            <a:lstStyle/>
            <a:p>
              <a:endParaRPr lang="en-US"/>
            </a:p>
          </p:txBody>
        </p:sp>
        <p:sp>
          <p:nvSpPr>
            <p:cNvPr id="4" name="TextBox 4"/>
            <p:cNvSpPr txBox="1"/>
            <p:nvPr/>
          </p:nvSpPr>
          <p:spPr>
            <a:xfrm>
              <a:off x="0" y="47625"/>
              <a:ext cx="812800" cy="765175"/>
            </a:xfrm>
            <a:prstGeom prst="rect">
              <a:avLst/>
            </a:prstGeom>
          </p:spPr>
          <p:txBody>
            <a:bodyPr lIns="50800" tIns="50800" rIns="50800" bIns="50800" rtlCol="0" anchor="ctr"/>
            <a:lstStyle/>
            <a:p>
              <a:pPr algn="ctr">
                <a:lnSpc>
                  <a:spcPts val="1986"/>
                </a:lnSpc>
              </a:pPr>
              <a:endParaRPr/>
            </a:p>
          </p:txBody>
        </p:sp>
      </p:grpSp>
      <p:sp>
        <p:nvSpPr>
          <p:cNvPr id="17" name="TextBox 16">
            <a:extLst>
              <a:ext uri="{FF2B5EF4-FFF2-40B4-BE49-F238E27FC236}">
                <a16:creationId xmlns:a16="http://schemas.microsoft.com/office/drawing/2014/main" id="{72FADF48-8425-28E5-2377-D6836763CF18}"/>
              </a:ext>
            </a:extLst>
          </p:cNvPr>
          <p:cNvSpPr txBox="1"/>
          <p:nvPr/>
        </p:nvSpPr>
        <p:spPr>
          <a:xfrm>
            <a:off x="3446569" y="2894262"/>
            <a:ext cx="11394861" cy="4408194"/>
          </a:xfrm>
          <a:prstGeom prst="rect">
            <a:avLst/>
          </a:prstGeom>
          <a:noFill/>
        </p:spPr>
        <p:txBody>
          <a:bodyPr wrap="square" rtlCol="0">
            <a:spAutoFit/>
          </a:bodyPr>
          <a:lstStyle/>
          <a:p>
            <a:pPr algn="ctr">
              <a:lnSpc>
                <a:spcPct val="150000"/>
              </a:lnSpc>
            </a:pPr>
            <a:r>
              <a:rPr lang="en-US" sz="6500" b="1">
                <a:solidFill>
                  <a:srgbClr val="002060"/>
                </a:solidFill>
                <a:latin typeface="Arial" panose="020B0604020202020204" pitchFamily="34" charset="0"/>
                <a:cs typeface="Arial" panose="020B0604020202020204" pitchFamily="34" charset="0"/>
              </a:rPr>
              <a:t>PHẦN 1.</a:t>
            </a:r>
          </a:p>
          <a:p>
            <a:pPr algn="ctr">
              <a:lnSpc>
                <a:spcPct val="150000"/>
              </a:lnSpc>
            </a:pPr>
            <a:r>
              <a:rPr lang="en-US" sz="6500" b="1">
                <a:solidFill>
                  <a:srgbClr val="002060"/>
                </a:solidFill>
                <a:latin typeface="Arial" panose="020B0604020202020204" pitchFamily="34" charset="0"/>
                <a:cs typeface="Arial" panose="020B0604020202020204" pitchFamily="34" charset="0"/>
              </a:rPr>
              <a:t>ĐỌC CÂU CHUYỆN </a:t>
            </a:r>
          </a:p>
          <a:p>
            <a:pPr algn="ctr">
              <a:lnSpc>
                <a:spcPct val="150000"/>
              </a:lnSpc>
            </a:pPr>
            <a:r>
              <a:rPr lang="en-US" sz="6500" b="1">
                <a:solidFill>
                  <a:srgbClr val="002060"/>
                </a:solidFill>
                <a:latin typeface="Arial" panose="020B0604020202020204" pitchFamily="34" charset="0"/>
                <a:cs typeface="Arial" panose="020B0604020202020204" pitchFamily="34" charset="0"/>
              </a:rPr>
              <a:t>VÀ TRẢ LỜI CÂU HỎI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A03AE95-AEC1-BE6B-FFBD-FB99BB25F57A}"/>
              </a:ext>
            </a:extLst>
          </p:cNvPr>
          <p:cNvSpPr/>
          <p:nvPr/>
        </p:nvSpPr>
        <p:spPr>
          <a:xfrm>
            <a:off x="850840" y="2695575"/>
            <a:ext cx="16586317" cy="6781800"/>
          </a:xfrm>
          <a:prstGeom prst="roundRect">
            <a:avLst/>
          </a:prstGeom>
          <a:solidFill>
            <a:schemeClr val="bg1"/>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14C537-219A-A400-71E5-EC4ED02FE5BF}"/>
              </a:ext>
            </a:extLst>
          </p:cNvPr>
          <p:cNvSpPr txBox="1"/>
          <p:nvPr/>
        </p:nvSpPr>
        <p:spPr>
          <a:xfrm>
            <a:off x="3695700" y="419100"/>
            <a:ext cx="108966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ĐỌC CÂU CHUYỆN </a:t>
            </a:r>
          </a:p>
        </p:txBody>
      </p:sp>
      <p:sp>
        <p:nvSpPr>
          <p:cNvPr id="11" name="TextBox 10">
            <a:extLst>
              <a:ext uri="{FF2B5EF4-FFF2-40B4-BE49-F238E27FC236}">
                <a16:creationId xmlns:a16="http://schemas.microsoft.com/office/drawing/2014/main" id="{D7458101-27BB-54D5-F90B-6B7DE7979C2E}"/>
              </a:ext>
            </a:extLst>
          </p:cNvPr>
          <p:cNvSpPr txBox="1"/>
          <p:nvPr/>
        </p:nvSpPr>
        <p:spPr>
          <a:xfrm>
            <a:off x="914399" y="1532263"/>
            <a:ext cx="16459200" cy="784830"/>
          </a:xfrm>
          <a:prstGeom prst="rect">
            <a:avLst/>
          </a:prstGeom>
          <a:noFill/>
        </p:spPr>
        <p:txBody>
          <a:bodyPr wrap="square" rtlCol="0">
            <a:spAutoFit/>
          </a:bodyPr>
          <a:lstStyle/>
          <a:p>
            <a:pPr algn="ctr"/>
            <a:r>
              <a:rPr lang="en-US" sz="4500">
                <a:latin typeface="Arial" panose="020B0604020202020204" pitchFamily="34" charset="0"/>
                <a:cs typeface="Arial" panose="020B0604020202020204" pitchFamily="34" charset="0"/>
              </a:rPr>
              <a:t>Đọc câu chuyện </a:t>
            </a:r>
            <a:r>
              <a:rPr lang="en-US" sz="4500" i="1">
                <a:solidFill>
                  <a:srgbClr val="C00000"/>
                </a:solidFill>
                <a:latin typeface="Arial" panose="020B0604020202020204" pitchFamily="34" charset="0"/>
                <a:cs typeface="Arial" panose="020B0604020202020204" pitchFamily="34" charset="0"/>
              </a:rPr>
              <a:t>Buổi học đầu tiên </a:t>
            </a:r>
            <a:r>
              <a:rPr lang="en-US" sz="4500">
                <a:latin typeface="Arial" panose="020B0604020202020204" pitchFamily="34" charset="0"/>
                <a:cs typeface="Arial" panose="020B0604020202020204" pitchFamily="34" charset="0"/>
              </a:rPr>
              <a:t>SHS tr.10 và trả lời câu hỏi: </a:t>
            </a:r>
          </a:p>
        </p:txBody>
      </p:sp>
      <p:sp>
        <p:nvSpPr>
          <p:cNvPr id="13" name="TextBox 12">
            <a:extLst>
              <a:ext uri="{FF2B5EF4-FFF2-40B4-BE49-F238E27FC236}">
                <a16:creationId xmlns:a16="http://schemas.microsoft.com/office/drawing/2014/main" id="{5F0364BD-0934-7A31-C4B4-1A0A0A63418D}"/>
              </a:ext>
            </a:extLst>
          </p:cNvPr>
          <p:cNvSpPr txBox="1"/>
          <p:nvPr/>
        </p:nvSpPr>
        <p:spPr>
          <a:xfrm>
            <a:off x="3593201" y="3579902"/>
            <a:ext cx="13030200" cy="2057999"/>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a. </a:t>
            </a:r>
            <a:r>
              <a:rPr lang="vi-VN" sz="4500"/>
              <a:t>Vì sao một số bạn trong lớp lại cười khi nghe bạn Hà kể về công việc của bố mẹ?</a:t>
            </a:r>
            <a:endParaRPr lang="en-US" sz="4500"/>
          </a:p>
        </p:txBody>
      </p:sp>
      <p:sp>
        <p:nvSpPr>
          <p:cNvPr id="17" name="TextBox 16">
            <a:extLst>
              <a:ext uri="{FF2B5EF4-FFF2-40B4-BE49-F238E27FC236}">
                <a16:creationId xmlns:a16="http://schemas.microsoft.com/office/drawing/2014/main" id="{AF2ECC68-8FDD-576A-C6A0-6F64ED97D7AA}"/>
              </a:ext>
            </a:extLst>
          </p:cNvPr>
          <p:cNvSpPr txBox="1"/>
          <p:nvPr/>
        </p:nvSpPr>
        <p:spPr>
          <a:xfrm>
            <a:off x="3617014" y="6076950"/>
            <a:ext cx="13030200" cy="2057999"/>
          </a:xfrm>
          <a:prstGeom prst="rect">
            <a:avLst/>
          </a:prstGeom>
          <a:noFill/>
        </p:spPr>
        <p:txBody>
          <a:bodyPr wrap="square">
            <a:spAutoFit/>
          </a:bodyPr>
          <a:lstStyle/>
          <a:p>
            <a:pPr algn="just">
              <a:lnSpc>
                <a:spcPct val="150000"/>
              </a:lnSpc>
            </a:pPr>
            <a:r>
              <a:rPr lang="en-US" sz="4500">
                <a:latin typeface="Arial" panose="020B0604020202020204" pitchFamily="34" charset="0"/>
                <a:cs typeface="Arial" panose="020B0604020202020204" pitchFamily="34" charset="0"/>
              </a:rPr>
              <a:t>b. </a:t>
            </a:r>
            <a:r>
              <a:rPr lang="vi-VN" sz="4500"/>
              <a:t>Chúng ta nên có thái độ như thế nào với người lao động?</a:t>
            </a:r>
            <a:endParaRPr lang="en-US" sz="4500"/>
          </a:p>
        </p:txBody>
      </p:sp>
    </p:spTree>
    <p:extLst>
      <p:ext uri="{BB962C8B-B14F-4D97-AF65-F5344CB8AC3E}">
        <p14:creationId xmlns:p14="http://schemas.microsoft.com/office/powerpoint/2010/main" val="11360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1082</Words>
  <Application>Microsoft Office PowerPoint</Application>
  <PresentationFormat>Custom</PresentationFormat>
  <Paragraphs>101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Arial</vt:lpstr>
      <vt:lpstr>Amasis MT Pro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Yellow Cute Illustrative Bingo Game Presentation</dc:title>
  <cp:lastModifiedBy>PC</cp:lastModifiedBy>
  <cp:revision>4</cp:revision>
  <dcterms:created xsi:type="dcterms:W3CDTF">2006-08-16T00:00:00Z</dcterms:created>
  <dcterms:modified xsi:type="dcterms:W3CDTF">2023-08-25T06:24:02Z</dcterms:modified>
  <dc:identifier>DAFpWbCrkVU</dc:identifier>
</cp:coreProperties>
</file>