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2" r:id="rId2"/>
    <p:sldId id="260" r:id="rId3"/>
    <p:sldId id="256" r:id="rId4"/>
    <p:sldId id="263" r:id="rId5"/>
    <p:sldId id="259" r:id="rId6"/>
    <p:sldId id="273" r:id="rId7"/>
    <p:sldId id="275" r:id="rId8"/>
    <p:sldId id="274" r:id="rId9"/>
    <p:sldId id="276" r:id="rId10"/>
    <p:sldId id="258" r:id="rId11"/>
    <p:sldId id="272" r:id="rId12"/>
    <p:sldId id="261" r:id="rId13"/>
    <p:sldId id="257" r:id="rId14"/>
    <p:sldId id="265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Wingdings 3" panose="05040102010807070707" pitchFamily="18" charset="2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4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2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469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4756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70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43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8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7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1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9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1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2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1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4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3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svg"/><Relationship Id="rId5" Type="http://schemas.openxmlformats.org/officeDocument/2006/relationships/image" Target="../media/image16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3">
            <a:extLst>
              <a:ext uri="{FF2B5EF4-FFF2-40B4-BE49-F238E27FC236}">
                <a16:creationId xmlns:a16="http://schemas.microsoft.com/office/drawing/2014/main" id="{36C72421-13C6-4F89-87FA-DDE875D4E085}"/>
              </a:ext>
            </a:extLst>
          </p:cNvPr>
          <p:cNvSpPr txBox="1"/>
          <p:nvPr/>
        </p:nvSpPr>
        <p:spPr>
          <a:xfrm>
            <a:off x="-33867" y="3467100"/>
            <a:ext cx="14020800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 MẾN CHÀO CÁC EM HỌC SINH ĐẾN VỚI BÀI HỌC MỚI</a:t>
            </a:r>
            <a:endParaRPr lang="vi-VN" sz="7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âu hỏi">
            <a:extLst>
              <a:ext uri="{FF2B5EF4-FFF2-40B4-BE49-F238E27FC236}">
                <a16:creationId xmlns:a16="http://schemas.microsoft.com/office/drawing/2014/main" id="{8F7215D0-D269-4EF2-8A35-12B7DB07F991}"/>
              </a:ext>
            </a:extLst>
          </p:cNvPr>
          <p:cNvSpPr/>
          <p:nvPr/>
        </p:nvSpPr>
        <p:spPr>
          <a:xfrm>
            <a:off x="2990850" y="523070"/>
            <a:ext cx="12306300" cy="1515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</a:rPr>
              <a:t>Câu 5: </a:t>
            </a:r>
            <a:r>
              <a:rPr lang="vi-VN" sz="3600" dirty="0">
                <a:solidFill>
                  <a:schemeClr val="tx1"/>
                </a:solidFill>
              </a:rPr>
              <a:t>Qua câu </a:t>
            </a:r>
            <a:r>
              <a:rPr lang="vi-VN" sz="3600" dirty="0" err="1">
                <a:solidFill>
                  <a:schemeClr val="tx1"/>
                </a:solidFill>
              </a:rPr>
              <a:t>cuối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bài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đọc</a:t>
            </a:r>
            <a:r>
              <a:rPr lang="vi-VN" sz="3600" dirty="0">
                <a:solidFill>
                  <a:schemeClr val="tx1"/>
                </a:solidFill>
              </a:rPr>
              <a:t>, </a:t>
            </a:r>
            <a:r>
              <a:rPr lang="vi-VN" sz="3600" dirty="0" err="1">
                <a:solidFill>
                  <a:schemeClr val="tx1"/>
                </a:solidFill>
              </a:rPr>
              <a:t>chúng</a:t>
            </a:r>
            <a:r>
              <a:rPr lang="vi-VN" sz="3600" dirty="0">
                <a:solidFill>
                  <a:schemeClr val="tx1"/>
                </a:solidFill>
              </a:rPr>
              <a:t> ta </a:t>
            </a:r>
            <a:r>
              <a:rPr lang="vi-VN" sz="3600" dirty="0" err="1">
                <a:solidFill>
                  <a:schemeClr val="tx1"/>
                </a:solidFill>
              </a:rPr>
              <a:t>thấy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được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điều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gì</a:t>
            </a:r>
            <a:r>
              <a:rPr lang="vi-VN" sz="3600" dirty="0">
                <a:solidFill>
                  <a:schemeClr val="tx1"/>
                </a:solidFill>
              </a:rPr>
              <a:t>? 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Đáp án đúng">
            <a:extLst>
              <a:ext uri="{FF2B5EF4-FFF2-40B4-BE49-F238E27FC236}">
                <a16:creationId xmlns:a16="http://schemas.microsoft.com/office/drawing/2014/main" id="{4FE16506-BCC7-4A8D-87CD-3C93F487321D}"/>
              </a:ext>
            </a:extLst>
          </p:cNvPr>
          <p:cNvSpPr/>
          <p:nvPr/>
        </p:nvSpPr>
        <p:spPr>
          <a:xfrm>
            <a:off x="9934196" y="2433918"/>
            <a:ext cx="7492417" cy="21291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400" noProof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Tình cảm gắn bó, thân thiết giữa mọi người trong gia đinh, làng xóm</a:t>
            </a:r>
          </a:p>
        </p:txBody>
      </p:sp>
      <p:sp>
        <p:nvSpPr>
          <p:cNvPr id="17" name="Đáp án sai 1">
            <a:extLst>
              <a:ext uri="{FF2B5EF4-FFF2-40B4-BE49-F238E27FC236}">
                <a16:creationId xmlns:a16="http://schemas.microsoft.com/office/drawing/2014/main" id="{E8D68FEC-EB5F-4E16-ABB2-8086641A71FC}"/>
              </a:ext>
            </a:extLst>
          </p:cNvPr>
          <p:cNvSpPr/>
          <p:nvPr/>
        </p:nvSpPr>
        <p:spPr>
          <a:xfrm>
            <a:off x="861387" y="5770791"/>
            <a:ext cx="7492418" cy="20643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400" noProof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Cảnh lao động hăng say của mọi người trong gia đinh, làng xóm</a:t>
            </a:r>
          </a:p>
        </p:txBody>
      </p:sp>
      <p:sp>
        <p:nvSpPr>
          <p:cNvPr id="18" name="Đáp án sai 2">
            <a:extLst>
              <a:ext uri="{FF2B5EF4-FFF2-40B4-BE49-F238E27FC236}">
                <a16:creationId xmlns:a16="http://schemas.microsoft.com/office/drawing/2014/main" id="{C1D3E6D8-616F-4370-B084-CCC5F3C762B4}"/>
              </a:ext>
            </a:extLst>
          </p:cNvPr>
          <p:cNvSpPr/>
          <p:nvPr/>
        </p:nvSpPr>
        <p:spPr>
          <a:xfrm>
            <a:off x="861387" y="2451847"/>
            <a:ext cx="7492418" cy="21291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400" noProof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Thời tiết giá lạnh ở miền núi khi màn đêm buông xuống</a:t>
            </a:r>
          </a:p>
        </p:txBody>
      </p:sp>
      <p:sp>
        <p:nvSpPr>
          <p:cNvPr id="19" name="Đáp án sai 3">
            <a:extLst>
              <a:ext uri="{FF2B5EF4-FFF2-40B4-BE49-F238E27FC236}">
                <a16:creationId xmlns:a16="http://schemas.microsoft.com/office/drawing/2014/main" id="{F06DA225-7E61-424F-86D4-8690B4607258}"/>
              </a:ext>
            </a:extLst>
          </p:cNvPr>
          <p:cNvSpPr/>
          <p:nvPr/>
        </p:nvSpPr>
        <p:spPr>
          <a:xfrm>
            <a:off x="9934196" y="5770789"/>
            <a:ext cx="7492417" cy="20643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400" noProof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Cảnh vắng ở bản làng trong mùa đi làm nương.</a:t>
            </a: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8362F20E-ACFF-44D1-8C62-6F2C3232C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95269" y="2229641"/>
            <a:ext cx="1731344" cy="1322969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1CDA48D9-1CBD-46B7-BAF2-C833378D06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898057" y="2436159"/>
            <a:ext cx="1691494" cy="1322969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D3941787-9687-4094-8796-2D35237781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805821" y="5934215"/>
            <a:ext cx="1880333" cy="140405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3238504B-CD9D-4B05-AEB5-5DD6D7F40F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901123" y="6035593"/>
            <a:ext cx="1708752" cy="1336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AC99576-60CD-42E9-B11C-1431FE95EE11}"/>
              </a:ext>
            </a:extLst>
          </p:cNvPr>
          <p:cNvSpPr txBox="1"/>
          <p:nvPr/>
        </p:nvSpPr>
        <p:spPr>
          <a:xfrm>
            <a:off x="5066931" y="3224491"/>
            <a:ext cx="8154136" cy="145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7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88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852589" y="1866900"/>
            <a:ext cx="9758001" cy="4975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trong 2 </a:t>
            </a:r>
            <a:r>
              <a:rPr lang="vi-VN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vi-VN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sau:</a:t>
            </a:r>
          </a:p>
          <a:p>
            <a:pPr marL="742950" indent="-742950" algn="just">
              <a:lnSpc>
                <a:spcPct val="150000"/>
              </a:lnSpc>
              <a:buAutoNum type="arabicPeriod"/>
            </a:pP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đơn xin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AutoNum type="arabicPeriod"/>
            </a:pP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văn nêu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nhân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Uy-li-am trong câu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">
            <a:extLst>
              <a:ext uri="{FF2B5EF4-FFF2-40B4-BE49-F238E27FC236}">
                <a16:creationId xmlns:a16="http://schemas.microsoft.com/office/drawing/2014/main" id="{DA4ED82A-16E5-49AC-8203-591BB76EF644}"/>
              </a:ext>
            </a:extLst>
          </p:cNvPr>
          <p:cNvSpPr txBox="1"/>
          <p:nvPr/>
        </p:nvSpPr>
        <p:spPr>
          <a:xfrm>
            <a:off x="5167819" y="3614063"/>
            <a:ext cx="13255983" cy="1949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lvl="1" indent="-6858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</a:p>
          <a:p>
            <a:pPr marL="685800" lvl="1" indent="-6858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4400" u="none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4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u="none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B246CA06-5E24-4717-9EDF-BF3EC26490EA}"/>
              </a:ext>
            </a:extLst>
          </p:cNvPr>
          <p:cNvSpPr txBox="1"/>
          <p:nvPr/>
        </p:nvSpPr>
        <p:spPr>
          <a:xfrm>
            <a:off x="6197859" y="2252169"/>
            <a:ext cx="10879209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</a:pPr>
            <a:r>
              <a:rPr lang="en-US" sz="7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6">
            <a:extLst>
              <a:ext uri="{FF2B5EF4-FFF2-40B4-BE49-F238E27FC236}">
                <a16:creationId xmlns:a16="http://schemas.microsoft.com/office/drawing/2014/main" id="{75CA63CA-1CB4-41FE-BF1A-0EEFFFA457D8}"/>
              </a:ext>
            </a:extLst>
          </p:cNvPr>
          <p:cNvSpPr txBox="1"/>
          <p:nvPr/>
        </p:nvSpPr>
        <p:spPr>
          <a:xfrm>
            <a:off x="627117" y="1953234"/>
            <a:ext cx="10918187" cy="305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7000" b="1" u="none" dirty="0">
                <a:solidFill>
                  <a:srgbClr val="C00000"/>
                </a:solidFill>
              </a:rPr>
              <a:t>XIN CHÀO TẠM BIỆT VÀ HẸN GẶP LẠI</a:t>
            </a:r>
            <a:endParaRPr lang="en-US" sz="7000" b="1" u="none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2BFDEBF-94F3-4B63-8572-7EA2767A124E}"/>
              </a:ext>
            </a:extLst>
          </p:cNvPr>
          <p:cNvSpPr txBox="1"/>
          <p:nvPr/>
        </p:nvSpPr>
        <p:spPr>
          <a:xfrm>
            <a:off x="3408612" y="2490648"/>
            <a:ext cx="11541853" cy="3494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8000" b="1" dirty="0">
                <a:solidFill>
                  <a:srgbClr val="C00000"/>
                </a:solidFill>
              </a:rPr>
              <a:t>BÀI 5:</a:t>
            </a:r>
          </a:p>
          <a:p>
            <a:pPr marL="0" lvl="0" indent="0" algn="ctr">
              <a:lnSpc>
                <a:spcPct val="150000"/>
              </a:lnSpc>
            </a:pPr>
            <a:r>
              <a:rPr lang="vi-VN" sz="8000" b="1" dirty="0">
                <a:solidFill>
                  <a:srgbClr val="C00000"/>
                </a:solidFill>
              </a:rPr>
              <a:t>ÔN TẬP GIỮA HỌC KÌ I</a:t>
            </a:r>
            <a:endParaRPr lang="en-US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45774" y="5936120"/>
            <a:ext cx="30579547" cy="15289774"/>
          </a:xfrm>
          <a:custGeom>
            <a:avLst/>
            <a:gdLst/>
            <a:ahLst/>
            <a:cxnLst/>
            <a:rect l="l" t="t" r="r" b="b"/>
            <a:pathLst>
              <a:path w="30579547" h="15289774">
                <a:moveTo>
                  <a:pt x="0" y="0"/>
                </a:moveTo>
                <a:lnTo>
                  <a:pt x="30579548" y="0"/>
                </a:lnTo>
                <a:lnTo>
                  <a:pt x="30579548" y="15289774"/>
                </a:lnTo>
                <a:lnTo>
                  <a:pt x="0" y="15289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05260" y="625825"/>
            <a:ext cx="13077480" cy="9035350"/>
          </a:xfrm>
          <a:custGeom>
            <a:avLst/>
            <a:gdLst/>
            <a:ahLst/>
            <a:cxnLst/>
            <a:rect l="l" t="t" r="r" b="b"/>
            <a:pathLst>
              <a:path w="13077480" h="9035350">
                <a:moveTo>
                  <a:pt x="0" y="0"/>
                </a:moveTo>
                <a:lnTo>
                  <a:pt x="13077480" y="0"/>
                </a:lnTo>
                <a:lnTo>
                  <a:pt x="13077480" y="9035350"/>
                </a:lnTo>
                <a:lnTo>
                  <a:pt x="0" y="9035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2625" y="3086770"/>
            <a:ext cx="2151064" cy="4909066"/>
          </a:xfrm>
          <a:custGeom>
            <a:avLst/>
            <a:gdLst/>
            <a:ahLst/>
            <a:cxnLst/>
            <a:rect l="l" t="t" r="r" b="b"/>
            <a:pathLst>
              <a:path w="2151064" h="4909066">
                <a:moveTo>
                  <a:pt x="0" y="0"/>
                </a:moveTo>
                <a:lnTo>
                  <a:pt x="2151064" y="0"/>
                </a:lnTo>
                <a:lnTo>
                  <a:pt x="2151064" y="4909066"/>
                </a:lnTo>
                <a:lnTo>
                  <a:pt x="0" y="49090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768051" y="1088236"/>
            <a:ext cx="8751898" cy="5861310"/>
            <a:chOff x="0" y="0"/>
            <a:chExt cx="1366503" cy="9151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66503" cy="915172"/>
            </a:xfrm>
            <a:custGeom>
              <a:avLst/>
              <a:gdLst/>
              <a:ahLst/>
              <a:cxnLst/>
              <a:rect l="l" t="t" r="r" b="b"/>
              <a:pathLst>
                <a:path w="1366503" h="915172">
                  <a:moveTo>
                    <a:pt x="1242043" y="915172"/>
                  </a:moveTo>
                  <a:lnTo>
                    <a:pt x="124460" y="915172"/>
                  </a:lnTo>
                  <a:cubicBezTo>
                    <a:pt x="55880" y="915172"/>
                    <a:pt x="0" y="859292"/>
                    <a:pt x="0" y="79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2043" y="0"/>
                  </a:lnTo>
                  <a:cubicBezTo>
                    <a:pt x="1310623" y="0"/>
                    <a:pt x="1366503" y="55880"/>
                    <a:pt x="1366503" y="124460"/>
                  </a:cubicBezTo>
                  <a:lnTo>
                    <a:pt x="1366503" y="790712"/>
                  </a:lnTo>
                  <a:cubicBezTo>
                    <a:pt x="1366503" y="859292"/>
                    <a:pt x="1310623" y="915172"/>
                    <a:pt x="1242043" y="915172"/>
                  </a:cubicBezTo>
                  <a:close/>
                </a:path>
              </a:pathLst>
            </a:custGeom>
            <a:solidFill>
              <a:srgbClr val="FFD0DA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5682740" y="3317981"/>
            <a:ext cx="6663910" cy="4446645"/>
          </a:xfrm>
          <a:custGeom>
            <a:avLst/>
            <a:gdLst/>
            <a:ahLst/>
            <a:cxnLst/>
            <a:rect l="l" t="t" r="r" b="b"/>
            <a:pathLst>
              <a:path w="6663910" h="4446645">
                <a:moveTo>
                  <a:pt x="0" y="0"/>
                </a:moveTo>
                <a:lnTo>
                  <a:pt x="6663909" y="0"/>
                </a:lnTo>
                <a:lnTo>
                  <a:pt x="6663909" y="4446645"/>
                </a:lnTo>
                <a:lnTo>
                  <a:pt x="0" y="4446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204400">
            <a:off x="14144451" y="966510"/>
            <a:ext cx="864175" cy="1033252"/>
          </a:xfrm>
          <a:custGeom>
            <a:avLst/>
            <a:gdLst/>
            <a:ahLst/>
            <a:cxnLst/>
            <a:rect l="l" t="t" r="r" b="b"/>
            <a:pathLst>
              <a:path w="864175" h="1033252">
                <a:moveTo>
                  <a:pt x="0" y="0"/>
                </a:moveTo>
                <a:lnTo>
                  <a:pt x="864175" y="0"/>
                </a:lnTo>
                <a:lnTo>
                  <a:pt x="864175" y="1033252"/>
                </a:lnTo>
                <a:lnTo>
                  <a:pt x="0" y="10332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953414" flipH="1">
            <a:off x="3143188" y="4368184"/>
            <a:ext cx="895712" cy="1070960"/>
          </a:xfrm>
          <a:custGeom>
            <a:avLst/>
            <a:gdLst/>
            <a:ahLst/>
            <a:cxnLst/>
            <a:rect l="l" t="t" r="r" b="b"/>
            <a:pathLst>
              <a:path w="895712" h="1070960">
                <a:moveTo>
                  <a:pt x="895712" y="0"/>
                </a:moveTo>
                <a:lnTo>
                  <a:pt x="0" y="0"/>
                </a:lnTo>
                <a:lnTo>
                  <a:pt x="0" y="1070960"/>
                </a:lnTo>
                <a:lnTo>
                  <a:pt x="895712" y="1070960"/>
                </a:lnTo>
                <a:lnTo>
                  <a:pt x="89571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BAC99576-60CD-42E9-B11C-1431FE95EE11}"/>
              </a:ext>
            </a:extLst>
          </p:cNvPr>
          <p:cNvSpPr txBox="1"/>
          <p:nvPr/>
        </p:nvSpPr>
        <p:spPr>
          <a:xfrm>
            <a:off x="5066931" y="3224491"/>
            <a:ext cx="8154136" cy="1456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6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63D2EC9-11DA-4A8F-89B6-C9C015149F6C}"/>
              </a:ext>
            </a:extLst>
          </p:cNvPr>
          <p:cNvSpPr txBox="1"/>
          <p:nvPr/>
        </p:nvSpPr>
        <p:spPr>
          <a:xfrm>
            <a:off x="1143000" y="3318577"/>
            <a:ext cx="6400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Em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hãy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thầm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Đi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làm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nương</a:t>
            </a:r>
            <a:endParaRPr lang="vi-VN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F1D78AA-853C-42AC-9944-4A7AD4EBD806}"/>
              </a:ext>
            </a:extLst>
          </p:cNvPr>
          <p:cNvSpPr txBox="1"/>
          <p:nvPr/>
        </p:nvSpPr>
        <p:spPr>
          <a:xfrm>
            <a:off x="3581400" y="876992"/>
            <a:ext cx="1234440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 sai 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1: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nương?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0CD7BDF0-B232-4264-8FC4-A8877CD60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002619"/>
              </p:ext>
            </p:extLst>
          </p:nvPr>
        </p:nvGraphicFramePr>
        <p:xfrm>
          <a:off x="1143000" y="4381500"/>
          <a:ext cx="16002000" cy="4885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0">
                  <a:extLst>
                    <a:ext uri="{9D8B030D-6E8A-4147-A177-3AD203B41FA5}">
                      <a16:colId xmlns:a16="http://schemas.microsoft.com/office/drawing/2014/main" val="218399620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67754073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274569243"/>
                    </a:ext>
                  </a:extLst>
                </a:gridCol>
              </a:tblGrid>
              <a:tr h="684513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ngữ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ảnh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Đúng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Sai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790511"/>
                  </a:ext>
                </a:extLst>
              </a:tr>
              <a:tr h="6845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làng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đều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đi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nương</a:t>
                      </a:r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191518"/>
                  </a:ext>
                </a:extLst>
              </a:tr>
              <a:tr h="6845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Trên nương,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mỗi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việc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077929"/>
                  </a:ext>
                </a:extLst>
              </a:tr>
              <a:tr h="6845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Trên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sàn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dưới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đất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mọi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nhà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đều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vắng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tanh.</a:t>
                      </a:r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233198"/>
                  </a:ext>
                </a:extLst>
              </a:tr>
              <a:tr h="14580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Con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ngựa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đeo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tất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đạc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nông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cụ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trên lưng.</a:t>
                      </a:r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381899"/>
                  </a:ext>
                </a:extLst>
              </a:tr>
            </a:tbl>
          </a:graphicData>
        </a:graphic>
      </p:graphicFrame>
      <p:pic>
        <p:nvPicPr>
          <p:cNvPr id="18" name="Picture 5">
            <a:extLst>
              <a:ext uri="{FF2B5EF4-FFF2-40B4-BE49-F238E27FC236}">
                <a16:creationId xmlns:a16="http://schemas.microsoft.com/office/drawing/2014/main" id="{7439A619-2E08-4923-9441-181478F58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030200" y="5219700"/>
            <a:ext cx="612820" cy="533400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B5597FAB-848C-4334-9C9B-30A61FE081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619390" y="5905500"/>
            <a:ext cx="612820" cy="533400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25027358-4D4B-480F-8289-8DC8366D4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030200" y="6824262"/>
            <a:ext cx="612820" cy="533400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4CAE5B0-C69A-4785-98AC-8A856110D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619390" y="7962900"/>
            <a:ext cx="612820" cy="5334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F1D78AA-853C-42AC-9944-4A7AD4EBD806}"/>
              </a:ext>
            </a:extLst>
          </p:cNvPr>
          <p:cNvSpPr txBox="1"/>
          <p:nvPr/>
        </p:nvSpPr>
        <p:spPr>
          <a:xfrm>
            <a:off x="3308857" y="1210062"/>
            <a:ext cx="123444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/>
              <a:t>Câu 2: </a:t>
            </a:r>
            <a:r>
              <a:rPr lang="vi-VN" sz="3600" dirty="0" err="1"/>
              <a:t>Những</a:t>
            </a:r>
            <a:r>
              <a:rPr lang="vi-VN" sz="3600" dirty="0"/>
              <a:t> chi </a:t>
            </a:r>
            <a:r>
              <a:rPr lang="vi-VN" sz="3600" dirty="0" err="1"/>
              <a:t>tiết</a:t>
            </a:r>
            <a:r>
              <a:rPr lang="vi-VN" sz="3600" dirty="0"/>
              <a:t> </a:t>
            </a:r>
            <a:r>
              <a:rPr lang="vi-VN" sz="3600" dirty="0" err="1"/>
              <a:t>nào</a:t>
            </a:r>
            <a:r>
              <a:rPr lang="vi-VN" sz="3600" dirty="0"/>
              <a:t> trong </a:t>
            </a:r>
            <a:r>
              <a:rPr lang="vi-VN" sz="3600" dirty="0" err="1"/>
              <a:t>bài</a:t>
            </a:r>
            <a:r>
              <a:rPr lang="vi-VN" sz="3600" dirty="0"/>
              <a:t> </a:t>
            </a:r>
            <a:r>
              <a:rPr lang="vi-VN" sz="3600" dirty="0" err="1"/>
              <a:t>đọc</a:t>
            </a:r>
            <a:r>
              <a:rPr lang="vi-VN" sz="3600" dirty="0"/>
              <a:t> cho </a:t>
            </a:r>
            <a:r>
              <a:rPr lang="vi-VN" sz="3600" dirty="0" err="1"/>
              <a:t>thấy</a:t>
            </a:r>
            <a:r>
              <a:rPr lang="vi-VN" sz="3600" dirty="0"/>
              <a:t> </a:t>
            </a:r>
            <a:r>
              <a:rPr lang="vi-VN" sz="3600" dirty="0" err="1"/>
              <a:t>cảnh</a:t>
            </a:r>
            <a:r>
              <a:rPr lang="vi-VN" sz="3600" dirty="0"/>
              <a:t> </a:t>
            </a:r>
            <a:r>
              <a:rPr lang="vi-VN" sz="3600" dirty="0" err="1"/>
              <a:t>làm</a:t>
            </a:r>
            <a:r>
              <a:rPr lang="vi-VN" sz="3600" dirty="0"/>
              <a:t> nương </a:t>
            </a:r>
            <a:r>
              <a:rPr lang="vi-VN" sz="3600" dirty="0" err="1"/>
              <a:t>diễn</a:t>
            </a:r>
            <a:r>
              <a:rPr lang="vi-VN" sz="3600" dirty="0"/>
              <a:t> ra ở </a:t>
            </a:r>
            <a:r>
              <a:rPr lang="vi-VN" sz="3600" dirty="0" err="1"/>
              <a:t>miền</a:t>
            </a:r>
            <a:r>
              <a:rPr lang="vi-VN" sz="3600" dirty="0"/>
              <a:t> </a:t>
            </a:r>
            <a:r>
              <a:rPr lang="vi-VN" sz="3600" dirty="0" err="1"/>
              <a:t>núi</a:t>
            </a:r>
            <a:r>
              <a:rPr lang="vi-VN" sz="3600" dirty="0"/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0CD7BDF0-B232-4264-8FC4-A8877CD60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730103"/>
              </p:ext>
            </p:extLst>
          </p:nvPr>
        </p:nvGraphicFramePr>
        <p:xfrm>
          <a:off x="1143000" y="3924300"/>
          <a:ext cx="16002000" cy="435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0">
                  <a:extLst>
                    <a:ext uri="{9D8B030D-6E8A-4147-A177-3AD203B41FA5}">
                      <a16:colId xmlns:a16="http://schemas.microsoft.com/office/drawing/2014/main" val="218399620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67754073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274569243"/>
                    </a:ext>
                  </a:extLst>
                </a:gridCol>
              </a:tblGrid>
              <a:tr h="622285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ngữ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ảnh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Đúng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Sai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790511"/>
                  </a:ext>
                </a:extLst>
              </a:tr>
              <a:tr h="7388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Nương xa,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nhiều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đi lên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tận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ngọn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191518"/>
                  </a:ext>
                </a:extLst>
              </a:tr>
              <a:tr h="7388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lớn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đánh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trâu ra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cày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077929"/>
                  </a:ext>
                </a:extLst>
              </a:tr>
              <a:tr h="7388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Mấy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chú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bé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tìm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chỗ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bắc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bếp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thổi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cơm ở ven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suối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233198"/>
                  </a:ext>
                </a:extLst>
              </a:tr>
              <a:tr h="9711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bà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mẹ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cúi</a:t>
                      </a:r>
                      <a:r>
                        <a:rPr lang="vi-VN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lom khom tra ngô.</a:t>
                      </a:r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381899"/>
                  </a:ext>
                </a:extLst>
              </a:tr>
            </a:tbl>
          </a:graphicData>
        </a:graphic>
      </p:graphicFrame>
      <p:pic>
        <p:nvPicPr>
          <p:cNvPr id="18" name="Picture 5">
            <a:extLst>
              <a:ext uri="{FF2B5EF4-FFF2-40B4-BE49-F238E27FC236}">
                <a16:creationId xmlns:a16="http://schemas.microsoft.com/office/drawing/2014/main" id="{7439A619-2E08-4923-9441-181478F58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030200" y="4762500"/>
            <a:ext cx="612820" cy="533400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B5597FAB-848C-4334-9C9B-30A61FE081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619390" y="5448300"/>
            <a:ext cx="612820" cy="533400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25027358-4D4B-480F-8289-8DC8366D4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030200" y="6367062"/>
            <a:ext cx="612820" cy="533400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4CAE5B0-C69A-4785-98AC-8A856110D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619390" y="7239000"/>
            <a:ext cx="61282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11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F1D78AA-853C-42AC-9944-4A7AD4EBD806}"/>
              </a:ext>
            </a:extLst>
          </p:cNvPr>
          <p:cNvSpPr txBox="1"/>
          <p:nvPr/>
        </p:nvSpPr>
        <p:spPr>
          <a:xfrm>
            <a:off x="2697438" y="723900"/>
            <a:ext cx="13350324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/>
              <a:t>Câu 3: </a:t>
            </a:r>
            <a:r>
              <a:rPr lang="vi-VN" sz="3600" dirty="0"/>
              <a:t>Trên nương, </a:t>
            </a:r>
            <a:r>
              <a:rPr lang="vi-VN" sz="3600" dirty="0" err="1"/>
              <a:t>mỗi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 </a:t>
            </a:r>
            <a:r>
              <a:rPr lang="vi-VN" sz="3600" dirty="0" err="1"/>
              <a:t>làm</a:t>
            </a:r>
            <a:r>
              <a:rPr lang="vi-VN" sz="3600" dirty="0"/>
              <a:t> </a:t>
            </a:r>
            <a:r>
              <a:rPr lang="vi-VN" sz="3600" dirty="0" err="1"/>
              <a:t>gì</a:t>
            </a:r>
            <a:r>
              <a:rPr lang="vi-VN" sz="3600" dirty="0"/>
              <a:t>? </a:t>
            </a:r>
            <a:r>
              <a:rPr lang="vi-VN" sz="3600" dirty="0" err="1"/>
              <a:t>Hoàn</a:t>
            </a:r>
            <a:r>
              <a:rPr lang="vi-VN" sz="3600" dirty="0"/>
              <a:t> </a:t>
            </a:r>
            <a:r>
              <a:rPr lang="vi-VN" sz="3600" dirty="0" err="1"/>
              <a:t>thành</a:t>
            </a:r>
            <a:r>
              <a:rPr lang="vi-VN" sz="3600" dirty="0"/>
              <a:t> </a:t>
            </a:r>
            <a:r>
              <a:rPr lang="vi-VN" sz="3600" dirty="0" err="1"/>
              <a:t>bảng</a:t>
            </a:r>
            <a:r>
              <a:rPr lang="vi-VN" sz="3600" dirty="0"/>
              <a:t> sau:</a:t>
            </a:r>
            <a:endParaRPr lang="vi-VN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BDE6BCA-7C74-49D2-8E2D-C8EDA2864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620274"/>
              </p:ext>
            </p:extLst>
          </p:nvPr>
        </p:nvGraphicFramePr>
        <p:xfrm>
          <a:off x="3200400" y="2705100"/>
          <a:ext cx="12344400" cy="5852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2657738391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905810990"/>
                    </a:ext>
                  </a:extLst>
                </a:gridCol>
              </a:tblGrid>
              <a:tr h="975360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Người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Việc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530372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3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Cụ già</a:t>
                      </a:r>
                      <a:endParaRPr lang="vi-VN" sz="3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vi-VN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514540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3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 lớn</a:t>
                      </a:r>
                      <a:endParaRPr lang="vi-VN" sz="3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vi-VN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613186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3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 mẹ</a:t>
                      </a:r>
                      <a:endParaRPr lang="vi-VN" sz="3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vi-VN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634729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3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em</a:t>
                      </a:r>
                      <a:endParaRPr lang="vi-VN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vi-VN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809883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</a:t>
                      </a:r>
                      <a:r>
                        <a:rPr lang="vi-VN" sz="3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bé</a:t>
                      </a:r>
                      <a:endParaRPr lang="vi-VN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3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031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13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F1D78AA-853C-42AC-9944-4A7AD4EBD806}"/>
              </a:ext>
            </a:extLst>
          </p:cNvPr>
          <p:cNvSpPr txBox="1"/>
          <p:nvPr/>
        </p:nvSpPr>
        <p:spPr>
          <a:xfrm>
            <a:off x="6309276" y="1182010"/>
            <a:ext cx="6126647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C00000"/>
                </a:solidFill>
              </a:rPr>
              <a:t>ĐÁP ÁN</a:t>
            </a:r>
            <a:endParaRPr lang="vi-VN" sz="36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BDE6BCA-7C74-49D2-8E2D-C8EDA2864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841357"/>
              </p:ext>
            </p:extLst>
          </p:nvPr>
        </p:nvGraphicFramePr>
        <p:xfrm>
          <a:off x="3200400" y="2705100"/>
          <a:ext cx="12344400" cy="6522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2657738391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905810990"/>
                    </a:ext>
                  </a:extLst>
                </a:gridCol>
              </a:tblGrid>
              <a:tr h="975360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Người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Việc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530372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3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Cụ già</a:t>
                      </a:r>
                      <a:endParaRPr lang="vi-VN" sz="3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3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Nhặt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3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dốt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endParaRPr lang="vi-VN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514540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3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 lớn</a:t>
                      </a:r>
                      <a:endParaRPr lang="vi-VN" sz="3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3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trâu ra </a:t>
                      </a:r>
                      <a:r>
                        <a:rPr lang="vi-VN" sz="3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cày</a:t>
                      </a:r>
                      <a:endParaRPr lang="vi-VN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613186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3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 mẹ</a:t>
                      </a:r>
                      <a:endParaRPr lang="vi-VN" sz="3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3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 ngô</a:t>
                      </a:r>
                      <a:endParaRPr lang="vi-VN" sz="3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634729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3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em</a:t>
                      </a:r>
                      <a:endParaRPr lang="vi-VN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3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ven </a:t>
                      </a:r>
                      <a:r>
                        <a:rPr lang="vi-VN" sz="3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suối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bếp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thổi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cơm</a:t>
                      </a:r>
                      <a:endParaRPr lang="vi-VN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809883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3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</a:t>
                      </a:r>
                      <a:r>
                        <a:rPr lang="vi-VN" sz="3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bé</a:t>
                      </a:r>
                      <a:endParaRPr lang="vi-VN" sz="3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3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vi-VN" sz="3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trên lưng </a:t>
                      </a:r>
                      <a:r>
                        <a:rPr lang="vi-VN" sz="3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mẹ</a:t>
                      </a:r>
                      <a:endParaRPr lang="vi-VN" sz="3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031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989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A2043F00-3148-48D4-9B8A-E25EE3EDC269}"/>
              </a:ext>
            </a:extLst>
          </p:cNvPr>
          <p:cNvSpPr/>
          <p:nvPr/>
        </p:nvSpPr>
        <p:spPr>
          <a:xfrm>
            <a:off x="6400800" y="419100"/>
            <a:ext cx="9296400" cy="3505200"/>
          </a:xfrm>
          <a:prstGeom prst="wedgeRectCallout">
            <a:avLst>
              <a:gd name="adj1" fmla="val -73880"/>
              <a:gd name="adj2" fmla="val 42402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</a:rPr>
              <a:t>Câu 4: </a:t>
            </a:r>
            <a:r>
              <a:rPr lang="vi-VN" sz="3600" dirty="0" err="1">
                <a:solidFill>
                  <a:schemeClr val="tx1"/>
                </a:solidFill>
              </a:rPr>
              <a:t>Tìm</a:t>
            </a:r>
            <a:r>
              <a:rPr lang="vi-VN" sz="3600" dirty="0">
                <a:solidFill>
                  <a:schemeClr val="tx1"/>
                </a:solidFill>
              </a:rPr>
              <a:t> danh </a:t>
            </a:r>
            <a:r>
              <a:rPr lang="vi-VN" sz="3600" dirty="0" err="1">
                <a:solidFill>
                  <a:schemeClr val="tx1"/>
                </a:solidFill>
              </a:rPr>
              <a:t>từ</a:t>
            </a:r>
            <a:r>
              <a:rPr lang="vi-VN" sz="3600" dirty="0">
                <a:solidFill>
                  <a:schemeClr val="tx1"/>
                </a:solidFill>
              </a:rPr>
              <a:t> trong </a:t>
            </a:r>
            <a:r>
              <a:rPr lang="vi-VN" sz="3600" dirty="0" err="1">
                <a:solidFill>
                  <a:schemeClr val="tx1"/>
                </a:solidFill>
              </a:rPr>
              <a:t>các</a:t>
            </a:r>
            <a:r>
              <a:rPr lang="vi-VN" sz="3600" dirty="0">
                <a:solidFill>
                  <a:schemeClr val="tx1"/>
                </a:solidFill>
              </a:rPr>
              <a:t> câu:</a:t>
            </a:r>
          </a:p>
          <a:p>
            <a:pPr algn="just">
              <a:lnSpc>
                <a:spcPct val="150000"/>
              </a:lnSpc>
            </a:pPr>
            <a:r>
              <a:rPr lang="vi-VN" sz="3600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Trên nương, </a:t>
            </a:r>
            <a:r>
              <a:rPr lang="vi-VN" sz="3600" i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3600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3600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600" i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vi-VN" sz="3600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đanh trâu ra </a:t>
            </a:r>
            <a:r>
              <a:rPr lang="vi-VN" sz="3600" i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vi-VN" sz="3600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600" i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vi-VN" sz="3600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vi-VN" sz="3600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nhặt</a:t>
            </a:r>
            <a:r>
              <a:rPr lang="vi-VN" sz="3600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vi-VN" sz="3600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đốt</a:t>
            </a:r>
            <a:r>
              <a:rPr lang="vi-VN" sz="3600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vi-VN" sz="3600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2EA3B9-CAD5-405A-9A6B-94B4D7CC0F0A}"/>
              </a:ext>
            </a:extLst>
          </p:cNvPr>
          <p:cNvSpPr/>
          <p:nvPr/>
        </p:nvSpPr>
        <p:spPr>
          <a:xfrm>
            <a:off x="8001000" y="5829300"/>
            <a:ext cx="8229600" cy="312420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nương,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việc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lớn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trêu,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cụ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già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cỏ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lá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vi-VN" sz="3600" dirty="0"/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062BB76A-D4C1-4481-A640-EDBB7E51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366933" y="4259944"/>
            <a:ext cx="1600039" cy="176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7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</TotalTime>
  <Words>477</Words>
  <Application>Microsoft Office PowerPoint</Application>
  <PresentationFormat>Custom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Times New Roman</vt:lpstr>
      <vt:lpstr>Trebuchet MS</vt:lpstr>
      <vt:lpstr>Wingdings 3</vt:lpstr>
      <vt:lpstr>Arial</vt:lpstr>
      <vt:lpstr>Wingdings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Pink Colored People Illustrations Classroom Rules and Online Etiquette Education Presentation</dc:title>
  <cp:lastModifiedBy>PC</cp:lastModifiedBy>
  <cp:revision>24</cp:revision>
  <dcterms:created xsi:type="dcterms:W3CDTF">2006-08-16T00:00:00Z</dcterms:created>
  <dcterms:modified xsi:type="dcterms:W3CDTF">2023-08-25T06:58:49Z</dcterms:modified>
  <dc:identifier>DAFqr4mnI9Q</dc:identifier>
</cp:coreProperties>
</file>