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2" r:id="rId4"/>
    <p:sldId id="260" r:id="rId5"/>
    <p:sldId id="268" r:id="rId6"/>
    <p:sldId id="269" r:id="rId7"/>
    <p:sldId id="270" r:id="rId8"/>
    <p:sldId id="266" r:id="rId9"/>
    <p:sldId id="259" r:id="rId10"/>
    <p:sldId id="271" r:id="rId11"/>
    <p:sldId id="263" r:id="rId12"/>
    <p:sldId id="261" r:id="rId13"/>
    <p:sldId id="272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65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3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1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54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6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00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2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3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2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5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9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9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4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39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39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39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6">
            <a:extLst>
              <a:ext uri="{FF2B5EF4-FFF2-40B4-BE49-F238E27FC236}">
                <a16:creationId xmlns:a16="http://schemas.microsoft.com/office/drawing/2014/main" id="{49612759-3249-46BB-9110-FD3FBF1C2FAC}"/>
              </a:ext>
            </a:extLst>
          </p:cNvPr>
          <p:cNvSpPr txBox="1"/>
          <p:nvPr/>
        </p:nvSpPr>
        <p:spPr>
          <a:xfrm>
            <a:off x="1731013" y="2394709"/>
            <a:ext cx="15280060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7000" b="1" u="none" dirty="0">
                <a:solidFill>
                  <a:srgbClr val="C00000"/>
                </a:solidFill>
              </a:rPr>
              <a:t>CHÀO MỪNG CÁC EM ĐẾN VỚI BUỔI HỌC NGÀY HÔM NAY!</a:t>
            </a:r>
            <a:endParaRPr lang="en-US" sz="7000" b="1" u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997771" y="1714500"/>
            <a:ext cx="10389471" cy="6419471"/>
            <a:chOff x="0" y="0"/>
            <a:chExt cx="2736322" cy="1088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36322" cy="1088427"/>
            </a:xfrm>
            <a:custGeom>
              <a:avLst/>
              <a:gdLst/>
              <a:ahLst/>
              <a:cxnLst/>
              <a:rect l="l" t="t" r="r" b="b"/>
              <a:pathLst>
                <a:path w="2736322" h="1088427">
                  <a:moveTo>
                    <a:pt x="38004" y="0"/>
                  </a:moveTo>
                  <a:lnTo>
                    <a:pt x="2698318" y="0"/>
                  </a:lnTo>
                  <a:cubicBezTo>
                    <a:pt x="2719307" y="0"/>
                    <a:pt x="2736322" y="17015"/>
                    <a:pt x="2736322" y="38004"/>
                  </a:cubicBezTo>
                  <a:lnTo>
                    <a:pt x="2736322" y="1050423"/>
                  </a:lnTo>
                  <a:cubicBezTo>
                    <a:pt x="2736322" y="1060502"/>
                    <a:pt x="2732318" y="1070168"/>
                    <a:pt x="2725190" y="1077296"/>
                  </a:cubicBezTo>
                  <a:cubicBezTo>
                    <a:pt x="2718064" y="1084423"/>
                    <a:pt x="2708397" y="1088427"/>
                    <a:pt x="2698318" y="1088427"/>
                  </a:cubicBezTo>
                  <a:lnTo>
                    <a:pt x="38004" y="1088427"/>
                  </a:lnTo>
                  <a:cubicBezTo>
                    <a:pt x="17015" y="1088427"/>
                    <a:pt x="0" y="1071412"/>
                    <a:pt x="0" y="1050423"/>
                  </a:cubicBezTo>
                  <a:lnTo>
                    <a:pt x="0" y="38004"/>
                  </a:lnTo>
                  <a:cubicBezTo>
                    <a:pt x="0" y="27924"/>
                    <a:pt x="4004" y="18258"/>
                    <a:pt x="11131" y="11131"/>
                  </a:cubicBezTo>
                  <a:cubicBezTo>
                    <a:pt x="18258" y="4004"/>
                    <a:pt x="27924" y="0"/>
                    <a:pt x="38004" y="0"/>
                  </a:cubicBezTo>
                  <a:close/>
                </a:path>
              </a:pathLst>
            </a:custGeom>
            <a:solidFill>
              <a:srgbClr val="F9E1C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926590" y="3667054"/>
            <a:ext cx="8531832" cy="2184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00" b="1" dirty="0">
                <a:solidFill>
                  <a:srgbClr val="C00000"/>
                </a:solidFill>
              </a:rPr>
              <a:t>HOẠT ĐỘNG 2:</a:t>
            </a:r>
          </a:p>
          <a:p>
            <a:pPr algn="ctr">
              <a:lnSpc>
                <a:spcPct val="150000"/>
              </a:lnSpc>
            </a:pPr>
            <a:r>
              <a:rPr lang="vi-VN" sz="5000" b="1" dirty="0">
                <a:solidFill>
                  <a:srgbClr val="C00000"/>
                </a:solidFill>
              </a:rPr>
              <a:t>ĐỌC HIỂU VÀ LUYỆN TẬP</a:t>
            </a:r>
            <a:endParaRPr lang="en-US" sz="5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60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158852" y="4253320"/>
            <a:ext cx="11736992" cy="89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400" b="1" spc="-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400" b="1" spc="-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400" b="1" spc="-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i="1" spc="-99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vi-VN" sz="4400" b="1" i="1" spc="-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i="1" spc="-99" dirty="0" err="1"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vi-VN" sz="4400" b="1" i="1" spc="-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i="1" spc="-99" dirty="0" err="1">
                <a:latin typeface="Arial" panose="020B0604020202020204" pitchFamily="34" charset="0"/>
                <a:cs typeface="Arial" panose="020B0604020202020204" pitchFamily="34" charset="0"/>
              </a:rPr>
              <a:t>Vạn</a:t>
            </a:r>
            <a:r>
              <a:rPr lang="vi-VN" sz="4400" b="1" i="1" spc="-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i="1" spc="-99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vi-VN" sz="4400" b="1" i="1" spc="-9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spc="-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4681800" y="163939"/>
            <a:ext cx="9535862" cy="5182640"/>
          </a:xfrm>
          <a:custGeom>
            <a:avLst/>
            <a:gdLst/>
            <a:ahLst/>
            <a:cxnLst/>
            <a:rect l="l" t="t" r="r" b="b"/>
            <a:pathLst>
              <a:path w="3025904" h="2284558">
                <a:moveTo>
                  <a:pt x="0" y="0"/>
                </a:moveTo>
                <a:lnTo>
                  <a:pt x="3025904" y="0"/>
                </a:lnTo>
                <a:lnTo>
                  <a:pt x="3025904" y="2284558"/>
                </a:lnTo>
                <a:lnTo>
                  <a:pt x="0" y="2284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137568" y="1790184"/>
            <a:ext cx="8729358" cy="1922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/>
              <a:t>Bài</a:t>
            </a:r>
            <a:r>
              <a:rPr lang="vi-VN" sz="4400" b="1" dirty="0"/>
              <a:t> 1: </a:t>
            </a:r>
            <a:r>
              <a:rPr lang="vi-VN" sz="4400" dirty="0" err="1"/>
              <a:t>Tìm</a:t>
            </a:r>
            <a:r>
              <a:rPr lang="vi-VN" sz="4400" dirty="0"/>
              <a:t> </a:t>
            </a:r>
            <a:r>
              <a:rPr lang="vi-VN" sz="4400" dirty="0" err="1"/>
              <a:t>các</a:t>
            </a:r>
            <a:r>
              <a:rPr lang="vi-VN" sz="4400" dirty="0"/>
              <a:t> danh </a:t>
            </a:r>
            <a:r>
              <a:rPr lang="vi-VN" sz="4400" dirty="0" err="1"/>
              <a:t>từ</a:t>
            </a:r>
            <a:r>
              <a:rPr lang="vi-VN" sz="4400" dirty="0"/>
              <a:t> riêng trong </a:t>
            </a:r>
            <a:r>
              <a:rPr lang="vi-VN" sz="4400" dirty="0" err="1"/>
              <a:t>bài</a:t>
            </a:r>
            <a:r>
              <a:rPr lang="vi-VN" sz="4400" dirty="0"/>
              <a:t> </a:t>
            </a:r>
            <a:r>
              <a:rPr lang="vi-VN" sz="4400" dirty="0" err="1"/>
              <a:t>đọc</a:t>
            </a:r>
            <a:r>
              <a:rPr lang="vi-VN" sz="4400" dirty="0"/>
              <a:t> </a:t>
            </a:r>
            <a:r>
              <a:rPr lang="vi-VN" sz="4400" i="1" dirty="0" err="1"/>
              <a:t>Làng</a:t>
            </a:r>
            <a:r>
              <a:rPr lang="vi-VN" sz="4400" i="1" dirty="0"/>
              <a:t> </a:t>
            </a:r>
            <a:r>
              <a:rPr lang="vi-VN" sz="4400" i="1" dirty="0" err="1"/>
              <a:t>lụa</a:t>
            </a:r>
            <a:r>
              <a:rPr lang="vi-VN" sz="4400" i="1" dirty="0"/>
              <a:t> </a:t>
            </a:r>
            <a:r>
              <a:rPr lang="vi-VN" sz="4400" i="1" dirty="0" err="1"/>
              <a:t>Vạn</a:t>
            </a:r>
            <a:r>
              <a:rPr lang="vi-VN" sz="4400" i="1" dirty="0"/>
              <a:t> </a:t>
            </a:r>
            <a:r>
              <a:rPr lang="vi-VN" sz="4400" i="1" dirty="0" err="1"/>
              <a:t>Phúc</a:t>
            </a:r>
            <a:r>
              <a:rPr lang="vi-VN" sz="4400" i="1" dirty="0"/>
              <a:t>.</a:t>
            </a:r>
            <a:endParaRPr lang="en-US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6B8083-D117-4A85-82C9-CB155EB122BD}"/>
              </a:ext>
            </a:extLst>
          </p:cNvPr>
          <p:cNvSpPr txBox="1"/>
          <p:nvPr/>
        </p:nvSpPr>
        <p:spPr>
          <a:xfrm>
            <a:off x="5872823" y="5718481"/>
            <a:ext cx="921279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danh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riêng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văn: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Vạn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Đông,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Nhuệ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Nguyễn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544582" y="230462"/>
            <a:ext cx="3949283" cy="1954895"/>
          </a:xfrm>
          <a:custGeom>
            <a:avLst/>
            <a:gdLst/>
            <a:ahLst/>
            <a:cxnLst/>
            <a:rect l="l" t="t" r="r" b="b"/>
            <a:pathLst>
              <a:path w="3949283" h="1954895">
                <a:moveTo>
                  <a:pt x="0" y="0"/>
                </a:moveTo>
                <a:lnTo>
                  <a:pt x="3949283" y="0"/>
                </a:lnTo>
                <a:lnTo>
                  <a:pt x="3949283" y="1954895"/>
                </a:lnTo>
                <a:lnTo>
                  <a:pt x="0" y="1954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21561" y="495300"/>
            <a:ext cx="15644877" cy="90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 err="1"/>
              <a:t>Bài</a:t>
            </a:r>
            <a:r>
              <a:rPr lang="vi-VN" sz="4400" b="1" dirty="0"/>
              <a:t> 2: </a:t>
            </a:r>
            <a:r>
              <a:rPr lang="vi-VN" sz="4400" dirty="0" err="1"/>
              <a:t>Tìm</a:t>
            </a:r>
            <a:r>
              <a:rPr lang="vi-VN" sz="4400" dirty="0"/>
              <a:t> </a:t>
            </a:r>
            <a:r>
              <a:rPr lang="vi-VN" sz="4400" dirty="0" err="1"/>
              <a:t>nghĩa</a:t>
            </a:r>
            <a:r>
              <a:rPr lang="vi-VN" sz="4400" dirty="0"/>
              <a:t> ở bên B </a:t>
            </a:r>
            <a:r>
              <a:rPr lang="vi-VN" sz="4400" dirty="0" err="1"/>
              <a:t>phù</a:t>
            </a:r>
            <a:r>
              <a:rPr lang="vi-VN" sz="4400" dirty="0"/>
              <a:t> </a:t>
            </a:r>
            <a:r>
              <a:rPr lang="vi-VN" sz="4400" dirty="0" err="1"/>
              <a:t>hợp</a:t>
            </a:r>
            <a:r>
              <a:rPr lang="vi-VN" sz="4400" dirty="0"/>
              <a:t> </a:t>
            </a:r>
            <a:r>
              <a:rPr lang="vi-VN" sz="4400" dirty="0" err="1"/>
              <a:t>với</a:t>
            </a:r>
            <a:r>
              <a:rPr lang="vi-VN" sz="4400" dirty="0"/>
              <a:t> </a:t>
            </a:r>
            <a:r>
              <a:rPr lang="vi-VN" sz="4400" dirty="0" err="1"/>
              <a:t>mỗi</a:t>
            </a:r>
            <a:r>
              <a:rPr lang="vi-VN" sz="4400" dirty="0"/>
              <a:t> </a:t>
            </a:r>
            <a:r>
              <a:rPr lang="vi-VN" sz="4400" dirty="0" err="1"/>
              <a:t>từ</a:t>
            </a:r>
            <a:r>
              <a:rPr lang="vi-VN" sz="4400" dirty="0"/>
              <a:t> ở bên A</a:t>
            </a:r>
            <a:r>
              <a:rPr lang="vi-VN" sz="4400" i="1" dirty="0"/>
              <a:t>.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7377E2-B56A-4A46-A65F-DF3D00CB88E0}"/>
              </a:ext>
            </a:extLst>
          </p:cNvPr>
          <p:cNvSpPr/>
          <p:nvPr/>
        </p:nvSpPr>
        <p:spPr>
          <a:xfrm>
            <a:off x="964233" y="3371523"/>
            <a:ext cx="43434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chemeClr val="tx1"/>
                </a:solidFill>
              </a:rPr>
              <a:t>a. </a:t>
            </a:r>
            <a:r>
              <a:rPr lang="vi-VN" sz="4000" b="1" dirty="0" err="1">
                <a:solidFill>
                  <a:schemeClr val="tx1"/>
                </a:solidFill>
              </a:rPr>
              <a:t>Truyền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thống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A9C7F6-A83C-4D66-B479-E165A50DEF3F}"/>
              </a:ext>
            </a:extLst>
          </p:cNvPr>
          <p:cNvSpPr/>
          <p:nvPr/>
        </p:nvSpPr>
        <p:spPr>
          <a:xfrm>
            <a:off x="964233" y="4993165"/>
            <a:ext cx="43434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</a:rPr>
              <a:t>b. </a:t>
            </a:r>
            <a:r>
              <a:rPr lang="vi-VN" sz="3600" b="1" dirty="0" err="1">
                <a:solidFill>
                  <a:schemeClr val="tx1"/>
                </a:solidFill>
              </a:rPr>
              <a:t>Thủ</a:t>
            </a:r>
            <a:r>
              <a:rPr lang="vi-VN" sz="3600" b="1" dirty="0">
                <a:solidFill>
                  <a:schemeClr val="tx1"/>
                </a:solidFill>
              </a:rPr>
              <a:t> công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C4AF87-08E2-4101-86D5-EE632283C31A}"/>
              </a:ext>
            </a:extLst>
          </p:cNvPr>
          <p:cNvSpPr/>
          <p:nvPr/>
        </p:nvSpPr>
        <p:spPr>
          <a:xfrm>
            <a:off x="964233" y="6614807"/>
            <a:ext cx="43434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chemeClr val="tx1"/>
                </a:solidFill>
              </a:rPr>
              <a:t>c. </a:t>
            </a:r>
            <a:r>
              <a:rPr lang="vi-VN" sz="4000" b="1" dirty="0" err="1">
                <a:solidFill>
                  <a:schemeClr val="tx1"/>
                </a:solidFill>
              </a:rPr>
              <a:t>Quốc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phục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C47DC9-02C5-40DA-A183-DA55EB456890}"/>
              </a:ext>
            </a:extLst>
          </p:cNvPr>
          <p:cNvSpPr/>
          <p:nvPr/>
        </p:nvSpPr>
        <p:spPr>
          <a:xfrm>
            <a:off x="964233" y="8399766"/>
            <a:ext cx="43434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chemeClr val="tx1"/>
                </a:solidFill>
              </a:rPr>
              <a:t>d. </a:t>
            </a:r>
            <a:r>
              <a:rPr lang="vi-VN" sz="4000" b="1" dirty="0" err="1">
                <a:solidFill>
                  <a:schemeClr val="tx1"/>
                </a:solidFill>
              </a:rPr>
              <a:t>Cổ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thủ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0E7EA-DBEC-419A-9722-B6C1EF55E051}"/>
              </a:ext>
            </a:extLst>
          </p:cNvPr>
          <p:cNvSpPr/>
          <p:nvPr/>
        </p:nvSpPr>
        <p:spPr>
          <a:xfrm>
            <a:off x="7018867" y="3107296"/>
            <a:ext cx="10287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Lao </a:t>
            </a:r>
            <a:r>
              <a:rPr lang="vi-VN" sz="3600" dirty="0" err="1">
                <a:solidFill>
                  <a:schemeClr val="tx1"/>
                </a:solidFill>
              </a:rPr>
              <a:t>động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sản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xuất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bằng</a:t>
            </a:r>
            <a:r>
              <a:rPr lang="vi-VN" sz="3600" dirty="0">
                <a:solidFill>
                  <a:schemeClr val="tx1"/>
                </a:solidFill>
              </a:rPr>
              <a:t> tay </a:t>
            </a:r>
            <a:r>
              <a:rPr lang="vi-VN" sz="3600" dirty="0" err="1">
                <a:solidFill>
                  <a:schemeClr val="tx1"/>
                </a:solidFill>
              </a:rPr>
              <a:t>với</a:t>
            </a:r>
            <a:r>
              <a:rPr lang="vi-VN" sz="3600" dirty="0">
                <a:solidFill>
                  <a:schemeClr val="tx1"/>
                </a:solidFill>
              </a:rPr>
              <a:t> công </a:t>
            </a:r>
            <a:r>
              <a:rPr lang="vi-VN" sz="3600" dirty="0" err="1">
                <a:solidFill>
                  <a:schemeClr val="tx1"/>
                </a:solidFill>
              </a:rPr>
              <a:t>cụ</a:t>
            </a:r>
            <a:r>
              <a:rPr lang="vi-VN" sz="3600" dirty="0">
                <a:solidFill>
                  <a:schemeClr val="tx1"/>
                </a:solidFill>
              </a:rPr>
              <a:t> đơn </a:t>
            </a:r>
            <a:r>
              <a:rPr lang="vi-VN" sz="3600" dirty="0" err="1">
                <a:solidFill>
                  <a:schemeClr val="tx1"/>
                </a:solidFill>
              </a:rPr>
              <a:t>giản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4704F1-4F13-44B7-8415-3256E8D24CFC}"/>
              </a:ext>
            </a:extLst>
          </p:cNvPr>
          <p:cNvSpPr/>
          <p:nvPr/>
        </p:nvSpPr>
        <p:spPr>
          <a:xfrm>
            <a:off x="6972300" y="4892255"/>
            <a:ext cx="10287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Trang </a:t>
            </a:r>
            <a:r>
              <a:rPr lang="vi-VN" sz="3600" dirty="0" err="1">
                <a:solidFill>
                  <a:schemeClr val="tx1"/>
                </a:solidFill>
              </a:rPr>
              <a:t>phục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truyền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thống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một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nước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419948-BB7A-4B6B-A830-70BA2916381C}"/>
              </a:ext>
            </a:extLst>
          </p:cNvPr>
          <p:cNvSpPr/>
          <p:nvPr/>
        </p:nvSpPr>
        <p:spPr>
          <a:xfrm>
            <a:off x="6972300" y="6614807"/>
            <a:ext cx="10287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Cây to, </a:t>
            </a:r>
            <a:r>
              <a:rPr lang="vi-VN" sz="3600" dirty="0" err="1">
                <a:solidFill>
                  <a:schemeClr val="tx1"/>
                </a:solidFill>
              </a:rPr>
              <a:t>sống</a:t>
            </a:r>
            <a:r>
              <a:rPr lang="vi-VN" sz="3600" dirty="0">
                <a:solidFill>
                  <a:schemeClr val="tx1"/>
                </a:solidFill>
              </a:rPr>
              <a:t> lâu năm.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D0599E-B582-4AB0-A5A4-6C20640A53F5}"/>
              </a:ext>
            </a:extLst>
          </p:cNvPr>
          <p:cNvSpPr/>
          <p:nvPr/>
        </p:nvSpPr>
        <p:spPr>
          <a:xfrm>
            <a:off x="6972300" y="8399766"/>
            <a:ext cx="10287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Thói</a:t>
            </a:r>
            <a:r>
              <a:rPr lang="vi-VN" sz="3600" dirty="0">
                <a:solidFill>
                  <a:schemeClr val="tx1"/>
                </a:solidFill>
              </a:rPr>
              <a:t> quen </a:t>
            </a:r>
            <a:r>
              <a:rPr lang="vi-VN" sz="3600" dirty="0" err="1">
                <a:solidFill>
                  <a:schemeClr val="tx1"/>
                </a:solidFill>
              </a:rPr>
              <a:t>hình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thành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từ</a:t>
            </a:r>
            <a:r>
              <a:rPr lang="vi-VN" sz="3600" dirty="0">
                <a:solidFill>
                  <a:schemeClr val="tx1"/>
                </a:solidFill>
              </a:rPr>
              <a:t> lâu </a:t>
            </a:r>
            <a:r>
              <a:rPr lang="vi-VN" sz="3600" dirty="0" err="1">
                <a:solidFill>
                  <a:schemeClr val="tx1"/>
                </a:solidFill>
              </a:rPr>
              <a:t>đời</a:t>
            </a:r>
            <a:r>
              <a:rPr lang="vi-VN" sz="3600" dirty="0">
                <a:solidFill>
                  <a:schemeClr val="tx1"/>
                </a:solidFill>
              </a:rPr>
              <a:t>, </a:t>
            </a:r>
            <a:r>
              <a:rPr lang="vi-VN" sz="3600" dirty="0" err="1">
                <a:solidFill>
                  <a:schemeClr val="tx1"/>
                </a:solidFill>
              </a:rPr>
              <a:t>truyền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từ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thế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hệ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này</a:t>
            </a:r>
            <a:r>
              <a:rPr lang="vi-VN" sz="3600" dirty="0">
                <a:solidFill>
                  <a:schemeClr val="tx1"/>
                </a:solidFill>
              </a:rPr>
              <a:t> sang </a:t>
            </a:r>
            <a:r>
              <a:rPr lang="vi-VN" sz="3600" dirty="0" err="1">
                <a:solidFill>
                  <a:schemeClr val="tx1"/>
                </a:solidFill>
              </a:rPr>
              <a:t>thế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hệ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khác</a:t>
            </a:r>
            <a:endParaRPr lang="vi-VN" sz="36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47EB91-C08E-49E6-B64D-88D37AA1A8D5}"/>
              </a:ext>
            </a:extLst>
          </p:cNvPr>
          <p:cNvCxnSpPr>
            <a:stCxn id="3" idx="3"/>
          </p:cNvCxnSpPr>
          <p:nvPr/>
        </p:nvCxnSpPr>
        <p:spPr>
          <a:xfrm>
            <a:off x="5307633" y="3981123"/>
            <a:ext cx="1664667" cy="504489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F6C80C-B4F7-4AAC-A36A-13D56F02DD38}"/>
              </a:ext>
            </a:extLst>
          </p:cNvPr>
          <p:cNvCxnSpPr/>
          <p:nvPr/>
        </p:nvCxnSpPr>
        <p:spPr>
          <a:xfrm flipV="1">
            <a:off x="5330916" y="3996817"/>
            <a:ext cx="1641384" cy="172927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E62496A-0878-4794-BAB8-F14E97EE7D93}"/>
              </a:ext>
            </a:extLst>
          </p:cNvPr>
          <p:cNvCxnSpPr>
            <a:stCxn id="16" idx="3"/>
            <a:endCxn id="21" idx="1"/>
          </p:cNvCxnSpPr>
          <p:nvPr/>
        </p:nvCxnSpPr>
        <p:spPr>
          <a:xfrm flipV="1">
            <a:off x="5307633" y="5654255"/>
            <a:ext cx="1664667" cy="15701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D319399-FE7D-42CA-8B7C-BBA2B9381305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 flipV="1">
            <a:off x="5307633" y="7376807"/>
            <a:ext cx="1664667" cy="163255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E5AAFC54-42B5-40FD-BA53-6A94F1398281}"/>
              </a:ext>
            </a:extLst>
          </p:cNvPr>
          <p:cNvSpPr/>
          <p:nvPr/>
        </p:nvSpPr>
        <p:spPr>
          <a:xfrm>
            <a:off x="2209800" y="1742754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4799A2-9040-4912-B649-43027926D8FE}"/>
              </a:ext>
            </a:extLst>
          </p:cNvPr>
          <p:cNvSpPr/>
          <p:nvPr/>
        </p:nvSpPr>
        <p:spPr>
          <a:xfrm>
            <a:off x="11506200" y="1745094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32042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5" grpId="0" animBg="1"/>
      <p:bldP spid="16" grpId="0" animBg="1"/>
      <p:bldP spid="20" grpId="0" animBg="1"/>
      <p:bldP spid="4" grpId="0" animBg="1"/>
      <p:bldP spid="21" grpId="0" animBg="1"/>
      <p:bldP spid="22" grpId="0" animBg="1"/>
      <p:bldP spid="23" grpId="0" animBg="1"/>
      <p:bldP spid="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610213" y="-759909"/>
            <a:ext cx="6633803" cy="3283732"/>
          </a:xfrm>
          <a:custGeom>
            <a:avLst/>
            <a:gdLst/>
            <a:ahLst/>
            <a:cxnLst/>
            <a:rect l="l" t="t" r="r" b="b"/>
            <a:pathLst>
              <a:path w="6633803" h="3283732">
                <a:moveTo>
                  <a:pt x="0" y="0"/>
                </a:moveTo>
                <a:lnTo>
                  <a:pt x="6633803" y="0"/>
                </a:lnTo>
                <a:lnTo>
                  <a:pt x="6633803" y="3283733"/>
                </a:lnTo>
                <a:lnTo>
                  <a:pt x="0" y="3283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6400" y="821063"/>
            <a:ext cx="14477668" cy="3728737"/>
          </a:xfrm>
          <a:custGeom>
            <a:avLst/>
            <a:gdLst/>
            <a:ahLst/>
            <a:cxnLst/>
            <a:rect l="l" t="t" r="r" b="b"/>
            <a:pathLst>
              <a:path w="13402122" h="3283520">
                <a:moveTo>
                  <a:pt x="0" y="0"/>
                </a:moveTo>
                <a:lnTo>
                  <a:pt x="13402122" y="0"/>
                </a:lnTo>
                <a:lnTo>
                  <a:pt x="13402122" y="3283520"/>
                </a:lnTo>
                <a:lnTo>
                  <a:pt x="0" y="32835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87346" y="1171029"/>
            <a:ext cx="13007951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spc="-99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40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4000" b="1" spc="-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b="1" spc="-99" dirty="0">
                <a:latin typeface="Arial" panose="020B0604020202020204" pitchFamily="34" charset="0"/>
                <a:cs typeface="Arial" panose="020B0604020202020204" pitchFamily="34" charset="0"/>
              </a:rPr>
              <a:t> câu sau, </a:t>
            </a:r>
            <a:r>
              <a:rPr lang="vi-VN" sz="40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b="1" spc="-99" dirty="0">
                <a:latin typeface="Arial" panose="020B0604020202020204" pitchFamily="34" charset="0"/>
                <a:cs typeface="Arial" panose="020B0604020202020204" pitchFamily="34" charset="0"/>
              </a:rPr>
              <a:t> hoa </a:t>
            </a:r>
            <a:r>
              <a:rPr lang="vi-VN" sz="40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b="1" spc="-99" dirty="0">
                <a:latin typeface="Arial" panose="020B0604020202020204" pitchFamily="34" charset="0"/>
                <a:cs typeface="Arial" panose="020B0604020202020204" pitchFamily="34" charset="0"/>
              </a:rPr>
              <a:t> danh </a:t>
            </a:r>
            <a:r>
              <a:rPr lang="vi-VN" sz="40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4000" b="1" spc="-99" dirty="0">
                <a:latin typeface="Arial" panose="020B0604020202020204" pitchFamily="34" charset="0"/>
                <a:cs typeface="Arial" panose="020B0604020202020204" pitchFamily="34" charset="0"/>
              </a:rPr>
              <a:t> riêng</a:t>
            </a:r>
          </a:p>
          <a:p>
            <a:pPr algn="just">
              <a:lnSpc>
                <a:spcPct val="150000"/>
              </a:lnSpc>
            </a:pPr>
            <a:r>
              <a:rPr lang="vi-VN" sz="4000" dirty="0" err="1"/>
              <a:t>đà</a:t>
            </a:r>
            <a:r>
              <a:rPr lang="vi-VN" sz="4000" dirty="0"/>
              <a:t> </a:t>
            </a:r>
            <a:r>
              <a:rPr lang="vi-VN" sz="4000" dirty="0" err="1"/>
              <a:t>lạt</a:t>
            </a:r>
            <a:r>
              <a:rPr lang="vi-VN" sz="4000" dirty="0"/>
              <a:t> </a:t>
            </a:r>
            <a:r>
              <a:rPr lang="vi-VN" sz="4000" dirty="0" err="1"/>
              <a:t>là</a:t>
            </a:r>
            <a:r>
              <a:rPr lang="vi-VN" sz="4000" dirty="0"/>
              <a:t> </a:t>
            </a:r>
            <a:r>
              <a:rPr lang="vi-VN" sz="4000" dirty="0" err="1"/>
              <a:t>thành</a:t>
            </a:r>
            <a:r>
              <a:rPr lang="vi-VN" sz="4000" dirty="0"/>
              <a:t> </a:t>
            </a:r>
            <a:r>
              <a:rPr lang="vi-VN" sz="4000" dirty="0" err="1"/>
              <a:t>phố</a:t>
            </a:r>
            <a:r>
              <a:rPr lang="vi-VN" sz="4000" dirty="0"/>
              <a:t> </a:t>
            </a:r>
            <a:r>
              <a:rPr lang="vi-VN" sz="4000" dirty="0" err="1"/>
              <a:t>thuộc</a:t>
            </a:r>
            <a:r>
              <a:rPr lang="vi-VN" sz="4000" dirty="0"/>
              <a:t> </a:t>
            </a:r>
            <a:r>
              <a:rPr lang="vi-VN" sz="4000" dirty="0" err="1"/>
              <a:t>tỉnh</a:t>
            </a:r>
            <a:r>
              <a:rPr lang="vi-VN" sz="4000" dirty="0"/>
              <a:t> lâm </a:t>
            </a:r>
            <a:r>
              <a:rPr lang="vi-VN" sz="4000" dirty="0" err="1"/>
              <a:t>đồng</a:t>
            </a:r>
            <a:r>
              <a:rPr lang="vi-VN" sz="4000" dirty="0"/>
              <a:t>, </a:t>
            </a:r>
            <a:r>
              <a:rPr lang="vi-VN" sz="4000" dirty="0" err="1"/>
              <a:t>nằm</a:t>
            </a:r>
            <a:r>
              <a:rPr lang="vi-VN" sz="4000" dirty="0"/>
              <a:t> trên cao nguyên lâm viên, </a:t>
            </a:r>
            <a:r>
              <a:rPr lang="vi-VN" sz="4000" dirty="0" err="1"/>
              <a:t>thuộc</a:t>
            </a:r>
            <a:r>
              <a:rPr lang="vi-VN" sz="4000" dirty="0"/>
              <a:t> khu </a:t>
            </a:r>
            <a:r>
              <a:rPr lang="vi-VN" sz="4000" dirty="0" err="1"/>
              <a:t>vực</a:t>
            </a:r>
            <a:r>
              <a:rPr lang="vi-VN" sz="4000" dirty="0"/>
              <a:t> tây nguyên </a:t>
            </a:r>
            <a:r>
              <a:rPr lang="vi-VN" sz="4000" dirty="0" err="1"/>
              <a:t>của</a:t>
            </a:r>
            <a:r>
              <a:rPr lang="vi-VN" sz="4000" dirty="0"/>
              <a:t> </a:t>
            </a:r>
            <a:r>
              <a:rPr lang="vi-VN" sz="4000" dirty="0" err="1"/>
              <a:t>việt</a:t>
            </a:r>
            <a:r>
              <a:rPr lang="vi-VN" sz="4000" dirty="0"/>
              <a:t> nam.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7C08E4E-F35C-43EE-AE9D-7E5F31A23BF3}"/>
              </a:ext>
            </a:extLst>
          </p:cNvPr>
          <p:cNvSpPr/>
          <p:nvPr/>
        </p:nvSpPr>
        <p:spPr>
          <a:xfrm>
            <a:off x="1428864" y="5481643"/>
            <a:ext cx="1006937" cy="65382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EA8C8-F31B-494A-96C1-E44956DD5E8F}"/>
              </a:ext>
            </a:extLst>
          </p:cNvPr>
          <p:cNvSpPr txBox="1"/>
          <p:nvPr/>
        </p:nvSpPr>
        <p:spPr>
          <a:xfrm>
            <a:off x="2640024" y="4989382"/>
            <a:ext cx="1447766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/>
              <a:t>Đà</a:t>
            </a:r>
            <a:r>
              <a:rPr lang="vi-VN" sz="4000" b="1" dirty="0"/>
              <a:t> </a:t>
            </a:r>
            <a:r>
              <a:rPr lang="vi-VN" sz="4000" b="1" dirty="0" err="1"/>
              <a:t>Lạt</a:t>
            </a:r>
            <a:r>
              <a:rPr lang="vi-VN" sz="4000" b="1" dirty="0"/>
              <a:t> </a:t>
            </a:r>
            <a:r>
              <a:rPr lang="vi-VN" sz="4000" dirty="0" err="1"/>
              <a:t>là</a:t>
            </a:r>
            <a:r>
              <a:rPr lang="vi-VN" sz="4000" dirty="0"/>
              <a:t> </a:t>
            </a:r>
            <a:r>
              <a:rPr lang="vi-VN" sz="4000" dirty="0" err="1"/>
              <a:t>thành</a:t>
            </a:r>
            <a:r>
              <a:rPr lang="vi-VN" sz="4000" dirty="0"/>
              <a:t> </a:t>
            </a:r>
            <a:r>
              <a:rPr lang="vi-VN" sz="4000" dirty="0" err="1"/>
              <a:t>phố</a:t>
            </a:r>
            <a:r>
              <a:rPr lang="vi-VN" sz="4000" dirty="0"/>
              <a:t> </a:t>
            </a:r>
            <a:r>
              <a:rPr lang="vi-VN" sz="4000" dirty="0" err="1"/>
              <a:t>thuộc</a:t>
            </a:r>
            <a:r>
              <a:rPr lang="vi-VN" sz="4000" dirty="0"/>
              <a:t> </a:t>
            </a:r>
            <a:r>
              <a:rPr lang="vi-VN" sz="4000" dirty="0" err="1"/>
              <a:t>tỉnh</a:t>
            </a:r>
            <a:r>
              <a:rPr lang="vi-VN" sz="4000" dirty="0"/>
              <a:t> </a:t>
            </a:r>
            <a:r>
              <a:rPr lang="vi-VN" sz="4000" b="1" dirty="0"/>
              <a:t>Lâm </a:t>
            </a:r>
            <a:r>
              <a:rPr lang="vi-VN" sz="4000" b="1" dirty="0" err="1"/>
              <a:t>Đồng</a:t>
            </a:r>
            <a:r>
              <a:rPr lang="vi-VN" sz="4000" b="1" dirty="0"/>
              <a:t>, </a:t>
            </a:r>
            <a:r>
              <a:rPr lang="vi-VN" sz="4000" dirty="0" err="1"/>
              <a:t>nằm</a:t>
            </a:r>
            <a:r>
              <a:rPr lang="vi-VN" sz="4000" dirty="0"/>
              <a:t> trên cao </a:t>
            </a:r>
            <a:r>
              <a:rPr lang="vi-VN" sz="4000" b="1" dirty="0"/>
              <a:t>nguyên Lâm Viên</a:t>
            </a:r>
            <a:r>
              <a:rPr lang="vi-VN" sz="4000" dirty="0"/>
              <a:t>, </a:t>
            </a:r>
            <a:r>
              <a:rPr lang="vi-VN" sz="4000" dirty="0" err="1"/>
              <a:t>thuộc</a:t>
            </a:r>
            <a:r>
              <a:rPr lang="vi-VN" sz="4000" dirty="0"/>
              <a:t> khu </a:t>
            </a:r>
            <a:r>
              <a:rPr lang="vi-VN" sz="4000" dirty="0" err="1"/>
              <a:t>vực</a:t>
            </a:r>
            <a:r>
              <a:rPr lang="vi-VN" sz="4000" dirty="0"/>
              <a:t> </a:t>
            </a:r>
            <a:r>
              <a:rPr lang="vi-VN" sz="4000" b="1" dirty="0"/>
              <a:t>Tây Nguyên </a:t>
            </a:r>
            <a:r>
              <a:rPr lang="vi-VN" sz="4000" dirty="0" err="1"/>
              <a:t>của</a:t>
            </a:r>
            <a:r>
              <a:rPr lang="vi-VN" sz="4000" dirty="0"/>
              <a:t> </a:t>
            </a:r>
            <a:r>
              <a:rPr lang="vi-VN" sz="4000" b="1" dirty="0" err="1"/>
              <a:t>Việt</a:t>
            </a:r>
            <a:r>
              <a:rPr lang="vi-VN" sz="4000" b="1" dirty="0"/>
              <a:t> Nam</a:t>
            </a:r>
            <a:r>
              <a:rPr lang="vi-VN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13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70974" y="4271443"/>
            <a:ext cx="8154136" cy="15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63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9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997771" y="1714500"/>
            <a:ext cx="10389471" cy="6419471"/>
            <a:chOff x="0" y="0"/>
            <a:chExt cx="2736322" cy="1088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36322" cy="1088427"/>
            </a:xfrm>
            <a:custGeom>
              <a:avLst/>
              <a:gdLst/>
              <a:ahLst/>
              <a:cxnLst/>
              <a:rect l="l" t="t" r="r" b="b"/>
              <a:pathLst>
                <a:path w="2736322" h="1088427">
                  <a:moveTo>
                    <a:pt x="38004" y="0"/>
                  </a:moveTo>
                  <a:lnTo>
                    <a:pt x="2698318" y="0"/>
                  </a:lnTo>
                  <a:cubicBezTo>
                    <a:pt x="2719307" y="0"/>
                    <a:pt x="2736322" y="17015"/>
                    <a:pt x="2736322" y="38004"/>
                  </a:cubicBezTo>
                  <a:lnTo>
                    <a:pt x="2736322" y="1050423"/>
                  </a:lnTo>
                  <a:cubicBezTo>
                    <a:pt x="2736322" y="1060502"/>
                    <a:pt x="2732318" y="1070168"/>
                    <a:pt x="2725190" y="1077296"/>
                  </a:cubicBezTo>
                  <a:cubicBezTo>
                    <a:pt x="2718064" y="1084423"/>
                    <a:pt x="2708397" y="1088427"/>
                    <a:pt x="2698318" y="1088427"/>
                  </a:cubicBezTo>
                  <a:lnTo>
                    <a:pt x="38004" y="1088427"/>
                  </a:lnTo>
                  <a:cubicBezTo>
                    <a:pt x="17015" y="1088427"/>
                    <a:pt x="0" y="1071412"/>
                    <a:pt x="0" y="1050423"/>
                  </a:cubicBezTo>
                  <a:lnTo>
                    <a:pt x="0" y="38004"/>
                  </a:lnTo>
                  <a:cubicBezTo>
                    <a:pt x="0" y="27924"/>
                    <a:pt x="4004" y="18258"/>
                    <a:pt x="11131" y="11131"/>
                  </a:cubicBezTo>
                  <a:cubicBezTo>
                    <a:pt x="18258" y="4004"/>
                    <a:pt x="27924" y="0"/>
                    <a:pt x="38004" y="0"/>
                  </a:cubicBezTo>
                  <a:close/>
                </a:path>
              </a:pathLst>
            </a:custGeom>
            <a:solidFill>
              <a:srgbClr val="F9E1C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602463" y="3295404"/>
            <a:ext cx="9180085" cy="3338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00" b="1" dirty="0">
                <a:solidFill>
                  <a:srgbClr val="C00000"/>
                </a:solidFill>
              </a:rPr>
              <a:t>HOẠT ĐỘNG 1: ĐÁNH GIÁ KĨ NĂNG ĐỌC THÀNH TIẾNG VÀ ĐỌC THUỘC LÒNG</a:t>
            </a:r>
            <a:endParaRPr lang="en-US" sz="5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12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926590" y="3667054"/>
            <a:ext cx="8531832" cy="2184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00" b="1" dirty="0">
                <a:solidFill>
                  <a:srgbClr val="C00000"/>
                </a:solidFill>
              </a:rPr>
              <a:t>HOẠT ĐỘNG 2:</a:t>
            </a:r>
          </a:p>
          <a:p>
            <a:pPr algn="ctr">
              <a:lnSpc>
                <a:spcPct val="150000"/>
              </a:lnSpc>
            </a:pPr>
            <a:r>
              <a:rPr lang="vi-VN" sz="5000" b="1" dirty="0">
                <a:solidFill>
                  <a:srgbClr val="C00000"/>
                </a:solidFill>
              </a:rPr>
              <a:t>ĐỌC HIỂU VÀ LÀM BÀI TẬP</a:t>
            </a:r>
            <a:endParaRPr lang="en-US" sz="5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1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505200" y="33618"/>
            <a:ext cx="13402122" cy="3283520"/>
          </a:xfrm>
          <a:custGeom>
            <a:avLst/>
            <a:gdLst/>
            <a:ahLst/>
            <a:cxnLst/>
            <a:rect l="l" t="t" r="r" b="b"/>
            <a:pathLst>
              <a:path w="13402122" h="3283520">
                <a:moveTo>
                  <a:pt x="0" y="0"/>
                </a:moveTo>
                <a:lnTo>
                  <a:pt x="13402122" y="0"/>
                </a:lnTo>
                <a:lnTo>
                  <a:pt x="13402122" y="3283520"/>
                </a:lnTo>
                <a:lnTo>
                  <a:pt x="0" y="3283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37765" y="930115"/>
            <a:ext cx="11736992" cy="1905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400" b="1" spc="-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400" b="1" spc="-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400" b="1" spc="-99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44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vi-VN" sz="4400" b="1" spc="-99" dirty="0">
                <a:latin typeface="Arial" panose="020B0604020202020204" pitchFamily="34" charset="0"/>
                <a:cs typeface="Arial" panose="020B0604020202020204" pitchFamily="34" charset="0"/>
              </a:rPr>
              <a:t> 3 SGK trang 65 </a:t>
            </a:r>
            <a:r>
              <a:rPr lang="vi-VN" sz="44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400" b="1" spc="-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vi-VN" sz="4400" b="1" spc="-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4400" b="1" spc="-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4400" b="1" spc="-99" dirty="0">
                <a:latin typeface="Arial" panose="020B0604020202020204" pitchFamily="34" charset="0"/>
                <a:cs typeface="Arial" panose="020B0604020202020204" pitchFamily="34" charset="0"/>
              </a:rPr>
              <a:t> yêu </a:t>
            </a:r>
            <a:r>
              <a:rPr lang="vi-VN" sz="4400" b="1" spc="-99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4400" b="1" spc="-99" dirty="0">
                <a:latin typeface="Arial" panose="020B0604020202020204" pitchFamily="34" charset="0"/>
                <a:cs typeface="Arial" panose="020B0604020202020204" pitchFamily="34" charset="0"/>
              </a:rPr>
              <a:t> sau:</a:t>
            </a:r>
            <a:endParaRPr lang="en-US" sz="4400" b="1" spc="-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7BC567-0277-4716-BEED-B4EB3CA388EB}"/>
              </a:ext>
            </a:extLst>
          </p:cNvPr>
          <p:cNvSpPr/>
          <p:nvPr/>
        </p:nvSpPr>
        <p:spPr>
          <a:xfrm>
            <a:off x="4724400" y="3640354"/>
            <a:ext cx="13563600" cy="6151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b="0" i="0" dirty="0" err="1">
                <a:solidFill>
                  <a:srgbClr val="333333"/>
                </a:solidFill>
                <a:effectLst/>
              </a:rPr>
              <a:t>Tìm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dấu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ngoặc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kép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trong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đoạn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văn trên.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b="0" i="0" dirty="0" err="1">
                <a:solidFill>
                  <a:srgbClr val="333333"/>
                </a:solidFill>
                <a:effectLst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dấu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ngoặc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kép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trong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đoạn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văn trên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được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dùng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làm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gì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?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b="0" i="0" dirty="0" err="1">
                <a:solidFill>
                  <a:srgbClr val="333333"/>
                </a:solidFill>
                <a:effectLst/>
              </a:rPr>
              <a:t>Viết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một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đoạn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văn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ngắn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kể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về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những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bộ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phim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họat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hình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mà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em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đã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xem, trong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đó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có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sử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dụng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dấu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ngoặc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kép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4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74812" y="397267"/>
            <a:ext cx="12219191" cy="1849102"/>
          </a:xfrm>
          <a:custGeom>
            <a:avLst/>
            <a:gdLst/>
            <a:ahLst/>
            <a:cxnLst/>
            <a:rect l="l" t="t" r="r" b="b"/>
            <a:pathLst>
              <a:path w="12219191" h="4230895">
                <a:moveTo>
                  <a:pt x="0" y="0"/>
                </a:moveTo>
                <a:lnTo>
                  <a:pt x="12219191" y="0"/>
                </a:lnTo>
                <a:lnTo>
                  <a:pt x="12219191" y="4230895"/>
                </a:lnTo>
                <a:lnTo>
                  <a:pt x="0" y="4230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453835" y="723900"/>
            <a:ext cx="9408985" cy="89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  <a:endParaRPr lang="vi-VN" sz="44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Carefree-KevinMacLeod-4820257">
            <a:hlinkClick r:id="" action="ppaction://media"/>
            <a:extLst>
              <a:ext uri="{FF2B5EF4-FFF2-40B4-BE49-F238E27FC236}">
                <a16:creationId xmlns:a16="http://schemas.microsoft.com/office/drawing/2014/main" id="{99A2F123-F12C-4D83-BCB9-5F07E539C0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9726" y="10723556"/>
            <a:ext cx="609600" cy="60960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2C1F3E8-2750-4B72-8736-DD065C6E23FB}"/>
              </a:ext>
            </a:extLst>
          </p:cNvPr>
          <p:cNvSpPr/>
          <p:nvPr/>
        </p:nvSpPr>
        <p:spPr>
          <a:xfrm>
            <a:off x="25398" y="2925336"/>
            <a:ext cx="3623733" cy="914400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83AC1-7D59-4AB1-BD29-090B3915DF18}"/>
              </a:ext>
            </a:extLst>
          </p:cNvPr>
          <p:cNvSpPr txBox="1"/>
          <p:nvPr/>
        </p:nvSpPr>
        <p:spPr>
          <a:xfrm>
            <a:off x="59265" y="4296936"/>
            <a:ext cx="6544733" cy="349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ngoặc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kép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trong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văn: “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mảnh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ghép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cảm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xúc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”; “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Chú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khủng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long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tốt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bụng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”..</a:t>
            </a:r>
            <a:endParaRPr lang="vi-VN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86CD64B9-C468-4C0E-900E-51C2B84C43D8}"/>
              </a:ext>
            </a:extLst>
          </p:cNvPr>
          <p:cNvSpPr/>
          <p:nvPr/>
        </p:nvSpPr>
        <p:spPr>
          <a:xfrm flipH="1">
            <a:off x="14655800" y="3298734"/>
            <a:ext cx="3623733" cy="914400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3AF58-1BF9-4B6C-8FAF-49B2824EBAD8}"/>
              </a:ext>
            </a:extLst>
          </p:cNvPr>
          <p:cNvSpPr txBox="1"/>
          <p:nvPr/>
        </p:nvSpPr>
        <p:spPr>
          <a:xfrm>
            <a:off x="11226800" y="4686300"/>
            <a:ext cx="7001934" cy="261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ngoặc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kép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trong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 trên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đánh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tên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bộ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phim.</a:t>
            </a:r>
            <a:endParaRPr lang="vi-VN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60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" grpId="0" animBg="1"/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>
            <a:extLst>
              <a:ext uri="{FF2B5EF4-FFF2-40B4-BE49-F238E27FC236}">
                <a16:creationId xmlns:a16="http://schemas.microsoft.com/office/drawing/2014/main" id="{E04E4508-675D-41E9-89E2-777B597992D6}"/>
              </a:ext>
            </a:extLst>
          </p:cNvPr>
          <p:cNvSpPr txBox="1"/>
          <p:nvPr/>
        </p:nvSpPr>
        <p:spPr>
          <a:xfrm>
            <a:off x="2021747" y="3101396"/>
            <a:ext cx="14174155" cy="349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C00000"/>
                </a:solidFill>
              </a:rPr>
              <a:t>BÀI 5: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C00000"/>
                </a:solidFill>
              </a:rPr>
              <a:t>ÔN TẬP GIỮA HỌC KÌ I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610213" y="-759909"/>
            <a:ext cx="6633803" cy="3283732"/>
          </a:xfrm>
          <a:custGeom>
            <a:avLst/>
            <a:gdLst/>
            <a:ahLst/>
            <a:cxnLst/>
            <a:rect l="l" t="t" r="r" b="b"/>
            <a:pathLst>
              <a:path w="6633803" h="3283732">
                <a:moveTo>
                  <a:pt x="0" y="0"/>
                </a:moveTo>
                <a:lnTo>
                  <a:pt x="6633803" y="0"/>
                </a:lnTo>
                <a:lnTo>
                  <a:pt x="6633803" y="3283733"/>
                </a:lnTo>
                <a:lnTo>
                  <a:pt x="0" y="3283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05200" y="33618"/>
            <a:ext cx="13402122" cy="3283520"/>
          </a:xfrm>
          <a:custGeom>
            <a:avLst/>
            <a:gdLst/>
            <a:ahLst/>
            <a:cxnLst/>
            <a:rect l="l" t="t" r="r" b="b"/>
            <a:pathLst>
              <a:path w="13402122" h="3283520">
                <a:moveTo>
                  <a:pt x="0" y="0"/>
                </a:moveTo>
                <a:lnTo>
                  <a:pt x="13402122" y="0"/>
                </a:lnTo>
                <a:lnTo>
                  <a:pt x="13402122" y="3283520"/>
                </a:lnTo>
                <a:lnTo>
                  <a:pt x="0" y="32835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37765" y="930115"/>
            <a:ext cx="11736992" cy="155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rgbClr val="333333"/>
                </a:solidFill>
              </a:rPr>
              <a:t>Một</a:t>
            </a:r>
            <a:r>
              <a:rPr lang="vi-VN" sz="3600" dirty="0">
                <a:solidFill>
                  <a:srgbClr val="333333"/>
                </a:solidFill>
              </a:rPr>
              <a:t> </a:t>
            </a:r>
            <a:r>
              <a:rPr lang="vi-VN" sz="3600" dirty="0" err="1">
                <a:solidFill>
                  <a:srgbClr val="333333"/>
                </a:solidFill>
              </a:rPr>
              <a:t>đoạn</a:t>
            </a:r>
            <a:r>
              <a:rPr lang="vi-VN" sz="3600" dirty="0">
                <a:solidFill>
                  <a:srgbClr val="333333"/>
                </a:solidFill>
              </a:rPr>
              <a:t> văn </a:t>
            </a:r>
            <a:r>
              <a:rPr lang="vi-VN" sz="3600" dirty="0" err="1">
                <a:solidFill>
                  <a:srgbClr val="333333"/>
                </a:solidFill>
              </a:rPr>
              <a:t>ngắn</a:t>
            </a:r>
            <a:r>
              <a:rPr lang="vi-VN" sz="3600" dirty="0">
                <a:solidFill>
                  <a:srgbClr val="333333"/>
                </a:solidFill>
              </a:rPr>
              <a:t> </a:t>
            </a:r>
            <a:r>
              <a:rPr lang="vi-VN" sz="3600" dirty="0" err="1">
                <a:solidFill>
                  <a:srgbClr val="333333"/>
                </a:solidFill>
              </a:rPr>
              <a:t>kể</a:t>
            </a:r>
            <a:r>
              <a:rPr lang="vi-VN" sz="3600" dirty="0">
                <a:solidFill>
                  <a:srgbClr val="333333"/>
                </a:solidFill>
              </a:rPr>
              <a:t> </a:t>
            </a:r>
            <a:r>
              <a:rPr lang="vi-VN" sz="3600" dirty="0" err="1">
                <a:solidFill>
                  <a:srgbClr val="333333"/>
                </a:solidFill>
              </a:rPr>
              <a:t>về</a:t>
            </a:r>
            <a:r>
              <a:rPr lang="vi-VN" sz="3600" dirty="0">
                <a:solidFill>
                  <a:srgbClr val="333333"/>
                </a:solidFill>
              </a:rPr>
              <a:t> </a:t>
            </a:r>
            <a:r>
              <a:rPr lang="vi-VN" sz="3600" dirty="0" err="1">
                <a:solidFill>
                  <a:srgbClr val="333333"/>
                </a:solidFill>
              </a:rPr>
              <a:t>những</a:t>
            </a:r>
            <a:r>
              <a:rPr lang="vi-VN" sz="3600" dirty="0">
                <a:solidFill>
                  <a:srgbClr val="333333"/>
                </a:solidFill>
              </a:rPr>
              <a:t> </a:t>
            </a:r>
            <a:r>
              <a:rPr lang="vi-VN" sz="3600" dirty="0" err="1">
                <a:solidFill>
                  <a:srgbClr val="333333"/>
                </a:solidFill>
              </a:rPr>
              <a:t>bộ</a:t>
            </a:r>
            <a:r>
              <a:rPr lang="vi-VN" sz="3600" dirty="0">
                <a:solidFill>
                  <a:srgbClr val="333333"/>
                </a:solidFill>
              </a:rPr>
              <a:t> phim </a:t>
            </a:r>
            <a:r>
              <a:rPr lang="vi-VN" sz="3600" dirty="0" err="1">
                <a:solidFill>
                  <a:srgbClr val="333333"/>
                </a:solidFill>
              </a:rPr>
              <a:t>họat</a:t>
            </a:r>
            <a:r>
              <a:rPr lang="vi-VN" sz="3600" dirty="0">
                <a:solidFill>
                  <a:srgbClr val="333333"/>
                </a:solidFill>
              </a:rPr>
              <a:t> </a:t>
            </a:r>
            <a:r>
              <a:rPr lang="vi-VN" sz="3600" dirty="0" err="1">
                <a:solidFill>
                  <a:srgbClr val="333333"/>
                </a:solidFill>
              </a:rPr>
              <a:t>hình</a:t>
            </a:r>
            <a:r>
              <a:rPr lang="vi-VN" sz="3600" dirty="0">
                <a:solidFill>
                  <a:srgbClr val="333333"/>
                </a:solidFill>
              </a:rPr>
              <a:t> </a:t>
            </a:r>
            <a:r>
              <a:rPr lang="vi-VN" sz="3600" dirty="0" err="1">
                <a:solidFill>
                  <a:srgbClr val="333333"/>
                </a:solidFill>
              </a:rPr>
              <a:t>mà</a:t>
            </a:r>
            <a:r>
              <a:rPr lang="vi-VN" sz="3600" dirty="0">
                <a:solidFill>
                  <a:srgbClr val="333333"/>
                </a:solidFill>
              </a:rPr>
              <a:t> em </a:t>
            </a:r>
            <a:r>
              <a:rPr lang="vi-VN" sz="3600" dirty="0" err="1">
                <a:solidFill>
                  <a:srgbClr val="333333"/>
                </a:solidFill>
              </a:rPr>
              <a:t>đã</a:t>
            </a:r>
            <a:r>
              <a:rPr lang="vi-VN" sz="3600" dirty="0">
                <a:solidFill>
                  <a:srgbClr val="333333"/>
                </a:solidFill>
              </a:rPr>
              <a:t> xem, trong </a:t>
            </a:r>
            <a:r>
              <a:rPr lang="vi-VN" sz="3600" dirty="0" err="1">
                <a:solidFill>
                  <a:srgbClr val="333333"/>
                </a:solidFill>
              </a:rPr>
              <a:t>đó</a:t>
            </a:r>
            <a:r>
              <a:rPr lang="vi-VN" sz="3600" dirty="0">
                <a:solidFill>
                  <a:srgbClr val="333333"/>
                </a:solidFill>
              </a:rPr>
              <a:t> </a:t>
            </a:r>
            <a:r>
              <a:rPr lang="vi-VN" sz="3600" dirty="0" err="1">
                <a:solidFill>
                  <a:srgbClr val="333333"/>
                </a:solidFill>
              </a:rPr>
              <a:t>có</a:t>
            </a:r>
            <a:r>
              <a:rPr lang="vi-VN" sz="3600" dirty="0">
                <a:solidFill>
                  <a:srgbClr val="333333"/>
                </a:solidFill>
              </a:rPr>
              <a:t> </a:t>
            </a:r>
            <a:r>
              <a:rPr lang="vi-VN" sz="3600" dirty="0" err="1">
                <a:solidFill>
                  <a:srgbClr val="333333"/>
                </a:solidFill>
              </a:rPr>
              <a:t>sử</a:t>
            </a:r>
            <a:r>
              <a:rPr lang="vi-VN" sz="3600" dirty="0">
                <a:solidFill>
                  <a:srgbClr val="333333"/>
                </a:solidFill>
              </a:rPr>
              <a:t> </a:t>
            </a:r>
            <a:r>
              <a:rPr lang="vi-VN" sz="3600" dirty="0" err="1">
                <a:solidFill>
                  <a:srgbClr val="333333"/>
                </a:solidFill>
              </a:rPr>
              <a:t>dụng</a:t>
            </a:r>
            <a:r>
              <a:rPr lang="vi-VN" sz="3600" dirty="0">
                <a:solidFill>
                  <a:srgbClr val="333333"/>
                </a:solidFill>
              </a:rPr>
              <a:t> </a:t>
            </a:r>
            <a:r>
              <a:rPr lang="vi-VN" sz="3600" dirty="0" err="1">
                <a:solidFill>
                  <a:srgbClr val="333333"/>
                </a:solidFill>
              </a:rPr>
              <a:t>dấu</a:t>
            </a:r>
            <a:r>
              <a:rPr lang="vi-VN" sz="3600" dirty="0">
                <a:solidFill>
                  <a:srgbClr val="333333"/>
                </a:solidFill>
              </a:rPr>
              <a:t> </a:t>
            </a:r>
            <a:r>
              <a:rPr lang="vi-VN" sz="3600" dirty="0" err="1">
                <a:solidFill>
                  <a:srgbClr val="333333"/>
                </a:solidFill>
              </a:rPr>
              <a:t>ngoặc</a:t>
            </a:r>
            <a:r>
              <a:rPr lang="vi-VN" sz="3600" dirty="0">
                <a:solidFill>
                  <a:srgbClr val="333333"/>
                </a:solidFill>
              </a:rPr>
              <a:t> </a:t>
            </a:r>
            <a:r>
              <a:rPr lang="vi-VN" sz="3600" dirty="0" err="1">
                <a:solidFill>
                  <a:srgbClr val="333333"/>
                </a:solidFill>
              </a:rPr>
              <a:t>kép</a:t>
            </a:r>
            <a:r>
              <a:rPr lang="vi-VN" sz="3600" dirty="0">
                <a:solidFill>
                  <a:srgbClr val="333333"/>
                </a:solidFill>
              </a:rPr>
              <a:t>.</a:t>
            </a:r>
            <a:endParaRPr lang="en-US" sz="3600" b="1" spc="-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7BC567-0277-4716-BEED-B4EB3CA388EB}"/>
              </a:ext>
            </a:extLst>
          </p:cNvPr>
          <p:cNvSpPr/>
          <p:nvPr/>
        </p:nvSpPr>
        <p:spPr>
          <a:xfrm>
            <a:off x="1088120" y="3505878"/>
            <a:ext cx="14685280" cy="674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Cuối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tuần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trước</a:t>
            </a:r>
            <a:r>
              <a:rPr lang="vi-VN" sz="3600" dirty="0">
                <a:solidFill>
                  <a:schemeClr val="tx1"/>
                </a:solidFill>
              </a:rPr>
              <a:t>, em </a:t>
            </a:r>
            <a:r>
              <a:rPr lang="vi-VN" sz="3600" dirty="0" err="1">
                <a:solidFill>
                  <a:schemeClr val="tx1"/>
                </a:solidFill>
              </a:rPr>
              <a:t>đã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cũng</a:t>
            </a:r>
            <a:r>
              <a:rPr lang="vi-VN" sz="3600" dirty="0">
                <a:solidFill>
                  <a:schemeClr val="tx1"/>
                </a:solidFill>
              </a:rPr>
              <a:t> anh trai xem hai </a:t>
            </a:r>
            <a:r>
              <a:rPr lang="vi-VN" sz="3600" dirty="0" err="1">
                <a:solidFill>
                  <a:schemeClr val="tx1"/>
                </a:solidFill>
              </a:rPr>
              <a:t>bộ</a:t>
            </a:r>
            <a:r>
              <a:rPr lang="vi-VN" sz="3600" dirty="0">
                <a:solidFill>
                  <a:schemeClr val="tx1"/>
                </a:solidFill>
              </a:rPr>
              <a:t> phim </a:t>
            </a:r>
            <a:r>
              <a:rPr lang="vi-VN" sz="3600" dirty="0" err="1">
                <a:solidFill>
                  <a:schemeClr val="tx1"/>
                </a:solidFill>
              </a:rPr>
              <a:t>hoạt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hình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về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khủng</a:t>
            </a:r>
            <a:r>
              <a:rPr lang="vi-VN" sz="3600" dirty="0">
                <a:solidFill>
                  <a:schemeClr val="tx1"/>
                </a:solidFill>
              </a:rPr>
              <a:t> long </a:t>
            </a:r>
            <a:r>
              <a:rPr lang="vi-VN" sz="3600" dirty="0" err="1">
                <a:solidFill>
                  <a:schemeClr val="tx1"/>
                </a:solidFill>
              </a:rPr>
              <a:t>rất</a:t>
            </a:r>
            <a:r>
              <a:rPr lang="vi-VN" sz="3600" dirty="0">
                <a:solidFill>
                  <a:schemeClr val="tx1"/>
                </a:solidFill>
              </a:rPr>
              <a:t> hay, </a:t>
            </a:r>
            <a:r>
              <a:rPr lang="vi-VN" sz="3600" dirty="0" err="1">
                <a:solidFill>
                  <a:schemeClr val="tx1"/>
                </a:solidFill>
              </a:rPr>
              <a:t>đó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là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bộ</a:t>
            </a:r>
            <a:r>
              <a:rPr lang="vi-VN" sz="3600" dirty="0">
                <a:solidFill>
                  <a:schemeClr val="tx1"/>
                </a:solidFill>
              </a:rPr>
              <a:t> phim </a:t>
            </a:r>
            <a:r>
              <a:rPr lang="vi-VN" sz="3600" b="1" dirty="0">
                <a:solidFill>
                  <a:schemeClr val="tx1"/>
                </a:solidFill>
              </a:rPr>
              <a:t>“</a:t>
            </a:r>
            <a:r>
              <a:rPr lang="vi-VN" sz="3600" b="1" dirty="0" err="1">
                <a:solidFill>
                  <a:schemeClr val="tx1"/>
                </a:solidFill>
              </a:rPr>
              <a:t>Chú</a:t>
            </a:r>
            <a:r>
              <a:rPr lang="vi-VN" sz="3600" b="1" dirty="0">
                <a:solidFill>
                  <a:schemeClr val="tx1"/>
                </a:solidFill>
              </a:rPr>
              <a:t> </a:t>
            </a:r>
            <a:r>
              <a:rPr lang="vi-VN" sz="3600" b="1" dirty="0" err="1">
                <a:solidFill>
                  <a:schemeClr val="tx1"/>
                </a:solidFill>
              </a:rPr>
              <a:t>khủng</a:t>
            </a:r>
            <a:r>
              <a:rPr lang="vi-VN" sz="3600" b="1" dirty="0">
                <a:solidFill>
                  <a:schemeClr val="tx1"/>
                </a:solidFill>
              </a:rPr>
              <a:t> long </a:t>
            </a:r>
            <a:r>
              <a:rPr lang="vi-VN" sz="3600" b="1" dirty="0" err="1">
                <a:solidFill>
                  <a:schemeClr val="tx1"/>
                </a:solidFill>
              </a:rPr>
              <a:t>của</a:t>
            </a:r>
            <a:r>
              <a:rPr lang="vi-VN" sz="3600" b="1" dirty="0">
                <a:solidFill>
                  <a:schemeClr val="tx1"/>
                </a:solidFill>
              </a:rPr>
              <a:t> Nô-bi-ta” </a:t>
            </a:r>
            <a:r>
              <a:rPr lang="vi-VN" sz="3600" dirty="0" err="1">
                <a:solidFill>
                  <a:schemeClr val="tx1"/>
                </a:solidFill>
              </a:rPr>
              <a:t>và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b="1" dirty="0">
                <a:solidFill>
                  <a:schemeClr val="tx1"/>
                </a:solidFill>
              </a:rPr>
              <a:t>“</a:t>
            </a:r>
            <a:r>
              <a:rPr lang="vi-VN" sz="3600" b="1" dirty="0" err="1">
                <a:solidFill>
                  <a:schemeClr val="tx1"/>
                </a:solidFill>
              </a:rPr>
              <a:t>Chú</a:t>
            </a:r>
            <a:r>
              <a:rPr lang="vi-VN" sz="3600" b="1" dirty="0">
                <a:solidFill>
                  <a:schemeClr val="tx1"/>
                </a:solidFill>
              </a:rPr>
              <a:t> </a:t>
            </a:r>
            <a:r>
              <a:rPr lang="vi-VN" sz="3600" b="1" dirty="0" err="1">
                <a:solidFill>
                  <a:schemeClr val="tx1"/>
                </a:solidFill>
              </a:rPr>
              <a:t>khủng</a:t>
            </a:r>
            <a:r>
              <a:rPr lang="vi-VN" sz="3600" b="1" dirty="0">
                <a:solidFill>
                  <a:schemeClr val="tx1"/>
                </a:solidFill>
              </a:rPr>
              <a:t> long </a:t>
            </a:r>
            <a:r>
              <a:rPr lang="vi-VN" sz="3600" b="1" dirty="0" err="1">
                <a:solidFill>
                  <a:schemeClr val="tx1"/>
                </a:solidFill>
              </a:rPr>
              <a:t>tốt</a:t>
            </a:r>
            <a:r>
              <a:rPr lang="vi-VN" sz="3600" b="1" dirty="0">
                <a:solidFill>
                  <a:schemeClr val="tx1"/>
                </a:solidFill>
              </a:rPr>
              <a:t> </a:t>
            </a:r>
            <a:r>
              <a:rPr lang="vi-VN" sz="3600" b="1" dirty="0" err="1">
                <a:solidFill>
                  <a:schemeClr val="tx1"/>
                </a:solidFill>
              </a:rPr>
              <a:t>bụng</a:t>
            </a:r>
            <a:r>
              <a:rPr lang="vi-VN" sz="3600" b="1" dirty="0">
                <a:solidFill>
                  <a:schemeClr val="tx1"/>
                </a:solidFill>
              </a:rPr>
              <a:t>”. </a:t>
            </a:r>
            <a:r>
              <a:rPr lang="vi-VN" sz="3600" dirty="0" err="1">
                <a:solidFill>
                  <a:schemeClr val="tx1"/>
                </a:solidFill>
              </a:rPr>
              <a:t>Bộ</a:t>
            </a:r>
            <a:r>
              <a:rPr lang="vi-VN" sz="3600" dirty="0">
                <a:solidFill>
                  <a:schemeClr val="tx1"/>
                </a:solidFill>
              </a:rPr>
              <a:t> phim </a:t>
            </a:r>
            <a:r>
              <a:rPr lang="vi-VN" sz="3600" dirty="0" err="1">
                <a:solidFill>
                  <a:schemeClr val="tx1"/>
                </a:solidFill>
              </a:rPr>
              <a:t>đầu</a:t>
            </a:r>
            <a:r>
              <a:rPr lang="vi-VN" sz="3600" dirty="0">
                <a:solidFill>
                  <a:schemeClr val="tx1"/>
                </a:solidFill>
              </a:rPr>
              <a:t> tiên </a:t>
            </a:r>
            <a:r>
              <a:rPr lang="vi-VN" sz="3600" dirty="0" err="1">
                <a:solidFill>
                  <a:schemeClr val="tx1"/>
                </a:solidFill>
              </a:rPr>
              <a:t>kể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về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hành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trình</a:t>
            </a:r>
            <a:r>
              <a:rPr lang="vi-VN" sz="3600" dirty="0">
                <a:solidFill>
                  <a:schemeClr val="tx1"/>
                </a:solidFill>
              </a:rPr>
              <a:t> đưa </a:t>
            </a:r>
            <a:r>
              <a:rPr lang="vi-VN" sz="3600" dirty="0" err="1">
                <a:solidFill>
                  <a:schemeClr val="tx1"/>
                </a:solidFill>
              </a:rPr>
              <a:t>khủng</a:t>
            </a:r>
            <a:r>
              <a:rPr lang="vi-VN" sz="3600" dirty="0">
                <a:solidFill>
                  <a:schemeClr val="tx1"/>
                </a:solidFill>
              </a:rPr>
              <a:t> long </a:t>
            </a:r>
            <a:r>
              <a:rPr lang="vi-VN" sz="3600" dirty="0" err="1">
                <a:solidFill>
                  <a:schemeClr val="tx1"/>
                </a:solidFill>
              </a:rPr>
              <a:t>về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thời</a:t>
            </a:r>
            <a:r>
              <a:rPr lang="vi-VN" sz="3600" dirty="0">
                <a:solidFill>
                  <a:schemeClr val="tx1"/>
                </a:solidFill>
              </a:rPr>
              <a:t> nguyên </a:t>
            </a:r>
            <a:r>
              <a:rPr lang="vi-VN" sz="3600" dirty="0" err="1">
                <a:solidFill>
                  <a:schemeClr val="tx1"/>
                </a:solidFill>
              </a:rPr>
              <a:t>thủy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Nô- bi-ta, Đô-rê-mon </a:t>
            </a:r>
            <a:r>
              <a:rPr lang="vi-VN" sz="3600" dirty="0" err="1">
                <a:solidFill>
                  <a:schemeClr val="tx1"/>
                </a:solidFill>
              </a:rPr>
              <a:t>cùng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nhóm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bạn</a:t>
            </a:r>
            <a:r>
              <a:rPr lang="vi-VN" sz="3600" dirty="0">
                <a:solidFill>
                  <a:schemeClr val="tx1"/>
                </a:solidFill>
              </a:rPr>
              <a:t> thân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mình</a:t>
            </a:r>
            <a:r>
              <a:rPr lang="vi-VN" sz="3600" dirty="0">
                <a:solidFill>
                  <a:schemeClr val="tx1"/>
                </a:solidFill>
              </a:rPr>
              <a:t>. </a:t>
            </a:r>
            <a:r>
              <a:rPr lang="vi-VN" sz="3600" dirty="0" err="1">
                <a:solidFill>
                  <a:schemeClr val="tx1"/>
                </a:solidFill>
              </a:rPr>
              <a:t>Các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cậu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ấy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đã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phải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vượn</a:t>
            </a:r>
            <a:r>
              <a:rPr lang="vi-VN" sz="3600" dirty="0">
                <a:solidFill>
                  <a:schemeClr val="tx1"/>
                </a:solidFill>
              </a:rPr>
              <a:t> qua </a:t>
            </a:r>
            <a:r>
              <a:rPr lang="vi-VN" sz="3600" dirty="0" err="1">
                <a:solidFill>
                  <a:schemeClr val="tx1"/>
                </a:solidFill>
              </a:rPr>
              <a:t>rất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nhiều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các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khó</a:t>
            </a:r>
            <a:r>
              <a:rPr lang="vi-VN" sz="3600" dirty="0">
                <a:solidFill>
                  <a:schemeClr val="tx1"/>
                </a:solidFill>
              </a:rPr>
              <a:t> khăn, </a:t>
            </a:r>
            <a:r>
              <a:rPr lang="vi-VN" sz="3600" dirty="0" err="1">
                <a:solidFill>
                  <a:schemeClr val="tx1"/>
                </a:solidFill>
              </a:rPr>
              <a:t>thử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thách</a:t>
            </a:r>
            <a:r>
              <a:rPr lang="vi-VN" sz="3600" dirty="0">
                <a:solidFill>
                  <a:schemeClr val="tx1"/>
                </a:solidFill>
              </a:rPr>
              <a:t>, </a:t>
            </a:r>
            <a:r>
              <a:rPr lang="vi-VN" sz="3600" dirty="0" err="1">
                <a:solidFill>
                  <a:schemeClr val="tx1"/>
                </a:solidFill>
              </a:rPr>
              <a:t>thoát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khỏi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sự</a:t>
            </a:r>
            <a:r>
              <a:rPr lang="vi-VN" sz="3600" dirty="0">
                <a:solidFill>
                  <a:schemeClr val="tx1"/>
                </a:solidFill>
              </a:rPr>
              <a:t> truy </a:t>
            </a:r>
            <a:r>
              <a:rPr lang="vi-VN" sz="3600" dirty="0" err="1">
                <a:solidFill>
                  <a:schemeClr val="tx1"/>
                </a:solidFill>
              </a:rPr>
              <a:t>đuổi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nhóm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tội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phạm</a:t>
            </a:r>
            <a:r>
              <a:rPr lang="vi-VN" sz="3600" dirty="0">
                <a:solidFill>
                  <a:schemeClr val="tx1"/>
                </a:solidFill>
              </a:rPr>
              <a:t> buôn </a:t>
            </a:r>
            <a:r>
              <a:rPr lang="vi-VN" sz="3600" dirty="0" err="1">
                <a:solidFill>
                  <a:schemeClr val="tx1"/>
                </a:solidFill>
              </a:rPr>
              <a:t>bán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khủng</a:t>
            </a:r>
            <a:r>
              <a:rPr lang="vi-VN" sz="3600" dirty="0">
                <a:solidFill>
                  <a:schemeClr val="tx1"/>
                </a:solidFill>
              </a:rPr>
              <a:t> long. </a:t>
            </a:r>
            <a:r>
              <a:rPr lang="vi-VN" sz="3600" dirty="0" err="1">
                <a:solidFill>
                  <a:schemeClr val="tx1"/>
                </a:solidFill>
              </a:rPr>
              <a:t>Cuối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cùng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cả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nhóm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đã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cùng</a:t>
            </a:r>
            <a:r>
              <a:rPr lang="vi-VN" sz="3600" dirty="0">
                <a:solidFill>
                  <a:schemeClr val="tx1"/>
                </a:solidFill>
              </a:rPr>
              <a:t> nhau </a:t>
            </a:r>
            <a:r>
              <a:rPr lang="vi-VN" sz="3600" dirty="0" err="1">
                <a:solidFill>
                  <a:schemeClr val="tx1"/>
                </a:solidFill>
              </a:rPr>
              <a:t>thành</a:t>
            </a:r>
            <a:r>
              <a:rPr lang="vi-VN" sz="3600" dirty="0">
                <a:solidFill>
                  <a:schemeClr val="tx1"/>
                </a:solidFill>
              </a:rPr>
              <a:t> công </a:t>
            </a:r>
            <a:r>
              <a:rPr lang="vi-VN" sz="3600" dirty="0" err="1">
                <a:solidFill>
                  <a:schemeClr val="tx1"/>
                </a:solidFill>
              </a:rPr>
              <a:t>hoàn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thành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nhiệm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vụ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  <a:endParaRPr lang="vi-VN" sz="3600" b="0" i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18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2895600" y="2746498"/>
            <a:ext cx="13536175" cy="4867410"/>
            <a:chOff x="0" y="0"/>
            <a:chExt cx="3281710" cy="12819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81710" cy="1281952"/>
            </a:xfrm>
            <a:custGeom>
              <a:avLst/>
              <a:gdLst/>
              <a:ahLst/>
              <a:cxnLst/>
              <a:rect l="l" t="t" r="r" b="b"/>
              <a:pathLst>
                <a:path w="3281710" h="1281952">
                  <a:moveTo>
                    <a:pt x="31688" y="0"/>
                  </a:moveTo>
                  <a:lnTo>
                    <a:pt x="3250022" y="0"/>
                  </a:lnTo>
                  <a:cubicBezTo>
                    <a:pt x="3267523" y="0"/>
                    <a:pt x="3281710" y="14187"/>
                    <a:pt x="3281710" y="31688"/>
                  </a:cubicBezTo>
                  <a:lnTo>
                    <a:pt x="3281710" y="1250264"/>
                  </a:lnTo>
                  <a:cubicBezTo>
                    <a:pt x="3281710" y="1267764"/>
                    <a:pt x="3267523" y="1281952"/>
                    <a:pt x="3250022" y="1281952"/>
                  </a:cubicBezTo>
                  <a:lnTo>
                    <a:pt x="31688" y="1281952"/>
                  </a:lnTo>
                  <a:cubicBezTo>
                    <a:pt x="14187" y="1281952"/>
                    <a:pt x="0" y="1267764"/>
                    <a:pt x="0" y="1250264"/>
                  </a:cubicBezTo>
                  <a:lnTo>
                    <a:pt x="0" y="31688"/>
                  </a:lnTo>
                  <a:cubicBezTo>
                    <a:pt x="0" y="14187"/>
                    <a:pt x="14187" y="0"/>
                    <a:pt x="31688" y="0"/>
                  </a:cubicBezTo>
                  <a:close/>
                </a:path>
              </a:pathLst>
            </a:custGeom>
            <a:solidFill>
              <a:srgbClr val="F9E1C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14">
            <a:extLst>
              <a:ext uri="{FF2B5EF4-FFF2-40B4-BE49-F238E27FC236}">
                <a16:creationId xmlns:a16="http://schemas.microsoft.com/office/drawing/2014/main" id="{8041CC29-73C7-4FAD-B9A3-D95E11084AC2}"/>
              </a:ext>
            </a:extLst>
          </p:cNvPr>
          <p:cNvSpPr txBox="1"/>
          <p:nvPr/>
        </p:nvSpPr>
        <p:spPr>
          <a:xfrm>
            <a:off x="2518770" y="3753782"/>
            <a:ext cx="14489752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Ở CÁC TIẾT HỌC KẾ TIẾP!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42890" y="4382490"/>
            <a:ext cx="8154136" cy="15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63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74812" y="397267"/>
            <a:ext cx="12219191" cy="2814486"/>
          </a:xfrm>
          <a:custGeom>
            <a:avLst/>
            <a:gdLst/>
            <a:ahLst/>
            <a:cxnLst/>
            <a:rect l="l" t="t" r="r" b="b"/>
            <a:pathLst>
              <a:path w="12219191" h="4230895">
                <a:moveTo>
                  <a:pt x="0" y="0"/>
                </a:moveTo>
                <a:lnTo>
                  <a:pt x="12219191" y="0"/>
                </a:lnTo>
                <a:lnTo>
                  <a:pt x="12219191" y="4230895"/>
                </a:lnTo>
                <a:lnTo>
                  <a:pt x="0" y="4230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439507" y="993803"/>
            <a:ext cx="9408985" cy="1905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endParaRPr lang="vi-VN" sz="44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7A4855-717A-400A-972C-5CED38772563}"/>
              </a:ext>
            </a:extLst>
          </p:cNvPr>
          <p:cNvSpPr/>
          <p:nvPr/>
        </p:nvSpPr>
        <p:spPr>
          <a:xfrm>
            <a:off x="7637683" y="6598051"/>
            <a:ext cx="5466768" cy="3323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cs typeface="Arial" panose="020B0604020202020204" pitchFamily="34" charset="0"/>
              </a:rPr>
              <a:t>hãy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cs typeface="Arial" panose="020B0604020202020204" pitchFamily="34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cs typeface="Arial" panose="020B0604020202020204" pitchFamily="34" charset="0"/>
              </a:rPr>
              <a:t>thuộc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 3 </a:t>
            </a:r>
            <a:r>
              <a:rPr lang="vi-VN" sz="4000" dirty="0" err="1">
                <a:solidFill>
                  <a:schemeClr val="tx1"/>
                </a:solidFill>
                <a:cs typeface="Arial" panose="020B0604020202020204" pitchFamily="34" charset="0"/>
              </a:rPr>
              <a:t>khổ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 thơ </a:t>
            </a:r>
            <a:r>
              <a:rPr lang="vi-VN" sz="4000" dirty="0" err="1">
                <a:solidFill>
                  <a:schemeClr val="tx1"/>
                </a:solidFill>
                <a:cs typeface="Arial" panose="020B0604020202020204" pitchFamily="34" charset="0"/>
              </a:rPr>
              <a:t>đầu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 thơ </a:t>
            </a:r>
            <a:r>
              <a:rPr lang="vi-VN" sz="40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Mỗi</a:t>
            </a:r>
            <a:r>
              <a:rPr lang="vi-VN" sz="4000" b="1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lần</a:t>
            </a:r>
            <a:r>
              <a:rPr lang="vi-VN" sz="4000" b="1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cầm</a:t>
            </a:r>
            <a:r>
              <a:rPr lang="vi-VN" sz="4000" b="1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sách</a:t>
            </a:r>
            <a:r>
              <a:rPr lang="vi-VN" sz="4000" b="1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giáo</a:t>
            </a:r>
            <a:r>
              <a:rPr lang="vi-VN" sz="4000" b="1" i="1" dirty="0">
                <a:solidFill>
                  <a:schemeClr val="tx1"/>
                </a:solidFill>
                <a:cs typeface="Arial" panose="020B0604020202020204" pitchFamily="34" charset="0"/>
              </a:rPr>
              <a:t> khoa.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7B58B1-181A-4010-BA0C-2567D615EB5F}"/>
              </a:ext>
            </a:extLst>
          </p:cNvPr>
          <p:cNvSpPr/>
          <p:nvPr/>
        </p:nvSpPr>
        <p:spPr>
          <a:xfrm>
            <a:off x="2158677" y="6598051"/>
            <a:ext cx="5466768" cy="3323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hãy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đọc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thuộc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4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khổ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thơ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đầu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thơ </a:t>
            </a:r>
            <a:r>
              <a:rPr lang="vi-VN" sz="4800" b="1" i="1" dirty="0">
                <a:solidFill>
                  <a:schemeClr val="tx1"/>
                </a:solidFill>
                <a:cs typeface="Arial" panose="020B0604020202020204" pitchFamily="34" charset="0"/>
              </a:rPr>
              <a:t>Cau.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C5257E-CEF1-4AB7-AB80-24DB66E85605}"/>
              </a:ext>
            </a:extLst>
          </p:cNvPr>
          <p:cNvSpPr/>
          <p:nvPr/>
        </p:nvSpPr>
        <p:spPr>
          <a:xfrm>
            <a:off x="7657032" y="3274151"/>
            <a:ext cx="5466768" cy="3323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hãy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đọc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thuộc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4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khổ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thơ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đầu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thơ </a:t>
            </a:r>
            <a:r>
              <a:rPr lang="vi-VN" sz="4800" b="1" i="1" dirty="0">
                <a:solidFill>
                  <a:schemeClr val="tx1"/>
                </a:solidFill>
                <a:cs typeface="Arial" panose="020B0604020202020204" pitchFamily="34" charset="0"/>
              </a:rPr>
              <a:t>Lên </a:t>
            </a:r>
            <a:r>
              <a:rPr lang="vi-VN" sz="48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rẫy</a:t>
            </a:r>
            <a:r>
              <a:rPr lang="vi-VN" sz="4800" b="1" i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0AA34D-FB9D-4831-843B-C185A8A2A347}"/>
              </a:ext>
            </a:extLst>
          </p:cNvPr>
          <p:cNvSpPr/>
          <p:nvPr/>
        </p:nvSpPr>
        <p:spPr>
          <a:xfrm>
            <a:off x="2170915" y="3274151"/>
            <a:ext cx="5466768" cy="3323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hãy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đọc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thuộc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khổ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3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và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4 </a:t>
            </a:r>
            <a:r>
              <a:rPr lang="vi-VN" sz="4800" dirty="0" err="1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vi-VN" sz="4800" dirty="0">
                <a:solidFill>
                  <a:schemeClr val="tx1"/>
                </a:solidFill>
                <a:cs typeface="Arial" panose="020B0604020202020204" pitchFamily="34" charset="0"/>
              </a:rPr>
              <a:t> thơ </a:t>
            </a:r>
            <a:r>
              <a:rPr lang="vi-VN" sz="48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Tuổi</a:t>
            </a:r>
            <a:r>
              <a:rPr lang="vi-VN" sz="4800" b="1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ngựa</a:t>
            </a:r>
            <a:r>
              <a:rPr lang="vi-VN" sz="4800" b="1" i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E75215-1D9F-47CB-9AC7-EFC7481909EA}"/>
              </a:ext>
            </a:extLst>
          </p:cNvPr>
          <p:cNvSpPr/>
          <p:nvPr/>
        </p:nvSpPr>
        <p:spPr>
          <a:xfrm>
            <a:off x="7670479" y="6673725"/>
            <a:ext cx="5466768" cy="3323900"/>
          </a:xfrm>
          <a:prstGeom prst="rect">
            <a:avLst/>
          </a:prstGeom>
          <a:solidFill>
            <a:srgbClr val="6EA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0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A96D74-61C5-4FBB-B52B-3207FE82A1F2}"/>
              </a:ext>
            </a:extLst>
          </p:cNvPr>
          <p:cNvSpPr/>
          <p:nvPr/>
        </p:nvSpPr>
        <p:spPr>
          <a:xfrm>
            <a:off x="2168352" y="6655201"/>
            <a:ext cx="5466768" cy="3323900"/>
          </a:xfrm>
          <a:prstGeom prst="rect">
            <a:avLst/>
          </a:prstGeom>
          <a:solidFill>
            <a:srgbClr val="E68B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0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2BF01E-2F9C-4EE2-907C-665A25F6DCCF}"/>
              </a:ext>
            </a:extLst>
          </p:cNvPr>
          <p:cNvSpPr/>
          <p:nvPr/>
        </p:nvSpPr>
        <p:spPr>
          <a:xfrm>
            <a:off x="7670479" y="3255101"/>
            <a:ext cx="5466768" cy="3323900"/>
          </a:xfrm>
          <a:prstGeom prst="rect">
            <a:avLst/>
          </a:prstGeom>
          <a:solidFill>
            <a:srgbClr val="9DAAD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0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421F8D-C78F-4FD4-9FE8-0535D2407813}"/>
              </a:ext>
            </a:extLst>
          </p:cNvPr>
          <p:cNvSpPr/>
          <p:nvPr/>
        </p:nvSpPr>
        <p:spPr>
          <a:xfrm>
            <a:off x="2139328" y="3293305"/>
            <a:ext cx="5466768" cy="3323900"/>
          </a:xfrm>
          <a:prstGeom prst="rect">
            <a:avLst/>
          </a:prstGeom>
          <a:solidFill>
            <a:srgbClr val="EDBF7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0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74812" y="397267"/>
            <a:ext cx="12219191" cy="1849102"/>
          </a:xfrm>
          <a:custGeom>
            <a:avLst/>
            <a:gdLst/>
            <a:ahLst/>
            <a:cxnLst/>
            <a:rect l="l" t="t" r="r" b="b"/>
            <a:pathLst>
              <a:path w="12219191" h="4230895">
                <a:moveTo>
                  <a:pt x="0" y="0"/>
                </a:moveTo>
                <a:lnTo>
                  <a:pt x="12219191" y="0"/>
                </a:lnTo>
                <a:lnTo>
                  <a:pt x="12219191" y="4230895"/>
                </a:lnTo>
                <a:lnTo>
                  <a:pt x="0" y="4230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453835" y="723900"/>
            <a:ext cx="9408985" cy="89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vi-VN" sz="44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83E4D-35B7-4D10-8B37-8941BAD6D97D}"/>
              </a:ext>
            </a:extLst>
          </p:cNvPr>
          <p:cNvSpPr txBox="1"/>
          <p:nvPr/>
        </p:nvSpPr>
        <p:spPr>
          <a:xfrm>
            <a:off x="3276600" y="2647869"/>
            <a:ext cx="12725400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 err="1"/>
              <a:t>Đọc</a:t>
            </a:r>
            <a:r>
              <a:rPr lang="vi-VN" sz="3600" b="1" dirty="0"/>
              <a:t> </a:t>
            </a:r>
            <a:r>
              <a:rPr lang="vi-VN" sz="3600" b="1" dirty="0" err="1"/>
              <a:t>bài</a:t>
            </a:r>
            <a:r>
              <a:rPr lang="vi-VN" sz="3600" b="1" dirty="0"/>
              <a:t> </a:t>
            </a:r>
            <a:r>
              <a:rPr lang="vi-VN" sz="3600" b="1" dirty="0" err="1"/>
              <a:t>đọc</a:t>
            </a:r>
            <a:r>
              <a:rPr lang="vi-VN" sz="3600" b="1" dirty="0"/>
              <a:t> </a:t>
            </a:r>
            <a:r>
              <a:rPr lang="vi-VN" sz="3600" b="1" i="1" dirty="0" err="1"/>
              <a:t>Vườn</a:t>
            </a:r>
            <a:r>
              <a:rPr lang="vi-VN" sz="3600" b="1" i="1" dirty="0"/>
              <a:t> rau trong </a:t>
            </a:r>
            <a:r>
              <a:rPr lang="vi-VN" sz="3600" b="1" i="1" dirty="0" err="1"/>
              <a:t>nhà</a:t>
            </a:r>
            <a:r>
              <a:rPr lang="vi-VN" sz="3600" b="1" i="1" dirty="0"/>
              <a:t> </a:t>
            </a:r>
            <a:r>
              <a:rPr lang="vi-VN" sz="3600" b="1" dirty="0" err="1"/>
              <a:t>và</a:t>
            </a:r>
            <a:r>
              <a:rPr lang="vi-VN" sz="3600" b="1" dirty="0"/>
              <a:t> </a:t>
            </a:r>
            <a:r>
              <a:rPr lang="vi-VN" sz="3600" b="1" dirty="0" err="1"/>
              <a:t>trả</a:t>
            </a:r>
            <a:r>
              <a:rPr lang="vi-VN" sz="3600" b="1" dirty="0"/>
              <a:t> </a:t>
            </a:r>
            <a:r>
              <a:rPr lang="vi-VN" sz="3600" b="1" dirty="0" err="1"/>
              <a:t>lời</a:t>
            </a:r>
            <a:r>
              <a:rPr lang="vi-VN" sz="3600" b="1" dirty="0"/>
              <a:t> </a:t>
            </a:r>
            <a:r>
              <a:rPr lang="vi-VN" sz="3600" b="1" dirty="0" err="1"/>
              <a:t>các</a:t>
            </a:r>
            <a:r>
              <a:rPr lang="vi-VN" sz="3600" b="1" dirty="0"/>
              <a:t> câu </a:t>
            </a:r>
            <a:r>
              <a:rPr lang="vi-VN" sz="3600" b="1" dirty="0" err="1"/>
              <a:t>hỏi</a:t>
            </a:r>
            <a:r>
              <a:rPr lang="vi-VN" sz="36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333333"/>
                </a:solidFill>
                <a:effectLst/>
              </a:rPr>
              <a:t>1.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 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Tìm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trong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bài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đọc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trên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danh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từ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333333"/>
                </a:solidFill>
                <a:effectLst/>
              </a:rPr>
              <a:t>a)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Chỉ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loại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rau.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333333"/>
                </a:solidFill>
                <a:effectLst/>
              </a:rPr>
              <a:t>b)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Chỉ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bộ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phận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của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cây rau.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333333"/>
                </a:solidFill>
                <a:effectLst/>
              </a:rPr>
              <a:t>c)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Chỉ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vật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có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thể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dùng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để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trồng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rau.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333333"/>
                </a:solidFill>
                <a:effectLst/>
              </a:rPr>
              <a:t>2.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 Trong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bài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đọc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trên,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dấu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gạch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ngang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có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tác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dụng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gì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333333"/>
                </a:solidFill>
                <a:effectLst/>
              </a:rPr>
              <a:t>3.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 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Viết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đoạn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văn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ngắn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về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một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cây rau (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hoặc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món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ăn) em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thích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.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Gạch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dưới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một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danh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từ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trong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đoạn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văn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đó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46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74812" y="397267"/>
            <a:ext cx="12219191" cy="1849102"/>
          </a:xfrm>
          <a:custGeom>
            <a:avLst/>
            <a:gdLst/>
            <a:ahLst/>
            <a:cxnLst/>
            <a:rect l="l" t="t" r="r" b="b"/>
            <a:pathLst>
              <a:path w="12219191" h="4230895">
                <a:moveTo>
                  <a:pt x="0" y="0"/>
                </a:moveTo>
                <a:lnTo>
                  <a:pt x="12219191" y="0"/>
                </a:lnTo>
                <a:lnTo>
                  <a:pt x="12219191" y="4230895"/>
                </a:lnTo>
                <a:lnTo>
                  <a:pt x="0" y="4230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453835" y="723900"/>
            <a:ext cx="9408985" cy="89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  <a:endParaRPr lang="vi-VN" sz="44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Carefree-KevinMacLeod-4820257">
            <a:hlinkClick r:id="" action="ppaction://media"/>
            <a:extLst>
              <a:ext uri="{FF2B5EF4-FFF2-40B4-BE49-F238E27FC236}">
                <a16:creationId xmlns:a16="http://schemas.microsoft.com/office/drawing/2014/main" id="{99A2F123-F12C-4D83-BCB9-5F07E539C0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9726" y="10723556"/>
            <a:ext cx="609600" cy="60960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2C1F3E8-2750-4B72-8736-DD065C6E23FB}"/>
              </a:ext>
            </a:extLst>
          </p:cNvPr>
          <p:cNvSpPr/>
          <p:nvPr/>
        </p:nvSpPr>
        <p:spPr>
          <a:xfrm>
            <a:off x="-1" y="2560302"/>
            <a:ext cx="3623733" cy="914400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83AC1-7D59-4AB1-BD29-090B3915DF18}"/>
              </a:ext>
            </a:extLst>
          </p:cNvPr>
          <p:cNvSpPr txBox="1"/>
          <p:nvPr/>
        </p:nvSpPr>
        <p:spPr>
          <a:xfrm>
            <a:off x="33866" y="3931902"/>
            <a:ext cx="7391400" cy="523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rau: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tỏi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tây, rau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mùi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rau: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rễ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chồi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rau: 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86CD64B9-C468-4C0E-900E-51C2B84C43D8}"/>
              </a:ext>
            </a:extLst>
          </p:cNvPr>
          <p:cNvSpPr/>
          <p:nvPr/>
        </p:nvSpPr>
        <p:spPr>
          <a:xfrm flipH="1">
            <a:off x="14630401" y="2933700"/>
            <a:ext cx="3623733" cy="914400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3AF58-1BF9-4B6C-8FAF-49B2824EBAD8}"/>
              </a:ext>
            </a:extLst>
          </p:cNvPr>
          <p:cNvSpPr txBox="1"/>
          <p:nvPr/>
        </p:nvSpPr>
        <p:spPr>
          <a:xfrm>
            <a:off x="11658601" y="4321266"/>
            <a:ext cx="6544733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ngang: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đánh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dấu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ý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liệt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kê.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42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" grpId="0" animBg="1"/>
      <p:bldP spid="5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8800" y="259068"/>
            <a:ext cx="14173200" cy="1908889"/>
          </a:xfrm>
          <a:custGeom>
            <a:avLst/>
            <a:gdLst/>
            <a:ahLst/>
            <a:cxnLst/>
            <a:rect l="l" t="t" r="r" b="b"/>
            <a:pathLst>
              <a:path w="12219191" h="4230895">
                <a:moveTo>
                  <a:pt x="0" y="0"/>
                </a:moveTo>
                <a:lnTo>
                  <a:pt x="12219191" y="0"/>
                </a:lnTo>
                <a:lnTo>
                  <a:pt x="12219191" y="4230895"/>
                </a:lnTo>
                <a:lnTo>
                  <a:pt x="0" y="4230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684117" y="237901"/>
            <a:ext cx="12462565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ra (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ăn) em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Carefree-KevinMacLeod-4820257">
            <a:hlinkClick r:id="" action="ppaction://media"/>
            <a:extLst>
              <a:ext uri="{FF2B5EF4-FFF2-40B4-BE49-F238E27FC236}">
                <a16:creationId xmlns:a16="http://schemas.microsoft.com/office/drawing/2014/main" id="{99A2F123-F12C-4D83-BCB9-5F07E539C0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9726" y="10723556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1B38B3-B5EE-4679-BB7F-24A00C0C9F81}"/>
              </a:ext>
            </a:extLst>
          </p:cNvPr>
          <p:cNvSpPr txBox="1"/>
          <p:nvPr/>
        </p:nvSpPr>
        <p:spPr>
          <a:xfrm>
            <a:off x="1409699" y="2781300"/>
            <a:ext cx="15011400" cy="580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 err="1">
                <a:solidFill>
                  <a:srgbClr val="333333"/>
                </a:solidFill>
                <a:effectLst/>
              </a:rPr>
              <a:t>Nhà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em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có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một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khu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vườn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nhỏ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ở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đó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bố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em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trồng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rất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nhiều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loại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rau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củ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quả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giàu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dinh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dưỡng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. Trong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đó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, em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thích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nhất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là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 cây rau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bắp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cải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.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Những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bắp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cải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non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thì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bé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bé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,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tròn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trĩnh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trông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thật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đáng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yêu.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Còn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những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lớn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hơn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sẽ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được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bao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phủ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bởi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lớp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lá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già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màu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xanh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thẫm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nở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bung ra như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muốn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bảo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vệ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cho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lớp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lá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non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cuộn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chặt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ở bên trong. Em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rất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thích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ăn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bắp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cải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vì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nó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không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chỉ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ngon,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ngọt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mà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còn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cung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cấp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cho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chúng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ta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rất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nhiều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dinh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dưỡng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có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ích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cho cơ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thể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.    </a:t>
            </a:r>
            <a:endParaRPr lang="vi-VN" sz="3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27157E-E4AF-4CB2-A466-D1FB06FD0F39}"/>
              </a:ext>
            </a:extLst>
          </p:cNvPr>
          <p:cNvCxnSpPr/>
          <p:nvPr/>
        </p:nvCxnSpPr>
        <p:spPr>
          <a:xfrm>
            <a:off x="11658600" y="4381500"/>
            <a:ext cx="2971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07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66932" y="4866580"/>
            <a:ext cx="8154136" cy="15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63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6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/>
          <p:cNvSpPr txBox="1"/>
          <p:nvPr/>
        </p:nvSpPr>
        <p:spPr>
          <a:xfrm>
            <a:off x="6762295" y="3272010"/>
            <a:ext cx="9105347" cy="3338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00" b="1" dirty="0">
                <a:solidFill>
                  <a:srgbClr val="C00000"/>
                </a:solidFill>
              </a:rPr>
              <a:t>HOẠT ĐỘNG 1: ĐÁNH GIÁ KĨ NĂNG ĐỌC THÀNH TIẾNG VÀ ĐỌC THUỘC LÒNG</a:t>
            </a:r>
            <a:endParaRPr lang="en-US" sz="5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</TotalTime>
  <Words>754</Words>
  <Application>Microsoft Office PowerPoint</Application>
  <PresentationFormat>Custom</PresentationFormat>
  <Paragraphs>67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</cp:lastModifiedBy>
  <cp:revision>40</cp:revision>
  <dcterms:created xsi:type="dcterms:W3CDTF">2006-08-16T00:00:00Z</dcterms:created>
  <dcterms:modified xsi:type="dcterms:W3CDTF">2023-08-25T07:11:01Z</dcterms:modified>
  <dc:identifier>DAFqpf6dtfE</dc:identifier>
</cp:coreProperties>
</file>