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8" r:id="rId4"/>
    <p:sldId id="273" r:id="rId5"/>
    <p:sldId id="267" r:id="rId6"/>
    <p:sldId id="266" r:id="rId7"/>
    <p:sldId id="257" r:id="rId8"/>
    <p:sldId id="274" r:id="rId9"/>
    <p:sldId id="264" r:id="rId10"/>
    <p:sldId id="262" r:id="rId11"/>
    <p:sldId id="275" r:id="rId12"/>
    <p:sldId id="263" r:id="rId13"/>
    <p:sldId id="277" r:id="rId14"/>
    <p:sldId id="261" r:id="rId15"/>
    <p:sldId id="271" r:id="rId16"/>
    <p:sldId id="27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51F-A663-4B4A-8F2F-FCDD06FB7E8E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5EB3-DDAB-46BA-8FF8-9DDA96ECC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5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6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7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18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71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19" Type="http://schemas.openxmlformats.org/officeDocument/2006/relationships/image" Target="../media/image34.sv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EF5E9E-DD2D-41C2-87B9-F980FE9BA061}"/>
              </a:ext>
            </a:extLst>
          </p:cNvPr>
          <p:cNvSpPr txBox="1"/>
          <p:nvPr/>
        </p:nvSpPr>
        <p:spPr>
          <a:xfrm>
            <a:off x="5668618" y="3560936"/>
            <a:ext cx="12496800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a.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3543300"/>
            <a:ext cx="10177876" cy="429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800" b="0" i="0" dirty="0">
                <a:solidFill>
                  <a:srgbClr val="333333"/>
                </a:solidFill>
                <a:effectLst/>
              </a:rPr>
              <a:t>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ngày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tượng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trưng cho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sự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sung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túc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đầy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mang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đến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niềm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may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mắn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sức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sống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hy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vọng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cho gia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chủ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 Em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chăm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sóc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tốt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để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mãi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xanh tươi như bây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giờ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A788-5D77-4689-B23E-09CC49B03090}"/>
              </a:ext>
            </a:extLst>
          </p:cNvPr>
          <p:cNvSpPr txBox="1"/>
          <p:nvPr/>
        </p:nvSpPr>
        <p:spPr>
          <a:xfrm>
            <a:off x="6801626" y="354462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GỢI Ý 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b.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không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4457700"/>
            <a:ext cx="10177876" cy="25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3800" dirty="0" err="1"/>
              <a:t>Nhìn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cây </a:t>
            </a:r>
            <a:r>
              <a:rPr lang="vi-VN" sz="3800" dirty="0" err="1"/>
              <a:t>quất</a:t>
            </a:r>
            <a:r>
              <a:rPr lang="vi-VN" sz="3800" dirty="0"/>
              <a:t> cho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trĩu</a:t>
            </a:r>
            <a:r>
              <a:rPr lang="vi-VN" sz="3800" dirty="0"/>
              <a:t> </a:t>
            </a:r>
            <a:r>
              <a:rPr lang="vi-VN" sz="3800" dirty="0" err="1"/>
              <a:t>cành</a:t>
            </a:r>
            <a:r>
              <a:rPr lang="vi-VN" sz="3800" dirty="0"/>
              <a:t> quanh năm, em </a:t>
            </a:r>
            <a:r>
              <a:rPr lang="vi-VN" sz="3800" dirty="0" err="1"/>
              <a:t>càng</a:t>
            </a:r>
            <a:r>
              <a:rPr lang="vi-VN" sz="3800" dirty="0"/>
              <a:t> thêm trân </a:t>
            </a:r>
            <a:r>
              <a:rPr lang="vi-VN" sz="3800" dirty="0" err="1"/>
              <a:t>trọng</a:t>
            </a:r>
            <a:r>
              <a:rPr lang="vi-VN" sz="3800" dirty="0"/>
              <a:t> công lao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nông dân như </a:t>
            </a:r>
            <a:r>
              <a:rPr lang="vi-VN" sz="3800" dirty="0" err="1"/>
              <a:t>bác</a:t>
            </a:r>
            <a:r>
              <a:rPr lang="vi-VN" sz="3800" dirty="0"/>
              <a:t> em.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65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5">
            <a:extLst>
              <a:ext uri="{FF2B5EF4-FFF2-40B4-BE49-F238E27FC236}">
                <a16:creationId xmlns:a16="http://schemas.microsoft.com/office/drawing/2014/main" id="{83ECB318-6B45-4617-8175-FB34194698CB}"/>
              </a:ext>
            </a:extLst>
          </p:cNvPr>
          <p:cNvSpPr txBox="1"/>
          <p:nvPr/>
        </p:nvSpPr>
        <p:spPr>
          <a:xfrm>
            <a:off x="1250808" y="4363536"/>
            <a:ext cx="163830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EM ĐỌC SÁCH BÁO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2850" y="4081776"/>
            <a:ext cx="13062299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CHUẨN BỊ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414" y="877130"/>
            <a:ext cx="5802947" cy="4645485"/>
            <a:chOff x="0" y="0"/>
            <a:chExt cx="7019352" cy="59449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7027012" cy="5944922"/>
            </a:xfrm>
            <a:custGeom>
              <a:avLst/>
              <a:gdLst/>
              <a:ahLst/>
              <a:cxnLst/>
              <a:rect l="l" t="t" r="r" b="b"/>
              <a:pathLst>
                <a:path w="7027012" h="5944922">
                  <a:moveTo>
                    <a:pt x="6520573" y="5928003"/>
                  </a:moveTo>
                  <a:cubicBezTo>
                    <a:pt x="6520573" y="5928003"/>
                    <a:pt x="6283576" y="5918033"/>
                    <a:pt x="5921437" y="5931477"/>
                  </a:cubicBezTo>
                  <a:cubicBezTo>
                    <a:pt x="5559299" y="5944922"/>
                    <a:pt x="490924" y="5944922"/>
                    <a:pt x="490924" y="5944922"/>
                  </a:cubicBezTo>
                  <a:cubicBezTo>
                    <a:pt x="245502" y="5944922"/>
                    <a:pt x="32509" y="5847654"/>
                    <a:pt x="31032" y="5687540"/>
                  </a:cubicBezTo>
                  <a:cubicBezTo>
                    <a:pt x="31032" y="5687540"/>
                    <a:pt x="0" y="383625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474024" y="0"/>
                    <a:pt x="6474024" y="0"/>
                  </a:cubicBezTo>
                  <a:cubicBezTo>
                    <a:pt x="6785925" y="0"/>
                    <a:pt x="7019353" y="101069"/>
                    <a:pt x="7011496" y="303616"/>
                  </a:cubicBezTo>
                  <a:cubicBezTo>
                    <a:pt x="7011496" y="303616"/>
                    <a:pt x="7009500" y="3548953"/>
                    <a:pt x="7018256" y="4987953"/>
                  </a:cubicBezTo>
                  <a:cubicBezTo>
                    <a:pt x="7027012" y="5281254"/>
                    <a:pt x="6980463" y="5614325"/>
                    <a:pt x="6980463" y="5614325"/>
                  </a:cubicBezTo>
                  <a:cubicBezTo>
                    <a:pt x="6977498" y="5794350"/>
                    <a:pt x="6765995" y="5928003"/>
                    <a:pt x="6520573" y="5928003"/>
                  </a:cubicBezTo>
                  <a:close/>
                </a:path>
              </a:pathLst>
            </a:custGeom>
            <a:solidFill>
              <a:srgbClr val="08476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73147" y="1931570"/>
            <a:ext cx="5802947" cy="310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400" b="1" dirty="0">
                <a:solidFill>
                  <a:srgbClr val="FFFFFF"/>
                </a:solidFill>
              </a:rPr>
              <a:t>Em </a:t>
            </a:r>
            <a:r>
              <a:rPr lang="vi-VN" sz="4400" b="1" dirty="0" err="1">
                <a:solidFill>
                  <a:srgbClr val="FFFFFF"/>
                </a:solidFill>
              </a:rPr>
              <a:t>chuẩn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bị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phần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trả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lời</a:t>
            </a:r>
            <a:r>
              <a:rPr lang="vi-VN" sz="4400" b="1" dirty="0">
                <a:solidFill>
                  <a:srgbClr val="FFFFFF"/>
                </a:solidFill>
              </a:rPr>
              <a:t> cho </a:t>
            </a:r>
            <a:r>
              <a:rPr lang="vi-VN" sz="4400" b="1" dirty="0" err="1">
                <a:solidFill>
                  <a:srgbClr val="FFFFFF"/>
                </a:solidFill>
              </a:rPr>
              <a:t>những</a:t>
            </a:r>
            <a:r>
              <a:rPr lang="vi-VN" sz="4400" b="1" dirty="0">
                <a:solidFill>
                  <a:srgbClr val="FFFFFF"/>
                </a:solidFill>
              </a:rPr>
              <a:t> yêu </a:t>
            </a:r>
            <a:r>
              <a:rPr lang="vi-VN" sz="4400" b="1" dirty="0" err="1">
                <a:solidFill>
                  <a:srgbClr val="FFFFFF"/>
                </a:solidFill>
              </a:rPr>
              <a:t>cầu</a:t>
            </a:r>
            <a:r>
              <a:rPr lang="vi-VN" sz="4400" b="1" dirty="0">
                <a:solidFill>
                  <a:srgbClr val="FFFFFF"/>
                </a:solidFill>
              </a:rPr>
              <a:t> sau:</a:t>
            </a:r>
            <a:endParaRPr lang="en-US" sz="4400" b="1" u="none" dirty="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144000" y="4102111"/>
            <a:ext cx="6244313" cy="942833"/>
            <a:chOff x="0" y="0"/>
            <a:chExt cx="6805760" cy="1189159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420991" y="4437594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2</a:t>
            </a:r>
            <a:endParaRPr lang="en-US" sz="40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7467600" y="5088198"/>
            <a:ext cx="9230676" cy="513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752371" y="877130"/>
            <a:ext cx="468801" cy="468801"/>
          </a:xfrm>
          <a:custGeom>
            <a:avLst/>
            <a:gdLst/>
            <a:ahLst/>
            <a:cxnLst/>
            <a:rect l="l" t="t" r="r" b="b"/>
            <a:pathLst>
              <a:path w="468801" h="468801">
                <a:moveTo>
                  <a:pt x="0" y="0"/>
                </a:moveTo>
                <a:lnTo>
                  <a:pt x="468801" y="0"/>
                </a:lnTo>
                <a:lnTo>
                  <a:pt x="468801" y="468801"/>
                </a:lnTo>
                <a:lnTo>
                  <a:pt x="0" y="468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966483">
            <a:off x="-1320529" y="-7676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1" y="0"/>
                </a:lnTo>
                <a:lnTo>
                  <a:pt x="4134081" y="2052007"/>
                </a:lnTo>
                <a:lnTo>
                  <a:pt x="0" y="2052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89326" y="347939"/>
            <a:ext cx="6244313" cy="942833"/>
            <a:chOff x="0" y="0"/>
            <a:chExt cx="6805760" cy="1189159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9222650" y="700539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1</a:t>
            </a:r>
            <a:endParaRPr lang="en-US" sz="40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7494184" y="1459238"/>
            <a:ext cx="9117416" cy="2403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847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3903" y="3584478"/>
            <a:ext cx="13062299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KỂ (ĐỌC) VÀ TRAO ĐỔI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55769" y="2057469"/>
            <a:ext cx="6243197" cy="6113791"/>
            <a:chOff x="0" y="0"/>
            <a:chExt cx="5613174" cy="5496827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5620833" cy="5496827"/>
            </a:xfrm>
            <a:custGeom>
              <a:avLst/>
              <a:gdLst/>
              <a:ahLst/>
              <a:cxnLst/>
              <a:rect l="l" t="t" r="r" b="b"/>
              <a:pathLst>
                <a:path w="5620833" h="5496827">
                  <a:moveTo>
                    <a:pt x="5114394" y="5479908"/>
                  </a:moveTo>
                  <a:cubicBezTo>
                    <a:pt x="5114394" y="5479908"/>
                    <a:pt x="4877398" y="5469939"/>
                    <a:pt x="4515259" y="5483383"/>
                  </a:cubicBezTo>
                  <a:cubicBezTo>
                    <a:pt x="4153121" y="5496827"/>
                    <a:pt x="490924" y="5496827"/>
                    <a:pt x="490924" y="5496827"/>
                  </a:cubicBezTo>
                  <a:cubicBezTo>
                    <a:pt x="245502" y="5496827"/>
                    <a:pt x="32509" y="5399559"/>
                    <a:pt x="31032" y="5239445"/>
                  </a:cubicBezTo>
                  <a:cubicBezTo>
                    <a:pt x="31032" y="5239445"/>
                    <a:pt x="0" y="348915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067846" y="0"/>
                    <a:pt x="5067846" y="0"/>
                  </a:cubicBezTo>
                  <a:cubicBezTo>
                    <a:pt x="5379746" y="0"/>
                    <a:pt x="5613175" y="101069"/>
                    <a:pt x="5605317" y="303616"/>
                  </a:cubicBezTo>
                  <a:cubicBezTo>
                    <a:pt x="5605317" y="303616"/>
                    <a:pt x="5603322" y="3232748"/>
                    <a:pt x="5612078" y="4539858"/>
                  </a:cubicBezTo>
                  <a:cubicBezTo>
                    <a:pt x="5620833" y="4833159"/>
                    <a:pt x="5574285" y="5166230"/>
                    <a:pt x="5574285" y="5166230"/>
                  </a:cubicBezTo>
                  <a:cubicBezTo>
                    <a:pt x="5571320" y="5346255"/>
                    <a:pt x="5359816" y="5479908"/>
                    <a:pt x="5114394" y="5479908"/>
                  </a:cubicBezTo>
                  <a:close/>
                </a:path>
              </a:pathLst>
            </a:custGeom>
            <a:solidFill>
              <a:srgbClr val="F2FE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334716" y="1988840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407579">
            <a:off x="17129950" y="7376760"/>
            <a:ext cx="346270" cy="377024"/>
          </a:xfrm>
          <a:custGeom>
            <a:avLst/>
            <a:gdLst/>
            <a:ahLst/>
            <a:cxnLst/>
            <a:rect l="l" t="t" r="r" b="b"/>
            <a:pathLst>
              <a:path w="346270" h="377024">
                <a:moveTo>
                  <a:pt x="0" y="0"/>
                </a:moveTo>
                <a:lnTo>
                  <a:pt x="346270" y="0"/>
                </a:lnTo>
                <a:lnTo>
                  <a:pt x="346270" y="377024"/>
                </a:lnTo>
                <a:lnTo>
                  <a:pt x="0" y="37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20645" y="2756092"/>
            <a:ext cx="6934517" cy="174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NHIỆM VỤ 1: KỂ (ĐỌC) VÀ TRAO ĐỔI TRONG NHÓM</a:t>
            </a:r>
            <a:endParaRPr lang="en-US" sz="4000" spc="499" dirty="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45245" y="3117336"/>
            <a:ext cx="4869227" cy="405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trao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660872" y="8041389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5">
            <a:extLst>
              <a:ext uri="{FF2B5EF4-FFF2-40B4-BE49-F238E27FC236}">
                <a16:creationId xmlns:a16="http://schemas.microsoft.com/office/drawing/2014/main" id="{19D3891A-BF00-4B88-8E6A-75B05C0A56C0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3: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6894" y="5785102"/>
            <a:ext cx="3638424" cy="3337672"/>
            <a:chOff x="0" y="0"/>
            <a:chExt cx="3133810" cy="2874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27368" y="5785102"/>
            <a:ext cx="3638424" cy="3337672"/>
            <a:chOff x="0" y="0"/>
            <a:chExt cx="3133810" cy="2874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2524314" y="2411611"/>
            <a:ext cx="13239372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5428CFD-A4D9-4500-9080-5D3ECDA53FA4}"/>
              </a:ext>
            </a:extLst>
          </p:cNvPr>
          <p:cNvSpPr txBox="1"/>
          <p:nvPr/>
        </p:nvSpPr>
        <p:spPr>
          <a:xfrm>
            <a:off x="4826894" y="115152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03376-0F1C-4863-AA84-B730B3B644BD}"/>
              </a:ext>
            </a:extLst>
          </p:cNvPr>
          <p:cNvSpPr txBox="1"/>
          <p:nvPr/>
        </p:nvSpPr>
        <p:spPr>
          <a:xfrm>
            <a:off x="4524115" y="6004020"/>
            <a:ext cx="42439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2397EC89-F525-4460-A885-113260EB5D38}"/>
              </a:ext>
            </a:extLst>
          </p:cNvPr>
          <p:cNvSpPr txBox="1"/>
          <p:nvPr/>
        </p:nvSpPr>
        <p:spPr>
          <a:xfrm>
            <a:off x="10153946" y="6004020"/>
            <a:ext cx="263710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CÁCH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740426" y="1714500"/>
            <a:ext cx="1170983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44E6B-2308-4C53-84B0-8A9C16AD3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78675" r="8137"/>
          <a:stretch/>
        </p:blipFill>
        <p:spPr>
          <a:xfrm>
            <a:off x="304800" y="3970820"/>
            <a:ext cx="13799204" cy="3894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909244" y="4686300"/>
            <a:ext cx="9547337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Sầu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riêng trong SGK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trong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đây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Cây si (trang 35)?</a:t>
            </a:r>
            <a:endParaRPr lang="en-US" sz="3600" dirty="0">
              <a:solidFill>
                <a:srgbClr val="143C3C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 rot="6858">
            <a:off x="7266664" y="2855932"/>
            <a:ext cx="9547356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A46FF0E-ED64-4A06-8203-B0A018E4F0D9}"/>
              </a:ext>
            </a:extLst>
          </p:cNvPr>
          <p:cNvSpPr txBox="1"/>
          <p:nvPr/>
        </p:nvSpPr>
        <p:spPr>
          <a:xfrm>
            <a:off x="8650012" y="1807798"/>
            <a:ext cx="6780581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6438820" y="1279826"/>
            <a:ext cx="4257587" cy="106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C00000"/>
                </a:solidFill>
              </a:rPr>
              <a:t>TRẢ LỜI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AutoShape 24"/>
          <p:cNvSpPr/>
          <p:nvPr/>
        </p:nvSpPr>
        <p:spPr>
          <a:xfrm rot="4685">
            <a:off x="2058978" y="2549266"/>
            <a:ext cx="13978014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37A44-4D91-4D82-B136-0E6B2FF4710D}"/>
              </a:ext>
            </a:extLst>
          </p:cNvPr>
          <p:cNvSpPr txBox="1"/>
          <p:nvPr/>
        </p:nvSpPr>
        <p:spPr>
          <a:xfrm>
            <a:off x="1447800" y="295951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Sầu</a:t>
            </a:r>
            <a:r>
              <a:rPr lang="vi-VN" sz="3600" dirty="0">
                <a:effectLst/>
                <a:ea typeface="Calibri" panose="020F0502020204030204" pitchFamily="34" charset="0"/>
              </a:rPr>
              <a:t> riêng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effectLst/>
                <a:ea typeface="Calibri" panose="020F0502020204030204" pitchFamily="34" charset="0"/>
              </a:rPr>
              <a:t> câu hơn (4 câu), nêu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, liên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0490EF-C9FE-4929-A1D6-223355159966}"/>
              </a:ext>
            </a:extLst>
          </p:cNvPr>
          <p:cNvSpPr txBox="1"/>
          <p:nvPr/>
        </p:nvSpPr>
        <p:spPr>
          <a:xfrm>
            <a:off x="1447800" y="674370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Cây si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cầu</a:t>
            </a:r>
            <a:r>
              <a:rPr lang="vi-VN" sz="3600" dirty="0">
                <a:effectLst/>
                <a:ea typeface="Calibri" panose="020F0502020204030204" pitchFamily="34" charset="0"/>
              </a:rPr>
              <a:t> nêu lên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,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45E4116-9BF8-426E-8F65-57CC4F7E5F91}"/>
              </a:ext>
            </a:extLst>
          </p:cNvPr>
          <p:cNvSpPr/>
          <p:nvPr/>
        </p:nvSpPr>
        <p:spPr>
          <a:xfrm>
            <a:off x="8567613" y="3924300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2A090F-CF3E-490B-B07A-95D1DE7C53BF}"/>
              </a:ext>
            </a:extLst>
          </p:cNvPr>
          <p:cNvSpPr/>
          <p:nvPr/>
        </p:nvSpPr>
        <p:spPr>
          <a:xfrm>
            <a:off x="10566400" y="3695700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48CBDE5-6CA8-4671-81A9-0A9D2B41BBBD}"/>
              </a:ext>
            </a:extLst>
          </p:cNvPr>
          <p:cNvSpPr/>
          <p:nvPr/>
        </p:nvSpPr>
        <p:spPr>
          <a:xfrm>
            <a:off x="8697620" y="7787974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309E7F-DCEB-402B-ABB1-C7462630DE10}"/>
              </a:ext>
            </a:extLst>
          </p:cNvPr>
          <p:cNvSpPr/>
          <p:nvPr/>
        </p:nvSpPr>
        <p:spPr>
          <a:xfrm>
            <a:off x="10696407" y="7559374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4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00" y="3543300"/>
            <a:ext cx="4806825" cy="4090401"/>
            <a:chOff x="0" y="0"/>
            <a:chExt cx="4140166" cy="352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973476" y="3543300"/>
            <a:ext cx="4806825" cy="4090401"/>
            <a:chOff x="0" y="0"/>
            <a:chExt cx="4140166" cy="3523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114800" y="4449733"/>
            <a:ext cx="41259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a.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9" name="TextBox 9"/>
          <p:cNvSpPr txBox="1"/>
          <p:nvPr/>
        </p:nvSpPr>
        <p:spPr>
          <a:xfrm>
            <a:off x="9089410" y="4381500"/>
            <a:ext cx="46908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b.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không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14" name="TextBox 14"/>
          <p:cNvSpPr txBox="1"/>
          <p:nvPr/>
        </p:nvSpPr>
        <p:spPr>
          <a:xfrm>
            <a:off x="1655424" y="1316782"/>
            <a:ext cx="1497715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646432" y="2247900"/>
            <a:ext cx="1497715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492</Words>
  <Application>Microsoft Office PowerPoint</Application>
  <PresentationFormat>Custom</PresentationFormat>
  <Paragraphs>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Yellow Simple Illustrative English Word Choice and Connotations Presentation</dc:title>
  <cp:lastModifiedBy>PC</cp:lastModifiedBy>
  <cp:revision>15</cp:revision>
  <dcterms:created xsi:type="dcterms:W3CDTF">2006-08-16T00:00:00Z</dcterms:created>
  <dcterms:modified xsi:type="dcterms:W3CDTF">2023-08-25T07:33:53Z</dcterms:modified>
  <dc:identifier>DAFqjvhAjr4</dc:identifier>
</cp:coreProperties>
</file>