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9"/>
  </p:notesMasterIdLst>
  <p:sldIdLst>
    <p:sldId id="258" r:id="rId2"/>
    <p:sldId id="256" r:id="rId3"/>
    <p:sldId id="257" r:id="rId4"/>
    <p:sldId id="262" r:id="rId5"/>
    <p:sldId id="260" r:id="rId6"/>
    <p:sldId id="279" r:id="rId7"/>
    <p:sldId id="259" r:id="rId8"/>
    <p:sldId id="278" r:id="rId9"/>
    <p:sldId id="277" r:id="rId10"/>
    <p:sldId id="280" r:id="rId11"/>
    <p:sldId id="274" r:id="rId12"/>
    <p:sldId id="266" r:id="rId13"/>
    <p:sldId id="281" r:id="rId14"/>
    <p:sldId id="275" r:id="rId15"/>
    <p:sldId id="268" r:id="rId16"/>
    <p:sldId id="282" r:id="rId17"/>
    <p:sldId id="283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Trebuchet MS" panose="020B0603020202020204" pitchFamily="34" charset="0"/>
      <p:regular r:id="rId24"/>
      <p:bold r:id="rId25"/>
      <p:italic r:id="rId26"/>
      <p:boldItalic r:id="rId27"/>
    </p:embeddedFont>
    <p:embeddedFont>
      <p:font typeface="Wingdings 3" panose="05040102010807070707" pitchFamily="18" charset="2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10" d="100"/>
          <a:sy n="10" d="100"/>
        </p:scale>
        <p:origin x="876" y="10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41346F-535E-4E6F-B657-B3A6249781DA}" type="datetimeFigureOut">
              <a:rPr lang="vi-VN" smtClean="0"/>
              <a:t>25/08/2023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3B185-E3D1-404D-94D4-A72C501B655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41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9B3B185-E3D1-404D-94D4-A72C501B655E}" type="slidenum">
              <a:rPr lang="vi-VN" smtClean="0"/>
              <a:t>15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1810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601" y="3606801"/>
            <a:ext cx="11650404" cy="2469453"/>
          </a:xfrm>
        </p:spPr>
        <p:txBody>
          <a:bodyPr anchor="b">
            <a:noAutofit/>
          </a:bodyPr>
          <a:lstStyle>
            <a:lvl1pPr algn="r">
              <a:defRPr sz="81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601" y="6076250"/>
            <a:ext cx="11650404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9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582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914400"/>
            <a:ext cx="12895002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592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209" y="5448300"/>
            <a:ext cx="1083678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05600"/>
            <a:ext cx="12895002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27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61554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2897982"/>
            <a:ext cx="12895002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7403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1" y="914400"/>
            <a:ext cx="12141201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812805" y="1185567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9517" y="4329834"/>
            <a:ext cx="914400" cy="877164"/>
          </a:xfrm>
          <a:prstGeom prst="rect">
            <a:avLst/>
          </a:prstGeom>
        </p:spPr>
        <p:txBody>
          <a:bodyPr vert="horz" lIns="137160" tIns="68580" rIns="137160" bIns="68580" rtlCol="0" anchor="ctr">
            <a:noAutofit/>
          </a:bodyPr>
          <a:lstStyle/>
          <a:p>
            <a:pPr lvl="0"/>
            <a:r>
              <a:rPr lang="en-US" sz="12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31562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99" y="914400"/>
            <a:ext cx="12882305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99" y="6019800"/>
            <a:ext cx="1289500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800" indent="0">
              <a:buFontTx/>
              <a:buNone/>
              <a:defRPr/>
            </a:lvl2pPr>
            <a:lvl3pPr marL="1371600" indent="0">
              <a:buFontTx/>
              <a:buNone/>
              <a:defRPr/>
            </a:lvl3pPr>
            <a:lvl4pPr marL="2057400" indent="0">
              <a:buFontTx/>
              <a:buNone/>
              <a:defRPr/>
            </a:lvl4pPr>
            <a:lvl5pPr marL="27432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53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969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1510" y="914399"/>
            <a:ext cx="1957115" cy="787717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6003" y="914400"/>
            <a:ext cx="10590225" cy="787717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1935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07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3" y="4051301"/>
            <a:ext cx="12895002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3" y="6791172"/>
            <a:ext cx="12895002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8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0410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6002" y="3240884"/>
            <a:ext cx="6276053" cy="582115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955" y="3240884"/>
            <a:ext cx="6276051" cy="58211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759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618" y="3241475"/>
            <a:ext cx="6278435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618" y="4105868"/>
            <a:ext cx="6278435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2575" y="3241475"/>
            <a:ext cx="6278427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2577" y="4105868"/>
            <a:ext cx="6278426" cy="495617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974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974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5542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1" y="2247906"/>
            <a:ext cx="5781792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692" y="772387"/>
            <a:ext cx="6770312" cy="828965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1" y="4165604"/>
            <a:ext cx="5781792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95" indent="0">
              <a:buNone/>
              <a:defRPr sz="2100"/>
            </a:lvl2pPr>
            <a:lvl3pPr marL="1371189" indent="0">
              <a:buNone/>
              <a:defRPr sz="1800"/>
            </a:lvl3pPr>
            <a:lvl4pPr marL="2056784" indent="0">
              <a:buNone/>
              <a:defRPr sz="1500"/>
            </a:lvl4pPr>
            <a:lvl5pPr marL="2742377" indent="0">
              <a:buNone/>
              <a:defRPr sz="1500"/>
            </a:lvl5pPr>
            <a:lvl6pPr marL="3427971" indent="0">
              <a:buNone/>
              <a:defRPr sz="1500"/>
            </a:lvl6pPr>
            <a:lvl7pPr marL="4113566" indent="0">
              <a:buNone/>
              <a:defRPr sz="1500"/>
            </a:lvl7pPr>
            <a:lvl8pPr marL="4799160" indent="0">
              <a:buNone/>
              <a:defRPr sz="1500"/>
            </a:lvl8pPr>
            <a:lvl9pPr marL="5484755" indent="0">
              <a:buNone/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938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6002" y="7200900"/>
            <a:ext cx="1289500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6001" y="914400"/>
            <a:ext cx="12895002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800" indent="0">
              <a:buNone/>
              <a:defRPr sz="2400"/>
            </a:lvl2pPr>
            <a:lvl3pPr marL="1371600" indent="0">
              <a:buNone/>
              <a:defRPr sz="2400"/>
            </a:lvl3pPr>
            <a:lvl4pPr marL="2057400" indent="0">
              <a:buNone/>
              <a:defRPr sz="2400"/>
            </a:lvl4pPr>
            <a:lvl5pPr marL="2743200" indent="0">
              <a:buNone/>
              <a:defRPr sz="2400"/>
            </a:lvl5pPr>
            <a:lvl6pPr marL="3429000" indent="0">
              <a:buNone/>
              <a:defRPr sz="2400"/>
            </a:lvl6pPr>
            <a:lvl7pPr marL="4114800" indent="0">
              <a:buNone/>
              <a:defRPr sz="2400"/>
            </a:lvl7pPr>
            <a:lvl8pPr marL="4800600" indent="0">
              <a:buNone/>
              <a:defRPr sz="2400"/>
            </a:lvl8pPr>
            <a:lvl9pPr marL="5486400" indent="0">
              <a:buNone/>
              <a:defRPr sz="24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6002" y="8051007"/>
            <a:ext cx="1289500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800" indent="0">
              <a:buNone/>
              <a:defRPr sz="1800"/>
            </a:lvl2pPr>
            <a:lvl3pPr marL="1371600" indent="0">
              <a:buNone/>
              <a:defRPr sz="1500"/>
            </a:lvl3pPr>
            <a:lvl4pPr marL="2057400" indent="0">
              <a:buNone/>
              <a:defRPr sz="1350"/>
            </a:lvl4pPr>
            <a:lvl5pPr marL="2743200" indent="0">
              <a:buNone/>
              <a:defRPr sz="1350"/>
            </a:lvl5pPr>
            <a:lvl6pPr marL="3429000" indent="0">
              <a:buNone/>
              <a:defRPr sz="1350"/>
            </a:lvl6pPr>
            <a:lvl7pPr marL="4114800" indent="0">
              <a:buNone/>
              <a:defRPr sz="1350"/>
            </a:lvl7pPr>
            <a:lvl8pPr marL="4800600" indent="0">
              <a:buNone/>
              <a:defRPr sz="1350"/>
            </a:lvl8pPr>
            <a:lvl9pPr marL="5486400" indent="0">
              <a:buNone/>
              <a:defRPr sz="13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10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8000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6001" y="914400"/>
            <a:ext cx="12895002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6001" y="3240884"/>
            <a:ext cx="12895002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7700" y="9062044"/>
            <a:ext cx="13679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6001" y="9062044"/>
            <a:ext cx="944641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5995" y="9062044"/>
            <a:ext cx="1025009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56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685800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50" indent="-51435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425" indent="-428625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61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9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7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5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9300" indent="-342900" algn="l" defTabSz="685800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6858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10">
            <a:extLst>
              <a:ext uri="{FF2B5EF4-FFF2-40B4-BE49-F238E27FC236}">
                <a16:creationId xmlns:a16="http://schemas.microsoft.com/office/drawing/2014/main" id="{FA0EE3C1-41CB-4648-9E6B-F4F1EE7DC748}"/>
              </a:ext>
            </a:extLst>
          </p:cNvPr>
          <p:cNvSpPr txBox="1"/>
          <p:nvPr/>
        </p:nvSpPr>
        <p:spPr>
          <a:xfrm>
            <a:off x="2171700" y="3114617"/>
            <a:ext cx="13944600" cy="31186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</a:rPr>
              <a:t>CHÀO MỪNG CÁC EM ĐẾN VỚI BUỔI HỌC HÔM NAY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>
            <a:extLst>
              <a:ext uri="{FF2B5EF4-FFF2-40B4-BE49-F238E27FC236}">
                <a16:creationId xmlns:a16="http://schemas.microsoft.com/office/drawing/2014/main" id="{BB97F9C1-7CCB-4E80-ACF0-08C7264C8EE4}"/>
              </a:ext>
            </a:extLst>
          </p:cNvPr>
          <p:cNvSpPr/>
          <p:nvPr/>
        </p:nvSpPr>
        <p:spPr>
          <a:xfrm rot="-1653120">
            <a:off x="13910225" y="110022"/>
            <a:ext cx="710756" cy="734680"/>
          </a:xfrm>
          <a:custGeom>
            <a:avLst/>
            <a:gdLst/>
            <a:ahLst/>
            <a:cxnLst/>
            <a:rect l="l" t="t" r="r" b="b"/>
            <a:pathLst>
              <a:path w="710756" h="734680">
                <a:moveTo>
                  <a:pt x="0" y="0"/>
                </a:moveTo>
                <a:lnTo>
                  <a:pt x="710756" y="0"/>
                </a:lnTo>
                <a:lnTo>
                  <a:pt x="710756" y="734681"/>
                </a:lnTo>
                <a:lnTo>
                  <a:pt x="0" y="7346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71163" b="-45117"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B0D4D-6D26-43ED-AE44-85BB0190B54B}"/>
              </a:ext>
            </a:extLst>
          </p:cNvPr>
          <p:cNvSpPr txBox="1"/>
          <p:nvPr/>
        </p:nvSpPr>
        <p:spPr>
          <a:xfrm>
            <a:off x="5470495" y="-12700"/>
            <a:ext cx="734700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</a:rPr>
              <a:t>GỢI Ý TRẢ LỜI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9CDB39A-C3B7-4788-8B45-06276212175B}"/>
              </a:ext>
            </a:extLst>
          </p:cNvPr>
          <p:cNvSpPr/>
          <p:nvPr/>
        </p:nvSpPr>
        <p:spPr>
          <a:xfrm>
            <a:off x="33867" y="2159770"/>
            <a:ext cx="3352800" cy="10668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Đoạn</a:t>
            </a:r>
            <a:r>
              <a:rPr lang="vi-VN" sz="4000" b="1" dirty="0">
                <a:solidFill>
                  <a:schemeClr val="tx1"/>
                </a:solidFill>
              </a:rPr>
              <a:t>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35739-133D-4B74-B223-5801244C7B2B}"/>
              </a:ext>
            </a:extLst>
          </p:cNvPr>
          <p:cNvSpPr txBox="1"/>
          <p:nvPr/>
        </p:nvSpPr>
        <p:spPr>
          <a:xfrm>
            <a:off x="381000" y="3289066"/>
            <a:ext cx="822960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không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vì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Ma-ri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vẫn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bất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ghế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đổ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, Ma-ri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ngạc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nhiên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nhìn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 Sau khi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, cô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bé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cười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cầm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cuốn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sang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lặng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lẽ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46CBC8BD-656E-4B17-93D0-523D39142B04}"/>
              </a:ext>
            </a:extLst>
          </p:cNvPr>
          <p:cNvSpPr/>
          <p:nvPr/>
        </p:nvSpPr>
        <p:spPr>
          <a:xfrm flipH="1">
            <a:off x="14943667" y="2019300"/>
            <a:ext cx="3352800" cy="10668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Đoạn</a:t>
            </a:r>
            <a:r>
              <a:rPr lang="vi-VN" sz="4000" b="1" dirty="0">
                <a:solidFill>
                  <a:schemeClr val="tx1"/>
                </a:solidFill>
              </a:rPr>
              <a:t>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B29E0-B4BF-45C5-8E70-5412B3878097}"/>
              </a:ext>
            </a:extLst>
          </p:cNvPr>
          <p:cNvSpPr txBox="1"/>
          <p:nvPr/>
        </p:nvSpPr>
        <p:spPr>
          <a:xfrm flipH="1">
            <a:off x="10448280" y="3289066"/>
            <a:ext cx="7634645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Cô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bé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trở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bác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học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nổi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tiếng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đoạt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thưởng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Nô-ben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người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phụ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nữ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đầu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tiên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đoạt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giải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thưởng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này</a:t>
            </a:r>
            <a:r>
              <a:rPr lang="vi-VN" sz="36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316016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7">
            <a:extLst>
              <a:ext uri="{FF2B5EF4-FFF2-40B4-BE49-F238E27FC236}">
                <a16:creationId xmlns:a16="http://schemas.microsoft.com/office/drawing/2014/main" id="{9CF20FA7-5B8C-4808-876A-398BA9A1A577}"/>
              </a:ext>
            </a:extLst>
          </p:cNvPr>
          <p:cNvSpPr txBox="1"/>
          <p:nvPr/>
        </p:nvSpPr>
        <p:spPr>
          <a:xfrm>
            <a:off x="762000" y="4305300"/>
            <a:ext cx="11916701" cy="13352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02: </a:t>
            </a: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7070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324C711E-ED94-429B-A083-FECB408E6900}"/>
              </a:ext>
            </a:extLst>
          </p:cNvPr>
          <p:cNvSpPr txBox="1"/>
          <p:nvPr/>
        </p:nvSpPr>
        <p:spPr>
          <a:xfrm>
            <a:off x="3342234" y="2256010"/>
            <a:ext cx="13532404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Dựa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sơ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đồ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hỏi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gợi</a:t>
            </a:r>
            <a:r>
              <a:rPr lang="vi-VN" sz="40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ý,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lần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lượt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từng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trong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nhóm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bạn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khác</a:t>
            </a:r>
            <a:r>
              <a:rPr lang="vi-VN" sz="40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nghe.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A64042-2B3B-4E70-AFA9-DF1EBB3B49C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6" t="18149" r="8298" b="40555"/>
          <a:stretch/>
        </p:blipFill>
        <p:spPr>
          <a:xfrm>
            <a:off x="3934305" y="4914900"/>
            <a:ext cx="10419390" cy="4761319"/>
          </a:xfrm>
          <a:prstGeom prst="rect">
            <a:avLst/>
          </a:prstGeom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A565A011-ACE0-4ED0-A38F-3B127BEB828E}"/>
              </a:ext>
            </a:extLst>
          </p:cNvPr>
          <p:cNvSpPr txBox="1"/>
          <p:nvPr/>
        </p:nvSpPr>
        <p:spPr>
          <a:xfrm>
            <a:off x="4166898" y="857494"/>
            <a:ext cx="9769505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i="1" dirty="0" err="1">
                <a:solidFill>
                  <a:srgbClr val="C00000"/>
                </a:solidFill>
              </a:rPr>
              <a:t>Nhiệm</a:t>
            </a:r>
            <a:r>
              <a:rPr lang="vi-VN" sz="4400" b="1" i="1" dirty="0">
                <a:solidFill>
                  <a:srgbClr val="C00000"/>
                </a:solidFill>
              </a:rPr>
              <a:t> </a:t>
            </a:r>
            <a:r>
              <a:rPr lang="vi-VN" sz="4400" b="1" i="1" dirty="0" err="1">
                <a:solidFill>
                  <a:srgbClr val="C00000"/>
                </a:solidFill>
              </a:rPr>
              <a:t>vụ</a:t>
            </a:r>
            <a:r>
              <a:rPr lang="vi-VN" sz="4400" b="1" i="1" dirty="0">
                <a:solidFill>
                  <a:srgbClr val="C00000"/>
                </a:solidFill>
              </a:rPr>
              <a:t> 2: </a:t>
            </a:r>
            <a:r>
              <a:rPr lang="vi-VN" sz="4400" b="1" i="1" dirty="0" err="1">
                <a:solidFill>
                  <a:srgbClr val="C00000"/>
                </a:solidFill>
              </a:rPr>
              <a:t>Kể</a:t>
            </a:r>
            <a:r>
              <a:rPr lang="vi-VN" sz="4400" b="1" i="1" dirty="0">
                <a:solidFill>
                  <a:srgbClr val="C00000"/>
                </a:solidFill>
              </a:rPr>
              <a:t> </a:t>
            </a:r>
            <a:r>
              <a:rPr lang="vi-VN" sz="4400" b="1" i="1" dirty="0" err="1">
                <a:solidFill>
                  <a:srgbClr val="C00000"/>
                </a:solidFill>
              </a:rPr>
              <a:t>chuyện</a:t>
            </a:r>
            <a:r>
              <a:rPr lang="vi-VN" sz="4400" b="1" i="1" dirty="0">
                <a:solidFill>
                  <a:srgbClr val="C00000"/>
                </a:solidFill>
              </a:rPr>
              <a:t> </a:t>
            </a:r>
            <a:r>
              <a:rPr lang="vi-VN" sz="4400" b="1" i="1" dirty="0" err="1">
                <a:solidFill>
                  <a:srgbClr val="C00000"/>
                </a:solidFill>
              </a:rPr>
              <a:t>trước</a:t>
            </a:r>
            <a:r>
              <a:rPr lang="vi-VN" sz="4400" b="1" i="1" dirty="0">
                <a:solidFill>
                  <a:srgbClr val="C00000"/>
                </a:solidFill>
              </a:rPr>
              <a:t> </a:t>
            </a:r>
            <a:r>
              <a:rPr lang="vi-VN" sz="4400" b="1" i="1" dirty="0" err="1">
                <a:solidFill>
                  <a:srgbClr val="C00000"/>
                </a:solidFill>
              </a:rPr>
              <a:t>lớp</a:t>
            </a:r>
            <a:endParaRPr lang="vi-VN" sz="4400" b="1" i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A56D89-EEE0-44F5-98D3-7AC7FF68D8E2}"/>
              </a:ext>
            </a:extLst>
          </p:cNvPr>
          <p:cNvSpPr txBox="1"/>
          <p:nvPr/>
        </p:nvSpPr>
        <p:spPr>
          <a:xfrm>
            <a:off x="1600200" y="4301829"/>
            <a:ext cx="8681217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hãy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kể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lại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bộ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câu </a:t>
            </a:r>
            <a:r>
              <a:rPr lang="vi-VN" sz="4000" b="1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chuyện</a:t>
            </a:r>
            <a:r>
              <a:rPr lang="vi-VN" sz="4000" b="1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Cô </a:t>
            </a:r>
            <a:r>
              <a:rPr lang="vi-VN" sz="4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vi-VN" sz="4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vi-VN" sz="4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4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4000" b="1" i="1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4000" b="1" i="1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4000" b="1" dirty="0">
              <a:solidFill>
                <a:srgbClr val="000000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717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>
            <a:extLst>
              <a:ext uri="{FF2B5EF4-FFF2-40B4-BE49-F238E27FC236}">
                <a16:creationId xmlns:a16="http://schemas.microsoft.com/office/drawing/2014/main" id="{9CF20FA7-5B8C-4808-876A-398BA9A1A577}"/>
              </a:ext>
            </a:extLst>
          </p:cNvPr>
          <p:cNvSpPr txBox="1"/>
          <p:nvPr/>
        </p:nvSpPr>
        <p:spPr>
          <a:xfrm>
            <a:off x="762000" y="4305300"/>
            <a:ext cx="11916701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03:</a:t>
            </a:r>
            <a:endParaRPr lang="vi-VN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VỀ CÂU CHUYỆN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258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B1FAE3D-2617-4D22-97ED-A8F46E533544}"/>
              </a:ext>
            </a:extLst>
          </p:cNvPr>
          <p:cNvSpPr/>
          <p:nvPr/>
        </p:nvSpPr>
        <p:spPr>
          <a:xfrm>
            <a:off x="8077200" y="1714500"/>
            <a:ext cx="9129513" cy="7346664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vi-VN" sz="3600" b="1" i="1" dirty="0" err="1">
                <a:solidFill>
                  <a:srgbClr val="C00000"/>
                </a:solidFill>
              </a:rPr>
              <a:t>Dựa</a:t>
            </a:r>
            <a:r>
              <a:rPr lang="vi-VN" sz="3600" b="1" i="1" dirty="0">
                <a:solidFill>
                  <a:srgbClr val="C00000"/>
                </a:solidFill>
              </a:rPr>
              <a:t> </a:t>
            </a:r>
            <a:r>
              <a:rPr lang="vi-VN" sz="3600" b="1" i="1" dirty="0" err="1">
                <a:solidFill>
                  <a:srgbClr val="C00000"/>
                </a:solidFill>
              </a:rPr>
              <a:t>vào</a:t>
            </a:r>
            <a:r>
              <a:rPr lang="vi-VN" sz="3600" b="1" i="1" dirty="0">
                <a:solidFill>
                  <a:srgbClr val="C00000"/>
                </a:solidFill>
              </a:rPr>
              <a:t> câu </a:t>
            </a:r>
            <a:r>
              <a:rPr lang="vi-VN" sz="3600" b="1" i="1" dirty="0" err="1">
                <a:solidFill>
                  <a:srgbClr val="C00000"/>
                </a:solidFill>
              </a:rPr>
              <a:t>chuyện</a:t>
            </a:r>
            <a:r>
              <a:rPr lang="vi-VN" sz="3600" b="1" i="1" dirty="0">
                <a:solidFill>
                  <a:srgbClr val="C00000"/>
                </a:solidFill>
              </a:rPr>
              <a:t> </a:t>
            </a:r>
            <a:r>
              <a:rPr lang="vi-VN" sz="3600" b="1" i="1" dirty="0" err="1">
                <a:solidFill>
                  <a:srgbClr val="C00000"/>
                </a:solidFill>
              </a:rPr>
              <a:t>mà</a:t>
            </a:r>
            <a:r>
              <a:rPr lang="vi-VN" sz="3600" b="1" i="1" dirty="0">
                <a:solidFill>
                  <a:srgbClr val="C00000"/>
                </a:solidFill>
              </a:rPr>
              <a:t> em </a:t>
            </a:r>
            <a:r>
              <a:rPr lang="vi-VN" sz="3600" b="1" i="1" dirty="0" err="1">
                <a:solidFill>
                  <a:srgbClr val="C00000"/>
                </a:solidFill>
              </a:rPr>
              <a:t>vừa</a:t>
            </a:r>
            <a:r>
              <a:rPr lang="vi-VN" sz="3600" b="1" i="1" dirty="0">
                <a:solidFill>
                  <a:srgbClr val="C00000"/>
                </a:solidFill>
              </a:rPr>
              <a:t> nghe, </a:t>
            </a:r>
            <a:r>
              <a:rPr lang="vi-VN" sz="3600" b="1" i="1" dirty="0" err="1">
                <a:solidFill>
                  <a:srgbClr val="C00000"/>
                </a:solidFill>
              </a:rPr>
              <a:t>hãy</a:t>
            </a:r>
            <a:r>
              <a:rPr lang="vi-VN" sz="3600" b="1" i="1" dirty="0">
                <a:solidFill>
                  <a:srgbClr val="C00000"/>
                </a:solidFill>
              </a:rPr>
              <a:t> </a:t>
            </a:r>
            <a:r>
              <a:rPr lang="vi-VN" sz="3600" b="1" i="1" dirty="0" err="1">
                <a:solidFill>
                  <a:srgbClr val="C00000"/>
                </a:solidFill>
              </a:rPr>
              <a:t>trả</a:t>
            </a:r>
            <a:r>
              <a:rPr lang="vi-VN" sz="3600" b="1" i="1" dirty="0">
                <a:solidFill>
                  <a:srgbClr val="C00000"/>
                </a:solidFill>
              </a:rPr>
              <a:t> </a:t>
            </a:r>
            <a:r>
              <a:rPr lang="vi-VN" sz="3600" b="1" i="1" dirty="0" err="1">
                <a:solidFill>
                  <a:srgbClr val="C00000"/>
                </a:solidFill>
              </a:rPr>
              <a:t>lời</a:t>
            </a:r>
            <a:r>
              <a:rPr lang="vi-VN" sz="3600" b="1" i="1" dirty="0">
                <a:solidFill>
                  <a:srgbClr val="C00000"/>
                </a:solidFill>
              </a:rPr>
              <a:t> </a:t>
            </a:r>
            <a:r>
              <a:rPr lang="vi-VN" sz="3600" b="1" i="1" dirty="0" err="1">
                <a:solidFill>
                  <a:srgbClr val="C00000"/>
                </a:solidFill>
              </a:rPr>
              <a:t>các</a:t>
            </a:r>
            <a:r>
              <a:rPr lang="vi-VN" sz="3600" b="1" i="1" dirty="0">
                <a:solidFill>
                  <a:srgbClr val="C00000"/>
                </a:solidFill>
              </a:rPr>
              <a:t> câu </a:t>
            </a:r>
            <a:r>
              <a:rPr lang="vi-VN" sz="3600" b="1" i="1" dirty="0" err="1">
                <a:solidFill>
                  <a:srgbClr val="C00000"/>
                </a:solidFill>
              </a:rPr>
              <a:t>hỏi</a:t>
            </a:r>
            <a:r>
              <a:rPr lang="vi-VN" sz="3600" b="1" i="1" dirty="0">
                <a:solidFill>
                  <a:srgbClr val="C00000"/>
                </a:solidFill>
              </a:rPr>
              <a:t> sau:</a:t>
            </a:r>
            <a:endParaRPr lang="vi-VN" sz="3600" dirty="0">
              <a:solidFill>
                <a:srgbClr val="000000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Ma-ri Quy-ri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b) Theo em,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ham mê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công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Ma-ri Quy-ri như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ADBAE1B0-7FCE-4EE4-9C8C-0D96F9CC4865}"/>
              </a:ext>
            </a:extLst>
          </p:cNvPr>
          <p:cNvSpPr/>
          <p:nvPr/>
        </p:nvSpPr>
        <p:spPr>
          <a:xfrm>
            <a:off x="8467" y="3695700"/>
            <a:ext cx="6667500" cy="25908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vi-VN" sz="3600" b="1" dirty="0">
                <a:solidFill>
                  <a:schemeClr val="tx1"/>
                </a:solidFill>
              </a:rPr>
              <a:t>Câu a: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chi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tiết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cho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thấy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Ma-ri Quy-ri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ham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vi-VN" sz="36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904790-C5DC-4AC6-88E8-B0F50BC0EC6B}"/>
              </a:ext>
            </a:extLst>
          </p:cNvPr>
          <p:cNvSpPr txBox="1"/>
          <p:nvPr/>
        </p:nvSpPr>
        <p:spPr>
          <a:xfrm>
            <a:off x="9288425" y="2044029"/>
            <a:ext cx="88392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/>
              <a:t>Mải</a:t>
            </a:r>
            <a:r>
              <a:rPr lang="vi-VN" sz="3600" dirty="0"/>
              <a:t> mê </a:t>
            </a:r>
            <a:r>
              <a:rPr lang="vi-VN" sz="3600" dirty="0" err="1"/>
              <a:t>đọc</a:t>
            </a:r>
            <a:r>
              <a:rPr lang="vi-VN" sz="3600" dirty="0"/>
              <a:t> </a:t>
            </a:r>
            <a:r>
              <a:rPr lang="vi-VN" sz="3600" dirty="0" err="1"/>
              <a:t>đến</a:t>
            </a:r>
            <a:r>
              <a:rPr lang="vi-VN" sz="3600" dirty="0"/>
              <a:t> </a:t>
            </a:r>
            <a:r>
              <a:rPr lang="vi-VN" sz="3600" dirty="0" err="1"/>
              <a:t>mức</a:t>
            </a:r>
            <a:r>
              <a:rPr lang="vi-VN" sz="3600" dirty="0"/>
              <a:t> không nghe </a:t>
            </a:r>
            <a:r>
              <a:rPr lang="vi-VN" sz="3600" dirty="0" err="1"/>
              <a:t>thấy</a:t>
            </a:r>
            <a:r>
              <a:rPr lang="vi-VN" sz="3600" dirty="0"/>
              <a:t> </a:t>
            </a:r>
            <a:r>
              <a:rPr lang="vi-VN" sz="3600" dirty="0" err="1"/>
              <a:t>mấy</a:t>
            </a:r>
            <a:r>
              <a:rPr lang="vi-VN" sz="3600" dirty="0"/>
              <a:t> anh </a:t>
            </a:r>
            <a:r>
              <a:rPr lang="vi-VN" sz="3600" dirty="0" err="1"/>
              <a:t>chị</a:t>
            </a:r>
            <a:r>
              <a:rPr lang="vi-VN" sz="3600" dirty="0"/>
              <a:t> em </a:t>
            </a:r>
            <a:r>
              <a:rPr lang="vi-VN" sz="3600" dirty="0" err="1"/>
              <a:t>gọi</a:t>
            </a:r>
            <a:r>
              <a:rPr lang="vi-VN" sz="3600" dirty="0"/>
              <a:t>.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6EF6F975-8DB5-4C15-B804-F8425BA32926}"/>
              </a:ext>
            </a:extLst>
          </p:cNvPr>
          <p:cNvCxnSpPr>
            <a:stCxn id="11" idx="3"/>
          </p:cNvCxnSpPr>
          <p:nvPr/>
        </p:nvCxnSpPr>
        <p:spPr>
          <a:xfrm flipV="1">
            <a:off x="6675967" y="1409700"/>
            <a:ext cx="2468033" cy="35814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A4D65DC5-DB53-487F-B639-45356E630963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6675967" y="3200400"/>
            <a:ext cx="2323609" cy="17907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C66100C-14A1-421B-807F-DC8A6A94064E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675967" y="4991100"/>
            <a:ext cx="232360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89FA6F6-08BE-4E37-8802-6F240D68DDBF}"/>
              </a:ext>
            </a:extLst>
          </p:cNvPr>
          <p:cNvCxnSpPr>
            <a:cxnSpLocks/>
            <a:stCxn id="11" idx="3"/>
          </p:cNvCxnSpPr>
          <p:nvPr/>
        </p:nvCxnSpPr>
        <p:spPr>
          <a:xfrm>
            <a:off x="6675967" y="4991100"/>
            <a:ext cx="2468033" cy="169421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0261F673-BC18-4A8D-A4A8-775AD83DEC8E}"/>
              </a:ext>
            </a:extLst>
          </p:cNvPr>
          <p:cNvCxnSpPr>
            <a:cxnSpLocks/>
          </p:cNvCxnSpPr>
          <p:nvPr/>
        </p:nvCxnSpPr>
        <p:spPr>
          <a:xfrm>
            <a:off x="6675967" y="5038974"/>
            <a:ext cx="2468033" cy="325187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613B41E9-D2A2-4358-8662-F3C3976CDDF5}"/>
              </a:ext>
            </a:extLst>
          </p:cNvPr>
          <p:cNvSpPr txBox="1"/>
          <p:nvPr/>
        </p:nvSpPr>
        <p:spPr>
          <a:xfrm>
            <a:off x="9288425" y="175357"/>
            <a:ext cx="88392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/>
              <a:t>Hằng</a:t>
            </a:r>
            <a:r>
              <a:rPr lang="vi-VN" sz="3600" dirty="0"/>
              <a:t> </a:t>
            </a:r>
            <a:r>
              <a:rPr lang="vi-VN" sz="3600" dirty="0" err="1"/>
              <a:t>ngày</a:t>
            </a:r>
            <a:r>
              <a:rPr lang="vi-VN" sz="3600" dirty="0"/>
              <a:t>, </a:t>
            </a:r>
            <a:r>
              <a:rPr lang="vi-VN" sz="3600" dirty="0" err="1"/>
              <a:t>cứ</a:t>
            </a:r>
            <a:r>
              <a:rPr lang="vi-VN" sz="3600" dirty="0"/>
              <a:t> tan </a:t>
            </a:r>
            <a:r>
              <a:rPr lang="vi-VN" sz="3600" dirty="0" err="1"/>
              <a:t>học</a:t>
            </a:r>
            <a:r>
              <a:rPr lang="vi-VN" sz="3600" dirty="0"/>
              <a:t> </a:t>
            </a:r>
            <a:r>
              <a:rPr lang="vi-VN" sz="3600" dirty="0" err="1"/>
              <a:t>là</a:t>
            </a:r>
            <a:r>
              <a:rPr lang="vi-VN" sz="3600" dirty="0"/>
              <a:t> cô </a:t>
            </a:r>
            <a:r>
              <a:rPr lang="vi-VN" sz="3600" dirty="0" err="1"/>
              <a:t>trốn</a:t>
            </a:r>
            <a:r>
              <a:rPr lang="vi-VN" sz="3600" dirty="0"/>
              <a:t> </a:t>
            </a:r>
            <a:r>
              <a:rPr lang="vi-VN" sz="3600" dirty="0" err="1"/>
              <a:t>biệt</a:t>
            </a:r>
            <a:r>
              <a:rPr lang="vi-VN" sz="3600" dirty="0"/>
              <a:t> </a:t>
            </a:r>
            <a:r>
              <a:rPr lang="vi-VN" sz="3600" dirty="0" err="1"/>
              <a:t>vào</a:t>
            </a:r>
            <a:r>
              <a:rPr lang="vi-VN" sz="3600" dirty="0"/>
              <a:t> </a:t>
            </a:r>
            <a:r>
              <a:rPr lang="vi-VN" sz="3600" dirty="0" err="1"/>
              <a:t>một</a:t>
            </a:r>
            <a:r>
              <a:rPr lang="vi-VN" sz="3600" dirty="0"/>
              <a:t> </a:t>
            </a:r>
            <a:r>
              <a:rPr lang="vi-VN" sz="3600" dirty="0" err="1"/>
              <a:t>góc</a:t>
            </a:r>
            <a:r>
              <a:rPr lang="vi-VN" sz="3600" dirty="0"/>
              <a:t> </a:t>
            </a:r>
            <a:r>
              <a:rPr lang="vi-VN" sz="3600" dirty="0" err="1"/>
              <a:t>phòng</a:t>
            </a:r>
            <a:r>
              <a:rPr lang="vi-VN" sz="3600" dirty="0"/>
              <a:t> </a:t>
            </a:r>
            <a:r>
              <a:rPr lang="vi-VN" sz="3600" dirty="0" err="1"/>
              <a:t>khách</a:t>
            </a:r>
            <a:r>
              <a:rPr lang="vi-VN" sz="3600" dirty="0"/>
              <a:t>, say sưa </a:t>
            </a:r>
            <a:r>
              <a:rPr lang="vi-VN" sz="3600" dirty="0" err="1"/>
              <a:t>đọc</a:t>
            </a:r>
            <a:r>
              <a:rPr lang="vi-VN" sz="3600" dirty="0"/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2FB189-C5F9-44B0-8791-7F455D3C6F70}"/>
              </a:ext>
            </a:extLst>
          </p:cNvPr>
          <p:cNvSpPr txBox="1"/>
          <p:nvPr/>
        </p:nvSpPr>
        <p:spPr>
          <a:xfrm>
            <a:off x="9288425" y="3976416"/>
            <a:ext cx="88392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/>
              <a:t>Ham </a:t>
            </a:r>
            <a:r>
              <a:rPr lang="vi-VN" sz="3600" dirty="0" err="1"/>
              <a:t>đọc</a:t>
            </a:r>
            <a:r>
              <a:rPr lang="vi-VN" sz="3600" dirty="0"/>
              <a:t> </a:t>
            </a:r>
            <a:r>
              <a:rPr lang="vi-VN" sz="3600" dirty="0" err="1"/>
              <a:t>đến</a:t>
            </a:r>
            <a:r>
              <a:rPr lang="vi-VN" sz="3600" dirty="0"/>
              <a:t> </a:t>
            </a:r>
            <a:r>
              <a:rPr lang="vi-VN" sz="3600" dirty="0" err="1"/>
              <a:t>mức</a:t>
            </a:r>
            <a:r>
              <a:rPr lang="vi-VN" sz="3600" dirty="0"/>
              <a:t> </a:t>
            </a:r>
            <a:r>
              <a:rPr lang="vi-VN" sz="3600" dirty="0" err="1"/>
              <a:t>mấy</a:t>
            </a:r>
            <a:r>
              <a:rPr lang="vi-VN" sz="3600" dirty="0"/>
              <a:t> anh </a:t>
            </a:r>
            <a:r>
              <a:rPr lang="vi-VN" sz="3600" dirty="0" err="1"/>
              <a:t>chị</a:t>
            </a:r>
            <a:r>
              <a:rPr lang="vi-VN" sz="3600" dirty="0"/>
              <a:t> em </a:t>
            </a:r>
            <a:r>
              <a:rPr lang="vi-VN" sz="3600" dirty="0" err="1"/>
              <a:t>xếp</a:t>
            </a:r>
            <a:r>
              <a:rPr lang="vi-VN" sz="3600" dirty="0"/>
              <a:t> </a:t>
            </a:r>
            <a:r>
              <a:rPr lang="vi-VN" sz="3600" dirty="0" err="1"/>
              <a:t>ghế</a:t>
            </a:r>
            <a:r>
              <a:rPr lang="vi-VN" sz="3600" dirty="0"/>
              <a:t> xung quanh </a:t>
            </a:r>
            <a:r>
              <a:rPr lang="vi-VN" sz="3600" dirty="0" err="1"/>
              <a:t>mà</a:t>
            </a:r>
            <a:r>
              <a:rPr lang="vi-VN" sz="3600" dirty="0"/>
              <a:t> không </a:t>
            </a:r>
            <a:r>
              <a:rPr lang="vi-VN" sz="3600" dirty="0" err="1"/>
              <a:t>biết</a:t>
            </a:r>
            <a:r>
              <a:rPr lang="vi-VN" sz="3600" dirty="0"/>
              <a:t>.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A5AF2CB-D2E2-4AB1-8BB8-795090AE6AC8}"/>
              </a:ext>
            </a:extLst>
          </p:cNvPr>
          <p:cNvSpPr txBox="1"/>
          <p:nvPr/>
        </p:nvSpPr>
        <p:spPr>
          <a:xfrm>
            <a:off x="9315006" y="6274981"/>
            <a:ext cx="8389975" cy="8206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/>
              <a:t>Ngồi</a:t>
            </a:r>
            <a:r>
              <a:rPr lang="vi-VN" sz="3600" dirty="0"/>
              <a:t> im </a:t>
            </a:r>
            <a:r>
              <a:rPr lang="vi-VN" sz="3600" dirty="0" err="1"/>
              <a:t>đọc</a:t>
            </a:r>
            <a:r>
              <a:rPr lang="vi-VN" sz="3600" dirty="0"/>
              <a:t> </a:t>
            </a:r>
            <a:r>
              <a:rPr lang="vi-VN" sz="3600" dirty="0" err="1"/>
              <a:t>sách</a:t>
            </a:r>
            <a:r>
              <a:rPr lang="vi-VN" sz="3600" dirty="0"/>
              <a:t> </a:t>
            </a:r>
            <a:r>
              <a:rPr lang="vi-VN" sz="3600" dirty="0" err="1"/>
              <a:t>suốt</a:t>
            </a:r>
            <a:r>
              <a:rPr lang="vi-VN" sz="3600" dirty="0"/>
              <a:t> 2 </a:t>
            </a:r>
            <a:r>
              <a:rPr lang="vi-VN" sz="3600" dirty="0" err="1"/>
              <a:t>tiếng</a:t>
            </a:r>
            <a:r>
              <a:rPr lang="vi-VN" sz="3600" dirty="0"/>
              <a:t> </a:t>
            </a:r>
            <a:r>
              <a:rPr lang="vi-VN" sz="3600" dirty="0" err="1"/>
              <a:t>đồng</a:t>
            </a:r>
            <a:r>
              <a:rPr lang="vi-VN" sz="3600" dirty="0"/>
              <a:t> </a:t>
            </a:r>
            <a:r>
              <a:rPr lang="vi-VN" sz="3600" dirty="0" err="1"/>
              <a:t>hồ</a:t>
            </a:r>
            <a:r>
              <a:rPr lang="vi-VN" sz="3600" dirty="0"/>
              <a:t>.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C41ED9D-2003-40FD-97E8-BDF175F6FEDB}"/>
              </a:ext>
            </a:extLst>
          </p:cNvPr>
          <p:cNvSpPr txBox="1"/>
          <p:nvPr/>
        </p:nvSpPr>
        <p:spPr>
          <a:xfrm>
            <a:off x="9315006" y="7794538"/>
            <a:ext cx="8389975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/>
              <a:t>Ghế</a:t>
            </a:r>
            <a:r>
              <a:rPr lang="vi-VN" sz="3600" dirty="0"/>
              <a:t> </a:t>
            </a:r>
            <a:r>
              <a:rPr lang="vi-VN" sz="3600" dirty="0" err="1"/>
              <a:t>đổ</a:t>
            </a:r>
            <a:r>
              <a:rPr lang="vi-VN" sz="3600" dirty="0"/>
              <a:t>, </a:t>
            </a:r>
            <a:r>
              <a:rPr lang="vi-VN" sz="3600" dirty="0" err="1"/>
              <a:t>chỉ</a:t>
            </a:r>
            <a:r>
              <a:rPr lang="vi-VN" sz="3600" dirty="0"/>
              <a:t> </a:t>
            </a:r>
            <a:r>
              <a:rPr lang="vi-VN" sz="3600" dirty="0" err="1"/>
              <a:t>cười</a:t>
            </a:r>
            <a:r>
              <a:rPr lang="vi-VN" sz="3600" dirty="0"/>
              <a:t> </a:t>
            </a:r>
            <a:r>
              <a:rPr lang="vi-VN" sz="3600" dirty="0" err="1"/>
              <a:t>rồi</a:t>
            </a:r>
            <a:r>
              <a:rPr lang="vi-VN" sz="3600" dirty="0"/>
              <a:t> </a:t>
            </a:r>
            <a:r>
              <a:rPr lang="vi-VN" sz="3600" dirty="0" err="1"/>
              <a:t>lại</a:t>
            </a:r>
            <a:r>
              <a:rPr lang="vi-VN" sz="3600" dirty="0"/>
              <a:t> </a:t>
            </a:r>
            <a:r>
              <a:rPr lang="vi-VN" sz="3600" dirty="0" err="1"/>
              <a:t>cầm</a:t>
            </a:r>
            <a:r>
              <a:rPr lang="vi-VN" sz="3600" dirty="0"/>
              <a:t> </a:t>
            </a:r>
            <a:r>
              <a:rPr lang="vi-VN" sz="3600" dirty="0" err="1"/>
              <a:t>cuốn</a:t>
            </a:r>
            <a:r>
              <a:rPr lang="vi-VN" sz="3600" dirty="0"/>
              <a:t> </a:t>
            </a:r>
            <a:r>
              <a:rPr lang="vi-VN" sz="3600" dirty="0" err="1"/>
              <a:t>sách</a:t>
            </a:r>
            <a:r>
              <a:rPr lang="vi-VN" sz="3600" dirty="0"/>
              <a:t> sang </a:t>
            </a:r>
            <a:r>
              <a:rPr lang="vi-VN" sz="3600" dirty="0" err="1"/>
              <a:t>phòng</a:t>
            </a:r>
            <a:r>
              <a:rPr lang="vi-VN" sz="3600" dirty="0"/>
              <a:t> </a:t>
            </a:r>
            <a:r>
              <a:rPr lang="vi-VN" sz="3600" dirty="0" err="1"/>
              <a:t>khác</a:t>
            </a:r>
            <a:r>
              <a:rPr lang="vi-VN" sz="3600" dirty="0"/>
              <a:t>, </a:t>
            </a:r>
            <a:r>
              <a:rPr lang="vi-VN" sz="3600" dirty="0" err="1"/>
              <a:t>lặng</a:t>
            </a:r>
            <a:r>
              <a:rPr lang="vi-VN" sz="3600" dirty="0"/>
              <a:t> </a:t>
            </a:r>
            <a:r>
              <a:rPr lang="vi-VN" sz="3600" dirty="0" err="1"/>
              <a:t>lẽ</a:t>
            </a:r>
            <a:r>
              <a:rPr lang="vi-VN" sz="3600" dirty="0"/>
              <a:t> </a:t>
            </a:r>
            <a:r>
              <a:rPr lang="vi-VN" sz="3600" dirty="0" err="1"/>
              <a:t>đọc</a:t>
            </a:r>
            <a:r>
              <a:rPr lang="vi-VN" sz="3600" dirty="0"/>
              <a:t> </a:t>
            </a:r>
            <a:r>
              <a:rPr lang="vi-VN" sz="3600" dirty="0" err="1"/>
              <a:t>tiếp</a:t>
            </a:r>
            <a:r>
              <a:rPr lang="vi-VN" sz="3600" dirty="0"/>
              <a:t>.</a:t>
            </a:r>
            <a:endParaRPr lang="vi-VN" sz="36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9972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24" grpId="0"/>
      <p:bldP spid="26" grpId="0"/>
      <p:bldP spid="28" grpId="0"/>
      <p:bldP spid="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ADBAE1B0-7FCE-4EE4-9C8C-0D96F9CC4865}"/>
              </a:ext>
            </a:extLst>
          </p:cNvPr>
          <p:cNvSpPr/>
          <p:nvPr/>
        </p:nvSpPr>
        <p:spPr>
          <a:xfrm>
            <a:off x="2667000" y="342900"/>
            <a:ext cx="12954000" cy="19050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  <a:spcAft>
                <a:spcPts val="1000"/>
              </a:spcAft>
            </a:pP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b) Theo em,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ham mê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góp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công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Ma-ri Quy-ri như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thế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nào</a:t>
            </a:r>
            <a:r>
              <a:rPr lang="vi-VN" sz="36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vi-VN" sz="3600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2414A24-7868-4A46-B633-FA663FAC8472}"/>
              </a:ext>
            </a:extLst>
          </p:cNvPr>
          <p:cNvSpPr txBox="1"/>
          <p:nvPr/>
        </p:nvSpPr>
        <p:spPr>
          <a:xfrm>
            <a:off x="3116226" y="3648865"/>
            <a:ext cx="7810500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ham mê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nên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thói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quen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sách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trung suy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nghĩ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ở Ma-ri Quy-ri,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giúp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sau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này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trở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bác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nổi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tiếng</a:t>
            </a:r>
            <a:r>
              <a:rPr lang="vi-VN" sz="36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vi-VN" sz="3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723C9CAD-C3BE-422A-8DF3-664639B8B2F9}"/>
              </a:ext>
            </a:extLst>
          </p:cNvPr>
          <p:cNvSpPr/>
          <p:nvPr/>
        </p:nvSpPr>
        <p:spPr>
          <a:xfrm>
            <a:off x="792126" y="4654395"/>
            <a:ext cx="1447800" cy="1066800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01937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7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35">
            <a:extLst>
              <a:ext uri="{FF2B5EF4-FFF2-40B4-BE49-F238E27FC236}">
                <a16:creationId xmlns:a16="http://schemas.microsoft.com/office/drawing/2014/main" id="{EBD30DF8-57A6-4528-A7AA-FDF7DDA752F8}"/>
              </a:ext>
            </a:extLst>
          </p:cNvPr>
          <p:cNvSpPr txBox="1"/>
          <p:nvPr/>
        </p:nvSpPr>
        <p:spPr>
          <a:xfrm>
            <a:off x="1066800" y="2366640"/>
            <a:ext cx="16384610" cy="47806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4: KHO </a:t>
            </a:r>
            <a:r>
              <a:rPr lang="vi-VN" sz="7200" b="1" dirty="0">
                <a:solidFill>
                  <a:srgbClr val="C00000"/>
                </a:solidFill>
                <a:cs typeface="Arial" panose="020B0604020202020204" pitchFamily="34" charset="0"/>
              </a:rPr>
              <a:t>BÁU CỦA EM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NÓI VÀ NGHE:</a:t>
            </a:r>
          </a:p>
          <a:p>
            <a:pPr algn="ctr">
              <a:lnSpc>
                <a:spcPct val="150000"/>
              </a:lnSpc>
            </a:pPr>
            <a:r>
              <a:rPr lang="vi-VN" sz="7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 CÔ BÉ HAM ĐỌC SÁCH</a:t>
            </a:r>
            <a:endParaRPr lang="en-US" sz="7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11"/>
          <p:cNvSpPr txBox="1"/>
          <p:nvPr/>
        </p:nvSpPr>
        <p:spPr>
          <a:xfrm>
            <a:off x="11615559" y="3067461"/>
            <a:ext cx="6600313" cy="54027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135"/>
              </a:lnSpc>
              <a:spcBef>
                <a:spcPct val="0"/>
              </a:spcBef>
            </a:pPr>
            <a:r>
              <a:rPr lang="vi-VN" sz="5000" b="1" dirty="0">
                <a:solidFill>
                  <a:srgbClr val="443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KỂ CHUYỆN</a:t>
            </a:r>
            <a:endParaRPr lang="en-US" sz="5000" b="1" dirty="0">
              <a:solidFill>
                <a:srgbClr val="443C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11615559" y="6949401"/>
            <a:ext cx="4919842" cy="21657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vi-VN" sz="5000" b="1" dirty="0">
                <a:solidFill>
                  <a:srgbClr val="443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TRAO ĐỔI VỀ CÂU CHUYỆN</a:t>
            </a:r>
            <a:endParaRPr lang="en-US" sz="5000" b="1" dirty="0">
              <a:solidFill>
                <a:srgbClr val="443C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1615559" y="5479204"/>
            <a:ext cx="5423938" cy="540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35"/>
              </a:lnSpc>
              <a:spcBef>
                <a:spcPct val="0"/>
              </a:spcBef>
            </a:pPr>
            <a:r>
              <a:rPr lang="vi-VN" sz="5000" b="1" dirty="0">
                <a:solidFill>
                  <a:srgbClr val="443C4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</a:t>
            </a:r>
            <a:endParaRPr lang="en-US" sz="5000" b="1" dirty="0">
              <a:solidFill>
                <a:srgbClr val="443C4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6">
            <a:extLst>
              <a:ext uri="{FF2B5EF4-FFF2-40B4-BE49-F238E27FC236}">
                <a16:creationId xmlns:a16="http://schemas.microsoft.com/office/drawing/2014/main" id="{F6889F4F-53A8-462E-8510-4E3F77B6DA4D}"/>
              </a:ext>
            </a:extLst>
          </p:cNvPr>
          <p:cNvSpPr txBox="1"/>
          <p:nvPr/>
        </p:nvSpPr>
        <p:spPr>
          <a:xfrm>
            <a:off x="9306592" y="793345"/>
            <a:ext cx="8463037" cy="11786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961"/>
              </a:lnSpc>
            </a:pPr>
            <a:r>
              <a:rPr lang="vi-VN" sz="6600" b="1" dirty="0">
                <a:solidFill>
                  <a:srgbClr val="C00000"/>
                </a:solidFill>
              </a:rPr>
              <a:t>NỘI DUNG BÀI HỌC</a:t>
            </a:r>
            <a:endParaRPr lang="en-US" sz="6600" b="1" dirty="0">
              <a:solidFill>
                <a:srgbClr val="C00000"/>
              </a:solidFill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5C4F105A-2263-4295-89B2-770A086E0A38}"/>
              </a:ext>
            </a:extLst>
          </p:cNvPr>
          <p:cNvSpPr/>
          <p:nvPr/>
        </p:nvSpPr>
        <p:spPr>
          <a:xfrm>
            <a:off x="9467852" y="2552558"/>
            <a:ext cx="1501430" cy="15014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chemeClr val="bg1"/>
                </a:solidFill>
              </a:rPr>
              <a:t>01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36D35143-332C-4FB5-8AFF-B70FBFC6A564}"/>
              </a:ext>
            </a:extLst>
          </p:cNvPr>
          <p:cNvSpPr/>
          <p:nvPr/>
        </p:nvSpPr>
        <p:spPr>
          <a:xfrm>
            <a:off x="9574527" y="4967080"/>
            <a:ext cx="1501430" cy="15014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chemeClr val="bg1"/>
                </a:solidFill>
              </a:rPr>
              <a:t>02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8145C0AF-4FE6-4788-8369-32550F56D907}"/>
              </a:ext>
            </a:extLst>
          </p:cNvPr>
          <p:cNvSpPr/>
          <p:nvPr/>
        </p:nvSpPr>
        <p:spPr>
          <a:xfrm>
            <a:off x="9699338" y="7281546"/>
            <a:ext cx="1501430" cy="1501430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b="1" dirty="0">
                <a:solidFill>
                  <a:schemeClr val="bg1"/>
                </a:solidFill>
              </a:rPr>
              <a:t>03</a:t>
            </a: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 animBg="1"/>
      <p:bldP spid="26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7">
            <a:extLst>
              <a:ext uri="{FF2B5EF4-FFF2-40B4-BE49-F238E27FC236}">
                <a16:creationId xmlns:a16="http://schemas.microsoft.com/office/drawing/2014/main" id="{9CF20FA7-5B8C-4808-876A-398BA9A1A577}"/>
              </a:ext>
            </a:extLst>
          </p:cNvPr>
          <p:cNvSpPr txBox="1"/>
          <p:nvPr/>
        </p:nvSpPr>
        <p:spPr>
          <a:xfrm>
            <a:off x="1600200" y="4142970"/>
            <a:ext cx="10011701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</a:t>
            </a: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01:</a:t>
            </a:r>
          </a:p>
          <a:p>
            <a:pPr>
              <a:lnSpc>
                <a:spcPct val="150000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 </a:t>
            </a:r>
            <a:r>
              <a:rPr lang="vi-VN" sz="6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 CHUYỆN</a:t>
            </a:r>
            <a:endParaRPr lang="en-US" sz="66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7E9DEA6-30D6-42E1-A8F0-7D6E66A3897B}"/>
              </a:ext>
            </a:extLst>
          </p:cNvPr>
          <p:cNvSpPr txBox="1"/>
          <p:nvPr/>
        </p:nvSpPr>
        <p:spPr>
          <a:xfrm>
            <a:off x="1861995" y="860886"/>
            <a:ext cx="14564009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</a:rPr>
              <a:t>Em </a:t>
            </a:r>
            <a:r>
              <a:rPr lang="vi-VN" sz="4400" b="1" dirty="0" err="1">
                <a:solidFill>
                  <a:srgbClr val="C00000"/>
                </a:solidFill>
              </a:rPr>
              <a:t>hãy</a:t>
            </a:r>
            <a:r>
              <a:rPr lang="vi-VN" sz="4400" b="1" dirty="0">
                <a:solidFill>
                  <a:srgbClr val="C00000"/>
                </a:solidFill>
              </a:rPr>
              <a:t> </a:t>
            </a:r>
            <a:r>
              <a:rPr lang="vi-VN" sz="4400" b="1" dirty="0" err="1">
                <a:solidFill>
                  <a:srgbClr val="C00000"/>
                </a:solidFill>
              </a:rPr>
              <a:t>lắng</a:t>
            </a:r>
            <a:r>
              <a:rPr lang="vi-VN" sz="4400" b="1" dirty="0">
                <a:solidFill>
                  <a:srgbClr val="C00000"/>
                </a:solidFill>
              </a:rPr>
              <a:t> nghe câu </a:t>
            </a:r>
            <a:r>
              <a:rPr lang="vi-VN" sz="4400" b="1" dirty="0" err="1">
                <a:solidFill>
                  <a:srgbClr val="C00000"/>
                </a:solidFill>
              </a:rPr>
              <a:t>chuyện</a:t>
            </a:r>
            <a:r>
              <a:rPr lang="vi-VN" sz="4400" b="1" dirty="0">
                <a:solidFill>
                  <a:srgbClr val="C00000"/>
                </a:solidFill>
              </a:rPr>
              <a:t> </a:t>
            </a:r>
            <a:r>
              <a:rPr lang="vi-VN" sz="4400" b="1" i="1" dirty="0">
                <a:solidFill>
                  <a:srgbClr val="C00000"/>
                </a:solidFill>
              </a:rPr>
              <a:t>Cô </a:t>
            </a:r>
            <a:r>
              <a:rPr lang="vi-VN" sz="4400" b="1" i="1" dirty="0" err="1">
                <a:solidFill>
                  <a:srgbClr val="C00000"/>
                </a:solidFill>
              </a:rPr>
              <a:t>bé</a:t>
            </a:r>
            <a:r>
              <a:rPr lang="vi-VN" sz="4400" b="1" i="1" dirty="0">
                <a:solidFill>
                  <a:srgbClr val="C00000"/>
                </a:solidFill>
              </a:rPr>
              <a:t> ham </a:t>
            </a:r>
            <a:r>
              <a:rPr lang="vi-VN" sz="4400" b="1" i="1" dirty="0" err="1">
                <a:solidFill>
                  <a:srgbClr val="C00000"/>
                </a:solidFill>
              </a:rPr>
              <a:t>đọc</a:t>
            </a:r>
            <a:r>
              <a:rPr lang="vi-VN" sz="4400" b="1" i="1" dirty="0">
                <a:solidFill>
                  <a:srgbClr val="C00000"/>
                </a:solidFill>
              </a:rPr>
              <a:t> </a:t>
            </a:r>
            <a:r>
              <a:rPr lang="vi-VN" sz="4400" b="1" i="1" dirty="0" err="1">
                <a:solidFill>
                  <a:srgbClr val="C00000"/>
                </a:solidFill>
              </a:rPr>
              <a:t>sách</a:t>
            </a:r>
            <a:endParaRPr lang="vi-VN" sz="44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7E9DEA6-30D6-42E1-A8F0-7D6E66A3897B}"/>
              </a:ext>
            </a:extLst>
          </p:cNvPr>
          <p:cNvSpPr txBox="1"/>
          <p:nvPr/>
        </p:nvSpPr>
        <p:spPr>
          <a:xfrm>
            <a:off x="4714585" y="222494"/>
            <a:ext cx="8196405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i="1" dirty="0">
                <a:solidFill>
                  <a:srgbClr val="C00000"/>
                </a:solidFill>
              </a:rPr>
              <a:t>Cô </a:t>
            </a:r>
            <a:r>
              <a:rPr lang="vi-VN" sz="4400" b="1" i="1" dirty="0" err="1">
                <a:solidFill>
                  <a:srgbClr val="C00000"/>
                </a:solidFill>
              </a:rPr>
              <a:t>bé</a:t>
            </a:r>
            <a:r>
              <a:rPr lang="vi-VN" sz="4400" b="1" i="1" dirty="0">
                <a:solidFill>
                  <a:srgbClr val="C00000"/>
                </a:solidFill>
              </a:rPr>
              <a:t> ham </a:t>
            </a:r>
            <a:r>
              <a:rPr lang="vi-VN" sz="4400" b="1" i="1" dirty="0" err="1">
                <a:solidFill>
                  <a:srgbClr val="C00000"/>
                </a:solidFill>
              </a:rPr>
              <a:t>đọc</a:t>
            </a:r>
            <a:r>
              <a:rPr lang="vi-VN" sz="4400" b="1" i="1" dirty="0">
                <a:solidFill>
                  <a:srgbClr val="C00000"/>
                </a:solidFill>
              </a:rPr>
              <a:t> </a:t>
            </a:r>
            <a:r>
              <a:rPr lang="vi-VN" sz="4400" b="1" i="1" dirty="0" err="1">
                <a:solidFill>
                  <a:srgbClr val="C00000"/>
                </a:solidFill>
              </a:rPr>
              <a:t>sách</a:t>
            </a:r>
            <a:endParaRPr lang="vi-VN" sz="4400" b="1" i="1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794770-7EF1-4CBA-9D46-27AE43119DBB}"/>
              </a:ext>
            </a:extLst>
          </p:cNvPr>
          <p:cNvSpPr txBox="1"/>
          <p:nvPr/>
        </p:nvSpPr>
        <p:spPr>
          <a:xfrm>
            <a:off x="838200" y="1638300"/>
            <a:ext cx="11049675" cy="8299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3600" dirty="0"/>
              <a:t>Ma-ri </a:t>
            </a:r>
            <a:r>
              <a:rPr lang="vi-VN" sz="3600" dirty="0" err="1"/>
              <a:t>là</a:t>
            </a:r>
            <a:r>
              <a:rPr lang="vi-VN" sz="3600" dirty="0"/>
              <a:t> </a:t>
            </a:r>
            <a:r>
              <a:rPr lang="vi-VN" sz="3600" dirty="0" err="1"/>
              <a:t>một</a:t>
            </a:r>
            <a:r>
              <a:rPr lang="vi-VN" sz="3600" dirty="0"/>
              <a:t> cô </a:t>
            </a:r>
            <a:r>
              <a:rPr lang="vi-VN" sz="3600" dirty="0" err="1"/>
              <a:t>bé</a:t>
            </a:r>
            <a:r>
              <a:rPr lang="vi-VN" sz="3600" dirty="0"/>
              <a:t> </a:t>
            </a:r>
            <a:r>
              <a:rPr lang="vi-VN" sz="3600" dirty="0" err="1"/>
              <a:t>rất</a:t>
            </a:r>
            <a:r>
              <a:rPr lang="vi-VN" sz="3600" dirty="0"/>
              <a:t> mê </a:t>
            </a:r>
            <a:r>
              <a:rPr lang="vi-VN" sz="3600" dirty="0" err="1"/>
              <a:t>sách</a:t>
            </a:r>
            <a:r>
              <a:rPr lang="vi-VN" sz="3600" dirty="0"/>
              <a:t>. </a:t>
            </a:r>
            <a:r>
              <a:rPr lang="vi-VN" sz="3600" dirty="0" err="1"/>
              <a:t>Hằng</a:t>
            </a:r>
            <a:r>
              <a:rPr lang="vi-VN" sz="3600" dirty="0"/>
              <a:t> </a:t>
            </a:r>
            <a:r>
              <a:rPr lang="vi-VN" sz="3600" dirty="0" err="1"/>
              <a:t>ngày</a:t>
            </a:r>
            <a:r>
              <a:rPr lang="vi-VN" sz="3600" dirty="0"/>
              <a:t>, </a:t>
            </a:r>
            <a:r>
              <a:rPr lang="vi-VN" sz="3600" dirty="0" err="1"/>
              <a:t>cứ</a:t>
            </a:r>
            <a:r>
              <a:rPr lang="vi-VN" sz="3600" dirty="0"/>
              <a:t> tan </a:t>
            </a:r>
            <a:r>
              <a:rPr lang="vi-VN" sz="3600" dirty="0" err="1"/>
              <a:t>học</a:t>
            </a:r>
            <a:r>
              <a:rPr lang="vi-VN" sz="3600" dirty="0"/>
              <a:t> </a:t>
            </a:r>
            <a:r>
              <a:rPr lang="vi-VN" sz="3600" dirty="0" err="1"/>
              <a:t>là</a:t>
            </a:r>
            <a:r>
              <a:rPr lang="vi-VN" sz="3600" dirty="0"/>
              <a:t> cô </a:t>
            </a:r>
            <a:r>
              <a:rPr lang="vi-VN" sz="3600" dirty="0" err="1"/>
              <a:t>trốn</a:t>
            </a:r>
            <a:r>
              <a:rPr lang="vi-VN" sz="3600" dirty="0"/>
              <a:t> </a:t>
            </a:r>
            <a:r>
              <a:rPr lang="vi-VN" sz="3600" dirty="0" err="1"/>
              <a:t>biệt</a:t>
            </a:r>
            <a:r>
              <a:rPr lang="vi-VN" sz="3600" dirty="0"/>
              <a:t> </a:t>
            </a:r>
            <a:r>
              <a:rPr lang="vi-VN" sz="3600" dirty="0" err="1"/>
              <a:t>vào</a:t>
            </a:r>
            <a:r>
              <a:rPr lang="vi-VN" sz="3600" dirty="0"/>
              <a:t> </a:t>
            </a:r>
            <a:r>
              <a:rPr lang="vi-VN" sz="3600" dirty="0" err="1"/>
              <a:t>một</a:t>
            </a:r>
            <a:r>
              <a:rPr lang="vi-VN" sz="3600" dirty="0"/>
              <a:t> </a:t>
            </a:r>
            <a:r>
              <a:rPr lang="vi-VN" sz="3600" dirty="0" err="1"/>
              <a:t>góc</a:t>
            </a:r>
            <a:r>
              <a:rPr lang="vi-VN" sz="3600" dirty="0"/>
              <a:t> </a:t>
            </a:r>
            <a:r>
              <a:rPr lang="vi-VN" sz="3600" dirty="0" err="1"/>
              <a:t>phòng</a:t>
            </a:r>
            <a:r>
              <a:rPr lang="vi-VN" sz="3600" dirty="0"/>
              <a:t> </a:t>
            </a:r>
            <a:r>
              <a:rPr lang="vi-VN" sz="3600" dirty="0" err="1"/>
              <a:t>khách</a:t>
            </a:r>
            <a:r>
              <a:rPr lang="vi-VN" sz="3600" dirty="0"/>
              <a:t>, say sưa </a:t>
            </a:r>
            <a:r>
              <a:rPr lang="vi-VN" sz="3600" dirty="0" err="1"/>
              <a:t>đọc</a:t>
            </a:r>
            <a:r>
              <a:rPr lang="vi-VN" sz="3600" dirty="0"/>
              <a:t>. </a:t>
            </a:r>
          </a:p>
          <a:p>
            <a:pPr marL="514350" indent="-514350" algn="just">
              <a:lnSpc>
                <a:spcPct val="150000"/>
              </a:lnSpc>
              <a:buAutoNum type="arabicPeriod"/>
            </a:pPr>
            <a:r>
              <a:rPr lang="vi-VN" sz="3600" dirty="0" err="1"/>
              <a:t>Một</a:t>
            </a:r>
            <a:r>
              <a:rPr lang="vi-VN" sz="3600" dirty="0"/>
              <a:t> hôm, </a:t>
            </a:r>
            <a:r>
              <a:rPr lang="vi-VN" sz="3600" dirty="0" err="1"/>
              <a:t>mấy</a:t>
            </a:r>
            <a:r>
              <a:rPr lang="vi-VN" sz="3600" dirty="0"/>
              <a:t> anh </a:t>
            </a:r>
            <a:r>
              <a:rPr lang="vi-VN" sz="3600" dirty="0" err="1"/>
              <a:t>chị</a:t>
            </a:r>
            <a:r>
              <a:rPr lang="vi-VN" sz="3600" dirty="0"/>
              <a:t> em </a:t>
            </a:r>
            <a:r>
              <a:rPr lang="vi-VN" sz="3600" dirty="0" err="1"/>
              <a:t>muốn</a:t>
            </a:r>
            <a:r>
              <a:rPr lang="vi-VN" sz="3600" dirty="0"/>
              <a:t> </a:t>
            </a:r>
            <a:r>
              <a:rPr lang="vi-VN" sz="3600" dirty="0" err="1"/>
              <a:t>rủ</a:t>
            </a:r>
            <a:r>
              <a:rPr lang="vi-VN" sz="3600" dirty="0"/>
              <a:t> Ma-ri </a:t>
            </a:r>
            <a:r>
              <a:rPr lang="vi-VN" sz="3600" dirty="0" err="1"/>
              <a:t>cùng</a:t>
            </a:r>
            <a:r>
              <a:rPr lang="vi-VN" sz="3600" dirty="0"/>
              <a:t> chơi, </a:t>
            </a:r>
            <a:r>
              <a:rPr lang="vi-VN" sz="3600" dirty="0" err="1"/>
              <a:t>bèn</a:t>
            </a:r>
            <a:r>
              <a:rPr lang="vi-VN" sz="3600" dirty="0"/>
              <a:t> lên </a:t>
            </a:r>
            <a:r>
              <a:rPr lang="vi-VN" sz="3600" dirty="0" err="1"/>
              <a:t>tiếng</a:t>
            </a:r>
            <a:r>
              <a:rPr lang="vi-VN" sz="3600" dirty="0"/>
              <a:t> </a:t>
            </a:r>
            <a:r>
              <a:rPr lang="vi-VN" sz="3600" dirty="0" err="1"/>
              <a:t>gọi</a:t>
            </a:r>
            <a:r>
              <a:rPr lang="vi-VN" sz="3600" dirty="0"/>
              <a:t>, nhưng Ma-ri </a:t>
            </a:r>
            <a:r>
              <a:rPr lang="vi-VN" sz="3600" dirty="0" err="1"/>
              <a:t>mải</a:t>
            </a:r>
            <a:r>
              <a:rPr lang="vi-VN" sz="3600" dirty="0"/>
              <a:t> </a:t>
            </a:r>
            <a:r>
              <a:rPr lang="vi-VN" sz="3600" dirty="0" err="1"/>
              <a:t>đọc</a:t>
            </a:r>
            <a:r>
              <a:rPr lang="vi-VN" sz="3600" dirty="0"/>
              <a:t>, không nghe </a:t>
            </a:r>
            <a:r>
              <a:rPr lang="vi-VN" sz="3600" dirty="0" err="1"/>
              <a:t>thấy</a:t>
            </a:r>
            <a:r>
              <a:rPr lang="vi-VN" sz="3600" dirty="0"/>
              <a:t> </a:t>
            </a:r>
            <a:r>
              <a:rPr lang="vi-VN" sz="3600" dirty="0" err="1"/>
              <a:t>gì</a:t>
            </a:r>
            <a:r>
              <a:rPr lang="vi-VN" sz="3600" dirty="0"/>
              <a:t>. </a:t>
            </a:r>
            <a:r>
              <a:rPr lang="vi-VN" sz="3600" dirty="0" err="1"/>
              <a:t>Mấy</a:t>
            </a:r>
            <a:r>
              <a:rPr lang="vi-VN" sz="3600" dirty="0"/>
              <a:t> cô </a:t>
            </a:r>
            <a:r>
              <a:rPr lang="vi-VN" sz="3600" dirty="0" err="1"/>
              <a:t>chị</a:t>
            </a:r>
            <a:r>
              <a:rPr lang="vi-VN" sz="3600" dirty="0"/>
              <a:t> </a:t>
            </a:r>
            <a:r>
              <a:rPr lang="vi-VN" sz="3600" dirty="0" err="1"/>
              <a:t>bèn</a:t>
            </a:r>
            <a:r>
              <a:rPr lang="vi-VN" sz="3600" dirty="0"/>
              <a:t> </a:t>
            </a:r>
            <a:r>
              <a:rPr lang="vi-VN" sz="3600" dirty="0" err="1"/>
              <a:t>nghĩ</a:t>
            </a:r>
            <a:r>
              <a:rPr lang="vi-VN" sz="3600" dirty="0"/>
              <a:t> ra </a:t>
            </a:r>
            <a:r>
              <a:rPr lang="vi-VN" sz="3600" dirty="0" err="1"/>
              <a:t>trò</a:t>
            </a:r>
            <a:r>
              <a:rPr lang="vi-VN" sz="3600" dirty="0"/>
              <a:t> </a:t>
            </a:r>
            <a:r>
              <a:rPr lang="vi-VN" sz="3600" dirty="0" err="1"/>
              <a:t>nghịch</a:t>
            </a:r>
            <a:r>
              <a:rPr lang="vi-VN" sz="3600" dirty="0"/>
              <a:t> </a:t>
            </a:r>
            <a:r>
              <a:rPr lang="vi-VN" sz="3600" dirty="0" err="1"/>
              <a:t>ngợm</a:t>
            </a:r>
            <a:r>
              <a:rPr lang="vi-VN" sz="3600" dirty="0"/>
              <a:t>. </a:t>
            </a:r>
            <a:r>
              <a:rPr lang="vi-VN" sz="3600" dirty="0" err="1"/>
              <a:t>Họ</a:t>
            </a:r>
            <a:r>
              <a:rPr lang="vi-VN" sz="3600" dirty="0"/>
              <a:t> </a:t>
            </a:r>
            <a:r>
              <a:rPr lang="vi-VN" sz="3600" dirty="0" err="1"/>
              <a:t>xếp</a:t>
            </a:r>
            <a:r>
              <a:rPr lang="vi-VN" sz="3600" dirty="0"/>
              <a:t> ba </a:t>
            </a:r>
            <a:r>
              <a:rPr lang="vi-VN" sz="3600" dirty="0" err="1"/>
              <a:t>chiếc</a:t>
            </a:r>
            <a:r>
              <a:rPr lang="vi-VN" sz="3600" dirty="0"/>
              <a:t> </a:t>
            </a:r>
            <a:r>
              <a:rPr lang="vi-VN" sz="3600" dirty="0" err="1"/>
              <a:t>ghế</a:t>
            </a:r>
            <a:r>
              <a:rPr lang="vi-VN" sz="3600" dirty="0"/>
              <a:t> </a:t>
            </a:r>
            <a:r>
              <a:rPr lang="vi-VN" sz="3600" dirty="0" err="1"/>
              <a:t>nhỏ</a:t>
            </a:r>
            <a:r>
              <a:rPr lang="vi-VN" sz="3600" dirty="0"/>
              <a:t> </a:t>
            </a:r>
            <a:r>
              <a:rPr lang="vi-VN" sz="3600" dirty="0" err="1"/>
              <a:t>thành</a:t>
            </a:r>
            <a:r>
              <a:rPr lang="vi-VN" sz="3600" dirty="0"/>
              <a:t> </a:t>
            </a:r>
            <a:r>
              <a:rPr lang="vi-VN" sz="3600" dirty="0" err="1"/>
              <a:t>một</a:t>
            </a:r>
            <a:r>
              <a:rPr lang="vi-VN" sz="3600" dirty="0"/>
              <a:t> </a:t>
            </a:r>
            <a:r>
              <a:rPr lang="vi-VN" sz="3600" dirty="0" err="1"/>
              <a:t>hình</a:t>
            </a:r>
            <a:r>
              <a:rPr lang="vi-VN" sz="3600" dirty="0"/>
              <a:t> tam </a:t>
            </a:r>
            <a:r>
              <a:rPr lang="vi-VN" sz="3600" dirty="0" err="1"/>
              <a:t>giác</a:t>
            </a:r>
            <a:r>
              <a:rPr lang="vi-VN" sz="3600" dirty="0"/>
              <a:t> bao quanh Ma-ri. </a:t>
            </a:r>
            <a:r>
              <a:rPr lang="vi-VN" sz="3600" dirty="0" err="1"/>
              <a:t>Chỉ</a:t>
            </a:r>
            <a:r>
              <a:rPr lang="vi-VN" sz="3600" dirty="0"/>
              <a:t> </a:t>
            </a:r>
            <a:r>
              <a:rPr lang="vi-VN" sz="3600" dirty="0" err="1"/>
              <a:t>cần</a:t>
            </a:r>
            <a:r>
              <a:rPr lang="vi-VN" sz="3600" dirty="0"/>
              <a:t> cô </a:t>
            </a:r>
            <a:r>
              <a:rPr lang="vi-VN" sz="3600" dirty="0" err="1"/>
              <a:t>bé</a:t>
            </a:r>
            <a:r>
              <a:rPr lang="vi-VN" sz="3600" dirty="0"/>
              <a:t> </a:t>
            </a:r>
            <a:r>
              <a:rPr lang="vi-VN" sz="3600" dirty="0" err="1"/>
              <a:t>cử</a:t>
            </a:r>
            <a:r>
              <a:rPr lang="vi-VN" sz="3600" dirty="0"/>
              <a:t> </a:t>
            </a:r>
            <a:r>
              <a:rPr lang="vi-VN" sz="3600" dirty="0" err="1"/>
              <a:t>động</a:t>
            </a:r>
            <a:r>
              <a:rPr lang="vi-VN" sz="3600" dirty="0"/>
              <a:t> </a:t>
            </a:r>
            <a:r>
              <a:rPr lang="vi-VN" sz="3600" dirty="0" err="1"/>
              <a:t>nhẹ</a:t>
            </a:r>
            <a:r>
              <a:rPr lang="vi-VN" sz="3600" dirty="0"/>
              <a:t>, ba </a:t>
            </a:r>
            <a:r>
              <a:rPr lang="vi-VN" sz="3600" dirty="0" err="1"/>
              <a:t>chiếc</a:t>
            </a:r>
            <a:r>
              <a:rPr lang="vi-VN" sz="3600" dirty="0"/>
              <a:t> </a:t>
            </a:r>
            <a:r>
              <a:rPr lang="vi-VN" sz="3600" dirty="0" err="1"/>
              <a:t>ghế</a:t>
            </a:r>
            <a:r>
              <a:rPr lang="vi-VN" sz="3600" dirty="0"/>
              <a:t> </a:t>
            </a:r>
            <a:r>
              <a:rPr lang="vi-VN" sz="3600" dirty="0" err="1"/>
              <a:t>sẽ</a:t>
            </a:r>
            <a:r>
              <a:rPr lang="vi-VN" sz="3600" dirty="0"/>
              <a:t> </a:t>
            </a:r>
            <a:r>
              <a:rPr lang="vi-VN" sz="3600" dirty="0" err="1"/>
              <a:t>đổ</a:t>
            </a:r>
            <a:r>
              <a:rPr lang="vi-VN" sz="3600" dirty="0"/>
              <a:t>, Ma-ri </a:t>
            </a:r>
            <a:r>
              <a:rPr lang="vi-VN" sz="3600" dirty="0" err="1"/>
              <a:t>sẽ</a:t>
            </a:r>
            <a:r>
              <a:rPr lang="vi-VN" sz="3600" dirty="0"/>
              <a:t> </a:t>
            </a:r>
            <a:r>
              <a:rPr lang="vi-VN" sz="3600" dirty="0" err="1"/>
              <a:t>phải</a:t>
            </a:r>
            <a:r>
              <a:rPr lang="vi-VN" sz="3600" dirty="0"/>
              <a:t> ra chơi </a:t>
            </a:r>
            <a:r>
              <a:rPr lang="vi-VN" sz="3600" dirty="0" err="1"/>
              <a:t>với</a:t>
            </a:r>
            <a:r>
              <a:rPr lang="vi-VN" sz="3600" dirty="0"/>
              <a:t> </a:t>
            </a:r>
            <a:r>
              <a:rPr lang="vi-VN" sz="3600" dirty="0" err="1"/>
              <a:t>họ</a:t>
            </a:r>
            <a:r>
              <a:rPr lang="vi-VN" sz="3600" dirty="0"/>
              <a:t>. </a:t>
            </a:r>
            <a:r>
              <a:rPr lang="vi-VN" sz="3600" dirty="0" err="1"/>
              <a:t>Họ</a:t>
            </a:r>
            <a:r>
              <a:rPr lang="vi-VN" sz="3600" dirty="0"/>
              <a:t> </a:t>
            </a:r>
            <a:r>
              <a:rPr lang="vi-VN" sz="3600" dirty="0" err="1"/>
              <a:t>hớn</a:t>
            </a:r>
            <a:r>
              <a:rPr lang="vi-VN" sz="3600" dirty="0"/>
              <a:t> </a:t>
            </a:r>
            <a:r>
              <a:rPr lang="vi-VN" sz="3600" dirty="0" err="1"/>
              <a:t>hở</a:t>
            </a:r>
            <a:r>
              <a:rPr lang="vi-VN" sz="3600" dirty="0"/>
              <a:t> </a:t>
            </a:r>
            <a:r>
              <a:rPr lang="vi-VN" sz="3600" dirty="0" err="1"/>
              <a:t>chờ</a:t>
            </a:r>
            <a:r>
              <a:rPr lang="vi-VN" sz="3600" dirty="0"/>
              <a:t> </a:t>
            </a:r>
            <a:r>
              <a:rPr lang="vi-VN" sz="3600" dirty="0" err="1"/>
              <a:t>đợi</a:t>
            </a:r>
            <a:r>
              <a:rPr lang="vi-VN" sz="36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601432898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BC6023C7-1564-4CE8-950A-48E702C8E179}"/>
              </a:ext>
            </a:extLst>
          </p:cNvPr>
          <p:cNvSpPr txBox="1"/>
          <p:nvPr/>
        </p:nvSpPr>
        <p:spPr>
          <a:xfrm>
            <a:off x="381000" y="1221657"/>
            <a:ext cx="10896600" cy="8299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600"/>
              <a:t>3. Một phút, hai phút, rồi nửa giờ, một giờ trôi qua, Ma-ri vẫn bất động. Hai giờ sau, cô bé mới đặt cuốn sách xuống, ngẩng đầu lên. Hình tam giác đổ xuống. Mọi người cười rộ. Ma-ri ngạc nhiên nhìn họ. Nhưng sau khi hiểu chuyện, cô bé chi cười, rồi lại cầm cuốn sách sang phòng khác, lặng lẽ đọc tiếp. </a:t>
            </a:r>
          </a:p>
          <a:p>
            <a:pPr algn="just">
              <a:lnSpc>
                <a:spcPct val="150000"/>
              </a:lnSpc>
            </a:pPr>
            <a:r>
              <a:rPr lang="vi-VN" sz="3600"/>
              <a:t>4. Nhiều năm sau, cô bé ham đọc sách ngày nào đã trở thành nhà bác học Ma-ri Quy-ri nổi tiếng. Bà hai lần đoạt Giải thưởng Nô-ben và là người phụ nữ đầu tiên đoạt giải thưởng cao quý này.</a:t>
            </a:r>
            <a:endParaRPr lang="vi-VN" sz="3600" dirty="0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2"/>
          <p:cNvSpPr/>
          <p:nvPr/>
        </p:nvSpPr>
        <p:spPr>
          <a:xfrm flipH="1">
            <a:off x="3188877" y="8712305"/>
            <a:ext cx="5623911" cy="3149390"/>
          </a:xfrm>
          <a:custGeom>
            <a:avLst/>
            <a:gdLst/>
            <a:ahLst/>
            <a:cxnLst/>
            <a:rect l="l" t="t" r="r" b="b"/>
            <a:pathLst>
              <a:path w="5623911" h="3149390">
                <a:moveTo>
                  <a:pt x="5623910" y="0"/>
                </a:moveTo>
                <a:lnTo>
                  <a:pt x="0" y="0"/>
                </a:lnTo>
                <a:lnTo>
                  <a:pt x="0" y="3149390"/>
                </a:lnTo>
                <a:lnTo>
                  <a:pt x="5623910" y="3149390"/>
                </a:lnTo>
                <a:lnTo>
                  <a:pt x="562391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1FC6AF2-8FB9-42BC-91ED-E2FF1C4D9459}"/>
              </a:ext>
            </a:extLst>
          </p:cNvPr>
          <p:cNvSpPr txBox="1"/>
          <p:nvPr/>
        </p:nvSpPr>
        <p:spPr>
          <a:xfrm>
            <a:off x="2451795" y="1409025"/>
            <a:ext cx="13373100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/>
              <a:t>Em </a:t>
            </a:r>
            <a:r>
              <a:rPr lang="vi-VN" sz="4400" b="1" dirty="0" err="1"/>
              <a:t>hãy</a:t>
            </a:r>
            <a:r>
              <a:rPr lang="vi-VN" sz="4400" b="1" dirty="0"/>
              <a:t> </a:t>
            </a:r>
            <a:r>
              <a:rPr lang="vi-VN" sz="4400" b="1" dirty="0" err="1"/>
              <a:t>trả</a:t>
            </a:r>
            <a:r>
              <a:rPr lang="vi-VN" sz="4400" b="1" dirty="0"/>
              <a:t> </a:t>
            </a:r>
            <a:r>
              <a:rPr lang="vi-VN" sz="4400" b="1" dirty="0" err="1"/>
              <a:t>lời</a:t>
            </a:r>
            <a:r>
              <a:rPr lang="vi-VN" sz="4400" b="1" dirty="0"/>
              <a:t> câu </a:t>
            </a:r>
            <a:r>
              <a:rPr lang="vi-VN" sz="4400" b="1" dirty="0" err="1"/>
              <a:t>hỏi</a:t>
            </a:r>
            <a:r>
              <a:rPr lang="vi-VN" sz="4400" b="1" dirty="0"/>
              <a:t> trong sơ </a:t>
            </a:r>
            <a:r>
              <a:rPr lang="vi-VN" sz="4400" b="1" dirty="0" err="1"/>
              <a:t>đồ</a:t>
            </a:r>
            <a:r>
              <a:rPr lang="vi-VN" sz="4400" b="1" dirty="0"/>
              <a:t> </a:t>
            </a:r>
            <a:r>
              <a:rPr lang="vi-VN" sz="4400" b="1" dirty="0" err="1"/>
              <a:t>dưới</a:t>
            </a:r>
            <a:r>
              <a:rPr lang="vi-VN" sz="4400" b="1" dirty="0"/>
              <a:t> đây</a:t>
            </a:r>
          </a:p>
        </p:txBody>
      </p:sp>
    </p:spTree>
    <p:extLst>
      <p:ext uri="{BB962C8B-B14F-4D97-AF65-F5344CB8AC3E}">
        <p14:creationId xmlns:p14="http://schemas.microsoft.com/office/powerpoint/2010/main" val="2249907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2">
            <a:extLst>
              <a:ext uri="{FF2B5EF4-FFF2-40B4-BE49-F238E27FC236}">
                <a16:creationId xmlns:a16="http://schemas.microsoft.com/office/drawing/2014/main" id="{BB97F9C1-7CCB-4E80-ACF0-08C7264C8EE4}"/>
              </a:ext>
            </a:extLst>
          </p:cNvPr>
          <p:cNvSpPr/>
          <p:nvPr/>
        </p:nvSpPr>
        <p:spPr>
          <a:xfrm rot="-1653120">
            <a:off x="13910225" y="110022"/>
            <a:ext cx="710756" cy="734680"/>
          </a:xfrm>
          <a:custGeom>
            <a:avLst/>
            <a:gdLst/>
            <a:ahLst/>
            <a:cxnLst/>
            <a:rect l="l" t="t" r="r" b="b"/>
            <a:pathLst>
              <a:path w="710756" h="734680">
                <a:moveTo>
                  <a:pt x="0" y="0"/>
                </a:moveTo>
                <a:lnTo>
                  <a:pt x="710756" y="0"/>
                </a:lnTo>
                <a:lnTo>
                  <a:pt x="710756" y="734681"/>
                </a:lnTo>
                <a:lnTo>
                  <a:pt x="0" y="73468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 l="-71163" b="-45117"/>
            </a:stretch>
          </a:blipFill>
        </p:spPr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5B0D4D-6D26-43ED-AE44-85BB0190B54B}"/>
              </a:ext>
            </a:extLst>
          </p:cNvPr>
          <p:cNvSpPr txBox="1"/>
          <p:nvPr/>
        </p:nvSpPr>
        <p:spPr>
          <a:xfrm>
            <a:off x="5470495" y="-12700"/>
            <a:ext cx="7347007" cy="9825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 b="1" dirty="0">
                <a:solidFill>
                  <a:srgbClr val="C00000"/>
                </a:solidFill>
              </a:rPr>
              <a:t>GỢI Ý TRẢ LỜI</a:t>
            </a: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9CDB39A-C3B7-4788-8B45-06276212175B}"/>
              </a:ext>
            </a:extLst>
          </p:cNvPr>
          <p:cNvSpPr/>
          <p:nvPr/>
        </p:nvSpPr>
        <p:spPr>
          <a:xfrm>
            <a:off x="8467" y="1880604"/>
            <a:ext cx="3352800" cy="10668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Đoạn</a:t>
            </a:r>
            <a:r>
              <a:rPr lang="vi-VN" sz="4000" b="1" dirty="0">
                <a:solidFill>
                  <a:schemeClr val="tx1"/>
                </a:solidFill>
              </a:rPr>
              <a:t> 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5935739-133D-4B74-B223-5801244C7B2B}"/>
              </a:ext>
            </a:extLst>
          </p:cNvPr>
          <p:cNvSpPr txBox="1"/>
          <p:nvPr/>
        </p:nvSpPr>
        <p:spPr>
          <a:xfrm>
            <a:off x="323386" y="3009900"/>
            <a:ext cx="7025045" cy="24826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cứ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tan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cô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trốn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trong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góc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phòng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, say sưa </a:t>
            </a:r>
            <a:r>
              <a:rPr lang="vi-VN" sz="36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vi-VN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46CBC8BD-656E-4B17-93D0-523D39142B04}"/>
              </a:ext>
            </a:extLst>
          </p:cNvPr>
          <p:cNvSpPr/>
          <p:nvPr/>
        </p:nvSpPr>
        <p:spPr>
          <a:xfrm flipH="1">
            <a:off x="14918267" y="1740134"/>
            <a:ext cx="3352800" cy="1066800"/>
          </a:xfrm>
          <a:prstGeom prst="homePlat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 err="1">
                <a:solidFill>
                  <a:schemeClr val="tx1"/>
                </a:solidFill>
              </a:rPr>
              <a:t>Đoạn</a:t>
            </a:r>
            <a:r>
              <a:rPr lang="vi-VN" sz="4000" b="1" dirty="0">
                <a:solidFill>
                  <a:schemeClr val="tx1"/>
                </a:solidFill>
              </a:rPr>
              <a:t>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AB29E0-B4BF-45C5-8E70-5412B3878097}"/>
              </a:ext>
            </a:extLst>
          </p:cNvPr>
          <p:cNvSpPr txBox="1"/>
          <p:nvPr/>
        </p:nvSpPr>
        <p:spPr>
          <a:xfrm flipH="1">
            <a:off x="10067881" y="3009900"/>
            <a:ext cx="7634645" cy="6637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Ma-ri không nghe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anh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chị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gọi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vì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mải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đọc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, không nghe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thấy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gì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Các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anh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chị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đã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xếp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ba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chiếc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ghế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nhỏ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thành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hình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tam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giác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bao quanh Ma-ri,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cần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động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nhẹ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sẽ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đổ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cô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phải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ra chơi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3600" dirty="0" err="1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họ</a:t>
            </a:r>
            <a:r>
              <a:rPr lang="vi-VN" sz="36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vi-VN" sz="3600" dirty="0">
              <a:solidFill>
                <a:srgbClr val="000000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1793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96</TotalTime>
  <Words>746</Words>
  <Application>Microsoft Office PowerPoint</Application>
  <PresentationFormat>Custom</PresentationFormat>
  <Paragraphs>50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Times New Roman</vt:lpstr>
      <vt:lpstr>Calibri</vt:lpstr>
      <vt:lpstr>Trebuchet MS</vt:lpstr>
      <vt:lpstr>Wingdings 3</vt:lpstr>
      <vt:lpstr>Arial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White and Blue Fun English Reading Styles Educational Presentation</dc:title>
  <cp:lastModifiedBy>PC</cp:lastModifiedBy>
  <cp:revision>21</cp:revision>
  <dcterms:created xsi:type="dcterms:W3CDTF">2006-08-16T00:00:00Z</dcterms:created>
  <dcterms:modified xsi:type="dcterms:W3CDTF">2023-08-25T07:37:53Z</dcterms:modified>
  <dc:identifier>DAFqeOwpNTQ</dc:identifier>
</cp:coreProperties>
</file>