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64" r:id="rId6"/>
    <p:sldId id="271" r:id="rId7"/>
    <p:sldId id="270" r:id="rId8"/>
    <p:sldId id="257" r:id="rId9"/>
    <p:sldId id="269" r:id="rId10"/>
    <p:sldId id="273" r:id="rId11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Trebuchet MS" panose="020B0603020202020204" pitchFamily="34" charset="0"/>
      <p:regular r:id="rId16"/>
      <p:bold r:id="rId17"/>
      <p:italic r:id="rId18"/>
      <p:boldItalic r:id="rId19"/>
    </p:embeddedFont>
    <p:embeddedFont>
      <p:font typeface="Wingdings 3" panose="05040102010807070707" pitchFamily="18" charset="2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10" d="100"/>
          <a:sy n="10" d="100"/>
        </p:scale>
        <p:origin x="876" y="10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0601" y="3606801"/>
            <a:ext cx="11650404" cy="2469453"/>
          </a:xfrm>
        </p:spPr>
        <p:txBody>
          <a:bodyPr anchor="b">
            <a:noAutofit/>
          </a:bodyPr>
          <a:lstStyle>
            <a:lvl1pPr algn="r">
              <a:defRPr sz="8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0601" y="6076250"/>
            <a:ext cx="11650404" cy="164534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573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914400"/>
            <a:ext cx="12895002" cy="51054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37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49209" y="5448300"/>
            <a:ext cx="10836786" cy="571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27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3904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2897982"/>
            <a:ext cx="12895002" cy="3893190"/>
          </a:xfrm>
        </p:spPr>
        <p:txBody>
          <a:bodyPr anchor="b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22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8929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914400"/>
            <a:ext cx="12882305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accent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8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43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51510" y="914399"/>
            <a:ext cx="1957115" cy="787717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3" y="914400"/>
            <a:ext cx="10590225" cy="78771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027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10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4051301"/>
            <a:ext cx="12895002" cy="2739872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1290600"/>
          </a:xfrm>
        </p:spPr>
        <p:txBody>
          <a:bodyPr anchor="t"/>
          <a:lstStyle>
            <a:lvl1pPr marL="0" indent="0" algn="l"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44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2" y="3240884"/>
            <a:ext cx="6276053" cy="582115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4955" y="3240884"/>
            <a:ext cx="6276051" cy="58211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650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3618" y="3241475"/>
            <a:ext cx="6278435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3618" y="4105868"/>
            <a:ext cx="6278435" cy="49561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32575" y="3241475"/>
            <a:ext cx="6278427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32577" y="4105868"/>
            <a:ext cx="6278426" cy="49561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1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498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034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2247906"/>
            <a:ext cx="5781792" cy="1917699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92" y="772387"/>
            <a:ext cx="6770312" cy="828965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1" y="4165604"/>
            <a:ext cx="5781792" cy="3876674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685595" indent="0">
              <a:buNone/>
              <a:defRPr sz="2100"/>
            </a:lvl2pPr>
            <a:lvl3pPr marL="1371189" indent="0">
              <a:buNone/>
              <a:defRPr sz="1800"/>
            </a:lvl3pPr>
            <a:lvl4pPr marL="2056784" indent="0">
              <a:buNone/>
              <a:defRPr sz="1500"/>
            </a:lvl4pPr>
            <a:lvl5pPr marL="2742377" indent="0">
              <a:buNone/>
              <a:defRPr sz="1500"/>
            </a:lvl5pPr>
            <a:lvl6pPr marL="3427971" indent="0">
              <a:buNone/>
              <a:defRPr sz="1500"/>
            </a:lvl6pPr>
            <a:lvl7pPr marL="4113566" indent="0">
              <a:buNone/>
              <a:defRPr sz="1500"/>
            </a:lvl7pPr>
            <a:lvl8pPr marL="4799160" indent="0">
              <a:buNone/>
              <a:defRPr sz="1500"/>
            </a:lvl8pPr>
            <a:lvl9pPr marL="5484755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77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2" y="7200900"/>
            <a:ext cx="12895001" cy="85010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6001" y="914400"/>
            <a:ext cx="12895002" cy="576857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8051007"/>
            <a:ext cx="12895001" cy="101103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357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1" y="3240884"/>
            <a:ext cx="12895002" cy="5821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07700" y="9062044"/>
            <a:ext cx="13679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01" y="9062044"/>
            <a:ext cx="944641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85995" y="9062044"/>
            <a:ext cx="10250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72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685800" rtl="0" eaLnBrk="1" latinLnBrk="0" hangingPunct="1">
        <a:spcBef>
          <a:spcPct val="0"/>
        </a:spcBef>
        <a:buNone/>
        <a:defRPr sz="5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0" indent="-51435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714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400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0861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B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1">
            <a:extLst>
              <a:ext uri="{FF2B5EF4-FFF2-40B4-BE49-F238E27FC236}">
                <a16:creationId xmlns:a16="http://schemas.microsoft.com/office/drawing/2014/main" id="{BF492425-C625-44F6-BC4D-97385719E543}"/>
              </a:ext>
            </a:extLst>
          </p:cNvPr>
          <p:cNvSpPr txBox="1"/>
          <p:nvPr/>
        </p:nvSpPr>
        <p:spPr>
          <a:xfrm>
            <a:off x="2269696" y="3614651"/>
            <a:ext cx="13716592" cy="30576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000" b="1" dirty="0">
                <a:solidFill>
                  <a:srgbClr val="C00000"/>
                </a:solidFill>
              </a:rPr>
              <a:t>NHIỆT LIỆT CHÀO MỪNG CÁC EM ĐẾN VỚI BÀI HỌC HÔM NAY</a:t>
            </a:r>
            <a:endParaRPr lang="en-US" sz="7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B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8BC4CE3-631A-49C5-9B59-F1DA7E7A57AA}"/>
              </a:ext>
            </a:extLst>
          </p:cNvPr>
          <p:cNvSpPr txBox="1"/>
          <p:nvPr/>
        </p:nvSpPr>
        <p:spPr>
          <a:xfrm>
            <a:off x="3962400" y="3902166"/>
            <a:ext cx="10363200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vi-VN" sz="3600" dirty="0"/>
              <a:t>Em </a:t>
            </a:r>
            <a:r>
              <a:rPr lang="vi-VN" sz="3600" dirty="0" err="1"/>
              <a:t>hãy</a:t>
            </a:r>
            <a:r>
              <a:rPr lang="vi-VN" sz="3600" dirty="0"/>
              <a:t> </a:t>
            </a:r>
            <a:r>
              <a:rPr lang="vi-VN" sz="3600" dirty="0" err="1"/>
              <a:t>lập</a:t>
            </a:r>
            <a:r>
              <a:rPr lang="vi-VN" sz="3600" dirty="0"/>
              <a:t> </a:t>
            </a:r>
            <a:r>
              <a:rPr lang="vi-VN" sz="3600" dirty="0" err="1"/>
              <a:t>dàn</a:t>
            </a:r>
            <a:r>
              <a:rPr lang="vi-VN" sz="3600" dirty="0"/>
              <a:t> ý miêu </a:t>
            </a:r>
            <a:r>
              <a:rPr lang="vi-VN" sz="3600" dirty="0" err="1"/>
              <a:t>tả</a:t>
            </a:r>
            <a:r>
              <a:rPr lang="vi-VN" sz="3600" dirty="0"/>
              <a:t> </a:t>
            </a:r>
            <a:r>
              <a:rPr lang="vi-VN" sz="3600" dirty="0" err="1"/>
              <a:t>một</a:t>
            </a:r>
            <a:r>
              <a:rPr lang="vi-VN" sz="3600" dirty="0"/>
              <a:t> </a:t>
            </a:r>
            <a:r>
              <a:rPr lang="vi-VN" sz="3600" dirty="0" err="1"/>
              <a:t>loài</a:t>
            </a:r>
            <a:r>
              <a:rPr lang="vi-VN" sz="3600" dirty="0"/>
              <a:t> cây (hoa, </a:t>
            </a:r>
            <a:r>
              <a:rPr lang="vi-VN" sz="3600" dirty="0" err="1"/>
              <a:t>quả</a:t>
            </a:r>
            <a:r>
              <a:rPr lang="vi-VN" sz="3600" dirty="0"/>
              <a:t>) theo 3 </a:t>
            </a:r>
            <a:r>
              <a:rPr lang="vi-VN" sz="3600" dirty="0" err="1"/>
              <a:t>bước</a:t>
            </a:r>
            <a:r>
              <a:rPr lang="vi-VN" sz="3600" dirty="0"/>
              <a:t> </a:t>
            </a:r>
            <a:r>
              <a:rPr lang="vi-VN" sz="3600" dirty="0" err="1"/>
              <a:t>đã</a:t>
            </a:r>
            <a:r>
              <a:rPr lang="vi-VN" sz="3600" dirty="0"/>
              <a:t> </a:t>
            </a:r>
            <a:r>
              <a:rPr lang="vi-VN" sz="3600" dirty="0" err="1"/>
              <a:t>được</a:t>
            </a:r>
            <a:r>
              <a:rPr lang="vi-VN" sz="3600" dirty="0"/>
              <a:t> </a:t>
            </a:r>
            <a:r>
              <a:rPr lang="vi-VN" sz="3600" dirty="0" err="1"/>
              <a:t>hướng</a:t>
            </a:r>
            <a:r>
              <a:rPr lang="vi-VN" sz="3600" dirty="0"/>
              <a:t> </a:t>
            </a:r>
            <a:r>
              <a:rPr lang="vi-VN" sz="3600" dirty="0" err="1"/>
              <a:t>dẫn</a:t>
            </a:r>
            <a:r>
              <a:rPr lang="vi-VN" sz="3600" dirty="0"/>
              <a:t>.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vi-VN" sz="3600" dirty="0"/>
              <a:t>Sau </a:t>
            </a:r>
            <a:r>
              <a:rPr lang="vi-VN" sz="3600" dirty="0" err="1"/>
              <a:t>đó</a:t>
            </a:r>
            <a:r>
              <a:rPr lang="vi-VN" sz="3600" dirty="0"/>
              <a:t>, </a:t>
            </a:r>
            <a:r>
              <a:rPr lang="vi-VN" sz="3600" dirty="0" err="1"/>
              <a:t>trình</a:t>
            </a:r>
            <a:r>
              <a:rPr lang="vi-VN" sz="3600" dirty="0"/>
              <a:t> </a:t>
            </a:r>
            <a:r>
              <a:rPr lang="vi-VN" sz="3600" dirty="0" err="1"/>
              <a:t>bày</a:t>
            </a:r>
            <a:r>
              <a:rPr lang="vi-VN" sz="3600" dirty="0"/>
              <a:t> </a:t>
            </a:r>
            <a:r>
              <a:rPr lang="vi-VN" sz="3600" dirty="0" err="1"/>
              <a:t>trước</a:t>
            </a:r>
            <a:r>
              <a:rPr lang="vi-VN" sz="3600" dirty="0"/>
              <a:t> </a:t>
            </a:r>
            <a:r>
              <a:rPr lang="vi-VN" sz="3600" dirty="0" err="1"/>
              <a:t>lớp</a:t>
            </a:r>
            <a:r>
              <a:rPr lang="vi-VN" sz="3600" dirty="0"/>
              <a:t> </a:t>
            </a:r>
            <a:r>
              <a:rPr lang="vi-VN" sz="3600" dirty="0" err="1"/>
              <a:t>về</a:t>
            </a:r>
            <a:r>
              <a:rPr lang="vi-VN" sz="3600" dirty="0"/>
              <a:t> </a:t>
            </a:r>
            <a:r>
              <a:rPr lang="vi-VN" sz="3600" dirty="0" err="1"/>
              <a:t>dàn</a:t>
            </a:r>
            <a:r>
              <a:rPr lang="vi-VN" sz="3600" dirty="0"/>
              <a:t> ý </a:t>
            </a:r>
            <a:r>
              <a:rPr lang="vi-VN" sz="3600" dirty="0" err="1"/>
              <a:t>của</a:t>
            </a:r>
            <a:r>
              <a:rPr lang="vi-VN" sz="3600" dirty="0"/>
              <a:t> minh.</a:t>
            </a:r>
          </a:p>
        </p:txBody>
      </p:sp>
    </p:spTree>
    <p:extLst>
      <p:ext uri="{BB962C8B-B14F-4D97-AF65-F5344CB8AC3E}">
        <p14:creationId xmlns:p14="http://schemas.microsoft.com/office/powerpoint/2010/main" val="12568337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B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35">
            <a:extLst>
              <a:ext uri="{FF2B5EF4-FFF2-40B4-BE49-F238E27FC236}">
                <a16:creationId xmlns:a16="http://schemas.microsoft.com/office/drawing/2014/main" id="{A678A06A-0522-414F-9AF8-BD1ACA42EA61}"/>
              </a:ext>
            </a:extLst>
          </p:cNvPr>
          <p:cNvSpPr txBox="1"/>
          <p:nvPr/>
        </p:nvSpPr>
        <p:spPr>
          <a:xfrm>
            <a:off x="944033" y="3467100"/>
            <a:ext cx="16383000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4: KHO </a:t>
            </a:r>
            <a:r>
              <a:rPr lang="vi-VN" sz="7200" b="1" dirty="0">
                <a:solidFill>
                  <a:srgbClr val="C00000"/>
                </a:solidFill>
                <a:cs typeface="Arial" panose="020B0604020202020204" pitchFamily="34" charset="0"/>
              </a:rPr>
              <a:t>BÁU CỦA EM</a:t>
            </a:r>
          </a:p>
          <a:p>
            <a:pPr algn="ctr">
              <a:lnSpc>
                <a:spcPct val="150000"/>
              </a:lnSpc>
            </a:pPr>
            <a:r>
              <a:rPr lang="vi-VN" sz="7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VIẾT 1: LUYỆN TẬP TẢ CÂY CỐI</a:t>
            </a:r>
            <a:endParaRPr lang="en-US" sz="7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6">
            <a:extLst>
              <a:ext uri="{FF2B5EF4-FFF2-40B4-BE49-F238E27FC236}">
                <a16:creationId xmlns:a16="http://schemas.microsoft.com/office/drawing/2014/main" id="{0934905A-24E1-470E-999B-E4536A185ADD}"/>
              </a:ext>
            </a:extLst>
          </p:cNvPr>
          <p:cNvSpPr txBox="1"/>
          <p:nvPr/>
        </p:nvSpPr>
        <p:spPr>
          <a:xfrm>
            <a:off x="4912481" y="497272"/>
            <a:ext cx="8463037" cy="1178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61"/>
              </a:lnSpc>
            </a:pPr>
            <a:r>
              <a:rPr lang="vi-VN" sz="6600" b="1" dirty="0">
                <a:solidFill>
                  <a:srgbClr val="C00000"/>
                </a:solidFill>
              </a:rPr>
              <a:t>NỘI DUNG BÀI HỌC</a:t>
            </a:r>
            <a:endParaRPr lang="en-US" sz="6600" b="1" dirty="0">
              <a:solidFill>
                <a:srgbClr val="C00000"/>
              </a:solidFill>
            </a:endParaRPr>
          </a:p>
        </p:txBody>
      </p:sp>
      <p:grpSp>
        <p:nvGrpSpPr>
          <p:cNvPr id="10" name="Group 7">
            <a:extLst>
              <a:ext uri="{FF2B5EF4-FFF2-40B4-BE49-F238E27FC236}">
                <a16:creationId xmlns:a16="http://schemas.microsoft.com/office/drawing/2014/main" id="{D8A0A76C-EE73-4B72-A6E0-35296DF10815}"/>
              </a:ext>
            </a:extLst>
          </p:cNvPr>
          <p:cNvGrpSpPr/>
          <p:nvPr/>
        </p:nvGrpSpPr>
        <p:grpSpPr>
          <a:xfrm rot="5400000">
            <a:off x="4157042" y="2523849"/>
            <a:ext cx="5061821" cy="4797581"/>
            <a:chOff x="0" y="0"/>
            <a:chExt cx="3762791" cy="3566364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779AFE47-CAD3-49EF-87FC-4211E40E217B}"/>
                </a:ext>
              </a:extLst>
            </p:cNvPr>
            <p:cNvSpPr/>
            <p:nvPr/>
          </p:nvSpPr>
          <p:spPr>
            <a:xfrm>
              <a:off x="-9098" y="-6509"/>
              <a:ext cx="3777122" cy="3598417"/>
            </a:xfrm>
            <a:custGeom>
              <a:avLst/>
              <a:gdLst/>
              <a:ahLst/>
              <a:cxnLst/>
              <a:rect l="l" t="t" r="r" b="b"/>
              <a:pathLst>
                <a:path w="3777122" h="3598417">
                  <a:moveTo>
                    <a:pt x="63030" y="3004864"/>
                  </a:moveTo>
                  <a:cubicBezTo>
                    <a:pt x="63030" y="3004864"/>
                    <a:pt x="0" y="2758300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884049" y="6965"/>
                  </a:cubicBezTo>
                  <a:lnTo>
                    <a:pt x="2884050" y="6965"/>
                  </a:lnTo>
                  <a:cubicBezTo>
                    <a:pt x="3100797" y="16819"/>
                    <a:pt x="3305112" y="36481"/>
                    <a:pt x="3439301" y="101690"/>
                  </a:cubicBezTo>
                  <a:cubicBezTo>
                    <a:pt x="3695347" y="226120"/>
                    <a:pt x="3777122" y="459160"/>
                    <a:pt x="3771634" y="704684"/>
                  </a:cubicBezTo>
                  <a:cubicBezTo>
                    <a:pt x="3771634" y="704684"/>
                    <a:pt x="3728346" y="1013073"/>
                    <a:pt x="3735779" y="1248607"/>
                  </a:cubicBezTo>
                  <a:cubicBezTo>
                    <a:pt x="3742903" y="2746665"/>
                    <a:pt x="3750060" y="2942268"/>
                    <a:pt x="3750060" y="2942268"/>
                  </a:cubicBezTo>
                  <a:cubicBezTo>
                    <a:pt x="3733378" y="3158000"/>
                    <a:pt x="3618734" y="3368612"/>
                    <a:pt x="3421865" y="3480236"/>
                  </a:cubicBezTo>
                  <a:cubicBezTo>
                    <a:pt x="3271513" y="3565485"/>
                    <a:pt x="3073482" y="3580583"/>
                    <a:pt x="2435671" y="3569841"/>
                  </a:cubicBezTo>
                  <a:lnTo>
                    <a:pt x="2435645" y="3569841"/>
                  </a:lnTo>
                  <a:cubicBezTo>
                    <a:pt x="645952" y="3564564"/>
                    <a:pt x="384604" y="3598417"/>
                    <a:pt x="254278" y="3489260"/>
                  </a:cubicBezTo>
                  <a:cubicBezTo>
                    <a:pt x="145767" y="3398374"/>
                    <a:pt x="81795" y="3205063"/>
                    <a:pt x="63030" y="3004864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6BA2A-9814-4F16-A827-80EEFC032D62}"/>
              </a:ext>
            </a:extLst>
          </p:cNvPr>
          <p:cNvGrpSpPr/>
          <p:nvPr/>
        </p:nvGrpSpPr>
        <p:grpSpPr>
          <a:xfrm rot="5400000">
            <a:off x="10078680" y="2511610"/>
            <a:ext cx="5061821" cy="4797581"/>
            <a:chOff x="0" y="0"/>
            <a:chExt cx="3762791" cy="3566364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1953B8A-D638-4AEC-8D6E-C64B9900C5B7}"/>
                </a:ext>
              </a:extLst>
            </p:cNvPr>
            <p:cNvSpPr/>
            <p:nvPr/>
          </p:nvSpPr>
          <p:spPr>
            <a:xfrm>
              <a:off x="-9098" y="-6509"/>
              <a:ext cx="3777122" cy="3598417"/>
            </a:xfrm>
            <a:custGeom>
              <a:avLst/>
              <a:gdLst/>
              <a:ahLst/>
              <a:cxnLst/>
              <a:rect l="l" t="t" r="r" b="b"/>
              <a:pathLst>
                <a:path w="3777122" h="3598417">
                  <a:moveTo>
                    <a:pt x="63030" y="3004864"/>
                  </a:moveTo>
                  <a:cubicBezTo>
                    <a:pt x="63030" y="3004864"/>
                    <a:pt x="0" y="2758300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884049" y="6965"/>
                  </a:cubicBezTo>
                  <a:lnTo>
                    <a:pt x="2884050" y="6965"/>
                  </a:lnTo>
                  <a:cubicBezTo>
                    <a:pt x="3100797" y="16819"/>
                    <a:pt x="3305112" y="36481"/>
                    <a:pt x="3439301" y="101690"/>
                  </a:cubicBezTo>
                  <a:cubicBezTo>
                    <a:pt x="3695347" y="226120"/>
                    <a:pt x="3777122" y="459160"/>
                    <a:pt x="3771634" y="704684"/>
                  </a:cubicBezTo>
                  <a:cubicBezTo>
                    <a:pt x="3771634" y="704684"/>
                    <a:pt x="3728346" y="1013073"/>
                    <a:pt x="3735779" y="1248607"/>
                  </a:cubicBezTo>
                  <a:cubicBezTo>
                    <a:pt x="3742903" y="2746665"/>
                    <a:pt x="3750060" y="2942268"/>
                    <a:pt x="3750060" y="2942268"/>
                  </a:cubicBezTo>
                  <a:cubicBezTo>
                    <a:pt x="3733378" y="3158000"/>
                    <a:pt x="3618734" y="3368612"/>
                    <a:pt x="3421865" y="3480236"/>
                  </a:cubicBezTo>
                  <a:cubicBezTo>
                    <a:pt x="3271513" y="3565485"/>
                    <a:pt x="3073482" y="3580583"/>
                    <a:pt x="2435671" y="3569841"/>
                  </a:cubicBezTo>
                  <a:lnTo>
                    <a:pt x="2435645" y="3569841"/>
                  </a:lnTo>
                  <a:cubicBezTo>
                    <a:pt x="645952" y="3564564"/>
                    <a:pt x="384604" y="3598417"/>
                    <a:pt x="254278" y="3489260"/>
                  </a:cubicBezTo>
                  <a:cubicBezTo>
                    <a:pt x="145767" y="3398374"/>
                    <a:pt x="81795" y="3205063"/>
                    <a:pt x="63030" y="3004864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4" name="TextBox 17">
            <a:extLst>
              <a:ext uri="{FF2B5EF4-FFF2-40B4-BE49-F238E27FC236}">
                <a16:creationId xmlns:a16="http://schemas.microsoft.com/office/drawing/2014/main" id="{CFA9AFA5-305A-4F8F-A08D-C6B53889CC3B}"/>
              </a:ext>
            </a:extLst>
          </p:cNvPr>
          <p:cNvSpPr txBox="1"/>
          <p:nvPr/>
        </p:nvSpPr>
        <p:spPr>
          <a:xfrm>
            <a:off x="4799330" y="3908528"/>
            <a:ext cx="3739569" cy="173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</a:t>
            </a:r>
          </a:p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Ý</a:t>
            </a:r>
            <a:endParaRPr lang="en-US" sz="4000" b="1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9">
            <a:extLst>
              <a:ext uri="{FF2B5EF4-FFF2-40B4-BE49-F238E27FC236}">
                <a16:creationId xmlns:a16="http://schemas.microsoft.com/office/drawing/2014/main" id="{DD4EB32F-898A-4BFC-8584-E934CCF39103}"/>
              </a:ext>
            </a:extLst>
          </p:cNvPr>
          <p:cNvSpPr txBox="1"/>
          <p:nvPr/>
        </p:nvSpPr>
        <p:spPr>
          <a:xfrm>
            <a:off x="10820400" y="3896289"/>
            <a:ext cx="3690224" cy="173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02.</a:t>
            </a:r>
          </a:p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LẬP DÀN Ý.</a:t>
            </a:r>
            <a:endParaRPr lang="en-US" sz="4000" b="1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7">
            <a:extLst>
              <a:ext uri="{FF2B5EF4-FFF2-40B4-BE49-F238E27FC236}">
                <a16:creationId xmlns:a16="http://schemas.microsoft.com/office/drawing/2014/main" id="{39FC258A-C55E-4D47-B4C9-73BCD4799369}"/>
              </a:ext>
            </a:extLst>
          </p:cNvPr>
          <p:cNvSpPr txBox="1"/>
          <p:nvPr/>
        </p:nvSpPr>
        <p:spPr>
          <a:xfrm>
            <a:off x="1447800" y="4229100"/>
            <a:ext cx="9810259" cy="13352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1: TÌM Ý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B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08543" y="3886580"/>
            <a:ext cx="9270913" cy="1905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 1: Em </a:t>
            </a:r>
            <a:r>
              <a:rPr lang="vi-VN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 xem </a:t>
            </a:r>
            <a:r>
              <a:rPr lang="vi-VN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 ghi </a:t>
            </a:r>
            <a:r>
              <a:rPr lang="vi-VN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 quan </a:t>
            </a:r>
            <a:r>
              <a:rPr lang="vi-VN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vi-VN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B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4108747" y="1952755"/>
            <a:ext cx="10070503" cy="890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vi-VN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vi-VN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 sơ </a:t>
            </a:r>
            <a:r>
              <a:rPr lang="vi-VN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 tư duy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BC4CE3-631A-49C5-9B59-F1DA7E7A57AA}"/>
              </a:ext>
            </a:extLst>
          </p:cNvPr>
          <p:cNvSpPr txBox="1"/>
          <p:nvPr/>
        </p:nvSpPr>
        <p:spPr>
          <a:xfrm>
            <a:off x="4678720" y="3433671"/>
            <a:ext cx="8918557" cy="331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/>
              <a:t>1. </a:t>
            </a:r>
            <a:r>
              <a:rPr lang="vi-VN" sz="3600" b="1" dirty="0" err="1"/>
              <a:t>Tạo</a:t>
            </a:r>
            <a:r>
              <a:rPr lang="vi-VN" sz="3600" b="1" dirty="0"/>
              <a:t> </a:t>
            </a:r>
            <a:r>
              <a:rPr lang="vi-VN" sz="3600" b="1" dirty="0" err="1"/>
              <a:t>từ</a:t>
            </a:r>
            <a:r>
              <a:rPr lang="vi-VN" sz="3600" b="1" dirty="0"/>
              <a:t> </a:t>
            </a:r>
            <a:r>
              <a:rPr lang="vi-VN" sz="3600" b="1" dirty="0" err="1"/>
              <a:t>khóa</a:t>
            </a:r>
            <a:endParaRPr lang="vi-VN" sz="3600" b="1" dirty="0"/>
          </a:p>
          <a:p>
            <a:pPr algn="just">
              <a:lnSpc>
                <a:spcPct val="150000"/>
              </a:lnSpc>
            </a:pPr>
            <a:r>
              <a:rPr lang="vi-VN" sz="3600" dirty="0"/>
              <a:t>Em </a:t>
            </a:r>
            <a:r>
              <a:rPr lang="vi-VN" sz="3600" dirty="0" err="1"/>
              <a:t>hãy</a:t>
            </a:r>
            <a:r>
              <a:rPr lang="vi-VN" sz="3600" dirty="0"/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viết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ra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giấy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bất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kì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từ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nào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thể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hiện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suy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nghĩ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hoặc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kết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quả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quan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sát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của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mình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về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loài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cây (hoa,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quả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)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được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miêu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tả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 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232308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B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8BC4CE3-631A-49C5-9B59-F1DA7E7A57AA}"/>
              </a:ext>
            </a:extLst>
          </p:cNvPr>
          <p:cNvSpPr txBox="1"/>
          <p:nvPr/>
        </p:nvSpPr>
        <p:spPr>
          <a:xfrm>
            <a:off x="3829587" y="2240173"/>
            <a:ext cx="10250480" cy="5806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/>
              <a:t>2. </a:t>
            </a:r>
            <a:r>
              <a:rPr lang="vi-VN" sz="3600" b="1" dirty="0" err="1"/>
              <a:t>Sắp</a:t>
            </a:r>
            <a:r>
              <a:rPr lang="vi-VN" sz="3600" b="1" dirty="0"/>
              <a:t> </a:t>
            </a:r>
            <a:r>
              <a:rPr lang="vi-VN" sz="3600" b="1" dirty="0" err="1"/>
              <a:t>xếp</a:t>
            </a:r>
            <a:r>
              <a:rPr lang="vi-VN" sz="3600" b="1" dirty="0"/>
              <a:t> ý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3600" dirty="0"/>
              <a:t>Xem </a:t>
            </a:r>
            <a:r>
              <a:rPr lang="vi-VN" sz="3600" dirty="0" err="1"/>
              <a:t>lại</a:t>
            </a:r>
            <a:r>
              <a:rPr lang="vi-VN" sz="3600" dirty="0"/>
              <a:t> </a:t>
            </a:r>
            <a:r>
              <a:rPr lang="vi-VN" sz="3600" dirty="0" err="1"/>
              <a:t>các</a:t>
            </a:r>
            <a:r>
              <a:rPr lang="vi-VN" sz="3600" dirty="0"/>
              <a:t> </a:t>
            </a:r>
            <a:r>
              <a:rPr lang="vi-VN" sz="3600" dirty="0" err="1"/>
              <a:t>từ</a:t>
            </a:r>
            <a:r>
              <a:rPr lang="vi-VN" sz="3600" dirty="0"/>
              <a:t> </a:t>
            </a:r>
            <a:r>
              <a:rPr lang="vi-VN" sz="3600" dirty="0" err="1"/>
              <a:t>khóa</a:t>
            </a:r>
            <a:r>
              <a:rPr lang="vi-VN" sz="3600" dirty="0"/>
              <a:t> </a:t>
            </a:r>
            <a:r>
              <a:rPr lang="vi-VN" sz="3600" dirty="0" err="1"/>
              <a:t>vừa</a:t>
            </a:r>
            <a:r>
              <a:rPr lang="vi-VN" sz="3600" dirty="0"/>
              <a:t> </a:t>
            </a:r>
            <a:r>
              <a:rPr lang="vi-VN" sz="3600" dirty="0" err="1"/>
              <a:t>tìm</a:t>
            </a:r>
            <a:r>
              <a:rPr lang="vi-VN" sz="3600" dirty="0"/>
              <a:t> </a:t>
            </a:r>
            <a:r>
              <a:rPr lang="vi-VN" sz="3600" dirty="0" err="1"/>
              <a:t>được</a:t>
            </a:r>
            <a:r>
              <a:rPr lang="vi-VN" sz="3600" dirty="0"/>
              <a:t> </a:t>
            </a:r>
            <a:r>
              <a:rPr lang="vi-VN" sz="3600" dirty="0" err="1"/>
              <a:t>và</a:t>
            </a:r>
            <a:r>
              <a:rPr lang="vi-VN" sz="3600" dirty="0"/>
              <a:t> </a:t>
            </a:r>
            <a:r>
              <a:rPr lang="vi-VN" sz="3600" dirty="0" err="1"/>
              <a:t>nối</a:t>
            </a:r>
            <a:r>
              <a:rPr lang="vi-VN" sz="3600" dirty="0"/>
              <a:t> </a:t>
            </a:r>
            <a:r>
              <a:rPr lang="vi-VN" sz="3600" dirty="0" err="1"/>
              <a:t>các</a:t>
            </a:r>
            <a:r>
              <a:rPr lang="vi-VN" sz="3600" dirty="0"/>
              <a:t> </a:t>
            </a:r>
            <a:r>
              <a:rPr lang="vi-VN" sz="3600" dirty="0" err="1"/>
              <a:t>từ</a:t>
            </a:r>
            <a:r>
              <a:rPr lang="vi-VN" sz="3600" dirty="0"/>
              <a:t> </a:t>
            </a:r>
            <a:r>
              <a:rPr lang="vi-VN" sz="3600" dirty="0" err="1"/>
              <a:t>khóa</a:t>
            </a:r>
            <a:r>
              <a:rPr lang="vi-VN" sz="3600" dirty="0"/>
              <a:t> </a:t>
            </a:r>
            <a:r>
              <a:rPr lang="vi-VN" sz="3600" dirty="0" err="1"/>
              <a:t>có</a:t>
            </a:r>
            <a:r>
              <a:rPr lang="vi-VN" sz="3600" dirty="0"/>
              <a:t> quan </a:t>
            </a:r>
            <a:r>
              <a:rPr lang="vi-VN" sz="3600" dirty="0" err="1"/>
              <a:t>hệ</a:t>
            </a:r>
            <a:r>
              <a:rPr lang="vi-VN" sz="3600" dirty="0"/>
              <a:t> </a:t>
            </a:r>
            <a:r>
              <a:rPr lang="vi-VN" sz="3600" dirty="0" err="1"/>
              <a:t>gần</a:t>
            </a:r>
            <a:r>
              <a:rPr lang="vi-VN" sz="3600" dirty="0"/>
              <a:t> </a:t>
            </a:r>
            <a:r>
              <a:rPr lang="vi-VN" sz="3600" dirty="0" err="1"/>
              <a:t>nhất</a:t>
            </a:r>
            <a:r>
              <a:rPr lang="vi-VN" sz="3600" dirty="0"/>
              <a:t> </a:t>
            </a:r>
            <a:r>
              <a:rPr lang="vi-VN" sz="3600" dirty="0" err="1"/>
              <a:t>với</a:t>
            </a:r>
            <a:r>
              <a:rPr lang="vi-VN" sz="3600" dirty="0"/>
              <a:t> nhau.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3600" dirty="0" err="1"/>
              <a:t>Bỏ</a:t>
            </a:r>
            <a:r>
              <a:rPr lang="vi-VN" sz="3600" dirty="0"/>
              <a:t> </a:t>
            </a:r>
            <a:r>
              <a:rPr lang="vi-VN" sz="3600" dirty="0" err="1"/>
              <a:t>bớt</a:t>
            </a:r>
            <a:r>
              <a:rPr lang="vi-VN" sz="3600" dirty="0"/>
              <a:t> </a:t>
            </a:r>
            <a:r>
              <a:rPr lang="vi-VN" sz="3600" dirty="0" err="1"/>
              <a:t>những</a:t>
            </a:r>
            <a:r>
              <a:rPr lang="vi-VN" sz="3600" dirty="0"/>
              <a:t> </a:t>
            </a:r>
            <a:r>
              <a:rPr lang="vi-VN" sz="3600" dirty="0" err="1"/>
              <a:t>từ</a:t>
            </a:r>
            <a:r>
              <a:rPr lang="vi-VN" sz="3600" dirty="0"/>
              <a:t> không </a:t>
            </a:r>
            <a:r>
              <a:rPr lang="vi-VN" sz="3600" dirty="0" err="1"/>
              <a:t>phù</a:t>
            </a:r>
            <a:r>
              <a:rPr lang="vi-VN" sz="3600" dirty="0"/>
              <a:t> </a:t>
            </a:r>
            <a:r>
              <a:rPr lang="vi-VN" sz="3600" dirty="0" err="1"/>
              <a:t>hợp</a:t>
            </a:r>
            <a:r>
              <a:rPr lang="vi-VN" sz="3600" dirty="0"/>
              <a:t> </a:t>
            </a:r>
            <a:r>
              <a:rPr lang="vi-VN" sz="3600" dirty="0" err="1"/>
              <a:t>hoặc</a:t>
            </a:r>
            <a:r>
              <a:rPr lang="vi-VN" sz="3600" dirty="0"/>
              <a:t> không </a:t>
            </a:r>
            <a:r>
              <a:rPr lang="vi-VN" sz="3600" dirty="0" err="1"/>
              <a:t>cần</a:t>
            </a:r>
            <a:r>
              <a:rPr lang="vi-VN" sz="3600" dirty="0"/>
              <a:t> </a:t>
            </a:r>
            <a:r>
              <a:rPr lang="vi-VN" sz="3600" dirty="0" err="1"/>
              <a:t>thiết</a:t>
            </a:r>
            <a:r>
              <a:rPr lang="vi-VN" sz="3600" dirty="0"/>
              <a:t>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3600" dirty="0" err="1"/>
              <a:t>Sắp</a:t>
            </a:r>
            <a:r>
              <a:rPr lang="vi-VN" sz="3600" dirty="0"/>
              <a:t> </a:t>
            </a:r>
            <a:r>
              <a:rPr lang="vi-VN" sz="3600" dirty="0" err="1"/>
              <a:t>xếp</a:t>
            </a:r>
            <a:r>
              <a:rPr lang="vi-VN" sz="3600" dirty="0"/>
              <a:t> </a:t>
            </a:r>
            <a:r>
              <a:rPr lang="vi-VN" sz="3600" dirty="0" err="1"/>
              <a:t>lại</a:t>
            </a:r>
            <a:r>
              <a:rPr lang="vi-VN" sz="3600" dirty="0"/>
              <a:t> </a:t>
            </a:r>
            <a:r>
              <a:rPr lang="vi-VN" sz="3600" dirty="0" err="1"/>
              <a:t>các</a:t>
            </a:r>
            <a:r>
              <a:rPr lang="vi-VN" sz="3600" dirty="0"/>
              <a:t> </a:t>
            </a:r>
            <a:r>
              <a:rPr lang="vi-VN" sz="3600" dirty="0" err="1"/>
              <a:t>từ</a:t>
            </a:r>
            <a:r>
              <a:rPr lang="vi-VN" sz="3600" dirty="0"/>
              <a:t> </a:t>
            </a:r>
            <a:r>
              <a:rPr lang="vi-VN" sz="3600" dirty="0" err="1"/>
              <a:t>khóa</a:t>
            </a:r>
            <a:r>
              <a:rPr lang="vi-VN" sz="3600" dirty="0"/>
              <a:t> theo </a:t>
            </a:r>
            <a:r>
              <a:rPr lang="vi-VN" sz="3600" dirty="0" err="1"/>
              <a:t>thứ</a:t>
            </a:r>
            <a:r>
              <a:rPr lang="vi-VN" sz="3600" dirty="0"/>
              <a:t> </a:t>
            </a:r>
            <a:r>
              <a:rPr lang="vi-VN" sz="3600" dirty="0" err="1"/>
              <a:t>bậc</a:t>
            </a:r>
            <a:r>
              <a:rPr lang="vi-VN" sz="3600" dirty="0"/>
              <a:t> ý </a:t>
            </a:r>
            <a:r>
              <a:rPr lang="vi-VN" sz="3600" dirty="0" err="1"/>
              <a:t>lớn</a:t>
            </a:r>
            <a:r>
              <a:rPr lang="vi-VN" sz="3600" dirty="0"/>
              <a:t> </a:t>
            </a:r>
            <a:r>
              <a:rPr lang="vi-VN" sz="3600" dirty="0" err="1"/>
              <a:t>đến</a:t>
            </a:r>
            <a:r>
              <a:rPr lang="vi-VN" sz="3600" dirty="0"/>
              <a:t> ý </a:t>
            </a:r>
            <a:r>
              <a:rPr lang="vi-VN" sz="3600" dirty="0" err="1"/>
              <a:t>nhỏ</a:t>
            </a:r>
            <a:r>
              <a:rPr lang="vi-VN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679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B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19BD2A1-6CB4-4404-BA6C-458CFB5A41BC}"/>
              </a:ext>
            </a:extLst>
          </p:cNvPr>
          <p:cNvSpPr txBox="1"/>
          <p:nvPr/>
        </p:nvSpPr>
        <p:spPr>
          <a:xfrm>
            <a:off x="397139" y="342900"/>
            <a:ext cx="9186112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Em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hãy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miêu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tả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về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các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chi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tiết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của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cây hoa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hồng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dựa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theo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nội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dung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các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tấm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bìa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/ băng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giấy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màu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</a:t>
            </a:r>
            <a:endParaRPr lang="vi-VN" sz="4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8782E1-D6B0-4B8B-AA81-F7F2AE215016}"/>
              </a:ext>
            </a:extLst>
          </p:cNvPr>
          <p:cNvSpPr txBox="1"/>
          <p:nvPr/>
        </p:nvSpPr>
        <p:spPr>
          <a:xfrm>
            <a:off x="152400" y="3619500"/>
            <a:ext cx="8991600" cy="5806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vi-VN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ý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Bông hoa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hồng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dáng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Bông hoa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hồng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3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Hoa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hồng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mùi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thơm hay không?</a:t>
            </a:r>
            <a:endParaRPr lang="vi-VN" sz="3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Khi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chạm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tay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cánh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hoa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hồng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em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3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hoa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hồng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?...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7">
            <a:extLst>
              <a:ext uri="{FF2B5EF4-FFF2-40B4-BE49-F238E27FC236}">
                <a16:creationId xmlns:a16="http://schemas.microsoft.com/office/drawing/2014/main" id="{39FC258A-C55E-4D47-B4C9-73BCD4799369}"/>
              </a:ext>
            </a:extLst>
          </p:cNvPr>
          <p:cNvSpPr txBox="1"/>
          <p:nvPr/>
        </p:nvSpPr>
        <p:spPr>
          <a:xfrm>
            <a:off x="228600" y="4475881"/>
            <a:ext cx="12573000" cy="13352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</a:t>
            </a:r>
            <a:r>
              <a:rPr lang="vi-VN" sz="6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 2: LẬP DÀN Ý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595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</TotalTime>
  <Words>283</Words>
  <Application>Microsoft Office PowerPoint</Application>
  <PresentationFormat>Custom</PresentationFormat>
  <Paragraphs>27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Calibri</vt:lpstr>
      <vt:lpstr>Times New Roman</vt:lpstr>
      <vt:lpstr>Trebuchet MS</vt:lpstr>
      <vt:lpstr>Wingdings 3</vt:lpstr>
      <vt:lpstr>Arial</vt:lpstr>
      <vt:lpstr>Wingdings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Yellow White Minimalist Colorful Education Presentation</dc:title>
  <cp:lastModifiedBy>PC</cp:lastModifiedBy>
  <cp:revision>14</cp:revision>
  <dcterms:created xsi:type="dcterms:W3CDTF">2006-08-16T00:00:00Z</dcterms:created>
  <dcterms:modified xsi:type="dcterms:W3CDTF">2023-08-25T07:42:12Z</dcterms:modified>
  <dc:identifier>DAFqd0Rh-Ms</dc:identifier>
</cp:coreProperties>
</file>