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  <p:sldId id="256" r:id="rId3"/>
    <p:sldId id="262" r:id="rId4"/>
    <p:sldId id="268" r:id="rId5"/>
    <p:sldId id="261" r:id="rId6"/>
    <p:sldId id="271" r:id="rId7"/>
    <p:sldId id="274" r:id="rId8"/>
    <p:sldId id="272" r:id="rId9"/>
    <p:sldId id="263" r:id="rId10"/>
    <p:sldId id="264" r:id="rId11"/>
    <p:sldId id="258" r:id="rId12"/>
    <p:sldId id="273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rebuchet MS" panose="020B0603020202020204" pitchFamily="34" charset="0"/>
      <p:regular r:id="rId18"/>
      <p:bold r:id="rId19"/>
      <p:italic r:id="rId20"/>
      <p:boldItalic r:id="rId21"/>
    </p:embeddedFont>
    <p:embeddedFont>
      <p:font typeface="Wingdings 3" panose="05040102010807070707" pitchFamily="18" charset="2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" d="100"/>
          <a:sy n="10" d="100"/>
        </p:scale>
        <p:origin x="876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9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3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3986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63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4526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42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84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2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7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9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2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2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22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6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C644C010-D01A-450A-A97A-D3F8FB427AE2}"/>
              </a:ext>
            </a:extLst>
          </p:cNvPr>
          <p:cNvSpPr txBox="1"/>
          <p:nvPr/>
        </p:nvSpPr>
        <p:spPr>
          <a:xfrm>
            <a:off x="3109957" y="3617073"/>
            <a:ext cx="13232490" cy="3057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C00000"/>
                </a:solidFill>
              </a:rPr>
              <a:t>NHIỆT LIỆT CHÀO MỪNG CÁC EM ĐẾN VỚI BÀI HỌC MỚI</a:t>
            </a:r>
            <a:endParaRPr lang="en-US" sz="7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2"/>
          <p:cNvSpPr txBox="1"/>
          <p:nvPr/>
        </p:nvSpPr>
        <p:spPr>
          <a:xfrm>
            <a:off x="1981038" y="4823550"/>
            <a:ext cx="6172758" cy="2655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kinh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42569394-94DB-4E76-87ED-8F12F2D32BC8}"/>
              </a:ext>
            </a:extLst>
          </p:cNvPr>
          <p:cNvSpPr txBox="1"/>
          <p:nvPr/>
        </p:nvSpPr>
        <p:spPr>
          <a:xfrm>
            <a:off x="4080440" y="699589"/>
            <a:ext cx="9693594" cy="14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60"/>
              </a:lnSpc>
            </a:pPr>
            <a:r>
              <a:rPr lang="vi-VN" sz="6600" b="1" dirty="0">
                <a:solidFill>
                  <a:srgbClr val="C00000"/>
                </a:solidFill>
              </a:rPr>
              <a:t>CỦNG CỐ - DẶN DÒ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25" name="TextBox 22">
            <a:extLst>
              <a:ext uri="{FF2B5EF4-FFF2-40B4-BE49-F238E27FC236}">
                <a16:creationId xmlns:a16="http://schemas.microsoft.com/office/drawing/2014/main" id="{4A0AA92E-0276-4FB0-ACD4-7D797B6B2C0B}"/>
              </a:ext>
            </a:extLst>
          </p:cNvPr>
          <p:cNvSpPr txBox="1"/>
          <p:nvPr/>
        </p:nvSpPr>
        <p:spPr>
          <a:xfrm>
            <a:off x="10965435" y="5016165"/>
            <a:ext cx="5012830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2">
            <a:extLst>
              <a:ext uri="{FF2B5EF4-FFF2-40B4-BE49-F238E27FC236}">
                <a16:creationId xmlns:a16="http://schemas.microsoft.com/office/drawing/2014/main" id="{F3F571B5-891C-45C2-BE7B-427BBDB12A87}"/>
              </a:ext>
            </a:extLst>
          </p:cNvPr>
          <p:cNvSpPr txBox="1"/>
          <p:nvPr/>
        </p:nvSpPr>
        <p:spPr>
          <a:xfrm>
            <a:off x="4676637" y="2268312"/>
            <a:ext cx="896441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2C09BAB4-8E98-4A14-B0BC-73B3B049955B}"/>
              </a:ext>
            </a:extLst>
          </p:cNvPr>
          <p:cNvSpPr txBox="1"/>
          <p:nvPr/>
        </p:nvSpPr>
        <p:spPr>
          <a:xfrm>
            <a:off x="6080199" y="5024632"/>
            <a:ext cx="6591894" cy="267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A.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Đọc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làm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endParaRPr lang="vi-VN" sz="4000" b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Em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hãy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đọc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làm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phần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A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vào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vở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9"/>
          <p:cNvSpPr txBox="1"/>
          <p:nvPr/>
        </p:nvSpPr>
        <p:spPr>
          <a:xfrm>
            <a:off x="2326295" y="2690038"/>
            <a:ext cx="7995030" cy="5396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Em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yêu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trung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hay chưa </a:t>
            </a:r>
            <a:r>
              <a:rPr lang="vi-VN" sz="3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vi-VN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)?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Giỏi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7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c. Trung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d. Chưa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vi-VN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C6894DBF-A2D3-407B-8735-515352739924}"/>
              </a:ext>
            </a:extLst>
          </p:cNvPr>
          <p:cNvSpPr txBox="1"/>
          <p:nvPr/>
        </p:nvSpPr>
        <p:spPr>
          <a:xfrm>
            <a:off x="12966627" y="2943179"/>
            <a:ext cx="5180407" cy="8239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B.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Tự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nhận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</a:rPr>
              <a:t>xét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1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7">
            <a:extLst>
              <a:ext uri="{FF2B5EF4-FFF2-40B4-BE49-F238E27FC236}">
                <a16:creationId xmlns:a16="http://schemas.microsoft.com/office/drawing/2014/main" id="{5DD4315E-9370-47B5-ACC7-A67D094DDB66}"/>
              </a:ext>
            </a:extLst>
          </p:cNvPr>
          <p:cNvSpPr txBox="1"/>
          <p:nvPr/>
        </p:nvSpPr>
        <p:spPr>
          <a:xfrm>
            <a:off x="2255624" y="2772965"/>
            <a:ext cx="14413798" cy="4780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</a:rPr>
              <a:t>BÀI 3: NHƯ MĂNG MỌC THẲNG</a:t>
            </a:r>
          </a:p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</a:rPr>
              <a:t>GÓC SÁNG TẠO: </a:t>
            </a:r>
          </a:p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</a:rPr>
              <a:t>QUAN SÁT </a:t>
            </a:r>
            <a:r>
              <a:rPr lang="vi-VN" sz="7200" b="1">
                <a:solidFill>
                  <a:srgbClr val="C00000"/>
                </a:solidFill>
              </a:rPr>
              <a:t>VƯỜN CÂY</a:t>
            </a:r>
            <a:endParaRPr lang="vi-VN" sz="7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08" t="-75326" r="-5633" b="-81975"/>
            </a:stretch>
          </a:blipFill>
        </p:spPr>
      </p:sp>
      <p:grpSp>
        <p:nvGrpSpPr>
          <p:cNvPr id="5" name="Group 5"/>
          <p:cNvGrpSpPr/>
          <p:nvPr/>
        </p:nvGrpSpPr>
        <p:grpSpPr>
          <a:xfrm rot="-5400000">
            <a:off x="8470576" y="-5957693"/>
            <a:ext cx="2115084" cy="14495305"/>
            <a:chOff x="0" y="0"/>
            <a:chExt cx="1712938" cy="9107071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1727269" cy="9139125"/>
            </a:xfrm>
            <a:custGeom>
              <a:avLst/>
              <a:gdLst/>
              <a:ahLst/>
              <a:cxnLst/>
              <a:rect l="l" t="t" r="r" b="b"/>
              <a:pathLst>
                <a:path w="1727269" h="9139125">
                  <a:moveTo>
                    <a:pt x="63030" y="8545572"/>
                  </a:moveTo>
                  <a:cubicBezTo>
                    <a:pt x="63030" y="8545572"/>
                    <a:pt x="0" y="829900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34196" y="6965"/>
                  </a:cubicBezTo>
                  <a:lnTo>
                    <a:pt x="834197" y="6965"/>
                  </a:lnTo>
                  <a:cubicBezTo>
                    <a:pt x="1050944" y="16819"/>
                    <a:pt x="1255259" y="36481"/>
                    <a:pt x="1389447" y="101690"/>
                  </a:cubicBezTo>
                  <a:cubicBezTo>
                    <a:pt x="1645493" y="226120"/>
                    <a:pt x="1727268" y="459160"/>
                    <a:pt x="1721781" y="704684"/>
                  </a:cubicBezTo>
                  <a:cubicBezTo>
                    <a:pt x="1721781" y="704684"/>
                    <a:pt x="1678493" y="1013073"/>
                    <a:pt x="1685926" y="1248607"/>
                  </a:cubicBezTo>
                  <a:cubicBezTo>
                    <a:pt x="1693049" y="8287373"/>
                    <a:pt x="1700206" y="8482975"/>
                    <a:pt x="1700206" y="8482975"/>
                  </a:cubicBezTo>
                  <a:cubicBezTo>
                    <a:pt x="1683524" y="8698708"/>
                    <a:pt x="1568880" y="8909320"/>
                    <a:pt x="1372011" y="9020944"/>
                  </a:cubicBezTo>
                  <a:cubicBezTo>
                    <a:pt x="1221660" y="9106192"/>
                    <a:pt x="1023629" y="9121291"/>
                    <a:pt x="803168" y="9110549"/>
                  </a:cubicBezTo>
                  <a:lnTo>
                    <a:pt x="803168" y="9110549"/>
                  </a:lnTo>
                  <a:cubicBezTo>
                    <a:pt x="645952" y="9105271"/>
                    <a:pt x="384604" y="9139125"/>
                    <a:pt x="254278" y="9029967"/>
                  </a:cubicBezTo>
                  <a:cubicBezTo>
                    <a:pt x="145767" y="8939082"/>
                    <a:pt x="81795" y="8745770"/>
                    <a:pt x="63030" y="8545572"/>
                  </a:cubicBezTo>
                  <a:close/>
                </a:path>
              </a:pathLst>
            </a:custGeom>
            <a:solidFill>
              <a:srgbClr val="FFFAEB"/>
            </a:solidFill>
          </p:spPr>
        </p:sp>
      </p:grpSp>
      <p:grpSp>
        <p:nvGrpSpPr>
          <p:cNvPr id="7" name="Group 7"/>
          <p:cNvGrpSpPr/>
          <p:nvPr/>
        </p:nvGrpSpPr>
        <p:grpSpPr>
          <a:xfrm rot="5400000">
            <a:off x="1586665" y="3241177"/>
            <a:ext cx="5061821" cy="4797581"/>
            <a:chOff x="0" y="0"/>
            <a:chExt cx="3762791" cy="3566364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3777122" cy="3598417"/>
            </a:xfrm>
            <a:custGeom>
              <a:avLst/>
              <a:gdLst/>
              <a:ahLst/>
              <a:cxnLst/>
              <a:rect l="l" t="t" r="r" b="b"/>
              <a:pathLst>
                <a:path w="3777122" h="3598417">
                  <a:moveTo>
                    <a:pt x="63030" y="3004864"/>
                  </a:moveTo>
                  <a:cubicBezTo>
                    <a:pt x="63030" y="3004864"/>
                    <a:pt x="0" y="275830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884049" y="6965"/>
                  </a:cubicBezTo>
                  <a:lnTo>
                    <a:pt x="2884050" y="6965"/>
                  </a:lnTo>
                  <a:cubicBezTo>
                    <a:pt x="3100797" y="16819"/>
                    <a:pt x="3305112" y="36481"/>
                    <a:pt x="3439301" y="101690"/>
                  </a:cubicBezTo>
                  <a:cubicBezTo>
                    <a:pt x="3695347" y="226120"/>
                    <a:pt x="3777122" y="459160"/>
                    <a:pt x="3771634" y="704684"/>
                  </a:cubicBezTo>
                  <a:cubicBezTo>
                    <a:pt x="3771634" y="704684"/>
                    <a:pt x="3728346" y="1013073"/>
                    <a:pt x="3735779" y="1248607"/>
                  </a:cubicBezTo>
                  <a:cubicBezTo>
                    <a:pt x="3742903" y="2746665"/>
                    <a:pt x="3750060" y="2942268"/>
                    <a:pt x="3750060" y="2942268"/>
                  </a:cubicBezTo>
                  <a:cubicBezTo>
                    <a:pt x="3733378" y="3158000"/>
                    <a:pt x="3618734" y="3368612"/>
                    <a:pt x="3421865" y="3480236"/>
                  </a:cubicBezTo>
                  <a:cubicBezTo>
                    <a:pt x="3271513" y="3565485"/>
                    <a:pt x="3073482" y="3580583"/>
                    <a:pt x="2435671" y="3569841"/>
                  </a:cubicBezTo>
                  <a:lnTo>
                    <a:pt x="2435645" y="3569841"/>
                  </a:lnTo>
                  <a:cubicBezTo>
                    <a:pt x="645952" y="3564564"/>
                    <a:pt x="384604" y="3598417"/>
                    <a:pt x="254278" y="3489260"/>
                  </a:cubicBezTo>
                  <a:cubicBezTo>
                    <a:pt x="145767" y="3398374"/>
                    <a:pt x="81795" y="3205063"/>
                    <a:pt x="63030" y="300486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9" name="Group 9"/>
          <p:cNvGrpSpPr/>
          <p:nvPr/>
        </p:nvGrpSpPr>
        <p:grpSpPr>
          <a:xfrm rot="-5400000">
            <a:off x="6562528" y="3241177"/>
            <a:ext cx="5061821" cy="4797581"/>
            <a:chOff x="0" y="0"/>
            <a:chExt cx="3762791" cy="356636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0" name="Freeform 10"/>
            <p:cNvSpPr/>
            <p:nvPr/>
          </p:nvSpPr>
          <p:spPr>
            <a:xfrm>
              <a:off x="-9098" y="-6509"/>
              <a:ext cx="3777122" cy="3598417"/>
            </a:xfrm>
            <a:custGeom>
              <a:avLst/>
              <a:gdLst/>
              <a:ahLst/>
              <a:cxnLst/>
              <a:rect l="l" t="t" r="r" b="b"/>
              <a:pathLst>
                <a:path w="3777122" h="3598417">
                  <a:moveTo>
                    <a:pt x="63030" y="3004864"/>
                  </a:moveTo>
                  <a:cubicBezTo>
                    <a:pt x="63030" y="3004864"/>
                    <a:pt x="0" y="275830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884049" y="6965"/>
                  </a:cubicBezTo>
                  <a:lnTo>
                    <a:pt x="2884050" y="6965"/>
                  </a:lnTo>
                  <a:cubicBezTo>
                    <a:pt x="3100797" y="16819"/>
                    <a:pt x="3305112" y="36481"/>
                    <a:pt x="3439301" y="101690"/>
                  </a:cubicBezTo>
                  <a:cubicBezTo>
                    <a:pt x="3695347" y="226120"/>
                    <a:pt x="3777122" y="459160"/>
                    <a:pt x="3771634" y="704684"/>
                  </a:cubicBezTo>
                  <a:cubicBezTo>
                    <a:pt x="3771634" y="704684"/>
                    <a:pt x="3728346" y="1013073"/>
                    <a:pt x="3735779" y="1248607"/>
                  </a:cubicBezTo>
                  <a:cubicBezTo>
                    <a:pt x="3742903" y="2746665"/>
                    <a:pt x="3750060" y="2942268"/>
                    <a:pt x="3750060" y="2942268"/>
                  </a:cubicBezTo>
                  <a:cubicBezTo>
                    <a:pt x="3733378" y="3158000"/>
                    <a:pt x="3618734" y="3368612"/>
                    <a:pt x="3421865" y="3480236"/>
                  </a:cubicBezTo>
                  <a:cubicBezTo>
                    <a:pt x="3271513" y="3565485"/>
                    <a:pt x="3073482" y="3580583"/>
                    <a:pt x="2435671" y="3569841"/>
                  </a:cubicBezTo>
                  <a:lnTo>
                    <a:pt x="2435645" y="3569841"/>
                  </a:lnTo>
                  <a:cubicBezTo>
                    <a:pt x="645952" y="3564564"/>
                    <a:pt x="384604" y="3598417"/>
                    <a:pt x="254278" y="3489260"/>
                  </a:cubicBezTo>
                  <a:cubicBezTo>
                    <a:pt x="145767" y="3398374"/>
                    <a:pt x="81795" y="3205063"/>
                    <a:pt x="63030" y="3004864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11" name="Group 11"/>
          <p:cNvGrpSpPr/>
          <p:nvPr/>
        </p:nvGrpSpPr>
        <p:grpSpPr>
          <a:xfrm rot="5400000">
            <a:off x="11538392" y="3241177"/>
            <a:ext cx="5061821" cy="4797581"/>
            <a:chOff x="0" y="0"/>
            <a:chExt cx="3762791" cy="3566364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2" name="Freeform 12"/>
            <p:cNvSpPr/>
            <p:nvPr/>
          </p:nvSpPr>
          <p:spPr>
            <a:xfrm>
              <a:off x="-9098" y="-6509"/>
              <a:ext cx="3777122" cy="3598417"/>
            </a:xfrm>
            <a:custGeom>
              <a:avLst/>
              <a:gdLst/>
              <a:ahLst/>
              <a:cxnLst/>
              <a:rect l="l" t="t" r="r" b="b"/>
              <a:pathLst>
                <a:path w="3777122" h="3598417">
                  <a:moveTo>
                    <a:pt x="63030" y="3004864"/>
                  </a:moveTo>
                  <a:cubicBezTo>
                    <a:pt x="63030" y="3004864"/>
                    <a:pt x="0" y="275830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884049" y="6965"/>
                  </a:cubicBezTo>
                  <a:lnTo>
                    <a:pt x="2884050" y="6965"/>
                  </a:lnTo>
                  <a:cubicBezTo>
                    <a:pt x="3100797" y="16819"/>
                    <a:pt x="3305112" y="36481"/>
                    <a:pt x="3439301" y="101690"/>
                  </a:cubicBezTo>
                  <a:cubicBezTo>
                    <a:pt x="3695347" y="226120"/>
                    <a:pt x="3777122" y="459160"/>
                    <a:pt x="3771634" y="704684"/>
                  </a:cubicBezTo>
                  <a:cubicBezTo>
                    <a:pt x="3771634" y="704684"/>
                    <a:pt x="3728346" y="1013073"/>
                    <a:pt x="3735779" y="1248607"/>
                  </a:cubicBezTo>
                  <a:cubicBezTo>
                    <a:pt x="3742903" y="2746665"/>
                    <a:pt x="3750060" y="2942268"/>
                    <a:pt x="3750060" y="2942268"/>
                  </a:cubicBezTo>
                  <a:cubicBezTo>
                    <a:pt x="3733378" y="3158000"/>
                    <a:pt x="3618734" y="3368612"/>
                    <a:pt x="3421865" y="3480236"/>
                  </a:cubicBezTo>
                  <a:cubicBezTo>
                    <a:pt x="3271513" y="3565485"/>
                    <a:pt x="3073482" y="3580583"/>
                    <a:pt x="2435671" y="3569841"/>
                  </a:cubicBezTo>
                  <a:lnTo>
                    <a:pt x="2435645" y="3569841"/>
                  </a:lnTo>
                  <a:cubicBezTo>
                    <a:pt x="645952" y="3564564"/>
                    <a:pt x="384604" y="3598417"/>
                    <a:pt x="254278" y="3489260"/>
                  </a:cubicBezTo>
                  <a:cubicBezTo>
                    <a:pt x="145767" y="3398374"/>
                    <a:pt x="81795" y="3205063"/>
                    <a:pt x="63030" y="3004864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7" name="TextBox 17"/>
          <p:cNvSpPr txBox="1"/>
          <p:nvPr/>
        </p:nvSpPr>
        <p:spPr>
          <a:xfrm>
            <a:off x="2244543" y="4279796"/>
            <a:ext cx="3739569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Nghe </a:t>
            </a:r>
            <a:r>
              <a:rPr lang="vi-VN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thiệu</a:t>
            </a: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khu </a:t>
            </a:r>
            <a:r>
              <a:rPr lang="vi-VN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vườn</a:t>
            </a:r>
            <a:endParaRPr lang="en-US" sz="4000" b="1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313336" y="4279796"/>
            <a:ext cx="3542187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lang="vi-VN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vườn</a:t>
            </a: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cây</a:t>
            </a:r>
            <a:endParaRPr lang="en-US" sz="4000" b="1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219502" y="4279796"/>
            <a:ext cx="3690224" cy="26559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03.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Trao </a:t>
            </a:r>
            <a:r>
              <a:rPr lang="vi-VN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quan </a:t>
            </a:r>
            <a:r>
              <a:rPr lang="vi-VN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vi-VN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469;p39">
            <a:extLst>
              <a:ext uri="{FF2B5EF4-FFF2-40B4-BE49-F238E27FC236}">
                <a16:creationId xmlns:a16="http://schemas.microsoft.com/office/drawing/2014/main" id="{D7EC84E5-58A7-44B8-AB18-B859D1D2B103}"/>
              </a:ext>
            </a:extLst>
          </p:cNvPr>
          <p:cNvSpPr txBox="1">
            <a:spLocks/>
          </p:cNvSpPr>
          <p:nvPr/>
        </p:nvSpPr>
        <p:spPr>
          <a:xfrm>
            <a:off x="5038998" y="816438"/>
            <a:ext cx="9120786" cy="4627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vi-VN" sz="6600" b="1" dirty="0">
                <a:solidFill>
                  <a:srgbClr val="C00000"/>
                </a:solidFill>
                <a:latin typeface="+mn-lt"/>
              </a:rPr>
              <a:t>NỘI DUNG BÀI HỌC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469;p39">
            <a:extLst>
              <a:ext uri="{FF2B5EF4-FFF2-40B4-BE49-F238E27FC236}">
                <a16:creationId xmlns:a16="http://schemas.microsoft.com/office/drawing/2014/main" id="{B78A95AB-D097-4875-8047-F723282029A3}"/>
              </a:ext>
            </a:extLst>
          </p:cNvPr>
          <p:cNvSpPr txBox="1">
            <a:spLocks/>
          </p:cNvSpPr>
          <p:nvPr/>
        </p:nvSpPr>
        <p:spPr>
          <a:xfrm>
            <a:off x="2576980" y="3387382"/>
            <a:ext cx="14318609" cy="457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vi-VN" sz="6600" b="1" dirty="0">
                <a:solidFill>
                  <a:srgbClr val="C00000"/>
                </a:solidFill>
                <a:latin typeface="+mn-lt"/>
              </a:rPr>
              <a:t>HOẠT ĐỘNG 1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vi-VN" sz="6600" b="1" dirty="0">
                <a:solidFill>
                  <a:srgbClr val="C00000"/>
                </a:solidFill>
                <a:latin typeface="+mn-lt"/>
              </a:rPr>
              <a:t>NGHE GIỚI THIỆU VỀ KHU VƯỜN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rot="-5400000">
            <a:off x="10026898" y="684659"/>
            <a:ext cx="6097005" cy="8917680"/>
            <a:chOff x="0" y="0"/>
            <a:chExt cx="3255989" cy="7221741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" name="Freeform 7"/>
            <p:cNvSpPr/>
            <p:nvPr/>
          </p:nvSpPr>
          <p:spPr>
            <a:xfrm>
              <a:off x="-9098" y="-6509"/>
              <a:ext cx="3270320" cy="7253794"/>
            </a:xfrm>
            <a:custGeom>
              <a:avLst/>
              <a:gdLst/>
              <a:ahLst/>
              <a:cxnLst/>
              <a:rect l="l" t="t" r="r" b="b"/>
              <a:pathLst>
                <a:path w="3270320" h="7253794">
                  <a:moveTo>
                    <a:pt x="63030" y="6660241"/>
                  </a:moveTo>
                  <a:cubicBezTo>
                    <a:pt x="63030" y="6660241"/>
                    <a:pt x="0" y="6413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377247" y="6965"/>
                  </a:cubicBezTo>
                  <a:lnTo>
                    <a:pt x="2377248" y="6965"/>
                  </a:lnTo>
                  <a:cubicBezTo>
                    <a:pt x="2593995" y="16819"/>
                    <a:pt x="2798310" y="36481"/>
                    <a:pt x="2932498" y="101690"/>
                  </a:cubicBezTo>
                  <a:cubicBezTo>
                    <a:pt x="3188544" y="226120"/>
                    <a:pt x="3270319" y="459160"/>
                    <a:pt x="3264832" y="704684"/>
                  </a:cubicBezTo>
                  <a:cubicBezTo>
                    <a:pt x="3264832" y="704684"/>
                    <a:pt x="3221544" y="1013073"/>
                    <a:pt x="3228977" y="1248607"/>
                  </a:cubicBezTo>
                  <a:cubicBezTo>
                    <a:pt x="3236100" y="6402042"/>
                    <a:pt x="3243257" y="6597645"/>
                    <a:pt x="3243257" y="6597645"/>
                  </a:cubicBezTo>
                  <a:cubicBezTo>
                    <a:pt x="3226575" y="6813377"/>
                    <a:pt x="3111931" y="7023989"/>
                    <a:pt x="2915062" y="7135613"/>
                  </a:cubicBezTo>
                  <a:cubicBezTo>
                    <a:pt x="2764711" y="7220862"/>
                    <a:pt x="2566680" y="7235960"/>
                    <a:pt x="2032054" y="7225218"/>
                  </a:cubicBezTo>
                  <a:lnTo>
                    <a:pt x="2032034" y="7225218"/>
                  </a:lnTo>
                  <a:cubicBezTo>
                    <a:pt x="645952" y="7219942"/>
                    <a:pt x="384604" y="7253795"/>
                    <a:pt x="254278" y="7144637"/>
                  </a:cubicBezTo>
                  <a:cubicBezTo>
                    <a:pt x="145767" y="7053752"/>
                    <a:pt x="81795" y="6860440"/>
                    <a:pt x="63030" y="6660241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4" name="Freeform 14"/>
          <p:cNvSpPr/>
          <p:nvPr/>
        </p:nvSpPr>
        <p:spPr>
          <a:xfrm rot="-446010" flipH="1">
            <a:off x="4411615" y="4900970"/>
            <a:ext cx="353025" cy="443297"/>
          </a:xfrm>
          <a:custGeom>
            <a:avLst/>
            <a:gdLst/>
            <a:ahLst/>
            <a:cxnLst/>
            <a:rect l="l" t="t" r="r" b="b"/>
            <a:pathLst>
              <a:path w="353025" h="443297">
                <a:moveTo>
                  <a:pt x="353026" y="0"/>
                </a:moveTo>
                <a:lnTo>
                  <a:pt x="0" y="0"/>
                </a:lnTo>
                <a:lnTo>
                  <a:pt x="0" y="443296"/>
                </a:lnTo>
                <a:lnTo>
                  <a:pt x="353026" y="443296"/>
                </a:lnTo>
                <a:lnTo>
                  <a:pt x="35302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2760415">
            <a:off x="2016632" y="2874564"/>
            <a:ext cx="909564" cy="1071651"/>
          </a:xfrm>
          <a:custGeom>
            <a:avLst/>
            <a:gdLst/>
            <a:ahLst/>
            <a:cxnLst/>
            <a:rect l="l" t="t" r="r" b="b"/>
            <a:pathLst>
              <a:path w="909564" h="1071651">
                <a:moveTo>
                  <a:pt x="0" y="0"/>
                </a:moveTo>
                <a:lnTo>
                  <a:pt x="909564" y="0"/>
                </a:lnTo>
                <a:lnTo>
                  <a:pt x="909564" y="1071652"/>
                </a:lnTo>
                <a:lnTo>
                  <a:pt x="0" y="10716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Khu vườn đẹp đến mê mẩn của chàng trai trẻ với niềm đam mê duy nhất trong  đời là trồng cây và hoa">
            <a:extLst>
              <a:ext uri="{FF2B5EF4-FFF2-40B4-BE49-F238E27FC236}">
                <a16:creationId xmlns:a16="http://schemas.microsoft.com/office/drawing/2014/main" id="{74B9D47B-5868-4202-975C-164C7972F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06" y="2805330"/>
            <a:ext cx="7197440" cy="540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ABBE850-40DD-49D1-AE1E-B268A68EB005}"/>
              </a:ext>
            </a:extLst>
          </p:cNvPr>
          <p:cNvSpPr txBox="1"/>
          <p:nvPr/>
        </p:nvSpPr>
        <p:spPr>
          <a:xfrm>
            <a:off x="9587607" y="2873718"/>
            <a:ext cx="6992200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ghi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thông tin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khu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loài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cây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469;p39">
            <a:extLst>
              <a:ext uri="{FF2B5EF4-FFF2-40B4-BE49-F238E27FC236}">
                <a16:creationId xmlns:a16="http://schemas.microsoft.com/office/drawing/2014/main" id="{B78A95AB-D097-4875-8047-F723282029A3}"/>
              </a:ext>
            </a:extLst>
          </p:cNvPr>
          <p:cNvSpPr txBox="1">
            <a:spLocks/>
          </p:cNvSpPr>
          <p:nvPr/>
        </p:nvSpPr>
        <p:spPr>
          <a:xfrm>
            <a:off x="2576980" y="3387382"/>
            <a:ext cx="14318609" cy="457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vi-VN" sz="6600" b="1" dirty="0">
                <a:solidFill>
                  <a:srgbClr val="C00000"/>
                </a:solidFill>
                <a:latin typeface="+mn-lt"/>
              </a:rPr>
              <a:t>HOẠT ĐỘNG 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vi-VN" sz="6600" b="1" dirty="0">
                <a:solidFill>
                  <a:srgbClr val="C00000"/>
                </a:solidFill>
                <a:latin typeface="+mn-lt"/>
              </a:rPr>
              <a:t>QUAN SÁT VƯỜN CÂY </a:t>
            </a:r>
          </a:p>
        </p:txBody>
      </p:sp>
    </p:spTree>
    <p:extLst>
      <p:ext uri="{BB962C8B-B14F-4D97-AF65-F5344CB8AC3E}">
        <p14:creationId xmlns:p14="http://schemas.microsoft.com/office/powerpoint/2010/main" val="8412332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0ABBE850-40DD-49D1-AE1E-B268A68EB005}"/>
              </a:ext>
            </a:extLst>
          </p:cNvPr>
          <p:cNvSpPr txBox="1"/>
          <p:nvPr/>
        </p:nvSpPr>
        <p:spPr>
          <a:xfrm>
            <a:off x="9623266" y="3705719"/>
            <a:ext cx="699220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quan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cây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ghi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cây (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cây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cây trong </a:t>
            </a:r>
            <a:r>
              <a:rPr lang="vi-VN" sz="4000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3444283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469;p39">
            <a:extLst>
              <a:ext uri="{FF2B5EF4-FFF2-40B4-BE49-F238E27FC236}">
                <a16:creationId xmlns:a16="http://schemas.microsoft.com/office/drawing/2014/main" id="{B78A95AB-D097-4875-8047-F723282029A3}"/>
              </a:ext>
            </a:extLst>
          </p:cNvPr>
          <p:cNvSpPr txBox="1">
            <a:spLocks/>
          </p:cNvSpPr>
          <p:nvPr/>
        </p:nvSpPr>
        <p:spPr>
          <a:xfrm>
            <a:off x="2576980" y="3387382"/>
            <a:ext cx="14318609" cy="457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vi-VN" sz="6600" b="1" dirty="0">
                <a:solidFill>
                  <a:srgbClr val="C00000"/>
                </a:solidFill>
                <a:latin typeface="+mn-lt"/>
              </a:rPr>
              <a:t>HOẠT ĐỘNG 3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vi-VN" sz="6600" b="1" dirty="0">
                <a:solidFill>
                  <a:srgbClr val="C00000"/>
                </a:solidFill>
                <a:latin typeface="+mn-lt"/>
              </a:rPr>
              <a:t>TRAO ĐỔI VỀ KẾT QUẢ QUAN SÁT</a:t>
            </a:r>
          </a:p>
        </p:txBody>
      </p:sp>
    </p:spTree>
    <p:extLst>
      <p:ext uri="{BB962C8B-B14F-4D97-AF65-F5344CB8AC3E}">
        <p14:creationId xmlns:p14="http://schemas.microsoft.com/office/powerpoint/2010/main" val="21871440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2"/>
          <p:cNvSpPr txBox="1"/>
          <p:nvPr/>
        </p:nvSpPr>
        <p:spPr>
          <a:xfrm>
            <a:off x="3043990" y="5182300"/>
            <a:ext cx="12781377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Em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hãy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phát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biểu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về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thu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hoạch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mình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en-US" sz="4000" b="1" dirty="0">
              <a:solidFill>
                <a:srgbClr val="1D1D1B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</TotalTime>
  <Words>257</Words>
  <Application>Microsoft Office PowerPoint</Application>
  <PresentationFormat>Custom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Times New Roman</vt:lpstr>
      <vt:lpstr>Trebuchet MS</vt:lpstr>
      <vt:lpstr>Wingdings 3</vt:lpstr>
      <vt:lpstr>Arial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Playful Illustration English Class Presentation</dc:title>
  <cp:lastModifiedBy>PC</cp:lastModifiedBy>
  <cp:revision>16</cp:revision>
  <dcterms:created xsi:type="dcterms:W3CDTF">2006-08-16T00:00:00Z</dcterms:created>
  <dcterms:modified xsi:type="dcterms:W3CDTF">2023-08-25T07:27:26Z</dcterms:modified>
  <dc:identifier>DAFqaIQh4_Q</dc:identifier>
</cp:coreProperties>
</file>