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3" r:id="rId6"/>
    <p:sldId id="273" r:id="rId7"/>
    <p:sldId id="260" r:id="rId8"/>
    <p:sldId id="274" r:id="rId9"/>
    <p:sldId id="275" r:id="rId10"/>
    <p:sldId id="271" r:id="rId11"/>
    <p:sldId id="270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7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69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541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09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3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3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3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5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0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0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4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6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2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CAA211E-B920-4079-A788-F42F07576B28}"/>
              </a:ext>
            </a:extLst>
          </p:cNvPr>
          <p:cNvSpPr txBox="1"/>
          <p:nvPr/>
        </p:nvSpPr>
        <p:spPr>
          <a:xfrm>
            <a:off x="1826284" y="3362041"/>
            <a:ext cx="14635432" cy="3081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</a:t>
            </a:r>
            <a:r>
              <a:rPr lang="vi-VN" sz="6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CHÀO ĐÓN CÁC EM ĐẾN VỚI BUỔI HỌC HÔM NAY</a:t>
            </a:r>
            <a:endParaRPr lang="en-US" sz="6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2347419" y="2706864"/>
            <a:ext cx="6344213" cy="5621824"/>
          </a:xfrm>
          <a:custGeom>
            <a:avLst/>
            <a:gdLst/>
            <a:ahLst/>
            <a:cxnLst/>
            <a:rect l="l" t="t" r="r" b="b"/>
            <a:pathLst>
              <a:path w="9601384" h="9601384">
                <a:moveTo>
                  <a:pt x="0" y="0"/>
                </a:moveTo>
                <a:lnTo>
                  <a:pt x="9601384" y="0"/>
                </a:lnTo>
                <a:lnTo>
                  <a:pt x="9601384" y="9601384"/>
                </a:lnTo>
                <a:lnTo>
                  <a:pt x="0" y="9601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649553">
            <a:off x="4674924" y="2276912"/>
            <a:ext cx="1562518" cy="1289788"/>
          </a:xfrm>
          <a:custGeom>
            <a:avLst/>
            <a:gdLst/>
            <a:ahLst/>
            <a:cxnLst/>
            <a:rect l="l" t="t" r="r" b="b"/>
            <a:pathLst>
              <a:path w="1562518" h="1289788">
                <a:moveTo>
                  <a:pt x="0" y="0"/>
                </a:moveTo>
                <a:lnTo>
                  <a:pt x="1562518" y="0"/>
                </a:lnTo>
                <a:lnTo>
                  <a:pt x="1562518" y="1289788"/>
                </a:lnTo>
                <a:lnTo>
                  <a:pt x="0" y="1289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id="{633838D7-AB40-4A4A-8759-818CE84C576D}"/>
              </a:ext>
            </a:extLst>
          </p:cNvPr>
          <p:cNvSpPr txBox="1"/>
          <p:nvPr/>
        </p:nvSpPr>
        <p:spPr>
          <a:xfrm>
            <a:off x="3956623" y="210482"/>
            <a:ext cx="10374753" cy="14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/>
              <a:t>CỦNG CỐ - DẶN DÒ</a:t>
            </a:r>
            <a:endParaRPr lang="en-US" sz="6600" b="1" dirty="0"/>
          </a:p>
        </p:txBody>
      </p:sp>
      <p:sp>
        <p:nvSpPr>
          <p:cNvPr id="46" name="Freeform 7">
            <a:extLst>
              <a:ext uri="{FF2B5EF4-FFF2-40B4-BE49-F238E27FC236}">
                <a16:creationId xmlns:a16="http://schemas.microsoft.com/office/drawing/2014/main" id="{DFE033BE-8600-46E5-AA03-2CB1005A1D81}"/>
              </a:ext>
            </a:extLst>
          </p:cNvPr>
          <p:cNvSpPr/>
          <p:nvPr/>
        </p:nvSpPr>
        <p:spPr>
          <a:xfrm>
            <a:off x="9753600" y="2651317"/>
            <a:ext cx="6344213" cy="5621824"/>
          </a:xfrm>
          <a:custGeom>
            <a:avLst/>
            <a:gdLst/>
            <a:ahLst/>
            <a:cxnLst/>
            <a:rect l="l" t="t" r="r" b="b"/>
            <a:pathLst>
              <a:path w="9601384" h="9601384">
                <a:moveTo>
                  <a:pt x="0" y="0"/>
                </a:moveTo>
                <a:lnTo>
                  <a:pt x="9601384" y="0"/>
                </a:lnTo>
                <a:lnTo>
                  <a:pt x="9601384" y="9601384"/>
                </a:lnTo>
                <a:lnTo>
                  <a:pt x="0" y="9601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C4FD50-5041-45F4-8594-FEA92D112BCD}"/>
              </a:ext>
            </a:extLst>
          </p:cNvPr>
          <p:cNvSpPr txBox="1"/>
          <p:nvPr/>
        </p:nvSpPr>
        <p:spPr>
          <a:xfrm>
            <a:off x="2725970" y="4005317"/>
            <a:ext cx="558710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ngang.</a:t>
            </a:r>
            <a:endParaRPr lang="vi-VN" sz="4000" dirty="0"/>
          </a:p>
        </p:txBody>
      </p:sp>
      <p:sp>
        <p:nvSpPr>
          <p:cNvPr id="48" name="Freeform 22">
            <a:extLst>
              <a:ext uri="{FF2B5EF4-FFF2-40B4-BE49-F238E27FC236}">
                <a16:creationId xmlns:a16="http://schemas.microsoft.com/office/drawing/2014/main" id="{3369F569-14FC-4029-9036-A75D8237232B}"/>
              </a:ext>
            </a:extLst>
          </p:cNvPr>
          <p:cNvSpPr/>
          <p:nvPr/>
        </p:nvSpPr>
        <p:spPr>
          <a:xfrm rot="-649553">
            <a:off x="12207789" y="2340656"/>
            <a:ext cx="1562518" cy="1289788"/>
          </a:xfrm>
          <a:custGeom>
            <a:avLst/>
            <a:gdLst/>
            <a:ahLst/>
            <a:cxnLst/>
            <a:rect l="l" t="t" r="r" b="b"/>
            <a:pathLst>
              <a:path w="1562518" h="1289788">
                <a:moveTo>
                  <a:pt x="0" y="0"/>
                </a:moveTo>
                <a:lnTo>
                  <a:pt x="1562518" y="0"/>
                </a:lnTo>
                <a:lnTo>
                  <a:pt x="1562518" y="1289788"/>
                </a:lnTo>
                <a:lnTo>
                  <a:pt x="0" y="1289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C9EE15-FC63-47CD-8BEF-61BDE9E5655B}"/>
              </a:ext>
            </a:extLst>
          </p:cNvPr>
          <p:cNvSpPr txBox="1"/>
          <p:nvPr/>
        </p:nvSpPr>
        <p:spPr>
          <a:xfrm>
            <a:off x="10195493" y="4005316"/>
            <a:ext cx="558710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Danh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chung, danh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theo.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7816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911471" y="7878338"/>
            <a:ext cx="6465058" cy="928617"/>
          </a:xfrm>
          <a:custGeom>
            <a:avLst/>
            <a:gdLst/>
            <a:ahLst/>
            <a:cxnLst/>
            <a:rect l="l" t="t" r="r" b="b"/>
            <a:pathLst>
              <a:path w="6465058" h="928617">
                <a:moveTo>
                  <a:pt x="0" y="0"/>
                </a:moveTo>
                <a:lnTo>
                  <a:pt x="6465058" y="0"/>
                </a:lnTo>
                <a:lnTo>
                  <a:pt x="6465058" y="928617"/>
                </a:lnTo>
                <a:lnTo>
                  <a:pt x="0" y="928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4C746D-D013-42FE-90EB-59A600CBD2CF}"/>
              </a:ext>
            </a:extLst>
          </p:cNvPr>
          <p:cNvSpPr txBox="1"/>
          <p:nvPr/>
        </p:nvSpPr>
        <p:spPr>
          <a:xfrm>
            <a:off x="1918832" y="3267710"/>
            <a:ext cx="15049500" cy="2988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900" b="1" dirty="0">
                <a:solidFill>
                  <a:srgbClr val="C00000"/>
                </a:solidFill>
              </a:rPr>
              <a:t>CẢM ƠN CÁC EM ĐÃ LẮNG NGHE</a:t>
            </a:r>
          </a:p>
          <a:p>
            <a:pPr algn="ctr">
              <a:lnSpc>
                <a:spcPct val="150000"/>
              </a:lnSpc>
            </a:pPr>
            <a:r>
              <a:rPr lang="vi-VN" sz="6900" b="1" dirty="0">
                <a:solidFill>
                  <a:srgbClr val="C00000"/>
                </a:solidFill>
              </a:rPr>
              <a:t>HẸN GẶP LẠI!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2678" y="246737"/>
            <a:ext cx="10801229" cy="1814479"/>
          </a:xfrm>
          <a:custGeom>
            <a:avLst/>
            <a:gdLst/>
            <a:ahLst/>
            <a:cxnLst/>
            <a:rect l="l" t="t" r="r" b="b"/>
            <a:pathLst>
              <a:path w="10801229" h="2516686">
                <a:moveTo>
                  <a:pt x="0" y="0"/>
                </a:moveTo>
                <a:lnTo>
                  <a:pt x="10801229" y="0"/>
                </a:lnTo>
                <a:lnTo>
                  <a:pt x="10801229" y="2516687"/>
                </a:lnTo>
                <a:lnTo>
                  <a:pt x="0" y="2516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01715">
            <a:off x="7275695" y="9295950"/>
            <a:ext cx="1450030" cy="1130633"/>
          </a:xfrm>
          <a:custGeom>
            <a:avLst/>
            <a:gdLst/>
            <a:ahLst/>
            <a:cxnLst/>
            <a:rect l="l" t="t" r="r" b="b"/>
            <a:pathLst>
              <a:path w="1450030" h="1130633">
                <a:moveTo>
                  <a:pt x="0" y="0"/>
                </a:moveTo>
                <a:lnTo>
                  <a:pt x="1450029" y="0"/>
                </a:lnTo>
                <a:lnTo>
                  <a:pt x="1450029" y="1130633"/>
                </a:lnTo>
                <a:lnTo>
                  <a:pt x="0" y="113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sp>
        <p:nvSpPr>
          <p:cNvPr id="39" name="TextBox 6">
            <a:extLst>
              <a:ext uri="{FF2B5EF4-FFF2-40B4-BE49-F238E27FC236}">
                <a16:creationId xmlns:a16="http://schemas.microsoft.com/office/drawing/2014/main" id="{5F4900A7-8A99-4629-93D6-8B8E9741C5C6}"/>
              </a:ext>
            </a:extLst>
          </p:cNvPr>
          <p:cNvSpPr txBox="1"/>
          <p:nvPr/>
        </p:nvSpPr>
        <p:spPr>
          <a:xfrm>
            <a:off x="5319126" y="281817"/>
            <a:ext cx="7962886" cy="1322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96"/>
              </a:lnSpc>
            </a:pPr>
            <a:r>
              <a:rPr lang="vi-VN" sz="6600" b="1" dirty="0">
                <a:solidFill>
                  <a:srgbClr val="C00000"/>
                </a:solidFill>
              </a:rPr>
              <a:t>KHỞI ĐỘNG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16F00A18-69D6-4DED-B62B-88CCC840EB89}"/>
              </a:ext>
            </a:extLst>
          </p:cNvPr>
          <p:cNvSpPr/>
          <p:nvPr/>
        </p:nvSpPr>
        <p:spPr>
          <a:xfrm>
            <a:off x="8000710" y="2429153"/>
            <a:ext cx="6324890" cy="3002893"/>
          </a:xfrm>
          <a:prstGeom prst="wedgeRectCallout">
            <a:avLst>
              <a:gd name="adj1" fmla="val -91500"/>
              <a:gd name="adj2" fmla="val 47568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ngang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DB85D0E-C440-4511-AEB3-83F5A3E94CB3}"/>
              </a:ext>
            </a:extLst>
          </p:cNvPr>
          <p:cNvSpPr/>
          <p:nvPr/>
        </p:nvSpPr>
        <p:spPr>
          <a:xfrm>
            <a:off x="6705600" y="6210300"/>
            <a:ext cx="9144000" cy="27912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ngang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27">
            <a:extLst>
              <a:ext uri="{FF2B5EF4-FFF2-40B4-BE49-F238E27FC236}">
                <a16:creationId xmlns:a16="http://schemas.microsoft.com/office/drawing/2014/main" id="{96B037B7-EFAF-48E2-9F49-AACA68658A7E}"/>
              </a:ext>
            </a:extLst>
          </p:cNvPr>
          <p:cNvSpPr txBox="1"/>
          <p:nvPr/>
        </p:nvSpPr>
        <p:spPr>
          <a:xfrm>
            <a:off x="420000" y="3235604"/>
            <a:ext cx="17447999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BÀI 1: CHÂN DUNG CỦA EM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LUYỆN TỪ VÀ CÂU: DẤU GẠCH NGANG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91469" y="3665663"/>
            <a:ext cx="11639620" cy="0"/>
          </a:xfrm>
          <a:prstGeom prst="line">
            <a:avLst/>
          </a:prstGeom>
          <a:ln w="95250" cap="flat">
            <a:solidFill>
              <a:srgbClr val="DDC1A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5400000">
            <a:off x="8724970" y="4128319"/>
            <a:ext cx="1020562" cy="0"/>
          </a:xfrm>
          <a:prstGeom prst="line">
            <a:avLst/>
          </a:prstGeom>
          <a:ln w="95250" cap="flat">
            <a:solidFill>
              <a:srgbClr val="DDC1A7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vi-VN" dirty="0"/>
          </a:p>
        </p:txBody>
      </p: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sp>
        <p:nvSpPr>
          <p:cNvPr id="42" name="TextBox 6">
            <a:extLst>
              <a:ext uri="{FF2B5EF4-FFF2-40B4-BE49-F238E27FC236}">
                <a16:creationId xmlns:a16="http://schemas.microsoft.com/office/drawing/2014/main" id="{9051764B-EC16-430F-978E-B778A691396E}"/>
              </a:ext>
            </a:extLst>
          </p:cNvPr>
          <p:cNvSpPr txBox="1"/>
          <p:nvPr/>
        </p:nvSpPr>
        <p:spPr>
          <a:xfrm>
            <a:off x="3435044" y="874289"/>
            <a:ext cx="12089823" cy="134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96"/>
              </a:lnSpc>
            </a:pPr>
            <a:r>
              <a:rPr lang="vi-VN" sz="6600" b="1" dirty="0">
                <a:solidFill>
                  <a:srgbClr val="C74553"/>
                </a:solidFill>
              </a:rPr>
              <a:t>NỘI DUNG BÀI HỌC</a:t>
            </a:r>
            <a:endParaRPr lang="en-US" sz="6600" b="1" dirty="0">
              <a:solidFill>
                <a:srgbClr val="C7455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9183495" y="3738580"/>
            <a:ext cx="3621218" cy="678978"/>
          </a:xfrm>
          <a:custGeom>
            <a:avLst/>
            <a:gdLst/>
            <a:ahLst/>
            <a:cxnLst/>
            <a:rect l="l" t="t" r="r" b="b"/>
            <a:pathLst>
              <a:path w="3621218" h="678978">
                <a:moveTo>
                  <a:pt x="0" y="0"/>
                </a:moveTo>
                <a:lnTo>
                  <a:pt x="3621218" y="0"/>
                </a:lnTo>
                <a:lnTo>
                  <a:pt x="3621218" y="678978"/>
                </a:lnTo>
                <a:lnTo>
                  <a:pt x="0" y="678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2971799" y="3473542"/>
            <a:ext cx="12823983" cy="2866788"/>
          </a:xfrm>
          <a:custGeom>
            <a:avLst/>
            <a:gdLst/>
            <a:ahLst/>
            <a:cxnLst/>
            <a:rect l="l" t="t" r="r" b="b"/>
            <a:pathLst>
              <a:path w="3621218" h="678978">
                <a:moveTo>
                  <a:pt x="0" y="0"/>
                </a:moveTo>
                <a:lnTo>
                  <a:pt x="3621217" y="0"/>
                </a:lnTo>
                <a:lnTo>
                  <a:pt x="3621217" y="678978"/>
                </a:lnTo>
                <a:lnTo>
                  <a:pt x="0" y="6789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44C7C4D4-08DB-4566-89B9-C8C3FBE397DC}"/>
              </a:ext>
            </a:extLst>
          </p:cNvPr>
          <p:cNvSpPr txBox="1"/>
          <p:nvPr/>
        </p:nvSpPr>
        <p:spPr>
          <a:xfrm>
            <a:off x="2797017" y="4071391"/>
            <a:ext cx="12998765" cy="142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/>
              <a:t>HOẠT ĐỘNG 1: NHẬN XÉT</a:t>
            </a:r>
            <a:endParaRPr lang="en-US" sz="66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9"/>
          <p:cNvSpPr/>
          <p:nvPr/>
        </p:nvSpPr>
        <p:spPr>
          <a:xfrm>
            <a:off x="2969407" y="3315239"/>
            <a:ext cx="12428176" cy="3358068"/>
          </a:xfrm>
          <a:custGeom>
            <a:avLst/>
            <a:gdLst/>
            <a:ahLst/>
            <a:cxnLst/>
            <a:rect l="l" t="t" r="r" b="b"/>
            <a:pathLst>
              <a:path w="3621218" h="678978">
                <a:moveTo>
                  <a:pt x="0" y="0"/>
                </a:moveTo>
                <a:lnTo>
                  <a:pt x="3621217" y="0"/>
                </a:lnTo>
                <a:lnTo>
                  <a:pt x="3621217" y="678978"/>
                </a:lnTo>
                <a:lnTo>
                  <a:pt x="0" y="678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44C7C4D4-08DB-4566-89B9-C8C3FBE397DC}"/>
              </a:ext>
            </a:extLst>
          </p:cNvPr>
          <p:cNvSpPr txBox="1"/>
          <p:nvPr/>
        </p:nvSpPr>
        <p:spPr>
          <a:xfrm>
            <a:off x="3192824" y="3496008"/>
            <a:ext cx="12998765" cy="299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/>
              <a:t>HOẠT ĐỘNG 3:</a:t>
            </a:r>
          </a:p>
          <a:p>
            <a:pPr algn="ctr">
              <a:lnSpc>
                <a:spcPts val="12360"/>
              </a:lnSpc>
            </a:pPr>
            <a:r>
              <a:rPr lang="vi-VN" sz="6600" b="1" dirty="0"/>
              <a:t>LUYỆN TẬP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221665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AA0215D3-070D-43BD-B4CE-552057B06203}"/>
              </a:ext>
            </a:extLst>
          </p:cNvPr>
          <p:cNvSpPr/>
          <p:nvPr/>
        </p:nvSpPr>
        <p:spPr>
          <a:xfrm>
            <a:off x="1295400" y="1313172"/>
            <a:ext cx="16441257" cy="1754049"/>
          </a:xfrm>
          <a:prstGeom prst="homePlat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</a:rPr>
              <a:t>Bài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tập</a:t>
            </a:r>
            <a:r>
              <a:rPr lang="vi-VN" sz="4000" b="1" dirty="0">
                <a:solidFill>
                  <a:schemeClr val="tx1"/>
                </a:solidFill>
              </a:rPr>
              <a:t> 1: </a:t>
            </a:r>
            <a:r>
              <a:rPr lang="vi-VN" sz="4000" dirty="0" err="1">
                <a:solidFill>
                  <a:schemeClr val="tx1"/>
                </a:solidFill>
              </a:rPr>
              <a:t>Viết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lại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đoạn</a:t>
            </a:r>
            <a:r>
              <a:rPr lang="vi-VN" sz="4000" dirty="0">
                <a:solidFill>
                  <a:schemeClr val="tx1"/>
                </a:solidFill>
              </a:rPr>
              <a:t> văn sau </a:t>
            </a:r>
            <a:r>
              <a:rPr lang="vi-VN" sz="4000" dirty="0" err="1">
                <a:solidFill>
                  <a:schemeClr val="tx1"/>
                </a:solidFill>
              </a:rPr>
              <a:t>bằng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cách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sử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dụng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dấu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gạch</a:t>
            </a:r>
            <a:r>
              <a:rPr lang="vi-VN" sz="4000" dirty="0">
                <a:solidFill>
                  <a:schemeClr val="tx1"/>
                </a:solidFill>
              </a:rPr>
              <a:t> ngang </a:t>
            </a:r>
            <a:r>
              <a:rPr lang="vi-VN" sz="4000" dirty="0" err="1">
                <a:solidFill>
                  <a:schemeClr val="tx1"/>
                </a:solidFill>
              </a:rPr>
              <a:t>để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đánh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dấu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các</a:t>
            </a:r>
            <a:r>
              <a:rPr lang="vi-VN" sz="4000" dirty="0">
                <a:solidFill>
                  <a:schemeClr val="tx1"/>
                </a:solidFill>
              </a:rPr>
              <a:t> ý </a:t>
            </a:r>
            <a:r>
              <a:rPr lang="vi-VN" sz="4000" dirty="0" err="1">
                <a:solidFill>
                  <a:schemeClr val="tx1"/>
                </a:solidFill>
              </a:rPr>
              <a:t>được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liệt</a:t>
            </a:r>
            <a:r>
              <a:rPr lang="vi-VN" sz="4000" dirty="0">
                <a:solidFill>
                  <a:schemeClr val="tx1"/>
                </a:solidFill>
              </a:rPr>
              <a:t> kê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A3261B-252A-434A-BEBC-8F03B4BE4CD0}"/>
              </a:ext>
            </a:extLst>
          </p:cNvPr>
          <p:cNvSpPr txBox="1"/>
          <p:nvPr/>
        </p:nvSpPr>
        <p:spPr>
          <a:xfrm>
            <a:off x="2514600" y="3809284"/>
            <a:ext cx="13603349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dirty="0" err="1"/>
              <a:t>Trẻ</a:t>
            </a:r>
            <a:r>
              <a:rPr lang="vi-VN" sz="4000" dirty="0"/>
              <a:t> em </a:t>
            </a:r>
            <a:r>
              <a:rPr lang="vi-VN" sz="4000" dirty="0" err="1"/>
              <a:t>có</a:t>
            </a:r>
            <a:r>
              <a:rPr lang="vi-VN" sz="4000" dirty="0"/>
              <a:t> </a:t>
            </a:r>
            <a:r>
              <a:rPr lang="vi-VN" sz="4000" dirty="0" err="1"/>
              <a:t>bổn</a:t>
            </a:r>
            <a:r>
              <a:rPr lang="vi-VN" sz="4000" dirty="0"/>
              <a:t> </a:t>
            </a:r>
            <a:r>
              <a:rPr lang="vi-VN" sz="4000" dirty="0" err="1"/>
              <a:t>phận</a:t>
            </a:r>
            <a:r>
              <a:rPr lang="vi-VN" sz="4000" dirty="0"/>
              <a:t> sau đây: yêu </a:t>
            </a:r>
            <a:r>
              <a:rPr lang="vi-VN" sz="4000" dirty="0" err="1"/>
              <a:t>quý</a:t>
            </a:r>
            <a:r>
              <a:rPr lang="vi-VN" sz="4000" dirty="0"/>
              <a:t>, </a:t>
            </a:r>
            <a:r>
              <a:rPr lang="vi-VN" sz="4000" dirty="0" err="1"/>
              <a:t>kính</a:t>
            </a:r>
            <a:r>
              <a:rPr lang="vi-VN" sz="4000" dirty="0"/>
              <a:t> </a:t>
            </a:r>
            <a:r>
              <a:rPr lang="vi-VN" sz="4000" dirty="0" err="1"/>
              <a:t>trọng</a:t>
            </a:r>
            <a:r>
              <a:rPr lang="vi-VN" sz="4000" dirty="0"/>
              <a:t>, </a:t>
            </a:r>
            <a:r>
              <a:rPr lang="vi-VN" sz="4000" dirty="0" err="1"/>
              <a:t>hiếu</a:t>
            </a:r>
            <a:r>
              <a:rPr lang="vi-VN" sz="4000" dirty="0"/>
              <a:t> </a:t>
            </a:r>
            <a:r>
              <a:rPr lang="vi-VN" sz="4000" dirty="0" err="1"/>
              <a:t>thảo</a:t>
            </a:r>
            <a:r>
              <a:rPr lang="vi-VN" sz="4000" dirty="0"/>
              <a:t> </a:t>
            </a:r>
            <a:r>
              <a:rPr lang="vi-VN" sz="4000" dirty="0" err="1"/>
              <a:t>với</a:t>
            </a:r>
            <a:r>
              <a:rPr lang="vi-VN" sz="4000" dirty="0"/>
              <a:t> ông </a:t>
            </a:r>
            <a:r>
              <a:rPr lang="vi-VN" sz="4000" dirty="0" err="1"/>
              <a:t>bà</a:t>
            </a:r>
            <a:r>
              <a:rPr lang="vi-VN" sz="4000" dirty="0"/>
              <a:t>, cha </a:t>
            </a:r>
            <a:r>
              <a:rPr lang="vi-VN" sz="4000" dirty="0" err="1"/>
              <a:t>mẹ</a:t>
            </a:r>
            <a:r>
              <a:rPr lang="vi-VN" sz="4000" dirty="0"/>
              <a:t>, </a:t>
            </a:r>
            <a:r>
              <a:rPr lang="vi-VN" sz="4000" dirty="0" err="1"/>
              <a:t>kính</a:t>
            </a:r>
            <a:r>
              <a:rPr lang="vi-VN" sz="4000" dirty="0"/>
              <a:t> </a:t>
            </a:r>
            <a:r>
              <a:rPr lang="vi-VN" sz="4000" dirty="0" err="1"/>
              <a:t>trọng</a:t>
            </a:r>
            <a:r>
              <a:rPr lang="vi-VN" sz="4000" dirty="0"/>
              <a:t> </a:t>
            </a:r>
            <a:r>
              <a:rPr lang="vi-VN" sz="4000" dirty="0" err="1"/>
              <a:t>thầy</a:t>
            </a:r>
            <a:r>
              <a:rPr lang="vi-VN" sz="4000" dirty="0"/>
              <a:t> </a:t>
            </a:r>
            <a:r>
              <a:rPr lang="vi-VN" sz="4000" dirty="0" err="1"/>
              <a:t>giáo</a:t>
            </a:r>
            <a:r>
              <a:rPr lang="vi-VN" sz="4000" dirty="0"/>
              <a:t>, cô giao, </a:t>
            </a:r>
            <a:r>
              <a:rPr lang="vi-VN" sz="4000" dirty="0" err="1"/>
              <a:t>lễ</a:t>
            </a:r>
            <a:r>
              <a:rPr lang="vi-VN" sz="4000" dirty="0"/>
              <a:t> </a:t>
            </a:r>
            <a:r>
              <a:rPr lang="vi-VN" sz="4000" dirty="0" err="1"/>
              <a:t>phép</a:t>
            </a:r>
            <a:r>
              <a:rPr lang="vi-VN" sz="4000" dirty="0"/>
              <a:t> </a:t>
            </a:r>
            <a:r>
              <a:rPr lang="vi-VN" sz="4000" dirty="0" err="1"/>
              <a:t>với</a:t>
            </a:r>
            <a:r>
              <a:rPr lang="vi-VN" sz="4000" dirty="0"/>
              <a:t> </a:t>
            </a:r>
            <a:r>
              <a:rPr lang="vi-VN" sz="4000" dirty="0" err="1"/>
              <a:t>người</a:t>
            </a:r>
            <a:r>
              <a:rPr lang="vi-VN" sz="4000" dirty="0"/>
              <a:t> </a:t>
            </a:r>
            <a:r>
              <a:rPr lang="vi-VN" sz="4000" dirty="0" err="1"/>
              <a:t>lớn</a:t>
            </a:r>
            <a:r>
              <a:rPr lang="vi-VN" sz="4000" dirty="0"/>
              <a:t>, thương yêu em </a:t>
            </a:r>
            <a:r>
              <a:rPr lang="vi-VN" sz="4000" dirty="0" err="1"/>
              <a:t>nhỏ</a:t>
            </a:r>
            <a:r>
              <a:rPr lang="vi-VN" sz="4000" dirty="0"/>
              <a:t>, </a:t>
            </a:r>
            <a:r>
              <a:rPr lang="vi-VN" sz="4000" dirty="0" err="1"/>
              <a:t>đoàn</a:t>
            </a:r>
            <a:r>
              <a:rPr lang="vi-VN" sz="4000" dirty="0"/>
              <a:t> </a:t>
            </a:r>
            <a:r>
              <a:rPr lang="vi-VN" sz="4000" dirty="0" err="1"/>
              <a:t>kết</a:t>
            </a:r>
            <a:r>
              <a:rPr lang="vi-VN" sz="4000" dirty="0"/>
              <a:t> </a:t>
            </a:r>
            <a:r>
              <a:rPr lang="vi-VN" sz="4000" dirty="0" err="1"/>
              <a:t>với</a:t>
            </a:r>
            <a:r>
              <a:rPr lang="vi-VN" sz="4000" dirty="0"/>
              <a:t> </a:t>
            </a:r>
            <a:r>
              <a:rPr lang="vi-VN" sz="4000" dirty="0" err="1"/>
              <a:t>bạn</a:t>
            </a:r>
            <a:r>
              <a:rPr lang="vi-VN" sz="4000" dirty="0"/>
              <a:t> </a:t>
            </a:r>
            <a:r>
              <a:rPr lang="vi-VN" sz="4000" dirty="0" err="1"/>
              <a:t>bè</a:t>
            </a:r>
            <a:r>
              <a:rPr lang="vi-VN" sz="4000" dirty="0"/>
              <a:t>, </a:t>
            </a:r>
            <a:r>
              <a:rPr lang="vi-VN" sz="4000" dirty="0" err="1"/>
              <a:t>giúp</a:t>
            </a:r>
            <a:r>
              <a:rPr lang="vi-VN" sz="4000" dirty="0"/>
              <a:t> </a:t>
            </a:r>
            <a:r>
              <a:rPr lang="vi-VN" sz="4000" dirty="0" err="1"/>
              <a:t>đỡ</a:t>
            </a:r>
            <a:r>
              <a:rPr lang="vi-VN" sz="4000" dirty="0"/>
              <a:t> </a:t>
            </a:r>
            <a:r>
              <a:rPr lang="vi-VN" sz="4000" dirty="0" err="1"/>
              <a:t>người</a:t>
            </a:r>
            <a:r>
              <a:rPr lang="vi-VN" sz="4000" dirty="0"/>
              <a:t> </a:t>
            </a:r>
            <a:r>
              <a:rPr lang="vi-VN" sz="4000" dirty="0" err="1"/>
              <a:t>già</a:t>
            </a:r>
            <a:r>
              <a:rPr lang="vi-VN" sz="4000" dirty="0"/>
              <a:t> </a:t>
            </a:r>
            <a:r>
              <a:rPr lang="vi-VN" sz="4000" dirty="0" err="1"/>
              <a:t>yếu</a:t>
            </a:r>
            <a:r>
              <a:rPr lang="vi-VN" sz="4000" dirty="0"/>
              <a:t>, </a:t>
            </a:r>
            <a:r>
              <a:rPr lang="vi-VN" sz="4000" dirty="0" err="1"/>
              <a:t>người</a:t>
            </a:r>
            <a:r>
              <a:rPr lang="vi-VN" sz="4000" dirty="0"/>
              <a:t> </a:t>
            </a:r>
            <a:r>
              <a:rPr lang="vi-VN" sz="4000" dirty="0" err="1"/>
              <a:t>khuyết</a:t>
            </a:r>
            <a:r>
              <a:rPr lang="vi-VN" sz="4000" dirty="0"/>
              <a:t> </a:t>
            </a:r>
            <a:r>
              <a:rPr lang="vi-VN" sz="4000" dirty="0" err="1"/>
              <a:t>tật</a:t>
            </a:r>
            <a:r>
              <a:rPr lang="vi-VN" sz="4000" dirty="0"/>
              <a:t>, </a:t>
            </a:r>
            <a:r>
              <a:rPr lang="vi-VN" sz="4000" dirty="0" err="1"/>
              <a:t>tàn</a:t>
            </a:r>
            <a:r>
              <a:rPr lang="vi-VN" sz="4000" dirty="0"/>
              <a:t> </a:t>
            </a:r>
            <a:r>
              <a:rPr lang="vi-VN" sz="4000" dirty="0" err="1"/>
              <a:t>tật</a:t>
            </a:r>
            <a:r>
              <a:rPr lang="vi-VN" sz="4000" dirty="0"/>
              <a:t>, </a:t>
            </a:r>
            <a:r>
              <a:rPr lang="vi-VN" sz="4000" dirty="0" err="1"/>
              <a:t>người</a:t>
            </a:r>
            <a:r>
              <a:rPr lang="vi-VN" sz="4000" dirty="0"/>
              <a:t> </a:t>
            </a:r>
            <a:r>
              <a:rPr lang="vi-VN" sz="4000" dirty="0" err="1"/>
              <a:t>gặp</a:t>
            </a:r>
            <a:r>
              <a:rPr lang="vi-VN" sz="4000" dirty="0"/>
              <a:t> </a:t>
            </a:r>
            <a:r>
              <a:rPr lang="vi-VN" sz="4000" dirty="0" err="1"/>
              <a:t>hoàn</a:t>
            </a:r>
            <a:r>
              <a:rPr lang="vi-VN" sz="4000" dirty="0"/>
              <a:t> </a:t>
            </a:r>
            <a:r>
              <a:rPr lang="vi-VN" sz="4000" dirty="0" err="1"/>
              <a:t>cảnh</a:t>
            </a:r>
            <a:r>
              <a:rPr lang="vi-VN" sz="4000" dirty="0"/>
              <a:t> </a:t>
            </a:r>
            <a:r>
              <a:rPr lang="vi-VN" sz="4000" dirty="0" err="1"/>
              <a:t>khó</a:t>
            </a:r>
            <a:r>
              <a:rPr lang="vi-VN" sz="4000" dirty="0"/>
              <a:t> khăn.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3BA3261B-252A-434A-BEBC-8F03B4BE4CD0}"/>
              </a:ext>
            </a:extLst>
          </p:cNvPr>
          <p:cNvSpPr txBox="1"/>
          <p:nvPr/>
        </p:nvSpPr>
        <p:spPr>
          <a:xfrm>
            <a:off x="3093541" y="2734838"/>
            <a:ext cx="12425332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bổn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 đây: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Yêu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kinh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cha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cô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Thương yêu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khuyết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khăn.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03330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AA0215D3-070D-43BD-B4CE-552057B06203}"/>
              </a:ext>
            </a:extLst>
          </p:cNvPr>
          <p:cNvSpPr/>
          <p:nvPr/>
        </p:nvSpPr>
        <p:spPr>
          <a:xfrm>
            <a:off x="767597" y="1322129"/>
            <a:ext cx="17221200" cy="2057966"/>
          </a:xfrm>
          <a:prstGeom prst="homePlat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</a:rPr>
              <a:t>Bài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tập</a:t>
            </a:r>
            <a:r>
              <a:rPr lang="vi-VN" sz="4000" b="1" dirty="0">
                <a:solidFill>
                  <a:schemeClr val="tx1"/>
                </a:solidFill>
              </a:rPr>
              <a:t> 2: </a:t>
            </a:r>
            <a:r>
              <a:rPr lang="vi-VN" sz="4000" dirty="0" err="1">
                <a:solidFill>
                  <a:schemeClr val="tx1"/>
                </a:solidFill>
              </a:rPr>
              <a:t>Hãy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viết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một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đoạn</a:t>
            </a:r>
            <a:r>
              <a:rPr lang="vi-VN" sz="4000" dirty="0">
                <a:solidFill>
                  <a:schemeClr val="tx1"/>
                </a:solidFill>
              </a:rPr>
              <a:t> văn </a:t>
            </a:r>
            <a:r>
              <a:rPr lang="vi-VN" sz="4000" dirty="0" err="1">
                <a:solidFill>
                  <a:schemeClr val="tx1"/>
                </a:solidFill>
              </a:rPr>
              <a:t>ngắn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kể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về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đức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tính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tốt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em, trong </a:t>
            </a:r>
            <a:r>
              <a:rPr lang="vi-VN" sz="4000" dirty="0" err="1">
                <a:solidFill>
                  <a:schemeClr val="tx1"/>
                </a:solidFill>
              </a:rPr>
              <a:t>đó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sử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dụng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dấu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gạch</a:t>
            </a:r>
            <a:r>
              <a:rPr lang="vi-VN" sz="4000" dirty="0">
                <a:solidFill>
                  <a:schemeClr val="tx1"/>
                </a:solidFill>
              </a:rPr>
              <a:t> ngang </a:t>
            </a:r>
            <a:r>
              <a:rPr lang="vi-VN" sz="4000" dirty="0" err="1">
                <a:solidFill>
                  <a:schemeClr val="tx1"/>
                </a:solidFill>
              </a:rPr>
              <a:t>để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đánh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dấu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các</a:t>
            </a:r>
            <a:r>
              <a:rPr lang="vi-VN" sz="4000" dirty="0">
                <a:solidFill>
                  <a:schemeClr val="tx1"/>
                </a:solidFill>
              </a:rPr>
              <a:t> ý </a:t>
            </a:r>
            <a:r>
              <a:rPr lang="vi-VN" sz="4000" dirty="0" err="1">
                <a:solidFill>
                  <a:schemeClr val="tx1"/>
                </a:solidFill>
              </a:rPr>
              <a:t>được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liệt</a:t>
            </a:r>
            <a:r>
              <a:rPr lang="vi-VN" sz="4000" dirty="0">
                <a:solidFill>
                  <a:schemeClr val="tx1"/>
                </a:solidFill>
              </a:rPr>
              <a:t> kê.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A3261B-252A-434A-BEBC-8F03B4BE4CD0}"/>
              </a:ext>
            </a:extLst>
          </p:cNvPr>
          <p:cNvSpPr txBox="1"/>
          <p:nvPr/>
        </p:nvSpPr>
        <p:spPr>
          <a:xfrm>
            <a:off x="2681093" y="3771900"/>
            <a:ext cx="12344400" cy="5832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600" b="1" i="1" dirty="0" err="1"/>
              <a:t>Đoạn</a:t>
            </a:r>
            <a:r>
              <a:rPr lang="vi-VN" sz="3600" b="1" i="1" dirty="0"/>
              <a:t> văn tham </a:t>
            </a:r>
            <a:r>
              <a:rPr lang="vi-VN" sz="3600" b="1" i="1" dirty="0" err="1"/>
              <a:t>khảo</a:t>
            </a:r>
            <a:endParaRPr lang="vi-VN" sz="3600" b="1" i="1" dirty="0"/>
          </a:p>
          <a:p>
            <a:pPr algn="just">
              <a:lnSpc>
                <a:spcPct val="150000"/>
              </a:lnSpc>
            </a:pPr>
            <a:r>
              <a:rPr lang="vi-VN" sz="3600" dirty="0" err="1"/>
              <a:t>Mặc</a:t>
            </a:r>
            <a:r>
              <a:rPr lang="vi-VN" sz="3600" dirty="0"/>
              <a:t> </a:t>
            </a:r>
            <a:r>
              <a:rPr lang="vi-VN" sz="3600" dirty="0" err="1"/>
              <a:t>dù</a:t>
            </a:r>
            <a:r>
              <a:rPr lang="vi-VN" sz="3600" dirty="0"/>
              <a:t> </a:t>
            </a:r>
            <a:r>
              <a:rPr lang="vi-VN" sz="3600" dirty="0" err="1"/>
              <a:t>còn</a:t>
            </a:r>
            <a:r>
              <a:rPr lang="vi-VN" sz="3600" dirty="0"/>
              <a:t> </a:t>
            </a:r>
            <a:r>
              <a:rPr lang="vi-VN" sz="3600" dirty="0" err="1"/>
              <a:t>phải</a:t>
            </a:r>
            <a:r>
              <a:rPr lang="vi-VN" sz="3600" dirty="0"/>
              <a:t> </a:t>
            </a:r>
            <a:r>
              <a:rPr lang="vi-VN" sz="3600" dirty="0" err="1"/>
              <a:t>cố</a:t>
            </a:r>
            <a:r>
              <a:rPr lang="vi-VN" sz="3600" dirty="0"/>
              <a:t> </a:t>
            </a:r>
            <a:r>
              <a:rPr lang="vi-VN" sz="3600" dirty="0" err="1"/>
              <a:t>gắng</a:t>
            </a:r>
            <a:r>
              <a:rPr lang="vi-VN" sz="3600" dirty="0"/>
              <a:t> </a:t>
            </a:r>
            <a:r>
              <a:rPr lang="vi-VN" sz="3600" dirty="0" err="1"/>
              <a:t>rèn</a:t>
            </a:r>
            <a:r>
              <a:rPr lang="vi-VN" sz="3600" dirty="0"/>
              <a:t> </a:t>
            </a:r>
            <a:r>
              <a:rPr lang="vi-VN" sz="3600" dirty="0" err="1"/>
              <a:t>luyện</a:t>
            </a:r>
            <a:r>
              <a:rPr lang="vi-VN" sz="3600" dirty="0"/>
              <a:t> </a:t>
            </a:r>
            <a:r>
              <a:rPr lang="vi-VN" sz="3600" dirty="0" err="1"/>
              <a:t>nhiều</a:t>
            </a:r>
            <a:r>
              <a:rPr lang="vi-VN" sz="3600" dirty="0"/>
              <a:t> nhưng em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một</a:t>
            </a:r>
            <a:r>
              <a:rPr lang="vi-VN" sz="3600" dirty="0"/>
              <a:t> cô </a:t>
            </a:r>
            <a:r>
              <a:rPr lang="vi-VN" sz="3600" dirty="0" err="1"/>
              <a:t>bé</a:t>
            </a:r>
            <a:r>
              <a:rPr lang="vi-VN" sz="3600" dirty="0"/>
              <a:t>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nhiều</a:t>
            </a:r>
            <a:r>
              <a:rPr lang="vi-VN" sz="3600" dirty="0"/>
              <a:t> ưu </a:t>
            </a:r>
            <a:r>
              <a:rPr lang="vi-VN" sz="3600" dirty="0" err="1"/>
              <a:t>điểm</a:t>
            </a:r>
            <a:r>
              <a:rPr lang="vi-VN" sz="3600" dirty="0"/>
              <a:t>: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/>
              <a:t>Biết</a:t>
            </a:r>
            <a:r>
              <a:rPr lang="vi-VN" sz="3600" dirty="0"/>
              <a:t> </a:t>
            </a:r>
            <a:r>
              <a:rPr lang="vi-VN" sz="3600" dirty="0" err="1"/>
              <a:t>giúp</a:t>
            </a:r>
            <a:r>
              <a:rPr lang="vi-VN" sz="3600" dirty="0"/>
              <a:t> </a:t>
            </a:r>
            <a:r>
              <a:rPr lang="vi-VN" sz="3600" dirty="0" err="1"/>
              <a:t>đỡ</a:t>
            </a:r>
            <a:r>
              <a:rPr lang="vi-VN" sz="3600" dirty="0"/>
              <a:t> </a:t>
            </a:r>
            <a:r>
              <a:rPr lang="vi-VN" sz="3600" dirty="0" err="1"/>
              <a:t>bạn</a:t>
            </a:r>
            <a:r>
              <a:rPr lang="vi-VN" sz="3600" dirty="0"/>
              <a:t> </a:t>
            </a:r>
            <a:r>
              <a:rPr lang="vi-VN" sz="3600" dirty="0" err="1"/>
              <a:t>bè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xung quanh.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/>
              <a:t>Luôn chăm </a:t>
            </a:r>
            <a:r>
              <a:rPr lang="vi-VN" sz="3600" dirty="0" err="1"/>
              <a:t>chỉ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quyết</a:t>
            </a:r>
            <a:r>
              <a:rPr lang="vi-VN" sz="3600" dirty="0"/>
              <a:t> tâm trong </a:t>
            </a:r>
            <a:r>
              <a:rPr lang="vi-VN" sz="3600" dirty="0" err="1"/>
              <a:t>học</a:t>
            </a:r>
            <a:r>
              <a:rPr lang="vi-VN" sz="3600" dirty="0"/>
              <a:t> </a:t>
            </a:r>
            <a:r>
              <a:rPr lang="vi-VN" sz="3600" dirty="0" err="1"/>
              <a:t>tập</a:t>
            </a:r>
            <a:r>
              <a:rPr lang="vi-VN" sz="3600" dirty="0"/>
              <a:t>.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/>
              <a:t>Biết</a:t>
            </a:r>
            <a:r>
              <a:rPr lang="vi-VN" sz="3600" dirty="0"/>
              <a:t> </a:t>
            </a:r>
            <a:r>
              <a:rPr lang="vi-VN" sz="3600" dirty="0" err="1"/>
              <a:t>giúp</a:t>
            </a:r>
            <a:r>
              <a:rPr lang="vi-VN" sz="3600" dirty="0"/>
              <a:t> </a:t>
            </a:r>
            <a:r>
              <a:rPr lang="vi-VN" sz="3600" dirty="0" err="1"/>
              <a:t>đỡ</a:t>
            </a:r>
            <a:r>
              <a:rPr lang="vi-VN" sz="3600" dirty="0"/>
              <a:t> </a:t>
            </a:r>
            <a:r>
              <a:rPr lang="vi-VN" sz="3600" dirty="0" err="1"/>
              <a:t>bố</a:t>
            </a:r>
            <a:r>
              <a:rPr lang="vi-VN" sz="3600" dirty="0"/>
              <a:t> </a:t>
            </a:r>
            <a:r>
              <a:rPr lang="vi-VN" sz="3600" dirty="0" err="1"/>
              <a:t>mẹ</a:t>
            </a:r>
            <a:r>
              <a:rPr lang="vi-VN" sz="3600" dirty="0"/>
              <a:t> </a:t>
            </a:r>
            <a:r>
              <a:rPr lang="vi-VN" sz="3600" dirty="0" err="1"/>
              <a:t>làm</a:t>
            </a:r>
            <a:r>
              <a:rPr lang="vi-VN" sz="3600" dirty="0"/>
              <a:t> </a:t>
            </a:r>
            <a:r>
              <a:rPr lang="vi-VN" sz="3600" dirty="0" err="1"/>
              <a:t>việc</a:t>
            </a:r>
            <a:r>
              <a:rPr lang="vi-VN" sz="3600" dirty="0"/>
              <a:t> </a:t>
            </a:r>
            <a:r>
              <a:rPr lang="vi-VN" sz="3600" dirty="0" err="1"/>
              <a:t>nhà</a:t>
            </a:r>
            <a:r>
              <a:rPr lang="vi-VN" sz="3600" dirty="0"/>
              <a:t>.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/>
              <a:t>Biết</a:t>
            </a:r>
            <a:r>
              <a:rPr lang="vi-VN" sz="3600" dirty="0"/>
              <a:t> </a:t>
            </a:r>
            <a:r>
              <a:rPr lang="vi-VN" sz="3600" dirty="0" err="1"/>
              <a:t>lễ</a:t>
            </a:r>
            <a:r>
              <a:rPr lang="vi-VN" sz="3600" dirty="0"/>
              <a:t> </a:t>
            </a:r>
            <a:r>
              <a:rPr lang="vi-VN" sz="3600" dirty="0" err="1"/>
              <a:t>phép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dirty="0" err="1"/>
              <a:t>lớn</a:t>
            </a:r>
            <a:r>
              <a:rPr lang="vi-VN" sz="3600" dirty="0"/>
              <a:t> </a:t>
            </a:r>
            <a:r>
              <a:rPr lang="vi-VN" sz="3600" dirty="0" err="1"/>
              <a:t>tuổi</a:t>
            </a:r>
            <a:r>
              <a:rPr lang="vi-VN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5837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438</TotalTime>
  <Words>382</Words>
  <Application>Microsoft Office PowerPoint</Application>
  <PresentationFormat>Custom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Beige Minimalist Modern illustrated Book Lover Presentation</dc:title>
  <cp:lastModifiedBy>PC</cp:lastModifiedBy>
  <cp:revision>32</cp:revision>
  <dcterms:created xsi:type="dcterms:W3CDTF">2006-08-16T00:00:00Z</dcterms:created>
  <dcterms:modified xsi:type="dcterms:W3CDTF">2023-08-25T09:25:39Z</dcterms:modified>
  <dc:identifier>DAFpVir3dqA</dc:identifier>
</cp:coreProperties>
</file>