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1"/>
  </p:notesMasterIdLst>
  <p:sldIdLst>
    <p:sldId id="256" r:id="rId2"/>
    <p:sldId id="263" r:id="rId3"/>
    <p:sldId id="270" r:id="rId4"/>
    <p:sldId id="257" r:id="rId5"/>
    <p:sldId id="266" r:id="rId6"/>
    <p:sldId id="260" r:id="rId7"/>
    <p:sldId id="258" r:id="rId8"/>
    <p:sldId id="268" r:id="rId9"/>
    <p:sldId id="271" r:id="rId10"/>
    <p:sldId id="273" r:id="rId11"/>
    <p:sldId id="272" r:id="rId12"/>
    <p:sldId id="274" r:id="rId13"/>
    <p:sldId id="275" r:id="rId14"/>
    <p:sldId id="277" r:id="rId15"/>
    <p:sldId id="279" r:id="rId16"/>
    <p:sldId id="259" r:id="rId17"/>
    <p:sldId id="281" r:id="rId18"/>
    <p:sldId id="282" r:id="rId19"/>
    <p:sldId id="265" r:id="rId20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Sniglet" panose="020B0604020202020204" charset="0"/>
      <p:regular r:id="rId26"/>
    </p:embeddedFont>
    <p:embeddedFont>
      <p:font typeface="Trebuchet MS" panose="020B0603020202020204" pitchFamily="34" charset="0"/>
      <p:regular r:id="rId27"/>
      <p:bold r:id="rId28"/>
      <p:italic r:id="rId29"/>
      <p:boldItalic r:id="rId30"/>
    </p:embeddedFont>
    <p:embeddedFont>
      <p:font typeface="Wingdings 3" panose="05040102010807070707" pitchFamily="18" charset="2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" d="100"/>
          <a:sy n="10" d="100"/>
        </p:scale>
        <p:origin x="876" y="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83CFD-61BD-4956-B3A9-6F0A6D859FFA}" type="datetimeFigureOut">
              <a:rPr lang="vi-VN" smtClean="0"/>
              <a:t>25/08/2023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A2AEB-7E12-44D9-8F06-1D097AF281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1516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A2AEB-7E12-44D9-8F06-1D097AF28117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4489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A2AEB-7E12-44D9-8F06-1D097AF28117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9977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A2AEB-7E12-44D9-8F06-1D097AF28117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7158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A2AEB-7E12-44D9-8F06-1D097AF28117}" type="slidenum">
              <a:rPr lang="vi-VN" smtClean="0"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6354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24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69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4253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11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4319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00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52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2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3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64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44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99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2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6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22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44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5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8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0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svg"/><Relationship Id="rId5" Type="http://schemas.openxmlformats.org/officeDocument/2006/relationships/image" Target="../media/image2.png"/><Relationship Id="rId4" Type="http://schemas.openxmlformats.org/officeDocument/2006/relationships/image" Target="../media/image7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1"/>
          <p:cNvSpPr txBox="1"/>
          <p:nvPr/>
        </p:nvSpPr>
        <p:spPr>
          <a:xfrm>
            <a:off x="4014373" y="3614651"/>
            <a:ext cx="10259254" cy="3057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C00000"/>
                </a:solidFill>
              </a:rPr>
              <a:t>CHÀO MỪNG CÁC EM ĐẾN VỚI BÀI HỌC MỚI</a:t>
            </a:r>
            <a:endParaRPr lang="en-US" sz="7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264745" y="344225"/>
            <a:ext cx="11053381" cy="9598550"/>
            <a:chOff x="0" y="0"/>
            <a:chExt cx="1763276" cy="11992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63276" cy="1199215"/>
            </a:xfrm>
            <a:custGeom>
              <a:avLst/>
              <a:gdLst/>
              <a:ahLst/>
              <a:cxnLst/>
              <a:rect l="l" t="t" r="r" b="b"/>
              <a:pathLst>
                <a:path w="1763276" h="1199215">
                  <a:moveTo>
                    <a:pt x="58976" y="0"/>
                  </a:moveTo>
                  <a:lnTo>
                    <a:pt x="1704301" y="0"/>
                  </a:lnTo>
                  <a:cubicBezTo>
                    <a:pt x="1719942" y="0"/>
                    <a:pt x="1734943" y="6213"/>
                    <a:pt x="1746003" y="17274"/>
                  </a:cubicBezTo>
                  <a:cubicBezTo>
                    <a:pt x="1757063" y="28334"/>
                    <a:pt x="1763276" y="43334"/>
                    <a:pt x="1763276" y="58976"/>
                  </a:cubicBezTo>
                  <a:lnTo>
                    <a:pt x="1763276" y="1140239"/>
                  </a:lnTo>
                  <a:cubicBezTo>
                    <a:pt x="1763276" y="1155880"/>
                    <a:pt x="1757063" y="1170881"/>
                    <a:pt x="1746003" y="1181941"/>
                  </a:cubicBezTo>
                  <a:cubicBezTo>
                    <a:pt x="1734943" y="1193001"/>
                    <a:pt x="1719942" y="1199215"/>
                    <a:pt x="1704301" y="1199215"/>
                  </a:cubicBezTo>
                  <a:lnTo>
                    <a:pt x="58976" y="1199215"/>
                  </a:lnTo>
                  <a:cubicBezTo>
                    <a:pt x="43334" y="1199215"/>
                    <a:pt x="28334" y="1193001"/>
                    <a:pt x="17274" y="1181941"/>
                  </a:cubicBezTo>
                  <a:cubicBezTo>
                    <a:pt x="6213" y="1170881"/>
                    <a:pt x="0" y="1155880"/>
                    <a:pt x="0" y="1140239"/>
                  </a:cubicBezTo>
                  <a:lnTo>
                    <a:pt x="0" y="58976"/>
                  </a:lnTo>
                  <a:cubicBezTo>
                    <a:pt x="0" y="43334"/>
                    <a:pt x="6213" y="28334"/>
                    <a:pt x="17274" y="17274"/>
                  </a:cubicBezTo>
                  <a:cubicBezTo>
                    <a:pt x="28334" y="6213"/>
                    <a:pt x="43334" y="0"/>
                    <a:pt x="58976" y="0"/>
                  </a:cubicBezTo>
                  <a:close/>
                </a:path>
              </a:pathLst>
            </a:custGeom>
            <a:solidFill>
              <a:srgbClr val="5B96A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467600" y="485559"/>
            <a:ext cx="10651470" cy="9002665"/>
            <a:chOff x="0" y="0"/>
            <a:chExt cx="1699955" cy="11247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99955" cy="1124767"/>
            </a:xfrm>
            <a:custGeom>
              <a:avLst/>
              <a:gdLst/>
              <a:ahLst/>
              <a:cxnLst/>
              <a:rect l="l" t="t" r="r" b="b"/>
              <a:pathLst>
                <a:path w="1699955" h="1124767">
                  <a:moveTo>
                    <a:pt x="61172" y="0"/>
                  </a:moveTo>
                  <a:lnTo>
                    <a:pt x="1638782" y="0"/>
                  </a:lnTo>
                  <a:cubicBezTo>
                    <a:pt x="1672567" y="0"/>
                    <a:pt x="1699955" y="27388"/>
                    <a:pt x="1699955" y="61172"/>
                  </a:cubicBezTo>
                  <a:lnTo>
                    <a:pt x="1699955" y="1063594"/>
                  </a:lnTo>
                  <a:cubicBezTo>
                    <a:pt x="1699955" y="1079818"/>
                    <a:pt x="1693510" y="1095378"/>
                    <a:pt x="1682038" y="1106850"/>
                  </a:cubicBezTo>
                  <a:cubicBezTo>
                    <a:pt x="1670566" y="1118322"/>
                    <a:pt x="1655006" y="1124767"/>
                    <a:pt x="1638782" y="1124767"/>
                  </a:cubicBezTo>
                  <a:lnTo>
                    <a:pt x="61172" y="1124767"/>
                  </a:lnTo>
                  <a:cubicBezTo>
                    <a:pt x="27388" y="1124767"/>
                    <a:pt x="0" y="1097379"/>
                    <a:pt x="0" y="1063594"/>
                  </a:cubicBezTo>
                  <a:lnTo>
                    <a:pt x="0" y="61172"/>
                  </a:lnTo>
                  <a:cubicBezTo>
                    <a:pt x="0" y="27388"/>
                    <a:pt x="27388" y="0"/>
                    <a:pt x="61172" y="0"/>
                  </a:cubicBezTo>
                  <a:close/>
                </a:path>
              </a:pathLst>
            </a:custGeom>
            <a:solidFill>
              <a:srgbClr val="FBF6E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7973764" y="485559"/>
            <a:ext cx="9704636" cy="87413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Tô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Hiến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như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vua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Anh Tông?</a:t>
            </a:r>
            <a:endParaRPr lang="vi-VN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Khi Tô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Hiến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lâm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Đỗ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vua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ông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 Ông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sao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ngạc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nhiên khi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Tô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Hiến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Tô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Hiến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như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Qua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Tô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Hiến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em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suy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ông?</a:t>
            </a:r>
            <a:endParaRPr lang="vi-VN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7464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5400000" flipV="1">
            <a:off x="2161856" y="1974032"/>
            <a:ext cx="6059981" cy="7627443"/>
          </a:xfrm>
          <a:custGeom>
            <a:avLst/>
            <a:gdLst/>
            <a:ahLst/>
            <a:cxnLst/>
            <a:rect l="l" t="t" r="r" b="b"/>
            <a:pathLst>
              <a:path w="4931950" h="7347411">
                <a:moveTo>
                  <a:pt x="0" y="7347411"/>
                </a:moveTo>
                <a:lnTo>
                  <a:pt x="4931949" y="7347411"/>
                </a:lnTo>
                <a:lnTo>
                  <a:pt x="4931949" y="0"/>
                </a:lnTo>
                <a:lnTo>
                  <a:pt x="0" y="0"/>
                </a:lnTo>
                <a:lnTo>
                  <a:pt x="0" y="734741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 flipV="1">
            <a:off x="2243141" y="2153074"/>
            <a:ext cx="5873174" cy="7392318"/>
          </a:xfrm>
          <a:custGeom>
            <a:avLst/>
            <a:gdLst/>
            <a:ahLst/>
            <a:cxnLst/>
            <a:rect l="l" t="t" r="r" b="b"/>
            <a:pathLst>
              <a:path w="4779916" h="7120918">
                <a:moveTo>
                  <a:pt x="0" y="7120918"/>
                </a:moveTo>
                <a:lnTo>
                  <a:pt x="4779917" y="7120918"/>
                </a:lnTo>
                <a:lnTo>
                  <a:pt x="4779917" y="0"/>
                </a:lnTo>
                <a:lnTo>
                  <a:pt x="0" y="0"/>
                </a:lnTo>
                <a:lnTo>
                  <a:pt x="0" y="7120918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053745" y="3811772"/>
            <a:ext cx="6092233" cy="40706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 err="1"/>
              <a:t>Bà</a:t>
            </a:r>
            <a:r>
              <a:rPr lang="vi-VN" sz="3600" dirty="0"/>
              <a:t> Chiêu Linh </a:t>
            </a:r>
            <a:r>
              <a:rPr lang="vi-VN" sz="3600" dirty="0" err="1"/>
              <a:t>thái</a:t>
            </a:r>
            <a:r>
              <a:rPr lang="vi-VN" sz="3600" dirty="0"/>
              <a:t> </a:t>
            </a:r>
            <a:r>
              <a:rPr lang="vi-VN" sz="3600" dirty="0" err="1"/>
              <a:t>hậu</a:t>
            </a:r>
            <a:r>
              <a:rPr lang="vi-VN" sz="3600" dirty="0"/>
              <a:t> </a:t>
            </a:r>
            <a:r>
              <a:rPr lang="vi-VN" sz="3600" dirty="0" err="1"/>
              <a:t>muốn</a:t>
            </a:r>
            <a:r>
              <a:rPr lang="vi-VN" sz="3600" dirty="0"/>
              <a:t> </a:t>
            </a:r>
            <a:r>
              <a:rPr lang="vi-VN" sz="3600" dirty="0" err="1"/>
              <a:t>lập</a:t>
            </a:r>
            <a:r>
              <a:rPr lang="vi-VN" sz="3600" dirty="0"/>
              <a:t> con </a:t>
            </a:r>
            <a:r>
              <a:rPr lang="vi-VN" sz="3600" dirty="0" err="1"/>
              <a:t>mình</a:t>
            </a:r>
            <a:r>
              <a:rPr lang="vi-VN" sz="3600" dirty="0"/>
              <a:t> </a:t>
            </a:r>
            <a:r>
              <a:rPr lang="vi-VN" sz="3600" dirty="0" err="1"/>
              <a:t>là</a:t>
            </a:r>
            <a:r>
              <a:rPr lang="vi-VN" sz="3600" dirty="0"/>
              <a:t> Long </a:t>
            </a:r>
            <a:r>
              <a:rPr lang="vi-VN" sz="3600" dirty="0" err="1"/>
              <a:t>Xưởng</a:t>
            </a:r>
            <a:r>
              <a:rPr lang="vi-VN" sz="3600" dirty="0"/>
              <a:t> lên ngôi nên cho </a:t>
            </a:r>
            <a:r>
              <a:rPr lang="vi-VN" sz="3600" dirty="0" err="1"/>
              <a:t>người</a:t>
            </a:r>
            <a:r>
              <a:rPr lang="vi-VN" sz="3600" dirty="0"/>
              <a:t> đem </a:t>
            </a:r>
            <a:r>
              <a:rPr lang="vi-VN" sz="3600" dirty="0" err="1"/>
              <a:t>vàng</a:t>
            </a:r>
            <a:r>
              <a:rPr lang="vi-VN" sz="3600" dirty="0"/>
              <a:t> </a:t>
            </a:r>
            <a:r>
              <a:rPr lang="vi-VN" sz="3600" dirty="0" err="1"/>
              <a:t>bạc</a:t>
            </a:r>
            <a:r>
              <a:rPr lang="vi-VN" sz="3600" dirty="0"/>
              <a:t> </a:t>
            </a:r>
            <a:r>
              <a:rPr lang="vi-VN" sz="3600" dirty="0" err="1"/>
              <a:t>đút</a:t>
            </a:r>
            <a:r>
              <a:rPr lang="vi-VN" sz="3600" dirty="0"/>
              <a:t> </a:t>
            </a:r>
            <a:r>
              <a:rPr lang="vi-VN" sz="3600" dirty="0" err="1"/>
              <a:t>lót</a:t>
            </a:r>
            <a:r>
              <a:rPr lang="vi-VN" sz="3600" dirty="0"/>
              <a:t> </a:t>
            </a:r>
            <a:r>
              <a:rPr lang="vi-VN" sz="3600" dirty="0" err="1"/>
              <a:t>vợ</a:t>
            </a:r>
            <a:r>
              <a:rPr lang="vi-VN" sz="3600" dirty="0"/>
              <a:t> Tô </a:t>
            </a:r>
            <a:r>
              <a:rPr lang="vi-VN" sz="3600" dirty="0" err="1"/>
              <a:t>Hiến</a:t>
            </a:r>
            <a:r>
              <a:rPr lang="vi-VN" sz="3600" dirty="0"/>
              <a:t> </a:t>
            </a:r>
            <a:r>
              <a:rPr lang="vi-VN" sz="3600" dirty="0" err="1"/>
              <a:t>Thành</a:t>
            </a:r>
            <a:r>
              <a:rPr lang="vi-VN" sz="3600" dirty="0"/>
              <a:t> </a:t>
            </a:r>
            <a:r>
              <a:rPr lang="vi-VN" sz="3600" dirty="0" err="1"/>
              <a:t>để</a:t>
            </a:r>
            <a:r>
              <a:rPr lang="vi-VN" sz="3600" dirty="0"/>
              <a:t> </a:t>
            </a:r>
            <a:r>
              <a:rPr lang="vi-VN" sz="3600" dirty="0" err="1"/>
              <a:t>nhờ</a:t>
            </a:r>
            <a:r>
              <a:rPr lang="vi-VN" sz="3600" dirty="0"/>
              <a:t> ông </a:t>
            </a:r>
            <a:r>
              <a:rPr lang="vi-VN" sz="3600" dirty="0" err="1"/>
              <a:t>giúp</a:t>
            </a:r>
            <a:r>
              <a:rPr lang="vi-VN" sz="3600" dirty="0"/>
              <a:t> </a:t>
            </a:r>
            <a:r>
              <a:rPr lang="vi-VN" sz="3600" dirty="0" err="1"/>
              <a:t>đỡ</a:t>
            </a:r>
            <a:r>
              <a:rPr lang="vi-VN" sz="3600" dirty="0"/>
              <a:t>. </a:t>
            </a:r>
            <a:endParaRPr lang="en-US" sz="3600" dirty="0">
              <a:solidFill>
                <a:srgbClr val="5B96A9"/>
              </a:solidFill>
              <a:latin typeface="Sniglet"/>
            </a:endParaRPr>
          </a:p>
        </p:txBody>
      </p:sp>
      <p:sp>
        <p:nvSpPr>
          <p:cNvPr id="7" name="Freeform 7"/>
          <p:cNvSpPr/>
          <p:nvPr/>
        </p:nvSpPr>
        <p:spPr>
          <a:xfrm rot="-5400000">
            <a:off x="9927733" y="1911975"/>
            <a:ext cx="6059981" cy="7627445"/>
          </a:xfrm>
          <a:custGeom>
            <a:avLst/>
            <a:gdLst/>
            <a:ahLst/>
            <a:cxnLst/>
            <a:rect l="l" t="t" r="r" b="b"/>
            <a:pathLst>
              <a:path w="4931950" h="7347411">
                <a:moveTo>
                  <a:pt x="0" y="0"/>
                </a:moveTo>
                <a:lnTo>
                  <a:pt x="4931949" y="0"/>
                </a:lnTo>
                <a:lnTo>
                  <a:pt x="4931949" y="7347411"/>
                </a:lnTo>
                <a:lnTo>
                  <a:pt x="0" y="73474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400000">
            <a:off x="10016818" y="2046925"/>
            <a:ext cx="5873174" cy="7392318"/>
          </a:xfrm>
          <a:custGeom>
            <a:avLst/>
            <a:gdLst/>
            <a:ahLst/>
            <a:cxnLst/>
            <a:rect l="l" t="t" r="r" b="b"/>
            <a:pathLst>
              <a:path w="4779916" h="7120918">
                <a:moveTo>
                  <a:pt x="0" y="0"/>
                </a:moveTo>
                <a:lnTo>
                  <a:pt x="4779917" y="0"/>
                </a:lnTo>
                <a:lnTo>
                  <a:pt x="4779917" y="7120918"/>
                </a:lnTo>
                <a:lnTo>
                  <a:pt x="0" y="71209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183634" y="4018945"/>
            <a:ext cx="6092233" cy="3239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/>
              <a:t>Nhưng Tô </a:t>
            </a:r>
            <a:r>
              <a:rPr lang="vi-VN" sz="3600" dirty="0" err="1"/>
              <a:t>Hiến</a:t>
            </a:r>
            <a:r>
              <a:rPr lang="vi-VN" sz="3600" dirty="0"/>
              <a:t> </a:t>
            </a:r>
            <a:r>
              <a:rPr lang="vi-VN" sz="3600" dirty="0" err="1"/>
              <a:t>Thành</a:t>
            </a:r>
            <a:r>
              <a:rPr lang="vi-VN" sz="3600" dirty="0"/>
              <a:t> </a:t>
            </a:r>
            <a:r>
              <a:rPr lang="vi-VN" sz="3600" dirty="0" err="1"/>
              <a:t>nhất</a:t>
            </a:r>
            <a:r>
              <a:rPr lang="vi-VN" sz="3600" dirty="0"/>
              <a:t> </a:t>
            </a:r>
            <a:r>
              <a:rPr lang="vi-VN" sz="3600" dirty="0" err="1"/>
              <a:t>định</a:t>
            </a:r>
            <a:r>
              <a:rPr lang="vi-VN" sz="3600" dirty="0"/>
              <a:t> không nghe, </a:t>
            </a:r>
            <a:r>
              <a:rPr lang="vi-VN" sz="3600" dirty="0" err="1"/>
              <a:t>cứ</a:t>
            </a:r>
            <a:r>
              <a:rPr lang="vi-VN" sz="3600" dirty="0"/>
              <a:t> theo di </a:t>
            </a:r>
            <a:r>
              <a:rPr lang="vi-VN" sz="3600" dirty="0" err="1"/>
              <a:t>chiếu</a:t>
            </a:r>
            <a:r>
              <a:rPr lang="vi-VN" sz="3600" dirty="0"/>
              <a:t> </a:t>
            </a:r>
            <a:r>
              <a:rPr lang="vi-VN" sz="3600" dirty="0" err="1"/>
              <a:t>lập</a:t>
            </a:r>
            <a:r>
              <a:rPr lang="vi-VN" sz="3600" dirty="0"/>
              <a:t> </a:t>
            </a:r>
            <a:r>
              <a:rPr lang="vi-VN" sz="3600" dirty="0" err="1"/>
              <a:t>thái</a:t>
            </a:r>
            <a:r>
              <a:rPr lang="vi-VN" sz="3600" dirty="0"/>
              <a:t> </a:t>
            </a:r>
            <a:r>
              <a:rPr lang="vi-VN" sz="3600" dirty="0" err="1"/>
              <a:t>tử</a:t>
            </a:r>
            <a:r>
              <a:rPr lang="vi-VN" sz="3600" dirty="0"/>
              <a:t> Long </a:t>
            </a:r>
            <a:r>
              <a:rPr lang="vi-VN" sz="3600" dirty="0" err="1"/>
              <a:t>Cán</a:t>
            </a:r>
            <a:r>
              <a:rPr lang="vi-VN" sz="3600" dirty="0"/>
              <a:t> </a:t>
            </a:r>
            <a:r>
              <a:rPr lang="vi-VN" sz="3600" dirty="0" err="1"/>
              <a:t>làm</a:t>
            </a:r>
            <a:r>
              <a:rPr lang="vi-VN" sz="3600" dirty="0"/>
              <a:t> vua.</a:t>
            </a:r>
            <a:endParaRPr lang="en-US" sz="3600" dirty="0">
              <a:solidFill>
                <a:srgbClr val="5B96A9"/>
              </a:solidFill>
              <a:latin typeface="Snigle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958EF8-1459-4B13-9CBC-2ABBF9777F90}"/>
              </a:ext>
            </a:extLst>
          </p:cNvPr>
          <p:cNvSpPr txBox="1"/>
          <p:nvPr/>
        </p:nvSpPr>
        <p:spPr>
          <a:xfrm>
            <a:off x="3368351" y="425024"/>
            <a:ext cx="11777789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36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Câu 1: 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Tô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Hiến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như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vua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Anh Tông?</a:t>
            </a:r>
            <a:endParaRPr lang="vi-VN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108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2E958EF8-1459-4B13-9CBC-2ABBF9777F90}"/>
              </a:ext>
            </a:extLst>
          </p:cNvPr>
          <p:cNvSpPr txBox="1"/>
          <p:nvPr/>
        </p:nvSpPr>
        <p:spPr>
          <a:xfrm>
            <a:off x="3368351" y="448750"/>
            <a:ext cx="11777789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36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Câu 2: 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Khi Tô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Hiến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lâm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Đỗ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vua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ông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 Ông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2E52FFA-B2E0-429A-9F00-0F77EDACA141}"/>
              </a:ext>
            </a:extLst>
          </p:cNvPr>
          <p:cNvSpPr/>
          <p:nvPr/>
        </p:nvSpPr>
        <p:spPr>
          <a:xfrm>
            <a:off x="2409767" y="4741713"/>
            <a:ext cx="5538283" cy="2719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Đỗ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vua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Tô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Hiến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cử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ai thay ông. </a:t>
            </a:r>
            <a:endParaRPr lang="vi-VN" sz="3600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6F6F14E-0B38-4F32-9BD1-76B158079345}"/>
              </a:ext>
            </a:extLst>
          </p:cNvPr>
          <p:cNvSpPr/>
          <p:nvPr/>
        </p:nvSpPr>
        <p:spPr>
          <a:xfrm>
            <a:off x="10551054" y="4741713"/>
            <a:ext cx="5327179" cy="27242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Ông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cử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phu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Trung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Tá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dirty="0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D894D764-F459-4A62-BD14-EF94B8C71149}"/>
              </a:ext>
            </a:extLst>
          </p:cNvPr>
          <p:cNvSpPr/>
          <p:nvPr/>
        </p:nvSpPr>
        <p:spPr>
          <a:xfrm>
            <a:off x="8839200" y="5522187"/>
            <a:ext cx="1143000" cy="64765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5122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0" grpId="0" animBg="1"/>
      <p:bldP spid="22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C3AEB2CD-36B0-4480-A5FA-2ADF7580F46E}"/>
              </a:ext>
            </a:extLst>
          </p:cNvPr>
          <p:cNvSpPr/>
          <p:nvPr/>
        </p:nvSpPr>
        <p:spPr>
          <a:xfrm>
            <a:off x="6702605" y="537726"/>
            <a:ext cx="9460172" cy="2994423"/>
          </a:xfrm>
          <a:prstGeom prst="wedgeRoundRectCallout">
            <a:avLst>
              <a:gd name="adj1" fmla="val -79484"/>
              <a:gd name="adj2" fmla="val 43700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</a:rPr>
              <a:t>Câu 3: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sao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ngạc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nhiên khi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Tô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Hiến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0ABF29-DD62-4A39-AE83-EAA11778E3E1}"/>
              </a:ext>
            </a:extLst>
          </p:cNvPr>
          <p:cNvSpPr/>
          <p:nvPr/>
        </p:nvSpPr>
        <p:spPr>
          <a:xfrm>
            <a:off x="4915892" y="5863053"/>
            <a:ext cx="9104908" cy="362384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dirty="0" err="1">
                <a:solidFill>
                  <a:schemeClr val="tx1"/>
                </a:solidFill>
              </a:rPr>
              <a:t>Vì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thái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hậu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nghĩ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rằng</a:t>
            </a:r>
            <a:r>
              <a:rPr lang="vi-VN" sz="3600" dirty="0">
                <a:solidFill>
                  <a:schemeClr val="tx1"/>
                </a:solidFill>
              </a:rPr>
              <a:t> ông </a:t>
            </a:r>
            <a:r>
              <a:rPr lang="vi-VN" sz="3600" dirty="0" err="1">
                <a:solidFill>
                  <a:schemeClr val="tx1"/>
                </a:solidFill>
              </a:rPr>
              <a:t>sẽ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tiến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cử</a:t>
            </a:r>
            <a:r>
              <a:rPr lang="vi-VN" sz="3600" dirty="0">
                <a:solidFill>
                  <a:schemeClr val="tx1"/>
                </a:solidFill>
              </a:rPr>
              <a:t> quan tham tri </a:t>
            </a:r>
            <a:r>
              <a:rPr lang="vi-VN" sz="3600" dirty="0" err="1">
                <a:solidFill>
                  <a:schemeClr val="tx1"/>
                </a:solidFill>
              </a:rPr>
              <a:t>chính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sự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Vũ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Tán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Đường</a:t>
            </a:r>
            <a:r>
              <a:rPr lang="vi-VN" sz="3600" dirty="0">
                <a:solidFill>
                  <a:schemeClr val="tx1"/>
                </a:solidFill>
              </a:rPr>
              <a:t>. Khi Tô </a:t>
            </a:r>
            <a:r>
              <a:rPr lang="vi-VN" sz="3600" dirty="0" err="1">
                <a:solidFill>
                  <a:schemeClr val="tx1"/>
                </a:solidFill>
              </a:rPr>
              <a:t>Hiến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Thành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bị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bệnh</a:t>
            </a:r>
            <a:r>
              <a:rPr lang="vi-VN" sz="3600" dirty="0">
                <a:solidFill>
                  <a:schemeClr val="tx1"/>
                </a:solidFill>
              </a:rPr>
              <a:t>, </a:t>
            </a:r>
            <a:r>
              <a:rPr lang="vi-VN" sz="3600" dirty="0" err="1">
                <a:solidFill>
                  <a:schemeClr val="tx1"/>
                </a:solidFill>
              </a:rPr>
              <a:t>Vũ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Tán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Đường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đã</a:t>
            </a:r>
            <a:r>
              <a:rPr lang="vi-VN" sz="3600" dirty="0">
                <a:solidFill>
                  <a:schemeClr val="tx1"/>
                </a:solidFill>
              </a:rPr>
              <a:t> chăm </a:t>
            </a:r>
            <a:r>
              <a:rPr lang="vi-VN" sz="3600" dirty="0" err="1">
                <a:solidFill>
                  <a:schemeClr val="tx1"/>
                </a:solidFill>
              </a:rPr>
              <a:t>sóc</a:t>
            </a:r>
            <a:r>
              <a:rPr lang="vi-VN" sz="3600" dirty="0">
                <a:solidFill>
                  <a:schemeClr val="tx1"/>
                </a:solidFill>
              </a:rPr>
              <a:t> ông </a:t>
            </a:r>
            <a:r>
              <a:rPr lang="vi-VN" sz="3600" dirty="0" err="1">
                <a:solidFill>
                  <a:schemeClr val="tx1"/>
                </a:solidFill>
              </a:rPr>
              <a:t>rất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tận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tụy</a:t>
            </a:r>
            <a:r>
              <a:rPr lang="vi-VN" sz="36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3507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2E958EF8-1459-4B13-9CBC-2ABBF9777F90}"/>
              </a:ext>
            </a:extLst>
          </p:cNvPr>
          <p:cNvSpPr txBox="1"/>
          <p:nvPr/>
        </p:nvSpPr>
        <p:spPr>
          <a:xfrm>
            <a:off x="3708622" y="995865"/>
            <a:ext cx="11777789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36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Câu 4: 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Tô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Hiến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như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3DC850-1385-44B3-8A29-FF0C164554FD}"/>
              </a:ext>
            </a:extLst>
          </p:cNvPr>
          <p:cNvSpPr txBox="1"/>
          <p:nvPr/>
        </p:nvSpPr>
        <p:spPr>
          <a:xfrm>
            <a:off x="9829800" y="4551294"/>
            <a:ext cx="6858000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Ông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ông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chứ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không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hầu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hạ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giỏi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488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2E958EF8-1459-4B13-9CBC-2ABBF9777F90}"/>
              </a:ext>
            </a:extLst>
          </p:cNvPr>
          <p:cNvSpPr txBox="1"/>
          <p:nvPr/>
        </p:nvSpPr>
        <p:spPr>
          <a:xfrm>
            <a:off x="3708622" y="995865"/>
            <a:ext cx="11777789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36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Câu 5: 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Qua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Tô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Hiến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em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suy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ông?</a:t>
            </a:r>
            <a:endParaRPr lang="vi-VN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3DC850-1385-44B3-8A29-FF0C164554FD}"/>
              </a:ext>
            </a:extLst>
          </p:cNvPr>
          <p:cNvSpPr txBox="1"/>
          <p:nvPr/>
        </p:nvSpPr>
        <p:spPr>
          <a:xfrm>
            <a:off x="9829800" y="4551294"/>
            <a:ext cx="6858000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/>
              <a:t>Tô </a:t>
            </a:r>
            <a:r>
              <a:rPr lang="vi-VN" sz="3600" dirty="0" err="1"/>
              <a:t>Hiến</a:t>
            </a:r>
            <a:r>
              <a:rPr lang="vi-VN" sz="3600" dirty="0"/>
              <a:t> </a:t>
            </a:r>
            <a:r>
              <a:rPr lang="vi-VN" sz="3600" dirty="0" err="1"/>
              <a:t>Thành</a:t>
            </a:r>
            <a:r>
              <a:rPr lang="vi-VN" sz="3600" dirty="0"/>
              <a:t> </a:t>
            </a:r>
            <a:r>
              <a:rPr lang="vi-VN" sz="3600" dirty="0" err="1"/>
              <a:t>là</a:t>
            </a:r>
            <a:r>
              <a:rPr lang="vi-VN" sz="3600" dirty="0"/>
              <a:t> </a:t>
            </a:r>
            <a:r>
              <a:rPr lang="vi-VN" sz="3600" dirty="0" err="1"/>
              <a:t>người</a:t>
            </a:r>
            <a:r>
              <a:rPr lang="vi-VN" sz="3600" dirty="0"/>
              <a:t> </a:t>
            </a:r>
            <a:r>
              <a:rPr lang="vi-VN" sz="3600" dirty="0" err="1"/>
              <a:t>hết</a:t>
            </a:r>
            <a:r>
              <a:rPr lang="vi-VN" sz="3600" dirty="0"/>
              <a:t> </a:t>
            </a:r>
            <a:r>
              <a:rPr lang="vi-VN" sz="3600" dirty="0" err="1"/>
              <a:t>sức</a:t>
            </a:r>
            <a:r>
              <a:rPr lang="vi-VN" sz="3600" dirty="0"/>
              <a:t> </a:t>
            </a:r>
            <a:r>
              <a:rPr lang="vi-VN" sz="3600" dirty="0" err="1"/>
              <a:t>chính</a:t>
            </a:r>
            <a:r>
              <a:rPr lang="vi-VN" sz="3600" dirty="0"/>
              <a:t> </a:t>
            </a:r>
            <a:r>
              <a:rPr lang="vi-VN" sz="3600" dirty="0" err="1"/>
              <a:t>trực</a:t>
            </a:r>
            <a:r>
              <a:rPr lang="vi-VN" sz="3600" dirty="0"/>
              <a:t>, </a:t>
            </a:r>
            <a:r>
              <a:rPr lang="vi-VN" sz="3600" dirty="0" err="1"/>
              <a:t>thẳng</a:t>
            </a:r>
            <a:r>
              <a:rPr lang="vi-VN" sz="3600" dirty="0"/>
              <a:t> </a:t>
            </a:r>
            <a:r>
              <a:rPr lang="vi-VN" sz="3600" dirty="0" err="1"/>
              <a:t>thắn</a:t>
            </a:r>
            <a:r>
              <a:rPr lang="vi-VN" sz="3600" dirty="0"/>
              <a:t>, </a:t>
            </a:r>
            <a:r>
              <a:rPr lang="vi-VN" sz="3600" dirty="0" err="1"/>
              <a:t>hết</a:t>
            </a:r>
            <a:r>
              <a:rPr lang="vi-VN" sz="3600" dirty="0"/>
              <a:t> </a:t>
            </a:r>
            <a:r>
              <a:rPr lang="vi-VN" sz="3600" dirty="0" err="1"/>
              <a:t>lòng</a:t>
            </a:r>
            <a:r>
              <a:rPr lang="vi-VN" sz="3600" dirty="0"/>
              <a:t> </a:t>
            </a:r>
            <a:r>
              <a:rPr lang="vi-VN" sz="3600" dirty="0" err="1"/>
              <a:t>vì</a:t>
            </a:r>
            <a:r>
              <a:rPr lang="vi-VN" sz="3600" dirty="0"/>
              <a:t> dân </a:t>
            </a:r>
            <a:r>
              <a:rPr lang="vi-VN" sz="3600" dirty="0" err="1"/>
              <a:t>vì</a:t>
            </a:r>
            <a:r>
              <a:rPr lang="vi-VN" sz="3600" dirty="0"/>
              <a:t> </a:t>
            </a:r>
            <a:r>
              <a:rPr lang="vi-VN" sz="3600" dirty="0" err="1"/>
              <a:t>nước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01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30642" y="4051364"/>
            <a:ext cx="6694939" cy="4553268"/>
            <a:chOff x="0" y="0"/>
            <a:chExt cx="1763276" cy="11992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63276" cy="1199215"/>
            </a:xfrm>
            <a:custGeom>
              <a:avLst/>
              <a:gdLst/>
              <a:ahLst/>
              <a:cxnLst/>
              <a:rect l="l" t="t" r="r" b="b"/>
              <a:pathLst>
                <a:path w="1763276" h="1199215">
                  <a:moveTo>
                    <a:pt x="58976" y="0"/>
                  </a:moveTo>
                  <a:lnTo>
                    <a:pt x="1704301" y="0"/>
                  </a:lnTo>
                  <a:cubicBezTo>
                    <a:pt x="1719942" y="0"/>
                    <a:pt x="1734943" y="6213"/>
                    <a:pt x="1746003" y="17274"/>
                  </a:cubicBezTo>
                  <a:cubicBezTo>
                    <a:pt x="1757063" y="28334"/>
                    <a:pt x="1763276" y="43334"/>
                    <a:pt x="1763276" y="58976"/>
                  </a:cubicBezTo>
                  <a:lnTo>
                    <a:pt x="1763276" y="1140239"/>
                  </a:lnTo>
                  <a:cubicBezTo>
                    <a:pt x="1763276" y="1155880"/>
                    <a:pt x="1757063" y="1170881"/>
                    <a:pt x="1746003" y="1181941"/>
                  </a:cubicBezTo>
                  <a:cubicBezTo>
                    <a:pt x="1734943" y="1193001"/>
                    <a:pt x="1719942" y="1199215"/>
                    <a:pt x="1704301" y="1199215"/>
                  </a:cubicBezTo>
                  <a:lnTo>
                    <a:pt x="58976" y="1199215"/>
                  </a:lnTo>
                  <a:cubicBezTo>
                    <a:pt x="43334" y="1199215"/>
                    <a:pt x="28334" y="1193001"/>
                    <a:pt x="17274" y="1181941"/>
                  </a:cubicBezTo>
                  <a:cubicBezTo>
                    <a:pt x="6213" y="1170881"/>
                    <a:pt x="0" y="1155880"/>
                    <a:pt x="0" y="1140239"/>
                  </a:cubicBezTo>
                  <a:lnTo>
                    <a:pt x="0" y="58976"/>
                  </a:lnTo>
                  <a:cubicBezTo>
                    <a:pt x="0" y="43334"/>
                    <a:pt x="6213" y="28334"/>
                    <a:pt x="17274" y="17274"/>
                  </a:cubicBezTo>
                  <a:cubicBezTo>
                    <a:pt x="28334" y="6213"/>
                    <a:pt x="43334" y="0"/>
                    <a:pt x="58976" y="0"/>
                  </a:cubicBezTo>
                  <a:close/>
                </a:path>
              </a:pathLst>
            </a:custGeom>
            <a:solidFill>
              <a:srgbClr val="5B96A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450854" y="4192699"/>
            <a:ext cx="6454516" cy="4270598"/>
            <a:chOff x="0" y="0"/>
            <a:chExt cx="1699955" cy="11247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99955" cy="1124767"/>
            </a:xfrm>
            <a:custGeom>
              <a:avLst/>
              <a:gdLst/>
              <a:ahLst/>
              <a:cxnLst/>
              <a:rect l="l" t="t" r="r" b="b"/>
              <a:pathLst>
                <a:path w="1699955" h="1124767">
                  <a:moveTo>
                    <a:pt x="61172" y="0"/>
                  </a:moveTo>
                  <a:lnTo>
                    <a:pt x="1638782" y="0"/>
                  </a:lnTo>
                  <a:cubicBezTo>
                    <a:pt x="1672567" y="0"/>
                    <a:pt x="1699955" y="27388"/>
                    <a:pt x="1699955" y="61172"/>
                  </a:cubicBezTo>
                  <a:lnTo>
                    <a:pt x="1699955" y="1063594"/>
                  </a:lnTo>
                  <a:cubicBezTo>
                    <a:pt x="1699955" y="1079818"/>
                    <a:pt x="1693510" y="1095378"/>
                    <a:pt x="1682038" y="1106850"/>
                  </a:cubicBezTo>
                  <a:cubicBezTo>
                    <a:pt x="1670566" y="1118322"/>
                    <a:pt x="1655006" y="1124767"/>
                    <a:pt x="1638782" y="1124767"/>
                  </a:cubicBezTo>
                  <a:lnTo>
                    <a:pt x="61172" y="1124767"/>
                  </a:lnTo>
                  <a:cubicBezTo>
                    <a:pt x="27388" y="1124767"/>
                    <a:pt x="0" y="1097379"/>
                    <a:pt x="0" y="1063594"/>
                  </a:cubicBezTo>
                  <a:lnTo>
                    <a:pt x="0" y="61172"/>
                  </a:lnTo>
                  <a:cubicBezTo>
                    <a:pt x="0" y="27388"/>
                    <a:pt x="27388" y="0"/>
                    <a:pt x="61172" y="0"/>
                  </a:cubicBezTo>
                  <a:close/>
                </a:path>
              </a:pathLst>
            </a:custGeom>
            <a:solidFill>
              <a:srgbClr val="FBF6E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262419" y="4051364"/>
            <a:ext cx="6694939" cy="4553268"/>
            <a:chOff x="0" y="0"/>
            <a:chExt cx="1763276" cy="119921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63276" cy="1199215"/>
            </a:xfrm>
            <a:custGeom>
              <a:avLst/>
              <a:gdLst/>
              <a:ahLst/>
              <a:cxnLst/>
              <a:rect l="l" t="t" r="r" b="b"/>
              <a:pathLst>
                <a:path w="1763276" h="1199215">
                  <a:moveTo>
                    <a:pt x="58976" y="0"/>
                  </a:moveTo>
                  <a:lnTo>
                    <a:pt x="1704301" y="0"/>
                  </a:lnTo>
                  <a:cubicBezTo>
                    <a:pt x="1719942" y="0"/>
                    <a:pt x="1734943" y="6213"/>
                    <a:pt x="1746003" y="17274"/>
                  </a:cubicBezTo>
                  <a:cubicBezTo>
                    <a:pt x="1757063" y="28334"/>
                    <a:pt x="1763276" y="43334"/>
                    <a:pt x="1763276" y="58976"/>
                  </a:cubicBezTo>
                  <a:lnTo>
                    <a:pt x="1763276" y="1140239"/>
                  </a:lnTo>
                  <a:cubicBezTo>
                    <a:pt x="1763276" y="1155880"/>
                    <a:pt x="1757063" y="1170881"/>
                    <a:pt x="1746003" y="1181941"/>
                  </a:cubicBezTo>
                  <a:cubicBezTo>
                    <a:pt x="1734943" y="1193001"/>
                    <a:pt x="1719942" y="1199215"/>
                    <a:pt x="1704301" y="1199215"/>
                  </a:cubicBezTo>
                  <a:lnTo>
                    <a:pt x="58976" y="1199215"/>
                  </a:lnTo>
                  <a:cubicBezTo>
                    <a:pt x="43334" y="1199215"/>
                    <a:pt x="28334" y="1193001"/>
                    <a:pt x="17274" y="1181941"/>
                  </a:cubicBezTo>
                  <a:cubicBezTo>
                    <a:pt x="6213" y="1170881"/>
                    <a:pt x="0" y="1155880"/>
                    <a:pt x="0" y="1140239"/>
                  </a:cubicBezTo>
                  <a:lnTo>
                    <a:pt x="0" y="58976"/>
                  </a:lnTo>
                  <a:cubicBezTo>
                    <a:pt x="0" y="43334"/>
                    <a:pt x="6213" y="28334"/>
                    <a:pt x="17274" y="17274"/>
                  </a:cubicBezTo>
                  <a:cubicBezTo>
                    <a:pt x="28334" y="6213"/>
                    <a:pt x="43334" y="0"/>
                    <a:pt x="58976" y="0"/>
                  </a:cubicBezTo>
                  <a:close/>
                </a:path>
              </a:pathLst>
            </a:custGeom>
            <a:solidFill>
              <a:srgbClr val="3E758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382630" y="4192699"/>
            <a:ext cx="6454516" cy="4270598"/>
            <a:chOff x="0" y="0"/>
            <a:chExt cx="1699955" cy="11247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99955" cy="1124767"/>
            </a:xfrm>
            <a:custGeom>
              <a:avLst/>
              <a:gdLst/>
              <a:ahLst/>
              <a:cxnLst/>
              <a:rect l="l" t="t" r="r" b="b"/>
              <a:pathLst>
                <a:path w="1699955" h="1124767">
                  <a:moveTo>
                    <a:pt x="61172" y="0"/>
                  </a:moveTo>
                  <a:lnTo>
                    <a:pt x="1638782" y="0"/>
                  </a:lnTo>
                  <a:cubicBezTo>
                    <a:pt x="1672567" y="0"/>
                    <a:pt x="1699955" y="27388"/>
                    <a:pt x="1699955" y="61172"/>
                  </a:cubicBezTo>
                  <a:lnTo>
                    <a:pt x="1699955" y="1063594"/>
                  </a:lnTo>
                  <a:cubicBezTo>
                    <a:pt x="1699955" y="1079818"/>
                    <a:pt x="1693510" y="1095378"/>
                    <a:pt x="1682038" y="1106850"/>
                  </a:cubicBezTo>
                  <a:cubicBezTo>
                    <a:pt x="1670566" y="1118322"/>
                    <a:pt x="1655006" y="1124767"/>
                    <a:pt x="1638782" y="1124767"/>
                  </a:cubicBezTo>
                  <a:lnTo>
                    <a:pt x="61172" y="1124767"/>
                  </a:lnTo>
                  <a:cubicBezTo>
                    <a:pt x="27388" y="1124767"/>
                    <a:pt x="0" y="1097379"/>
                    <a:pt x="0" y="1063594"/>
                  </a:cubicBezTo>
                  <a:lnTo>
                    <a:pt x="0" y="61172"/>
                  </a:lnTo>
                  <a:cubicBezTo>
                    <a:pt x="0" y="27388"/>
                    <a:pt x="27388" y="0"/>
                    <a:pt x="61172" y="0"/>
                  </a:cubicBezTo>
                  <a:close/>
                </a:path>
              </a:pathLst>
            </a:custGeom>
            <a:solidFill>
              <a:srgbClr val="FBF6EB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619668" y="1503170"/>
            <a:ext cx="15442157" cy="1350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18"/>
              </a:lnSpc>
            </a:pPr>
            <a:r>
              <a:rPr lang="vi-VN" sz="4800" b="1" dirty="0" err="1">
                <a:solidFill>
                  <a:srgbClr val="C00000"/>
                </a:solidFill>
              </a:rPr>
              <a:t>Đọc</a:t>
            </a:r>
            <a:r>
              <a:rPr lang="vi-VN" sz="4800" b="1" dirty="0">
                <a:solidFill>
                  <a:srgbClr val="C00000"/>
                </a:solidFill>
              </a:rPr>
              <a:t> </a:t>
            </a:r>
            <a:r>
              <a:rPr lang="vi-VN" sz="4800" b="1" dirty="0" err="1">
                <a:solidFill>
                  <a:srgbClr val="C00000"/>
                </a:solidFill>
              </a:rPr>
              <a:t>diễn</a:t>
            </a:r>
            <a:r>
              <a:rPr lang="vi-VN" sz="4800" b="1" dirty="0">
                <a:solidFill>
                  <a:srgbClr val="C00000"/>
                </a:solidFill>
              </a:rPr>
              <a:t> </a:t>
            </a:r>
            <a:r>
              <a:rPr lang="vi-VN" sz="4800" b="1" dirty="0" err="1">
                <a:solidFill>
                  <a:srgbClr val="C00000"/>
                </a:solidFill>
              </a:rPr>
              <a:t>cảm</a:t>
            </a:r>
            <a:r>
              <a:rPr lang="vi-VN" sz="4800" b="1" dirty="0">
                <a:solidFill>
                  <a:srgbClr val="C00000"/>
                </a:solidFill>
              </a:rPr>
              <a:t> văn </a:t>
            </a:r>
            <a:r>
              <a:rPr lang="vi-VN" sz="4800" b="1" dirty="0" err="1">
                <a:solidFill>
                  <a:srgbClr val="C00000"/>
                </a:solidFill>
              </a:rPr>
              <a:t>bản</a:t>
            </a:r>
            <a:r>
              <a:rPr lang="vi-VN" sz="4800" b="1" dirty="0">
                <a:solidFill>
                  <a:srgbClr val="C00000"/>
                </a:solidFill>
              </a:rPr>
              <a:t> </a:t>
            </a:r>
            <a:r>
              <a:rPr lang="vi-VN" sz="4800" b="1" i="1" dirty="0" err="1">
                <a:solidFill>
                  <a:srgbClr val="C00000"/>
                </a:solidFill>
              </a:rPr>
              <a:t>Một</a:t>
            </a:r>
            <a:r>
              <a:rPr lang="vi-VN" sz="4800" b="1" i="1" dirty="0">
                <a:solidFill>
                  <a:srgbClr val="C00000"/>
                </a:solidFill>
              </a:rPr>
              <a:t> </a:t>
            </a:r>
            <a:r>
              <a:rPr lang="vi-VN" sz="4800" b="1" i="1" dirty="0" err="1">
                <a:solidFill>
                  <a:srgbClr val="C00000"/>
                </a:solidFill>
              </a:rPr>
              <a:t>người</a:t>
            </a:r>
            <a:r>
              <a:rPr lang="vi-VN" sz="4800" b="1" i="1" dirty="0">
                <a:solidFill>
                  <a:srgbClr val="C00000"/>
                </a:solidFill>
              </a:rPr>
              <a:t> </a:t>
            </a:r>
            <a:r>
              <a:rPr lang="vi-VN" sz="4800" b="1" i="1" dirty="0" err="1">
                <a:solidFill>
                  <a:srgbClr val="C00000"/>
                </a:solidFill>
              </a:rPr>
              <a:t>chính</a:t>
            </a:r>
            <a:r>
              <a:rPr lang="vi-VN" sz="4800" b="1" i="1" dirty="0">
                <a:solidFill>
                  <a:srgbClr val="C00000"/>
                </a:solidFill>
              </a:rPr>
              <a:t> </a:t>
            </a:r>
            <a:r>
              <a:rPr lang="vi-VN" sz="4800" b="1" i="1" dirty="0" err="1">
                <a:solidFill>
                  <a:srgbClr val="C00000"/>
                </a:solidFill>
              </a:rPr>
              <a:t>trực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712344" y="5102851"/>
            <a:ext cx="6169120" cy="1747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nghỉ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hơi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văn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u="none" dirty="0">
              <a:solidFill>
                <a:srgbClr val="5B96A9"/>
              </a:solidFill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9914643" y="4611799"/>
            <a:ext cx="5528878" cy="3593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Nhấn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quan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khi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4000" u="none" dirty="0">
              <a:solidFill>
                <a:srgbClr val="5B96A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83411" y="2650480"/>
            <a:ext cx="15321178" cy="6919515"/>
            <a:chOff x="0" y="0"/>
            <a:chExt cx="1763276" cy="11992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63276" cy="1199215"/>
            </a:xfrm>
            <a:custGeom>
              <a:avLst/>
              <a:gdLst/>
              <a:ahLst/>
              <a:cxnLst/>
              <a:rect l="l" t="t" r="r" b="b"/>
              <a:pathLst>
                <a:path w="1763276" h="1199215">
                  <a:moveTo>
                    <a:pt x="58976" y="0"/>
                  </a:moveTo>
                  <a:lnTo>
                    <a:pt x="1704301" y="0"/>
                  </a:lnTo>
                  <a:cubicBezTo>
                    <a:pt x="1719942" y="0"/>
                    <a:pt x="1734943" y="6213"/>
                    <a:pt x="1746003" y="17274"/>
                  </a:cubicBezTo>
                  <a:cubicBezTo>
                    <a:pt x="1757063" y="28334"/>
                    <a:pt x="1763276" y="43334"/>
                    <a:pt x="1763276" y="58976"/>
                  </a:cubicBezTo>
                  <a:lnTo>
                    <a:pt x="1763276" y="1140239"/>
                  </a:lnTo>
                  <a:cubicBezTo>
                    <a:pt x="1763276" y="1155880"/>
                    <a:pt x="1757063" y="1170881"/>
                    <a:pt x="1746003" y="1181941"/>
                  </a:cubicBezTo>
                  <a:cubicBezTo>
                    <a:pt x="1734943" y="1193001"/>
                    <a:pt x="1719942" y="1199215"/>
                    <a:pt x="1704301" y="1199215"/>
                  </a:cubicBezTo>
                  <a:lnTo>
                    <a:pt x="58976" y="1199215"/>
                  </a:lnTo>
                  <a:cubicBezTo>
                    <a:pt x="43334" y="1199215"/>
                    <a:pt x="28334" y="1193001"/>
                    <a:pt x="17274" y="1181941"/>
                  </a:cubicBezTo>
                  <a:cubicBezTo>
                    <a:pt x="6213" y="1170881"/>
                    <a:pt x="0" y="1155880"/>
                    <a:pt x="0" y="1140239"/>
                  </a:cubicBezTo>
                  <a:lnTo>
                    <a:pt x="0" y="58976"/>
                  </a:lnTo>
                  <a:cubicBezTo>
                    <a:pt x="0" y="43334"/>
                    <a:pt x="6213" y="28334"/>
                    <a:pt x="17274" y="17274"/>
                  </a:cubicBezTo>
                  <a:cubicBezTo>
                    <a:pt x="28334" y="6213"/>
                    <a:pt x="43334" y="0"/>
                    <a:pt x="58976" y="0"/>
                  </a:cubicBezTo>
                  <a:close/>
                </a:path>
              </a:pathLst>
            </a:custGeom>
            <a:solidFill>
              <a:srgbClr val="5B96A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03623" y="2791816"/>
            <a:ext cx="14770976" cy="6489946"/>
            <a:chOff x="0" y="0"/>
            <a:chExt cx="1699955" cy="11247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99955" cy="1124767"/>
            </a:xfrm>
            <a:custGeom>
              <a:avLst/>
              <a:gdLst/>
              <a:ahLst/>
              <a:cxnLst/>
              <a:rect l="l" t="t" r="r" b="b"/>
              <a:pathLst>
                <a:path w="1699955" h="1124767">
                  <a:moveTo>
                    <a:pt x="61172" y="0"/>
                  </a:moveTo>
                  <a:lnTo>
                    <a:pt x="1638782" y="0"/>
                  </a:lnTo>
                  <a:cubicBezTo>
                    <a:pt x="1672567" y="0"/>
                    <a:pt x="1699955" y="27388"/>
                    <a:pt x="1699955" y="61172"/>
                  </a:cubicBezTo>
                  <a:lnTo>
                    <a:pt x="1699955" y="1063594"/>
                  </a:lnTo>
                  <a:cubicBezTo>
                    <a:pt x="1699955" y="1079818"/>
                    <a:pt x="1693510" y="1095378"/>
                    <a:pt x="1682038" y="1106850"/>
                  </a:cubicBezTo>
                  <a:cubicBezTo>
                    <a:pt x="1670566" y="1118322"/>
                    <a:pt x="1655006" y="1124767"/>
                    <a:pt x="1638782" y="1124767"/>
                  </a:cubicBezTo>
                  <a:lnTo>
                    <a:pt x="61172" y="1124767"/>
                  </a:lnTo>
                  <a:cubicBezTo>
                    <a:pt x="27388" y="1124767"/>
                    <a:pt x="0" y="1097379"/>
                    <a:pt x="0" y="1063594"/>
                  </a:cubicBezTo>
                  <a:lnTo>
                    <a:pt x="0" y="61172"/>
                  </a:lnTo>
                  <a:cubicBezTo>
                    <a:pt x="0" y="27388"/>
                    <a:pt x="27388" y="0"/>
                    <a:pt x="61172" y="0"/>
                  </a:cubicBezTo>
                  <a:close/>
                </a:path>
              </a:pathLst>
            </a:custGeom>
            <a:solidFill>
              <a:srgbClr val="FBF6E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2300997" y="3169529"/>
            <a:ext cx="13345346" cy="5714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3600" dirty="0"/>
              <a:t>Quan tham tri </a:t>
            </a:r>
            <a:r>
              <a:rPr lang="vi-VN" sz="3600" dirty="0" err="1"/>
              <a:t>chính</a:t>
            </a:r>
            <a:r>
              <a:rPr lang="vi-VN" sz="3600" dirty="0"/>
              <a:t> </a:t>
            </a:r>
            <a:r>
              <a:rPr lang="vi-VN" sz="3600" dirty="0" err="1"/>
              <a:t>sự</a:t>
            </a:r>
            <a:r>
              <a:rPr lang="vi-VN" sz="3600" dirty="0"/>
              <a:t> </a:t>
            </a:r>
            <a:r>
              <a:rPr lang="vi-VN" sz="3600" dirty="0" err="1"/>
              <a:t>là</a:t>
            </a:r>
            <a:r>
              <a:rPr lang="vi-VN" sz="3600" dirty="0"/>
              <a:t> </a:t>
            </a:r>
            <a:r>
              <a:rPr lang="vi-VN" sz="3600" dirty="0" err="1"/>
              <a:t>Vũ</a:t>
            </a:r>
            <a:r>
              <a:rPr lang="vi-VN" sz="3600" dirty="0"/>
              <a:t> </a:t>
            </a:r>
            <a:r>
              <a:rPr lang="vi-VN" sz="3600" dirty="0" err="1"/>
              <a:t>Tán</a:t>
            </a:r>
            <a:r>
              <a:rPr lang="vi-VN" sz="3600" dirty="0"/>
              <a:t> </a:t>
            </a:r>
            <a:r>
              <a:rPr lang="vi-VN" sz="3600" dirty="0" err="1"/>
              <a:t>Đường</a:t>
            </a:r>
            <a:r>
              <a:rPr lang="vi-VN" sz="3600" dirty="0"/>
              <a:t>/ </a:t>
            </a:r>
            <a:r>
              <a:rPr lang="vi-VN" sz="3600" b="1" dirty="0" err="1"/>
              <a:t>ngày</a:t>
            </a:r>
            <a:r>
              <a:rPr lang="vi-VN" sz="3600" b="1" dirty="0"/>
              <a:t> đêm </a:t>
            </a:r>
            <a:r>
              <a:rPr lang="vi-VN" sz="3600" b="1" dirty="0" err="1"/>
              <a:t>hầu</a:t>
            </a:r>
            <a:r>
              <a:rPr lang="vi-VN" sz="3600" b="1" dirty="0"/>
              <a:t> </a:t>
            </a:r>
            <a:r>
              <a:rPr lang="vi-VN" sz="3600" b="1" dirty="0" err="1"/>
              <a:t>hạ</a:t>
            </a:r>
            <a:r>
              <a:rPr lang="vi-VN" sz="3600" dirty="0"/>
              <a:t> bên </a:t>
            </a:r>
            <a:r>
              <a:rPr lang="vi-VN" sz="3600" dirty="0" err="1"/>
              <a:t>giường</a:t>
            </a:r>
            <a:r>
              <a:rPr lang="vi-VN" sz="3600" dirty="0"/>
              <a:t> </a:t>
            </a:r>
            <a:r>
              <a:rPr lang="vi-VN" sz="3600" dirty="0" err="1"/>
              <a:t>bệnh</a:t>
            </a:r>
            <a:r>
              <a:rPr lang="vi-VN" sz="3600" dirty="0"/>
              <a:t>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3600" dirty="0" err="1"/>
              <a:t>Còn</a:t>
            </a:r>
            <a:r>
              <a:rPr lang="vi-VN" sz="3600" dirty="0"/>
              <a:t> </a:t>
            </a:r>
            <a:r>
              <a:rPr lang="vi-VN" sz="3600" b="1" dirty="0" err="1"/>
              <a:t>gián</a:t>
            </a:r>
            <a:r>
              <a:rPr lang="vi-VN" sz="3600" b="1" dirty="0"/>
              <a:t> </a:t>
            </a:r>
            <a:r>
              <a:rPr lang="vi-VN" sz="3600" b="1" dirty="0" err="1"/>
              <a:t>nghị</a:t>
            </a:r>
            <a:r>
              <a:rPr lang="vi-VN" sz="3600" b="1" dirty="0"/>
              <a:t> </a:t>
            </a:r>
            <a:r>
              <a:rPr lang="vi-VN" sz="3600" b="1" dirty="0" err="1"/>
              <a:t>đại</a:t>
            </a:r>
            <a:r>
              <a:rPr lang="vi-VN" sz="3600" b="1" dirty="0"/>
              <a:t> phu</a:t>
            </a:r>
            <a:r>
              <a:rPr lang="vi-VN" sz="3600" dirty="0"/>
              <a:t> </a:t>
            </a:r>
            <a:r>
              <a:rPr lang="vi-VN" sz="3600" dirty="0" err="1"/>
              <a:t>Trần</a:t>
            </a:r>
            <a:r>
              <a:rPr lang="vi-VN" sz="3600" dirty="0"/>
              <a:t> Trung </a:t>
            </a:r>
            <a:r>
              <a:rPr lang="vi-VN" sz="3600" dirty="0" err="1"/>
              <a:t>Tá</a:t>
            </a:r>
            <a:r>
              <a:rPr lang="vi-VN" sz="3600" dirty="0"/>
              <a:t>/ do </a:t>
            </a:r>
            <a:r>
              <a:rPr lang="vi-VN" sz="3600" b="1" dirty="0" err="1"/>
              <a:t>bận</a:t>
            </a:r>
            <a:r>
              <a:rPr lang="vi-VN" sz="3600" b="1" dirty="0"/>
              <a:t> </a:t>
            </a:r>
            <a:r>
              <a:rPr lang="vi-VN" sz="3600" b="1" dirty="0" err="1"/>
              <a:t>nhiều</a:t>
            </a:r>
            <a:r>
              <a:rPr lang="vi-VN" sz="3600" b="1" dirty="0"/>
              <a:t> công </a:t>
            </a:r>
            <a:r>
              <a:rPr lang="vi-VN" sz="3600" b="1" dirty="0" err="1"/>
              <a:t>việc</a:t>
            </a:r>
            <a:r>
              <a:rPr lang="vi-VN" sz="3600" dirty="0"/>
              <a:t>/ nên </a:t>
            </a:r>
            <a:r>
              <a:rPr lang="vi-VN" sz="3600" b="1" dirty="0"/>
              <a:t>không </a:t>
            </a:r>
            <a:r>
              <a:rPr lang="vi-VN" sz="3600" b="1" dirty="0" err="1"/>
              <a:t>mấy</a:t>
            </a:r>
            <a:r>
              <a:rPr lang="vi-VN" sz="3600" b="1" dirty="0"/>
              <a:t> khi</a:t>
            </a:r>
            <a:r>
              <a:rPr lang="vi-VN" sz="3600" dirty="0"/>
              <a:t> </a:t>
            </a:r>
            <a:r>
              <a:rPr lang="vi-VN" sz="3600" dirty="0" err="1"/>
              <a:t>tới</a:t>
            </a:r>
            <a:r>
              <a:rPr lang="vi-VN" sz="3600" dirty="0"/>
              <a:t> thăm Tô </a:t>
            </a:r>
            <a:r>
              <a:rPr lang="vi-VN" sz="3600" dirty="0" err="1"/>
              <a:t>Hiến</a:t>
            </a:r>
            <a:r>
              <a:rPr lang="vi-VN" sz="3600" dirty="0"/>
              <a:t> </a:t>
            </a:r>
            <a:r>
              <a:rPr lang="vi-VN" sz="3600" dirty="0" err="1"/>
              <a:t>Thành</a:t>
            </a:r>
            <a:r>
              <a:rPr lang="vi-VN" sz="3600" dirty="0"/>
              <a:t> </a:t>
            </a:r>
            <a:r>
              <a:rPr lang="vi-VN" sz="3600" dirty="0" err="1"/>
              <a:t>được</a:t>
            </a:r>
            <a:r>
              <a:rPr lang="vi-VN" sz="3600" dirty="0"/>
              <a:t>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3600" dirty="0" err="1"/>
              <a:t>Nếu</a:t>
            </a:r>
            <a:r>
              <a:rPr lang="vi-VN" sz="3600" dirty="0"/>
              <a:t> </a:t>
            </a:r>
            <a:r>
              <a:rPr lang="vi-VN" sz="3600" dirty="0" err="1"/>
              <a:t>thái</a:t>
            </a:r>
            <a:r>
              <a:rPr lang="vi-VN" sz="3600" dirty="0"/>
              <a:t> </a:t>
            </a:r>
            <a:r>
              <a:rPr lang="vi-VN" sz="3600" dirty="0" err="1"/>
              <a:t>hậu</a:t>
            </a:r>
            <a:r>
              <a:rPr lang="vi-VN" sz="3600" dirty="0"/>
              <a:t> </a:t>
            </a:r>
            <a:r>
              <a:rPr lang="vi-VN" sz="3600" dirty="0" err="1"/>
              <a:t>hỏi</a:t>
            </a:r>
            <a:r>
              <a:rPr lang="vi-VN" sz="3600" dirty="0"/>
              <a:t> </a:t>
            </a:r>
            <a:r>
              <a:rPr lang="vi-VN" sz="3600" dirty="0" err="1"/>
              <a:t>người</a:t>
            </a:r>
            <a:r>
              <a:rPr lang="vi-VN" sz="3600" dirty="0"/>
              <a:t> </a:t>
            </a:r>
            <a:r>
              <a:rPr lang="vi-VN" sz="3600" b="1" dirty="0" err="1"/>
              <a:t>hầu</a:t>
            </a:r>
            <a:r>
              <a:rPr lang="vi-VN" sz="3600" b="1" dirty="0"/>
              <a:t> </a:t>
            </a:r>
            <a:r>
              <a:rPr lang="vi-VN" sz="3600" b="1" dirty="0" err="1"/>
              <a:t>hạ</a:t>
            </a:r>
            <a:r>
              <a:rPr lang="vi-VN" sz="3600" b="1" dirty="0"/>
              <a:t> </a:t>
            </a:r>
            <a:r>
              <a:rPr lang="vi-VN" sz="3600" b="1" dirty="0" err="1"/>
              <a:t>giỏi</a:t>
            </a:r>
            <a:r>
              <a:rPr lang="vi-VN" sz="3600" dirty="0"/>
              <a:t>/ </a:t>
            </a:r>
            <a:r>
              <a:rPr lang="vi-VN" sz="3600" dirty="0" err="1"/>
              <a:t>thì</a:t>
            </a:r>
            <a:r>
              <a:rPr lang="vi-VN" sz="3600" dirty="0"/>
              <a:t> thân xin </a:t>
            </a:r>
            <a:r>
              <a:rPr lang="vi-VN" sz="3600" dirty="0" err="1"/>
              <a:t>cử</a:t>
            </a:r>
            <a:r>
              <a:rPr lang="vi-VN" sz="3600" dirty="0"/>
              <a:t> </a:t>
            </a:r>
            <a:r>
              <a:rPr lang="vi-VN" sz="3600" dirty="0" err="1"/>
              <a:t>Vũ</a:t>
            </a:r>
            <a:r>
              <a:rPr lang="vi-VN" sz="3600" dirty="0"/>
              <a:t> </a:t>
            </a:r>
            <a:r>
              <a:rPr lang="vi-VN" sz="3600" dirty="0" err="1"/>
              <a:t>Tán</a:t>
            </a:r>
            <a:r>
              <a:rPr lang="vi-VN" sz="3600" dirty="0"/>
              <a:t> </a:t>
            </a:r>
            <a:r>
              <a:rPr lang="vi-VN" sz="3600" dirty="0" err="1"/>
              <a:t>Đường</a:t>
            </a:r>
            <a:r>
              <a:rPr lang="vi-VN" sz="3600" dirty="0"/>
              <a:t>,/ </a:t>
            </a:r>
            <a:r>
              <a:rPr lang="vi-VN" sz="3600" dirty="0" err="1"/>
              <a:t>còn</a:t>
            </a:r>
            <a:r>
              <a:rPr lang="vi-VN" sz="3600" dirty="0"/>
              <a:t> </a:t>
            </a:r>
            <a:r>
              <a:rPr lang="vi-VN" sz="3600" dirty="0" err="1"/>
              <a:t>hỏi</a:t>
            </a:r>
            <a:r>
              <a:rPr lang="vi-VN" sz="3600" dirty="0"/>
              <a:t> </a:t>
            </a:r>
            <a:r>
              <a:rPr lang="vi-VN" sz="3600" dirty="0" err="1"/>
              <a:t>người</a:t>
            </a:r>
            <a:r>
              <a:rPr lang="vi-VN" sz="3600" dirty="0"/>
              <a:t> </a:t>
            </a:r>
            <a:r>
              <a:rPr lang="vi-VN" sz="3600" b="1" dirty="0" err="1"/>
              <a:t>tài</a:t>
            </a:r>
            <a:r>
              <a:rPr lang="vi-VN" sz="3600" b="1" dirty="0"/>
              <a:t> ba </a:t>
            </a:r>
            <a:r>
              <a:rPr lang="vi-VN" sz="3600" b="1" dirty="0" err="1"/>
              <a:t>giúp</a:t>
            </a:r>
            <a:r>
              <a:rPr lang="vi-VN" sz="3600" b="1" dirty="0"/>
              <a:t> </a:t>
            </a:r>
            <a:r>
              <a:rPr lang="vi-VN" sz="3600" b="1" dirty="0" err="1"/>
              <a:t>nước</a:t>
            </a:r>
            <a:r>
              <a:rPr lang="vi-VN" sz="3600" dirty="0"/>
              <a:t>,/ </a:t>
            </a:r>
            <a:r>
              <a:rPr lang="vi-VN" sz="3600" dirty="0" err="1"/>
              <a:t>thần</a:t>
            </a:r>
            <a:r>
              <a:rPr lang="vi-VN" sz="3600" dirty="0"/>
              <a:t> xin </a:t>
            </a:r>
            <a:r>
              <a:rPr lang="vi-VN" sz="3600" dirty="0" err="1"/>
              <a:t>cử</a:t>
            </a:r>
            <a:r>
              <a:rPr lang="vi-VN" sz="3600" dirty="0"/>
              <a:t> </a:t>
            </a:r>
            <a:r>
              <a:rPr lang="vi-VN" sz="3600" dirty="0" err="1"/>
              <a:t>Trần</a:t>
            </a:r>
            <a:r>
              <a:rPr lang="vi-VN" sz="3600" dirty="0"/>
              <a:t> Trung </a:t>
            </a:r>
            <a:r>
              <a:rPr lang="vi-VN" sz="3600" dirty="0" err="1"/>
              <a:t>Tá</a:t>
            </a:r>
            <a:r>
              <a:rPr lang="vi-VN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48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6530" y="3820633"/>
            <a:ext cx="6694939" cy="4553268"/>
            <a:chOff x="0" y="0"/>
            <a:chExt cx="1763276" cy="11992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63276" cy="1199215"/>
            </a:xfrm>
            <a:custGeom>
              <a:avLst/>
              <a:gdLst/>
              <a:ahLst/>
              <a:cxnLst/>
              <a:rect l="l" t="t" r="r" b="b"/>
              <a:pathLst>
                <a:path w="1763276" h="1199215">
                  <a:moveTo>
                    <a:pt x="58976" y="0"/>
                  </a:moveTo>
                  <a:lnTo>
                    <a:pt x="1704301" y="0"/>
                  </a:lnTo>
                  <a:cubicBezTo>
                    <a:pt x="1719942" y="0"/>
                    <a:pt x="1734943" y="6213"/>
                    <a:pt x="1746003" y="17274"/>
                  </a:cubicBezTo>
                  <a:cubicBezTo>
                    <a:pt x="1757063" y="28334"/>
                    <a:pt x="1763276" y="43334"/>
                    <a:pt x="1763276" y="58976"/>
                  </a:cubicBezTo>
                  <a:lnTo>
                    <a:pt x="1763276" y="1140239"/>
                  </a:lnTo>
                  <a:cubicBezTo>
                    <a:pt x="1763276" y="1155880"/>
                    <a:pt x="1757063" y="1170881"/>
                    <a:pt x="1746003" y="1181941"/>
                  </a:cubicBezTo>
                  <a:cubicBezTo>
                    <a:pt x="1734943" y="1193001"/>
                    <a:pt x="1719942" y="1199215"/>
                    <a:pt x="1704301" y="1199215"/>
                  </a:cubicBezTo>
                  <a:lnTo>
                    <a:pt x="58976" y="1199215"/>
                  </a:lnTo>
                  <a:cubicBezTo>
                    <a:pt x="43334" y="1199215"/>
                    <a:pt x="28334" y="1193001"/>
                    <a:pt x="17274" y="1181941"/>
                  </a:cubicBezTo>
                  <a:cubicBezTo>
                    <a:pt x="6213" y="1170881"/>
                    <a:pt x="0" y="1155880"/>
                    <a:pt x="0" y="1140239"/>
                  </a:cubicBezTo>
                  <a:lnTo>
                    <a:pt x="0" y="58976"/>
                  </a:lnTo>
                  <a:cubicBezTo>
                    <a:pt x="0" y="43334"/>
                    <a:pt x="6213" y="28334"/>
                    <a:pt x="17274" y="17274"/>
                  </a:cubicBezTo>
                  <a:cubicBezTo>
                    <a:pt x="28334" y="6213"/>
                    <a:pt x="43334" y="0"/>
                    <a:pt x="58976" y="0"/>
                  </a:cubicBezTo>
                  <a:close/>
                </a:path>
              </a:pathLst>
            </a:custGeom>
            <a:solidFill>
              <a:srgbClr val="5B96A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916742" y="3961968"/>
            <a:ext cx="6454516" cy="4270598"/>
            <a:chOff x="0" y="0"/>
            <a:chExt cx="1699955" cy="11247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99955" cy="1124767"/>
            </a:xfrm>
            <a:custGeom>
              <a:avLst/>
              <a:gdLst/>
              <a:ahLst/>
              <a:cxnLst/>
              <a:rect l="l" t="t" r="r" b="b"/>
              <a:pathLst>
                <a:path w="1699955" h="1124767">
                  <a:moveTo>
                    <a:pt x="61172" y="0"/>
                  </a:moveTo>
                  <a:lnTo>
                    <a:pt x="1638782" y="0"/>
                  </a:lnTo>
                  <a:cubicBezTo>
                    <a:pt x="1672567" y="0"/>
                    <a:pt x="1699955" y="27388"/>
                    <a:pt x="1699955" y="61172"/>
                  </a:cubicBezTo>
                  <a:lnTo>
                    <a:pt x="1699955" y="1063594"/>
                  </a:lnTo>
                  <a:cubicBezTo>
                    <a:pt x="1699955" y="1079818"/>
                    <a:pt x="1693510" y="1095378"/>
                    <a:pt x="1682038" y="1106850"/>
                  </a:cubicBezTo>
                  <a:cubicBezTo>
                    <a:pt x="1670566" y="1118322"/>
                    <a:pt x="1655006" y="1124767"/>
                    <a:pt x="1638782" y="1124767"/>
                  </a:cubicBezTo>
                  <a:lnTo>
                    <a:pt x="61172" y="1124767"/>
                  </a:lnTo>
                  <a:cubicBezTo>
                    <a:pt x="27388" y="1124767"/>
                    <a:pt x="0" y="1097379"/>
                    <a:pt x="0" y="1063594"/>
                  </a:cubicBezTo>
                  <a:lnTo>
                    <a:pt x="0" y="61172"/>
                  </a:lnTo>
                  <a:cubicBezTo>
                    <a:pt x="0" y="27388"/>
                    <a:pt x="27388" y="0"/>
                    <a:pt x="61172" y="0"/>
                  </a:cubicBezTo>
                  <a:close/>
                </a:path>
              </a:pathLst>
            </a:custGeom>
            <a:solidFill>
              <a:srgbClr val="FBF6E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6178232" y="4872120"/>
            <a:ext cx="6169120" cy="1747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vi-VN" sz="4000" dirty="0" err="1"/>
              <a:t>Chuẩn</a:t>
            </a:r>
            <a:r>
              <a:rPr lang="vi-VN" sz="4000" dirty="0"/>
              <a:t> </a:t>
            </a:r>
            <a:r>
              <a:rPr lang="vi-VN" sz="4000" dirty="0" err="1"/>
              <a:t>bị</a:t>
            </a:r>
            <a:r>
              <a:rPr lang="vi-VN" sz="4000" dirty="0"/>
              <a:t> cho </a:t>
            </a:r>
            <a:r>
              <a:rPr lang="vi-VN" sz="4000" dirty="0" err="1"/>
              <a:t>bài</a:t>
            </a:r>
            <a:r>
              <a:rPr lang="vi-VN" sz="4000" dirty="0"/>
              <a:t> </a:t>
            </a:r>
            <a:r>
              <a:rPr lang="vi-VN" sz="4000" dirty="0" err="1"/>
              <a:t>luyện</a:t>
            </a:r>
            <a:r>
              <a:rPr lang="vi-VN" sz="4000" dirty="0"/>
              <a:t> </a:t>
            </a:r>
            <a:r>
              <a:rPr lang="vi-VN" sz="4000" dirty="0" err="1"/>
              <a:t>từ</a:t>
            </a:r>
            <a:r>
              <a:rPr lang="vi-VN" sz="4000" dirty="0"/>
              <a:t> </a:t>
            </a:r>
            <a:r>
              <a:rPr lang="vi-VN" sz="4000" dirty="0" err="1"/>
              <a:t>và</a:t>
            </a:r>
            <a:r>
              <a:rPr lang="vi-VN" sz="4000" dirty="0"/>
              <a:t> câu </a:t>
            </a:r>
            <a:r>
              <a:rPr lang="vi-VN" sz="4000" i="1" dirty="0"/>
              <a:t>Nhân </a:t>
            </a:r>
            <a:r>
              <a:rPr lang="vi-VN" sz="4000" i="1" dirty="0" err="1"/>
              <a:t>hóa</a:t>
            </a:r>
            <a:r>
              <a:rPr lang="vi-VN" sz="4000" i="1" dirty="0"/>
              <a:t>.</a:t>
            </a:r>
            <a:endParaRPr lang="en-US" sz="7200" u="none" dirty="0">
              <a:solidFill>
                <a:srgbClr val="5B96A9"/>
              </a:solidFill>
            </a:endParaRPr>
          </a:p>
        </p:txBody>
      </p:sp>
      <p:sp>
        <p:nvSpPr>
          <p:cNvPr id="31" name="TextBox 8">
            <a:extLst>
              <a:ext uri="{FF2B5EF4-FFF2-40B4-BE49-F238E27FC236}">
                <a16:creationId xmlns:a16="http://schemas.microsoft.com/office/drawing/2014/main" id="{360C26AF-14D7-466E-BB1D-692FF6F528C2}"/>
              </a:ext>
            </a:extLst>
          </p:cNvPr>
          <p:cNvSpPr txBox="1"/>
          <p:nvPr/>
        </p:nvSpPr>
        <p:spPr>
          <a:xfrm>
            <a:off x="4386086" y="2054434"/>
            <a:ext cx="9515827" cy="1069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vi-VN" sz="7000" b="1" spc="13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 - DẶN DÒ</a:t>
            </a:r>
            <a:endParaRPr lang="en-US" sz="7000" b="1" spc="135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44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97362" y="1688602"/>
            <a:ext cx="12922857" cy="6849513"/>
          </a:xfrm>
          <a:custGeom>
            <a:avLst/>
            <a:gdLst/>
            <a:ahLst/>
            <a:cxnLst/>
            <a:rect l="l" t="t" r="r" b="b"/>
            <a:pathLst>
              <a:path w="12309266" h="6980380">
                <a:moveTo>
                  <a:pt x="0" y="0"/>
                </a:moveTo>
                <a:lnTo>
                  <a:pt x="12309266" y="0"/>
                </a:lnTo>
                <a:lnTo>
                  <a:pt x="12309266" y="6980380"/>
                </a:lnTo>
                <a:lnTo>
                  <a:pt x="0" y="6980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dirty="0"/>
          </a:p>
        </p:txBody>
      </p:sp>
      <p:sp>
        <p:nvSpPr>
          <p:cNvPr id="3" name="TextBox 3"/>
          <p:cNvSpPr txBox="1"/>
          <p:nvPr/>
        </p:nvSpPr>
        <p:spPr>
          <a:xfrm>
            <a:off x="2817300" y="3369444"/>
            <a:ext cx="13094923" cy="3772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45"/>
              </a:lnSpc>
            </a:pP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CÁM ƠN CÁC EM ĐÃ CHÚ Ý LẮNG NGHE</a:t>
            </a:r>
            <a:endParaRPr lang="en-US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11"/>
          <p:cNvSpPr txBox="1"/>
          <p:nvPr/>
        </p:nvSpPr>
        <p:spPr>
          <a:xfrm>
            <a:off x="2119130" y="1835739"/>
            <a:ext cx="8584157" cy="1547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79"/>
              </a:lnSpc>
            </a:pPr>
            <a:r>
              <a:rPr lang="vi-VN" sz="6600" b="1" dirty="0">
                <a:solidFill>
                  <a:srgbClr val="C00000"/>
                </a:solidFill>
              </a:rPr>
              <a:t>KHỞI ĐỘNG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31" name="TextBox 12"/>
          <p:cNvSpPr txBox="1"/>
          <p:nvPr/>
        </p:nvSpPr>
        <p:spPr>
          <a:xfrm>
            <a:off x="1187728" y="4877543"/>
            <a:ext cx="10361888" cy="823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nêu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thơ 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Cau.</a:t>
            </a:r>
            <a:endParaRPr lang="en-US" sz="4000" b="1" spc="300" dirty="0">
              <a:solidFill>
                <a:srgbClr val="5B96A9"/>
              </a:solidFill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2545335" y="6726499"/>
            <a:ext cx="9231600" cy="8239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Miêu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dáng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cây cau.</a:t>
            </a:r>
            <a:endParaRPr lang="en-US" sz="4000" u="none" dirty="0">
              <a:solidFill>
                <a:srgbClr val="5B96A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0">
            <a:extLst>
              <a:ext uri="{FF2B5EF4-FFF2-40B4-BE49-F238E27FC236}">
                <a16:creationId xmlns:a16="http://schemas.microsoft.com/office/drawing/2014/main" id="{E8E77B4E-0986-48E9-A182-BB1F036D74C9}"/>
              </a:ext>
            </a:extLst>
          </p:cNvPr>
          <p:cNvSpPr txBox="1"/>
          <p:nvPr/>
        </p:nvSpPr>
        <p:spPr>
          <a:xfrm>
            <a:off x="4486471" y="1732425"/>
            <a:ext cx="8805510" cy="1011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000" b="1" i="1" spc="2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vi-VN" sz="5000" b="1" i="1" spc="22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vi-VN" sz="5000" b="1" i="1" spc="2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tranh</a:t>
            </a:r>
          </a:p>
        </p:txBody>
      </p:sp>
    </p:spTree>
    <p:extLst>
      <p:ext uri="{BB962C8B-B14F-4D97-AF65-F5344CB8AC3E}">
        <p14:creationId xmlns:p14="http://schemas.microsoft.com/office/powerpoint/2010/main" val="23018582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0">
            <a:extLst>
              <a:ext uri="{FF2B5EF4-FFF2-40B4-BE49-F238E27FC236}">
                <a16:creationId xmlns:a16="http://schemas.microsoft.com/office/drawing/2014/main" id="{8E77047E-4548-4C2C-A68C-5C9355678F6A}"/>
              </a:ext>
            </a:extLst>
          </p:cNvPr>
          <p:cNvSpPr txBox="1"/>
          <p:nvPr/>
        </p:nvSpPr>
        <p:spPr>
          <a:xfrm>
            <a:off x="150005" y="3448807"/>
            <a:ext cx="17987989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spc="2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3: NHƯ MĂNG MỌC THẲNG</a:t>
            </a:r>
          </a:p>
          <a:p>
            <a:pPr algn="ctr">
              <a:lnSpc>
                <a:spcPct val="150000"/>
              </a:lnSpc>
            </a:pPr>
            <a:r>
              <a:rPr lang="vi-VN" sz="7200" b="1" spc="2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ĐỌC 2: MỘT NGƯỜI CHÍNH TRỰC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6799" y="4501762"/>
            <a:ext cx="4857241" cy="3013878"/>
            <a:chOff x="0" y="0"/>
            <a:chExt cx="1763276" cy="11992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63276" cy="1199215"/>
            </a:xfrm>
            <a:custGeom>
              <a:avLst/>
              <a:gdLst/>
              <a:ahLst/>
              <a:cxnLst/>
              <a:rect l="l" t="t" r="r" b="b"/>
              <a:pathLst>
                <a:path w="1763276" h="1199215">
                  <a:moveTo>
                    <a:pt x="58976" y="0"/>
                  </a:moveTo>
                  <a:lnTo>
                    <a:pt x="1704301" y="0"/>
                  </a:lnTo>
                  <a:cubicBezTo>
                    <a:pt x="1719942" y="0"/>
                    <a:pt x="1734943" y="6213"/>
                    <a:pt x="1746003" y="17274"/>
                  </a:cubicBezTo>
                  <a:cubicBezTo>
                    <a:pt x="1757063" y="28334"/>
                    <a:pt x="1763276" y="43334"/>
                    <a:pt x="1763276" y="58976"/>
                  </a:cubicBezTo>
                  <a:lnTo>
                    <a:pt x="1763276" y="1140239"/>
                  </a:lnTo>
                  <a:cubicBezTo>
                    <a:pt x="1763276" y="1155880"/>
                    <a:pt x="1757063" y="1170881"/>
                    <a:pt x="1746003" y="1181941"/>
                  </a:cubicBezTo>
                  <a:cubicBezTo>
                    <a:pt x="1734943" y="1193001"/>
                    <a:pt x="1719942" y="1199215"/>
                    <a:pt x="1704301" y="1199215"/>
                  </a:cubicBezTo>
                  <a:lnTo>
                    <a:pt x="58976" y="1199215"/>
                  </a:lnTo>
                  <a:cubicBezTo>
                    <a:pt x="43334" y="1199215"/>
                    <a:pt x="28334" y="1193001"/>
                    <a:pt x="17274" y="1181941"/>
                  </a:cubicBezTo>
                  <a:cubicBezTo>
                    <a:pt x="6213" y="1170881"/>
                    <a:pt x="0" y="1155880"/>
                    <a:pt x="0" y="1140239"/>
                  </a:cubicBezTo>
                  <a:lnTo>
                    <a:pt x="0" y="58976"/>
                  </a:lnTo>
                  <a:cubicBezTo>
                    <a:pt x="0" y="43334"/>
                    <a:pt x="6213" y="28334"/>
                    <a:pt x="17274" y="17274"/>
                  </a:cubicBezTo>
                  <a:cubicBezTo>
                    <a:pt x="28334" y="6213"/>
                    <a:pt x="43334" y="0"/>
                    <a:pt x="58976" y="0"/>
                  </a:cubicBezTo>
                  <a:close/>
                </a:path>
              </a:pathLst>
            </a:custGeom>
            <a:solidFill>
              <a:srgbClr val="5B96A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87011" y="4643097"/>
            <a:ext cx="4682812" cy="2826775"/>
            <a:chOff x="0" y="0"/>
            <a:chExt cx="1699955" cy="11247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99955" cy="1124767"/>
            </a:xfrm>
            <a:custGeom>
              <a:avLst/>
              <a:gdLst/>
              <a:ahLst/>
              <a:cxnLst/>
              <a:rect l="l" t="t" r="r" b="b"/>
              <a:pathLst>
                <a:path w="1699955" h="1124767">
                  <a:moveTo>
                    <a:pt x="61172" y="0"/>
                  </a:moveTo>
                  <a:lnTo>
                    <a:pt x="1638782" y="0"/>
                  </a:lnTo>
                  <a:cubicBezTo>
                    <a:pt x="1672567" y="0"/>
                    <a:pt x="1699955" y="27388"/>
                    <a:pt x="1699955" y="61172"/>
                  </a:cubicBezTo>
                  <a:lnTo>
                    <a:pt x="1699955" y="1063594"/>
                  </a:lnTo>
                  <a:cubicBezTo>
                    <a:pt x="1699955" y="1079818"/>
                    <a:pt x="1693510" y="1095378"/>
                    <a:pt x="1682038" y="1106850"/>
                  </a:cubicBezTo>
                  <a:cubicBezTo>
                    <a:pt x="1670566" y="1118322"/>
                    <a:pt x="1655006" y="1124767"/>
                    <a:pt x="1638782" y="1124767"/>
                  </a:cubicBezTo>
                  <a:lnTo>
                    <a:pt x="61172" y="1124767"/>
                  </a:lnTo>
                  <a:cubicBezTo>
                    <a:pt x="27388" y="1124767"/>
                    <a:pt x="0" y="1097379"/>
                    <a:pt x="0" y="1063594"/>
                  </a:cubicBezTo>
                  <a:lnTo>
                    <a:pt x="0" y="61172"/>
                  </a:lnTo>
                  <a:cubicBezTo>
                    <a:pt x="0" y="27388"/>
                    <a:pt x="27388" y="0"/>
                    <a:pt x="61172" y="0"/>
                  </a:cubicBezTo>
                  <a:close/>
                </a:path>
              </a:pathLst>
            </a:custGeom>
            <a:solidFill>
              <a:srgbClr val="FBF6E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786599" y="4501762"/>
            <a:ext cx="4857241" cy="3013878"/>
            <a:chOff x="0" y="0"/>
            <a:chExt cx="1763276" cy="119921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63276" cy="1199215"/>
            </a:xfrm>
            <a:custGeom>
              <a:avLst/>
              <a:gdLst/>
              <a:ahLst/>
              <a:cxnLst/>
              <a:rect l="l" t="t" r="r" b="b"/>
              <a:pathLst>
                <a:path w="1763276" h="1199215">
                  <a:moveTo>
                    <a:pt x="58976" y="0"/>
                  </a:moveTo>
                  <a:lnTo>
                    <a:pt x="1704301" y="0"/>
                  </a:lnTo>
                  <a:cubicBezTo>
                    <a:pt x="1719942" y="0"/>
                    <a:pt x="1734943" y="6213"/>
                    <a:pt x="1746003" y="17274"/>
                  </a:cubicBezTo>
                  <a:cubicBezTo>
                    <a:pt x="1757063" y="28334"/>
                    <a:pt x="1763276" y="43334"/>
                    <a:pt x="1763276" y="58976"/>
                  </a:cubicBezTo>
                  <a:lnTo>
                    <a:pt x="1763276" y="1140239"/>
                  </a:lnTo>
                  <a:cubicBezTo>
                    <a:pt x="1763276" y="1155880"/>
                    <a:pt x="1757063" y="1170881"/>
                    <a:pt x="1746003" y="1181941"/>
                  </a:cubicBezTo>
                  <a:cubicBezTo>
                    <a:pt x="1734943" y="1193001"/>
                    <a:pt x="1719942" y="1199215"/>
                    <a:pt x="1704301" y="1199215"/>
                  </a:cubicBezTo>
                  <a:lnTo>
                    <a:pt x="58976" y="1199215"/>
                  </a:lnTo>
                  <a:cubicBezTo>
                    <a:pt x="43334" y="1199215"/>
                    <a:pt x="28334" y="1193001"/>
                    <a:pt x="17274" y="1181941"/>
                  </a:cubicBezTo>
                  <a:cubicBezTo>
                    <a:pt x="6213" y="1170881"/>
                    <a:pt x="0" y="1155880"/>
                    <a:pt x="0" y="1140239"/>
                  </a:cubicBezTo>
                  <a:lnTo>
                    <a:pt x="0" y="58976"/>
                  </a:lnTo>
                  <a:cubicBezTo>
                    <a:pt x="0" y="43334"/>
                    <a:pt x="6213" y="28334"/>
                    <a:pt x="17274" y="17274"/>
                  </a:cubicBezTo>
                  <a:cubicBezTo>
                    <a:pt x="28334" y="6213"/>
                    <a:pt x="43334" y="0"/>
                    <a:pt x="58976" y="0"/>
                  </a:cubicBezTo>
                  <a:close/>
                </a:path>
              </a:pathLst>
            </a:custGeom>
            <a:solidFill>
              <a:srgbClr val="3E758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906810" y="4547344"/>
            <a:ext cx="4682812" cy="2922528"/>
            <a:chOff x="0" y="-38100"/>
            <a:chExt cx="1699955" cy="11628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99955" cy="1124767"/>
            </a:xfrm>
            <a:custGeom>
              <a:avLst/>
              <a:gdLst/>
              <a:ahLst/>
              <a:cxnLst/>
              <a:rect l="l" t="t" r="r" b="b"/>
              <a:pathLst>
                <a:path w="1699955" h="1124767">
                  <a:moveTo>
                    <a:pt x="61172" y="0"/>
                  </a:moveTo>
                  <a:lnTo>
                    <a:pt x="1638782" y="0"/>
                  </a:lnTo>
                  <a:cubicBezTo>
                    <a:pt x="1672567" y="0"/>
                    <a:pt x="1699955" y="27388"/>
                    <a:pt x="1699955" y="61172"/>
                  </a:cubicBezTo>
                  <a:lnTo>
                    <a:pt x="1699955" y="1063594"/>
                  </a:lnTo>
                  <a:cubicBezTo>
                    <a:pt x="1699955" y="1079818"/>
                    <a:pt x="1693510" y="1095378"/>
                    <a:pt x="1682038" y="1106850"/>
                  </a:cubicBezTo>
                  <a:cubicBezTo>
                    <a:pt x="1670566" y="1118322"/>
                    <a:pt x="1655006" y="1124767"/>
                    <a:pt x="1638782" y="1124767"/>
                  </a:cubicBezTo>
                  <a:lnTo>
                    <a:pt x="61172" y="1124767"/>
                  </a:lnTo>
                  <a:cubicBezTo>
                    <a:pt x="27388" y="1124767"/>
                    <a:pt x="0" y="1097379"/>
                    <a:pt x="0" y="1063594"/>
                  </a:cubicBezTo>
                  <a:lnTo>
                    <a:pt x="0" y="61172"/>
                  </a:lnTo>
                  <a:cubicBezTo>
                    <a:pt x="0" y="27388"/>
                    <a:pt x="27388" y="0"/>
                    <a:pt x="61172" y="0"/>
                  </a:cubicBezTo>
                  <a:close/>
                </a:path>
              </a:pathLst>
            </a:custGeom>
            <a:solidFill>
              <a:srgbClr val="FBF6EB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" name="Group 9">
            <a:extLst>
              <a:ext uri="{FF2B5EF4-FFF2-40B4-BE49-F238E27FC236}">
                <a16:creationId xmlns:a16="http://schemas.microsoft.com/office/drawing/2014/main" id="{77AAE7FB-C80D-4E24-BC95-B30D37AA3FC6}"/>
              </a:ext>
            </a:extLst>
          </p:cNvPr>
          <p:cNvGrpSpPr/>
          <p:nvPr/>
        </p:nvGrpSpPr>
        <p:grpSpPr>
          <a:xfrm>
            <a:off x="12806399" y="4419977"/>
            <a:ext cx="4857241" cy="3013878"/>
            <a:chOff x="0" y="0"/>
            <a:chExt cx="1763276" cy="1199215"/>
          </a:xfrm>
        </p:grpSpPr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AE359D92-246F-49FF-AA14-3BEE5E5B8676}"/>
                </a:ext>
              </a:extLst>
            </p:cNvPr>
            <p:cNvSpPr/>
            <p:nvPr/>
          </p:nvSpPr>
          <p:spPr>
            <a:xfrm>
              <a:off x="0" y="0"/>
              <a:ext cx="1763276" cy="1199215"/>
            </a:xfrm>
            <a:custGeom>
              <a:avLst/>
              <a:gdLst/>
              <a:ahLst/>
              <a:cxnLst/>
              <a:rect l="l" t="t" r="r" b="b"/>
              <a:pathLst>
                <a:path w="1763276" h="1199215">
                  <a:moveTo>
                    <a:pt x="58976" y="0"/>
                  </a:moveTo>
                  <a:lnTo>
                    <a:pt x="1704301" y="0"/>
                  </a:lnTo>
                  <a:cubicBezTo>
                    <a:pt x="1719942" y="0"/>
                    <a:pt x="1734943" y="6213"/>
                    <a:pt x="1746003" y="17274"/>
                  </a:cubicBezTo>
                  <a:cubicBezTo>
                    <a:pt x="1757063" y="28334"/>
                    <a:pt x="1763276" y="43334"/>
                    <a:pt x="1763276" y="58976"/>
                  </a:cubicBezTo>
                  <a:lnTo>
                    <a:pt x="1763276" y="1140239"/>
                  </a:lnTo>
                  <a:cubicBezTo>
                    <a:pt x="1763276" y="1155880"/>
                    <a:pt x="1757063" y="1170881"/>
                    <a:pt x="1746003" y="1181941"/>
                  </a:cubicBezTo>
                  <a:cubicBezTo>
                    <a:pt x="1734943" y="1193001"/>
                    <a:pt x="1719942" y="1199215"/>
                    <a:pt x="1704301" y="1199215"/>
                  </a:cubicBezTo>
                  <a:lnTo>
                    <a:pt x="58976" y="1199215"/>
                  </a:lnTo>
                  <a:cubicBezTo>
                    <a:pt x="43334" y="1199215"/>
                    <a:pt x="28334" y="1193001"/>
                    <a:pt x="17274" y="1181941"/>
                  </a:cubicBezTo>
                  <a:cubicBezTo>
                    <a:pt x="6213" y="1170881"/>
                    <a:pt x="0" y="1155880"/>
                    <a:pt x="0" y="1140239"/>
                  </a:cubicBezTo>
                  <a:lnTo>
                    <a:pt x="0" y="58976"/>
                  </a:lnTo>
                  <a:cubicBezTo>
                    <a:pt x="0" y="43334"/>
                    <a:pt x="6213" y="28334"/>
                    <a:pt x="17274" y="17274"/>
                  </a:cubicBezTo>
                  <a:cubicBezTo>
                    <a:pt x="28334" y="6213"/>
                    <a:pt x="43334" y="0"/>
                    <a:pt x="58976" y="0"/>
                  </a:cubicBezTo>
                  <a:close/>
                </a:path>
              </a:pathLst>
            </a:custGeom>
            <a:solidFill>
              <a:srgbClr val="3E7586"/>
            </a:solidFill>
          </p:spPr>
        </p:sp>
        <p:sp>
          <p:nvSpPr>
            <p:cNvPr id="34" name="TextBox 11">
              <a:extLst>
                <a:ext uri="{FF2B5EF4-FFF2-40B4-BE49-F238E27FC236}">
                  <a16:creationId xmlns:a16="http://schemas.microsoft.com/office/drawing/2014/main" id="{BAEDF77F-3FB4-4669-80C0-6AFE60CB0B26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12">
            <a:extLst>
              <a:ext uri="{FF2B5EF4-FFF2-40B4-BE49-F238E27FC236}">
                <a16:creationId xmlns:a16="http://schemas.microsoft.com/office/drawing/2014/main" id="{E046C446-3CCA-402B-8348-820680BCE05B}"/>
              </a:ext>
            </a:extLst>
          </p:cNvPr>
          <p:cNvGrpSpPr/>
          <p:nvPr/>
        </p:nvGrpSpPr>
        <p:grpSpPr>
          <a:xfrm>
            <a:off x="12926610" y="4465559"/>
            <a:ext cx="4682812" cy="2922528"/>
            <a:chOff x="0" y="-38100"/>
            <a:chExt cx="1699955" cy="1162867"/>
          </a:xfrm>
        </p:grpSpPr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179DD3AA-FAD1-435C-A642-3ED5D0AC1C6C}"/>
                </a:ext>
              </a:extLst>
            </p:cNvPr>
            <p:cNvSpPr/>
            <p:nvPr/>
          </p:nvSpPr>
          <p:spPr>
            <a:xfrm>
              <a:off x="0" y="0"/>
              <a:ext cx="1699955" cy="1124767"/>
            </a:xfrm>
            <a:custGeom>
              <a:avLst/>
              <a:gdLst/>
              <a:ahLst/>
              <a:cxnLst/>
              <a:rect l="l" t="t" r="r" b="b"/>
              <a:pathLst>
                <a:path w="1699955" h="1124767">
                  <a:moveTo>
                    <a:pt x="61172" y="0"/>
                  </a:moveTo>
                  <a:lnTo>
                    <a:pt x="1638782" y="0"/>
                  </a:lnTo>
                  <a:cubicBezTo>
                    <a:pt x="1672567" y="0"/>
                    <a:pt x="1699955" y="27388"/>
                    <a:pt x="1699955" y="61172"/>
                  </a:cubicBezTo>
                  <a:lnTo>
                    <a:pt x="1699955" y="1063594"/>
                  </a:lnTo>
                  <a:cubicBezTo>
                    <a:pt x="1699955" y="1079818"/>
                    <a:pt x="1693510" y="1095378"/>
                    <a:pt x="1682038" y="1106850"/>
                  </a:cubicBezTo>
                  <a:cubicBezTo>
                    <a:pt x="1670566" y="1118322"/>
                    <a:pt x="1655006" y="1124767"/>
                    <a:pt x="1638782" y="1124767"/>
                  </a:cubicBezTo>
                  <a:lnTo>
                    <a:pt x="61172" y="1124767"/>
                  </a:lnTo>
                  <a:cubicBezTo>
                    <a:pt x="27388" y="1124767"/>
                    <a:pt x="0" y="1097379"/>
                    <a:pt x="0" y="1063594"/>
                  </a:cubicBezTo>
                  <a:lnTo>
                    <a:pt x="0" y="61172"/>
                  </a:lnTo>
                  <a:cubicBezTo>
                    <a:pt x="0" y="27388"/>
                    <a:pt x="27388" y="0"/>
                    <a:pt x="61172" y="0"/>
                  </a:cubicBezTo>
                  <a:close/>
                </a:path>
              </a:pathLst>
            </a:custGeom>
            <a:solidFill>
              <a:srgbClr val="FBF6EB"/>
            </a:solidFill>
          </p:spPr>
        </p:sp>
        <p:sp>
          <p:nvSpPr>
            <p:cNvPr id="37" name="TextBox 14">
              <a:extLst>
                <a:ext uri="{FF2B5EF4-FFF2-40B4-BE49-F238E27FC236}">
                  <a16:creationId xmlns:a16="http://schemas.microsoft.com/office/drawing/2014/main" id="{AB2A1723-7511-4486-BBE1-729085BD970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9" name="TextBox 2">
            <a:extLst>
              <a:ext uri="{FF2B5EF4-FFF2-40B4-BE49-F238E27FC236}">
                <a16:creationId xmlns:a16="http://schemas.microsoft.com/office/drawing/2014/main" id="{7DAD72F3-A810-49EE-9478-5F7E147F0AB1}"/>
              </a:ext>
            </a:extLst>
          </p:cNvPr>
          <p:cNvSpPr txBox="1"/>
          <p:nvPr/>
        </p:nvSpPr>
        <p:spPr>
          <a:xfrm>
            <a:off x="2829545" y="1724645"/>
            <a:ext cx="12687300" cy="995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vi-VN" sz="6600" b="1" spc="135" dirty="0">
                <a:solidFill>
                  <a:srgbClr val="C00000"/>
                </a:solidFill>
                <a:cs typeface="Arial" panose="020B0604020202020204" pitchFamily="34" charset="0"/>
              </a:rPr>
              <a:t>NỘI DUNG BÀI HỌC</a:t>
            </a:r>
            <a:endParaRPr lang="en-US" sz="6600" b="1" spc="135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13">
            <a:extLst>
              <a:ext uri="{FF2B5EF4-FFF2-40B4-BE49-F238E27FC236}">
                <a16:creationId xmlns:a16="http://schemas.microsoft.com/office/drawing/2014/main" id="{7CA97DC6-0494-4DC8-BDE9-8557686A1A98}"/>
              </a:ext>
            </a:extLst>
          </p:cNvPr>
          <p:cNvSpPr txBox="1"/>
          <p:nvPr/>
        </p:nvSpPr>
        <p:spPr>
          <a:xfrm>
            <a:off x="883065" y="4817299"/>
            <a:ext cx="4747877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  <a:p>
            <a:pPr marL="0" lvl="0" indent="0" algn="ctr">
              <a:lnSpc>
                <a:spcPct val="150000"/>
              </a:lnSpc>
            </a:pPr>
            <a:r>
              <a:rPr lang="vi-VN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vi-VN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vi-VN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14">
            <a:extLst>
              <a:ext uri="{FF2B5EF4-FFF2-40B4-BE49-F238E27FC236}">
                <a16:creationId xmlns:a16="http://schemas.microsoft.com/office/drawing/2014/main" id="{F97D80CF-F8E7-40B1-9CC3-8DF550DAB7FE}"/>
              </a:ext>
            </a:extLst>
          </p:cNvPr>
          <p:cNvSpPr txBox="1"/>
          <p:nvPr/>
        </p:nvSpPr>
        <p:spPr>
          <a:xfrm>
            <a:off x="7639536" y="4846932"/>
            <a:ext cx="3280402" cy="207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  <a:p>
            <a:pPr marL="0" lvl="0" indent="0" algn="ctr">
              <a:lnSpc>
                <a:spcPct val="150000"/>
              </a:lnSpc>
            </a:pPr>
            <a:r>
              <a:rPr lang="vi-VN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vi-VN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15">
            <a:extLst>
              <a:ext uri="{FF2B5EF4-FFF2-40B4-BE49-F238E27FC236}">
                <a16:creationId xmlns:a16="http://schemas.microsoft.com/office/drawing/2014/main" id="{621C6350-98A0-4EA6-9F0F-5817F2F93C29}"/>
              </a:ext>
            </a:extLst>
          </p:cNvPr>
          <p:cNvSpPr txBox="1"/>
          <p:nvPr/>
        </p:nvSpPr>
        <p:spPr>
          <a:xfrm>
            <a:off x="13108501" y="4869189"/>
            <a:ext cx="4117498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  <a:p>
            <a:pPr marL="0" lvl="0" indent="0" algn="ctr">
              <a:lnSpc>
                <a:spcPct val="150000"/>
              </a:lnSpc>
            </a:pPr>
            <a:r>
              <a:rPr lang="vi-VN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vi-VN" sz="4800" b="1" dirty="0">
                <a:latin typeface="Arial" panose="020B0604020202020204" pitchFamily="34" charset="0"/>
                <a:cs typeface="Arial" panose="020B0604020202020204" pitchFamily="34" charset="0"/>
              </a:rPr>
              <a:t> nâng cao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00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4974774" y="3458188"/>
            <a:ext cx="9615570" cy="2882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spc="135" dirty="0">
                <a:solidFill>
                  <a:srgbClr val="C00000"/>
                </a:solidFill>
                <a:cs typeface="Arial" panose="020B0604020202020204" pitchFamily="34" charset="0"/>
              </a:rPr>
              <a:t>HOẠT ĐỘNG 1:</a:t>
            </a:r>
          </a:p>
          <a:p>
            <a:pPr algn="ctr">
              <a:lnSpc>
                <a:spcPct val="150000"/>
              </a:lnSpc>
            </a:pPr>
            <a:r>
              <a:rPr lang="vi-VN" sz="6600" b="1" spc="135" dirty="0">
                <a:solidFill>
                  <a:srgbClr val="C00000"/>
                </a:solidFill>
                <a:cs typeface="Arial" panose="020B0604020202020204" pitchFamily="34" charset="0"/>
              </a:rPr>
              <a:t>ĐỌC THÀNH TIẾNG</a:t>
            </a:r>
            <a:endParaRPr lang="en-US" sz="6600" b="1" spc="135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9E8DCE24-C805-4CAC-8A56-03778B291180}"/>
              </a:ext>
            </a:extLst>
          </p:cNvPr>
          <p:cNvSpPr txBox="1"/>
          <p:nvPr/>
        </p:nvSpPr>
        <p:spPr>
          <a:xfrm>
            <a:off x="8479929" y="2247900"/>
            <a:ext cx="8763000" cy="6740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buFontTx/>
              <a:buChar char="-"/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thong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ràng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chậm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rãi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câu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3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71500" indent="-57150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buFontTx/>
              <a:buChar char="-"/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tên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vua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3600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571500" indent="-57150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buFontTx/>
              <a:buChar char="-"/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Nhấn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gây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quan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di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phò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tá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tham tri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phu,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cử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4974774" y="3458188"/>
            <a:ext cx="9615570" cy="2882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spc="135" dirty="0">
                <a:solidFill>
                  <a:srgbClr val="C00000"/>
                </a:solidFill>
                <a:cs typeface="Arial" panose="020B0604020202020204" pitchFamily="34" charset="0"/>
              </a:rPr>
              <a:t>HOẠT ĐỘNG 2:</a:t>
            </a:r>
          </a:p>
          <a:p>
            <a:pPr algn="ctr">
              <a:lnSpc>
                <a:spcPct val="150000"/>
              </a:lnSpc>
            </a:pPr>
            <a:r>
              <a:rPr lang="vi-VN" sz="6600" b="1" spc="135" dirty="0">
                <a:solidFill>
                  <a:srgbClr val="C00000"/>
                </a:solidFill>
                <a:cs typeface="Arial" panose="020B0604020202020204" pitchFamily="34" charset="0"/>
              </a:rPr>
              <a:t>ĐỌC HIỂU</a:t>
            </a:r>
            <a:endParaRPr lang="en-US" sz="6600" b="1" spc="135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69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5400000" flipV="1">
            <a:off x="2752470" y="677769"/>
            <a:ext cx="2619907" cy="5150938"/>
          </a:xfrm>
          <a:custGeom>
            <a:avLst/>
            <a:gdLst/>
            <a:ahLst/>
            <a:cxnLst/>
            <a:rect l="l" t="t" r="r" b="b"/>
            <a:pathLst>
              <a:path w="4931950" h="7347411">
                <a:moveTo>
                  <a:pt x="0" y="7347411"/>
                </a:moveTo>
                <a:lnTo>
                  <a:pt x="4931949" y="7347411"/>
                </a:lnTo>
                <a:lnTo>
                  <a:pt x="4931949" y="0"/>
                </a:lnTo>
                <a:lnTo>
                  <a:pt x="0" y="0"/>
                </a:lnTo>
                <a:lnTo>
                  <a:pt x="0" y="734741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 flipV="1">
            <a:off x="2826704" y="792796"/>
            <a:ext cx="2539145" cy="4992154"/>
          </a:xfrm>
          <a:custGeom>
            <a:avLst/>
            <a:gdLst/>
            <a:ahLst/>
            <a:cxnLst/>
            <a:rect l="l" t="t" r="r" b="b"/>
            <a:pathLst>
              <a:path w="4779916" h="7120918">
                <a:moveTo>
                  <a:pt x="0" y="7120918"/>
                </a:moveTo>
                <a:lnTo>
                  <a:pt x="4779917" y="7120918"/>
                </a:lnTo>
                <a:lnTo>
                  <a:pt x="4779917" y="0"/>
                </a:lnTo>
                <a:lnTo>
                  <a:pt x="0" y="0"/>
                </a:lnTo>
                <a:lnTo>
                  <a:pt x="0" y="7120918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470354" y="2793350"/>
            <a:ext cx="3275230" cy="906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399" b="1" dirty="0" err="1"/>
              <a:t>Chính</a:t>
            </a:r>
            <a:r>
              <a:rPr lang="vi-VN" sz="4399" b="1" dirty="0"/>
              <a:t> </a:t>
            </a:r>
            <a:r>
              <a:rPr lang="vi-VN" sz="4399" b="1" dirty="0" err="1"/>
              <a:t>trực</a:t>
            </a:r>
            <a:endParaRPr lang="en-US" sz="4399" b="1" dirty="0"/>
          </a:p>
        </p:txBody>
      </p:sp>
      <p:sp>
        <p:nvSpPr>
          <p:cNvPr id="7" name="Freeform 7"/>
          <p:cNvSpPr/>
          <p:nvPr/>
        </p:nvSpPr>
        <p:spPr>
          <a:xfrm rot="-5400000">
            <a:off x="8198589" y="601750"/>
            <a:ext cx="2619907" cy="5150940"/>
          </a:xfrm>
          <a:custGeom>
            <a:avLst/>
            <a:gdLst/>
            <a:ahLst/>
            <a:cxnLst/>
            <a:rect l="l" t="t" r="r" b="b"/>
            <a:pathLst>
              <a:path w="4931950" h="7347411">
                <a:moveTo>
                  <a:pt x="0" y="0"/>
                </a:moveTo>
                <a:lnTo>
                  <a:pt x="4931949" y="0"/>
                </a:lnTo>
                <a:lnTo>
                  <a:pt x="4931949" y="7347411"/>
                </a:lnTo>
                <a:lnTo>
                  <a:pt x="0" y="73474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400000">
            <a:off x="8272821" y="716779"/>
            <a:ext cx="2539145" cy="4992154"/>
          </a:xfrm>
          <a:custGeom>
            <a:avLst/>
            <a:gdLst/>
            <a:ahLst/>
            <a:cxnLst/>
            <a:rect l="l" t="t" r="r" b="b"/>
            <a:pathLst>
              <a:path w="4779916" h="7120918">
                <a:moveTo>
                  <a:pt x="0" y="0"/>
                </a:moveTo>
                <a:lnTo>
                  <a:pt x="4779917" y="0"/>
                </a:lnTo>
                <a:lnTo>
                  <a:pt x="4779917" y="7120918"/>
                </a:lnTo>
                <a:lnTo>
                  <a:pt x="0" y="71209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916470" y="2741145"/>
            <a:ext cx="3275230" cy="906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399" b="1" dirty="0"/>
              <a:t>Di </a:t>
            </a:r>
            <a:r>
              <a:rPr lang="vi-VN" sz="4399" b="1" dirty="0" err="1"/>
              <a:t>chiếu</a:t>
            </a:r>
            <a:endParaRPr lang="en-US" sz="4399" b="1" dirty="0"/>
          </a:p>
        </p:txBody>
      </p:sp>
      <p:sp>
        <p:nvSpPr>
          <p:cNvPr id="23" name="TextBox 23"/>
          <p:cNvSpPr txBox="1"/>
          <p:nvPr/>
        </p:nvSpPr>
        <p:spPr>
          <a:xfrm>
            <a:off x="2145249" y="201787"/>
            <a:ext cx="14707228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vi-VN" sz="4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4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SGK, e</a:t>
            </a: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 </a:t>
            </a:r>
            <a:r>
              <a:rPr lang="vi-VN" sz="4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to, </a:t>
            </a:r>
            <a:r>
              <a:rPr lang="vi-VN" sz="4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sau</a:t>
            </a:r>
            <a:endParaRPr lang="vi-VN" sz="4400" b="1" dirty="0">
              <a:solidFill>
                <a:srgbClr val="C00000"/>
              </a:solidFill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DD44701E-6061-40F2-89F2-DE39119F2AF1}"/>
              </a:ext>
            </a:extLst>
          </p:cNvPr>
          <p:cNvSpPr/>
          <p:nvPr/>
        </p:nvSpPr>
        <p:spPr>
          <a:xfrm rot="-5400000">
            <a:off x="13816922" y="677555"/>
            <a:ext cx="2619907" cy="5150940"/>
          </a:xfrm>
          <a:custGeom>
            <a:avLst/>
            <a:gdLst/>
            <a:ahLst/>
            <a:cxnLst/>
            <a:rect l="l" t="t" r="r" b="b"/>
            <a:pathLst>
              <a:path w="4931950" h="7347411">
                <a:moveTo>
                  <a:pt x="0" y="0"/>
                </a:moveTo>
                <a:lnTo>
                  <a:pt x="4931949" y="0"/>
                </a:lnTo>
                <a:lnTo>
                  <a:pt x="4931949" y="7347411"/>
                </a:lnTo>
                <a:lnTo>
                  <a:pt x="0" y="73474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8">
            <a:extLst>
              <a:ext uri="{FF2B5EF4-FFF2-40B4-BE49-F238E27FC236}">
                <a16:creationId xmlns:a16="http://schemas.microsoft.com/office/drawing/2014/main" id="{F7E5B424-1771-477D-A802-38B5F63D34FC}"/>
              </a:ext>
            </a:extLst>
          </p:cNvPr>
          <p:cNvSpPr/>
          <p:nvPr/>
        </p:nvSpPr>
        <p:spPr>
          <a:xfrm rot="-5400000">
            <a:off x="13891154" y="792584"/>
            <a:ext cx="2539145" cy="4992154"/>
          </a:xfrm>
          <a:custGeom>
            <a:avLst/>
            <a:gdLst/>
            <a:ahLst/>
            <a:cxnLst/>
            <a:rect l="l" t="t" r="r" b="b"/>
            <a:pathLst>
              <a:path w="4779916" h="7120918">
                <a:moveTo>
                  <a:pt x="0" y="0"/>
                </a:moveTo>
                <a:lnTo>
                  <a:pt x="4779917" y="0"/>
                </a:lnTo>
                <a:lnTo>
                  <a:pt x="4779917" y="7120918"/>
                </a:lnTo>
                <a:lnTo>
                  <a:pt x="0" y="71209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10">
            <a:extLst>
              <a:ext uri="{FF2B5EF4-FFF2-40B4-BE49-F238E27FC236}">
                <a16:creationId xmlns:a16="http://schemas.microsoft.com/office/drawing/2014/main" id="{77CE9888-8AD0-4265-966D-A4FD84C20241}"/>
              </a:ext>
            </a:extLst>
          </p:cNvPr>
          <p:cNvSpPr txBox="1"/>
          <p:nvPr/>
        </p:nvSpPr>
        <p:spPr>
          <a:xfrm>
            <a:off x="13534803" y="2816950"/>
            <a:ext cx="3275230" cy="906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399" b="1" dirty="0" err="1"/>
              <a:t>Thái</a:t>
            </a:r>
            <a:r>
              <a:rPr lang="vi-VN" sz="4399" b="1" dirty="0"/>
              <a:t> </a:t>
            </a:r>
            <a:r>
              <a:rPr lang="vi-VN" sz="4399" b="1" dirty="0" err="1"/>
              <a:t>hậu</a:t>
            </a:r>
            <a:endParaRPr lang="en-US" sz="4399" b="1" dirty="0"/>
          </a:p>
        </p:txBody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B4857417-298E-4D55-BF68-1271244E03BC}"/>
              </a:ext>
            </a:extLst>
          </p:cNvPr>
          <p:cNvSpPr/>
          <p:nvPr/>
        </p:nvSpPr>
        <p:spPr>
          <a:xfrm rot="-5400000">
            <a:off x="2652653" y="3403717"/>
            <a:ext cx="2619907" cy="5150940"/>
          </a:xfrm>
          <a:custGeom>
            <a:avLst/>
            <a:gdLst/>
            <a:ahLst/>
            <a:cxnLst/>
            <a:rect l="l" t="t" r="r" b="b"/>
            <a:pathLst>
              <a:path w="4931950" h="7347411">
                <a:moveTo>
                  <a:pt x="0" y="0"/>
                </a:moveTo>
                <a:lnTo>
                  <a:pt x="4931949" y="0"/>
                </a:lnTo>
                <a:lnTo>
                  <a:pt x="4931949" y="7347411"/>
                </a:lnTo>
                <a:lnTo>
                  <a:pt x="0" y="73474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8">
            <a:extLst>
              <a:ext uri="{FF2B5EF4-FFF2-40B4-BE49-F238E27FC236}">
                <a16:creationId xmlns:a16="http://schemas.microsoft.com/office/drawing/2014/main" id="{3EF8988D-D27F-4BE5-B522-9FC5F980D8DB}"/>
              </a:ext>
            </a:extLst>
          </p:cNvPr>
          <p:cNvSpPr/>
          <p:nvPr/>
        </p:nvSpPr>
        <p:spPr>
          <a:xfrm rot="-5400000">
            <a:off x="2726885" y="3518746"/>
            <a:ext cx="2539145" cy="4992154"/>
          </a:xfrm>
          <a:custGeom>
            <a:avLst/>
            <a:gdLst/>
            <a:ahLst/>
            <a:cxnLst/>
            <a:rect l="l" t="t" r="r" b="b"/>
            <a:pathLst>
              <a:path w="4779916" h="7120918">
                <a:moveTo>
                  <a:pt x="0" y="0"/>
                </a:moveTo>
                <a:lnTo>
                  <a:pt x="4779917" y="0"/>
                </a:lnTo>
                <a:lnTo>
                  <a:pt x="4779917" y="7120918"/>
                </a:lnTo>
                <a:lnTo>
                  <a:pt x="0" y="71209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10">
            <a:extLst>
              <a:ext uri="{FF2B5EF4-FFF2-40B4-BE49-F238E27FC236}">
                <a16:creationId xmlns:a16="http://schemas.microsoft.com/office/drawing/2014/main" id="{512DBECF-640E-4314-B300-C123078E2E20}"/>
              </a:ext>
            </a:extLst>
          </p:cNvPr>
          <p:cNvSpPr txBox="1"/>
          <p:nvPr/>
        </p:nvSpPr>
        <p:spPr>
          <a:xfrm>
            <a:off x="2370534" y="5543112"/>
            <a:ext cx="3275230" cy="906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399" b="1" dirty="0" err="1"/>
              <a:t>Phò</a:t>
            </a:r>
            <a:r>
              <a:rPr lang="vi-VN" sz="4399" b="1" dirty="0"/>
              <a:t> </a:t>
            </a:r>
            <a:r>
              <a:rPr lang="vi-VN" sz="4399" b="1" dirty="0" err="1"/>
              <a:t>tá</a:t>
            </a:r>
            <a:endParaRPr lang="en-US" sz="4399" b="1" dirty="0"/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69CAE36C-C553-4552-8242-3C10B7644425}"/>
              </a:ext>
            </a:extLst>
          </p:cNvPr>
          <p:cNvSpPr/>
          <p:nvPr/>
        </p:nvSpPr>
        <p:spPr>
          <a:xfrm rot="-5400000">
            <a:off x="8257559" y="3455810"/>
            <a:ext cx="2619907" cy="5150940"/>
          </a:xfrm>
          <a:custGeom>
            <a:avLst/>
            <a:gdLst/>
            <a:ahLst/>
            <a:cxnLst/>
            <a:rect l="l" t="t" r="r" b="b"/>
            <a:pathLst>
              <a:path w="4931950" h="7347411">
                <a:moveTo>
                  <a:pt x="0" y="0"/>
                </a:moveTo>
                <a:lnTo>
                  <a:pt x="4931949" y="0"/>
                </a:lnTo>
                <a:lnTo>
                  <a:pt x="4931949" y="7347411"/>
                </a:lnTo>
                <a:lnTo>
                  <a:pt x="0" y="73474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8">
            <a:extLst>
              <a:ext uri="{FF2B5EF4-FFF2-40B4-BE49-F238E27FC236}">
                <a16:creationId xmlns:a16="http://schemas.microsoft.com/office/drawing/2014/main" id="{194366A0-8502-4AE9-8FDF-6CA000B0C71B}"/>
              </a:ext>
            </a:extLst>
          </p:cNvPr>
          <p:cNvSpPr/>
          <p:nvPr/>
        </p:nvSpPr>
        <p:spPr>
          <a:xfrm rot="-5400000">
            <a:off x="8331791" y="3570839"/>
            <a:ext cx="2539145" cy="4992154"/>
          </a:xfrm>
          <a:custGeom>
            <a:avLst/>
            <a:gdLst/>
            <a:ahLst/>
            <a:cxnLst/>
            <a:rect l="l" t="t" r="r" b="b"/>
            <a:pathLst>
              <a:path w="4779916" h="7120918">
                <a:moveTo>
                  <a:pt x="0" y="0"/>
                </a:moveTo>
                <a:lnTo>
                  <a:pt x="4779917" y="0"/>
                </a:lnTo>
                <a:lnTo>
                  <a:pt x="4779917" y="7120918"/>
                </a:lnTo>
                <a:lnTo>
                  <a:pt x="0" y="71209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10">
            <a:extLst>
              <a:ext uri="{FF2B5EF4-FFF2-40B4-BE49-F238E27FC236}">
                <a16:creationId xmlns:a16="http://schemas.microsoft.com/office/drawing/2014/main" id="{C1C27644-90C4-476C-B9A4-85B454576632}"/>
              </a:ext>
            </a:extLst>
          </p:cNvPr>
          <p:cNvSpPr txBox="1"/>
          <p:nvPr/>
        </p:nvSpPr>
        <p:spPr>
          <a:xfrm>
            <a:off x="8055220" y="4984435"/>
            <a:ext cx="3275230" cy="1921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399" b="1" dirty="0"/>
              <a:t>Tham tri chinh </a:t>
            </a:r>
            <a:r>
              <a:rPr lang="vi-VN" sz="4399" b="1" dirty="0" err="1"/>
              <a:t>sự</a:t>
            </a:r>
            <a:endParaRPr lang="en-US" sz="4399" b="1" dirty="0"/>
          </a:p>
        </p:txBody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C05641B3-0EA6-47E3-ACA4-A72A0FFF75F6}"/>
              </a:ext>
            </a:extLst>
          </p:cNvPr>
          <p:cNvSpPr/>
          <p:nvPr/>
        </p:nvSpPr>
        <p:spPr>
          <a:xfrm rot="-5400000">
            <a:off x="13862465" y="3507903"/>
            <a:ext cx="2619907" cy="5150940"/>
          </a:xfrm>
          <a:custGeom>
            <a:avLst/>
            <a:gdLst/>
            <a:ahLst/>
            <a:cxnLst/>
            <a:rect l="l" t="t" r="r" b="b"/>
            <a:pathLst>
              <a:path w="4931950" h="7347411">
                <a:moveTo>
                  <a:pt x="0" y="0"/>
                </a:moveTo>
                <a:lnTo>
                  <a:pt x="4931949" y="0"/>
                </a:lnTo>
                <a:lnTo>
                  <a:pt x="4931949" y="7347411"/>
                </a:lnTo>
                <a:lnTo>
                  <a:pt x="0" y="73474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8">
            <a:extLst>
              <a:ext uri="{FF2B5EF4-FFF2-40B4-BE49-F238E27FC236}">
                <a16:creationId xmlns:a16="http://schemas.microsoft.com/office/drawing/2014/main" id="{460F429D-BEB7-4A20-A5E1-9018C4B98057}"/>
              </a:ext>
            </a:extLst>
          </p:cNvPr>
          <p:cNvSpPr/>
          <p:nvPr/>
        </p:nvSpPr>
        <p:spPr>
          <a:xfrm rot="-5400000">
            <a:off x="13936697" y="3622932"/>
            <a:ext cx="2539145" cy="4992154"/>
          </a:xfrm>
          <a:custGeom>
            <a:avLst/>
            <a:gdLst/>
            <a:ahLst/>
            <a:cxnLst/>
            <a:rect l="l" t="t" r="r" b="b"/>
            <a:pathLst>
              <a:path w="4779916" h="7120918">
                <a:moveTo>
                  <a:pt x="0" y="0"/>
                </a:moveTo>
                <a:lnTo>
                  <a:pt x="4779917" y="0"/>
                </a:lnTo>
                <a:lnTo>
                  <a:pt x="4779917" y="7120918"/>
                </a:lnTo>
                <a:lnTo>
                  <a:pt x="0" y="71209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10">
            <a:extLst>
              <a:ext uri="{FF2B5EF4-FFF2-40B4-BE49-F238E27FC236}">
                <a16:creationId xmlns:a16="http://schemas.microsoft.com/office/drawing/2014/main" id="{BB045479-6C1B-418E-A39A-E1AD1EF5D6C8}"/>
              </a:ext>
            </a:extLst>
          </p:cNvPr>
          <p:cNvSpPr txBox="1"/>
          <p:nvPr/>
        </p:nvSpPr>
        <p:spPr>
          <a:xfrm>
            <a:off x="13660126" y="5036528"/>
            <a:ext cx="3275230" cy="1921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399" b="1" dirty="0" err="1"/>
              <a:t>Gián</a:t>
            </a:r>
            <a:r>
              <a:rPr lang="vi-VN" sz="4399" b="1" dirty="0"/>
              <a:t> </a:t>
            </a:r>
            <a:r>
              <a:rPr lang="vi-VN" sz="4399" b="1" dirty="0" err="1"/>
              <a:t>nghị</a:t>
            </a:r>
            <a:r>
              <a:rPr lang="vi-VN" sz="4399" b="1" dirty="0"/>
              <a:t> </a:t>
            </a:r>
            <a:r>
              <a:rPr lang="vi-VN" sz="4399" b="1" dirty="0" err="1"/>
              <a:t>đại</a:t>
            </a:r>
            <a:r>
              <a:rPr lang="vi-VN" sz="4399" b="1" dirty="0"/>
              <a:t> phu</a:t>
            </a:r>
            <a:endParaRPr lang="en-US" sz="4399" b="1" dirty="0"/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BC7223C3-8A77-4213-9DF2-A1B7FBD9B391}"/>
              </a:ext>
            </a:extLst>
          </p:cNvPr>
          <p:cNvSpPr/>
          <p:nvPr/>
        </p:nvSpPr>
        <p:spPr>
          <a:xfrm rot="-5400000">
            <a:off x="8289674" y="6204534"/>
            <a:ext cx="2619907" cy="5150940"/>
          </a:xfrm>
          <a:custGeom>
            <a:avLst/>
            <a:gdLst/>
            <a:ahLst/>
            <a:cxnLst/>
            <a:rect l="l" t="t" r="r" b="b"/>
            <a:pathLst>
              <a:path w="4931950" h="7347411">
                <a:moveTo>
                  <a:pt x="0" y="0"/>
                </a:moveTo>
                <a:lnTo>
                  <a:pt x="4931949" y="0"/>
                </a:lnTo>
                <a:lnTo>
                  <a:pt x="4931949" y="7347411"/>
                </a:lnTo>
                <a:lnTo>
                  <a:pt x="0" y="73474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8">
            <a:extLst>
              <a:ext uri="{FF2B5EF4-FFF2-40B4-BE49-F238E27FC236}">
                <a16:creationId xmlns:a16="http://schemas.microsoft.com/office/drawing/2014/main" id="{49203C69-5D64-4BAB-81A7-92ED7E1D2A8E}"/>
              </a:ext>
            </a:extLst>
          </p:cNvPr>
          <p:cNvSpPr/>
          <p:nvPr/>
        </p:nvSpPr>
        <p:spPr>
          <a:xfrm rot="-5400000">
            <a:off x="8363906" y="6319563"/>
            <a:ext cx="2539145" cy="4992154"/>
          </a:xfrm>
          <a:custGeom>
            <a:avLst/>
            <a:gdLst/>
            <a:ahLst/>
            <a:cxnLst/>
            <a:rect l="l" t="t" r="r" b="b"/>
            <a:pathLst>
              <a:path w="4779916" h="7120918">
                <a:moveTo>
                  <a:pt x="0" y="0"/>
                </a:moveTo>
                <a:lnTo>
                  <a:pt x="4779917" y="0"/>
                </a:lnTo>
                <a:lnTo>
                  <a:pt x="4779917" y="7120918"/>
                </a:lnTo>
                <a:lnTo>
                  <a:pt x="0" y="71209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8" name="TextBox 10">
            <a:extLst>
              <a:ext uri="{FF2B5EF4-FFF2-40B4-BE49-F238E27FC236}">
                <a16:creationId xmlns:a16="http://schemas.microsoft.com/office/drawing/2014/main" id="{0C78A66F-93F3-42E7-A710-C65161BAEBF4}"/>
              </a:ext>
            </a:extLst>
          </p:cNvPr>
          <p:cNvSpPr txBox="1"/>
          <p:nvPr/>
        </p:nvSpPr>
        <p:spPr>
          <a:xfrm>
            <a:off x="8007555" y="8343929"/>
            <a:ext cx="3275230" cy="906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399" b="1" dirty="0" err="1"/>
              <a:t>Tiến</a:t>
            </a:r>
            <a:r>
              <a:rPr lang="vi-VN" sz="4399" b="1" dirty="0"/>
              <a:t> </a:t>
            </a:r>
            <a:r>
              <a:rPr lang="vi-VN" sz="4399" b="1" dirty="0" err="1"/>
              <a:t>cử</a:t>
            </a:r>
            <a:endParaRPr lang="en-US" sz="4399" b="1" dirty="0"/>
          </a:p>
        </p:txBody>
      </p:sp>
    </p:spTree>
    <p:extLst>
      <p:ext uri="{BB962C8B-B14F-4D97-AF65-F5344CB8AC3E}">
        <p14:creationId xmlns:p14="http://schemas.microsoft.com/office/powerpoint/2010/main" val="208404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23" grpId="0"/>
      <p:bldP spid="26" grpId="0"/>
      <p:bldP spid="29" grpId="0"/>
      <p:bldP spid="32" grpId="0"/>
      <p:bldP spid="35" grpId="0"/>
      <p:bldP spid="38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137</TotalTime>
  <Words>693</Words>
  <Application>Microsoft Office PowerPoint</Application>
  <PresentationFormat>Custom</PresentationFormat>
  <Paragraphs>59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Times New Roman</vt:lpstr>
      <vt:lpstr>Sniglet</vt:lpstr>
      <vt:lpstr>Trebuchet MS</vt:lpstr>
      <vt:lpstr>Wingdings 3</vt:lpstr>
      <vt:lpstr>Arial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Cute Playful Creative Portfolio Presentation</dc:title>
  <cp:lastModifiedBy>PC</cp:lastModifiedBy>
  <cp:revision>29</cp:revision>
  <dcterms:created xsi:type="dcterms:W3CDTF">2006-08-16T00:00:00Z</dcterms:created>
  <dcterms:modified xsi:type="dcterms:W3CDTF">2023-08-25T09:03:18Z</dcterms:modified>
  <dc:identifier>DAFqQud3CKs</dc:identifier>
</cp:coreProperties>
</file>