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4" r:id="rId3"/>
    <p:sldId id="270" r:id="rId4"/>
    <p:sldId id="269" r:id="rId5"/>
    <p:sldId id="261" r:id="rId6"/>
    <p:sldId id="275" r:id="rId7"/>
    <p:sldId id="276" r:id="rId8"/>
    <p:sldId id="259" r:id="rId9"/>
    <p:sldId id="278" r:id="rId10"/>
    <p:sldId id="272" r:id="rId11"/>
    <p:sldId id="274" r:id="rId12"/>
    <p:sldId id="258" r:id="rId13"/>
    <p:sldId id="263" r:id="rId14"/>
    <p:sldId id="268" r:id="rId15"/>
    <p:sldId id="267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 Sans Semi-Bold" panose="020B0604020202020204" charset="0"/>
      <p:regular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4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36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8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8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5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5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1"/>
          <p:cNvSpPr txBox="1"/>
          <p:nvPr/>
        </p:nvSpPr>
        <p:spPr>
          <a:xfrm>
            <a:off x="2363049" y="3693170"/>
            <a:ext cx="13742479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MỪNG CHÀO ĐÓN CÁC EM TỚI BUỔI HỌC NGÀY HÔM NAY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/>
          <p:cNvSpPr txBox="1"/>
          <p:nvPr/>
        </p:nvSpPr>
        <p:spPr>
          <a:xfrm>
            <a:off x="4495461" y="3523702"/>
            <a:ext cx="9297075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</a:rPr>
              <a:t>HOẠT ĐỘNG 2: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</a:rPr>
              <a:t>KỂ CHUYỆN</a:t>
            </a:r>
            <a:endParaRPr lang="en-US" sz="6600" b="1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72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C174B6-E919-4FE6-A9C7-A5AE3BFE2A05}"/>
              </a:ext>
            </a:extLst>
          </p:cNvPr>
          <p:cNvSpPr txBox="1"/>
          <p:nvPr/>
        </p:nvSpPr>
        <p:spPr>
          <a:xfrm>
            <a:off x="4259247" y="302472"/>
            <a:ext cx="9769505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i="1" dirty="0" err="1">
                <a:solidFill>
                  <a:srgbClr val="C00000"/>
                </a:solidFill>
              </a:rPr>
              <a:t>Nhiệm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vụ</a:t>
            </a:r>
            <a:r>
              <a:rPr lang="vi-VN" sz="4400" b="1" i="1" dirty="0">
                <a:solidFill>
                  <a:srgbClr val="C00000"/>
                </a:solidFill>
              </a:rPr>
              <a:t> 1: </a:t>
            </a:r>
            <a:r>
              <a:rPr lang="vi-VN" sz="4400" b="1" dirty="0" err="1">
                <a:solidFill>
                  <a:srgbClr val="C00000"/>
                </a:solidFill>
              </a:rPr>
              <a:t>Kể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chuyện</a:t>
            </a:r>
            <a:r>
              <a:rPr lang="vi-VN" sz="4400" b="1" dirty="0">
                <a:solidFill>
                  <a:srgbClr val="C00000"/>
                </a:solidFill>
              </a:rPr>
              <a:t> trong </a:t>
            </a:r>
            <a:r>
              <a:rPr lang="vi-VN" sz="4400" b="1" dirty="0" err="1">
                <a:solidFill>
                  <a:srgbClr val="C00000"/>
                </a:solidFill>
              </a:rPr>
              <a:t>nhóm</a:t>
            </a:r>
            <a:endParaRPr lang="vi-VN" sz="44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FA116-8D7C-479F-A375-2BF0D04C4E49}"/>
              </a:ext>
            </a:extLst>
          </p:cNvPr>
          <p:cNvSpPr txBox="1"/>
          <p:nvPr/>
        </p:nvSpPr>
        <p:spPr>
          <a:xfrm>
            <a:off x="3434583" y="1901231"/>
            <a:ext cx="1353240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nghe.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35AF4D-5B84-40CF-B31C-D53B19736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66296" r="4771"/>
          <a:stretch/>
        </p:blipFill>
        <p:spPr>
          <a:xfrm>
            <a:off x="2971799" y="4196471"/>
            <a:ext cx="12344400" cy="51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9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54695" y="283467"/>
            <a:ext cx="13106882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lphaLcPeriod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suy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)? </a:t>
            </a:r>
          </a:p>
        </p:txBody>
      </p:sp>
      <p:sp>
        <p:nvSpPr>
          <p:cNvPr id="4" name="AutoShape 4"/>
          <p:cNvSpPr/>
          <p:nvPr/>
        </p:nvSpPr>
        <p:spPr>
          <a:xfrm rot="101125">
            <a:off x="1058301" y="3263073"/>
            <a:ext cx="4913427" cy="6464645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Freeform 5"/>
          <p:cNvSpPr/>
          <p:nvPr/>
        </p:nvSpPr>
        <p:spPr>
          <a:xfrm rot="-193524">
            <a:off x="2247106" y="3001549"/>
            <a:ext cx="2145424" cy="512034"/>
          </a:xfrm>
          <a:custGeom>
            <a:avLst/>
            <a:gdLst/>
            <a:ahLst/>
            <a:cxnLst/>
            <a:rect l="l" t="t" r="r" b="b"/>
            <a:pathLst>
              <a:path w="2145424" h="512034">
                <a:moveTo>
                  <a:pt x="0" y="0"/>
                </a:moveTo>
                <a:lnTo>
                  <a:pt x="2145424" y="0"/>
                </a:lnTo>
                <a:lnTo>
                  <a:pt x="2145424" y="512034"/>
                </a:lnTo>
                <a:lnTo>
                  <a:pt x="0" y="51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-98493">
            <a:off x="6444078" y="3250232"/>
            <a:ext cx="4913427" cy="6464645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7" name="Freeform 7"/>
          <p:cNvSpPr/>
          <p:nvPr/>
        </p:nvSpPr>
        <p:spPr>
          <a:xfrm rot="191288">
            <a:off x="7674836" y="2984766"/>
            <a:ext cx="1875504" cy="545601"/>
          </a:xfrm>
          <a:custGeom>
            <a:avLst/>
            <a:gdLst/>
            <a:ahLst/>
            <a:cxnLst/>
            <a:rect l="l" t="t" r="r" b="b"/>
            <a:pathLst>
              <a:path w="1875504" h="545601">
                <a:moveTo>
                  <a:pt x="0" y="0"/>
                </a:moveTo>
                <a:lnTo>
                  <a:pt x="1875504" y="0"/>
                </a:lnTo>
                <a:lnTo>
                  <a:pt x="1875504" y="545601"/>
                </a:lnTo>
                <a:lnTo>
                  <a:pt x="0" y="545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48990">
            <a:off x="11985767" y="3271801"/>
            <a:ext cx="5196145" cy="6519247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9" name="Freeform 9"/>
          <p:cNvSpPr/>
          <p:nvPr/>
        </p:nvSpPr>
        <p:spPr>
          <a:xfrm rot="266755">
            <a:off x="13511128" y="3188616"/>
            <a:ext cx="2145424" cy="512034"/>
          </a:xfrm>
          <a:custGeom>
            <a:avLst/>
            <a:gdLst/>
            <a:ahLst/>
            <a:cxnLst/>
            <a:rect l="l" t="t" r="r" b="b"/>
            <a:pathLst>
              <a:path w="2145424" h="512034">
                <a:moveTo>
                  <a:pt x="0" y="0"/>
                </a:moveTo>
                <a:lnTo>
                  <a:pt x="2145424" y="0"/>
                </a:lnTo>
                <a:lnTo>
                  <a:pt x="2145424" y="512034"/>
                </a:lnTo>
                <a:lnTo>
                  <a:pt x="0" y="51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28867" y="4252474"/>
            <a:ext cx="4172293" cy="4081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Nhà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thiện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tốt</a:t>
            </a:r>
            <a:r>
              <a:rPr lang="vi-VN" sz="3600" dirty="0"/>
              <a:t> </a:t>
            </a:r>
            <a:r>
              <a:rPr lang="vi-VN" sz="3600" dirty="0" err="1"/>
              <a:t>bụng</a:t>
            </a:r>
            <a:r>
              <a:rPr lang="vi-VN" sz="3600" dirty="0"/>
              <a:t>, luôn tin </a:t>
            </a:r>
            <a:r>
              <a:rPr lang="vi-VN" sz="3600" dirty="0" err="1"/>
              <a:t>tưởng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đồng</a:t>
            </a:r>
            <a:r>
              <a:rPr lang="vi-VN" sz="3600" dirty="0"/>
              <a:t> </a:t>
            </a:r>
            <a:r>
              <a:rPr lang="vi-VN" sz="3600" dirty="0" err="1"/>
              <a:t>cảm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nghèo</a:t>
            </a:r>
            <a:r>
              <a:rPr lang="vi-VN" sz="3600" dirty="0"/>
              <a:t> </a:t>
            </a:r>
            <a:r>
              <a:rPr lang="vi-VN" sz="3600" dirty="0" err="1"/>
              <a:t>khó</a:t>
            </a:r>
            <a:r>
              <a:rPr lang="vi-VN" sz="3600" dirty="0"/>
              <a:t>. </a:t>
            </a:r>
            <a:endParaRPr lang="en-US" sz="4400" u="none" dirty="0">
              <a:solidFill>
                <a:srgbClr val="291B25"/>
              </a:solidFill>
              <a:latin typeface="Nunito Sans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89452" y="5143500"/>
            <a:ext cx="4022677" cy="2419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Cậu</a:t>
            </a:r>
            <a:r>
              <a:rPr lang="vi-VN" sz="3600" dirty="0"/>
              <a:t>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trung </a:t>
            </a:r>
            <a:r>
              <a:rPr lang="vi-VN" sz="3600" dirty="0" err="1"/>
              <a:t>thực</a:t>
            </a:r>
            <a:r>
              <a:rPr lang="vi-VN" sz="3600" dirty="0"/>
              <a:t>, </a:t>
            </a:r>
            <a:r>
              <a:rPr lang="vi-VN" sz="3600" dirty="0" err="1"/>
              <a:t>biết</a:t>
            </a:r>
            <a:r>
              <a:rPr lang="vi-VN" sz="3600" dirty="0"/>
              <a:t> </a:t>
            </a:r>
            <a:r>
              <a:rPr lang="vi-VN" sz="3600" dirty="0" err="1"/>
              <a:t>giữ</a:t>
            </a:r>
            <a:r>
              <a:rPr lang="vi-VN" sz="3600" dirty="0"/>
              <a:t> </a:t>
            </a:r>
            <a:r>
              <a:rPr lang="vi-VN" sz="3600" dirty="0" err="1"/>
              <a:t>lời</a:t>
            </a:r>
            <a:r>
              <a:rPr lang="vi-VN" sz="3600" dirty="0"/>
              <a:t> </a:t>
            </a:r>
            <a:r>
              <a:rPr lang="vi-VN" sz="3600" dirty="0" err="1"/>
              <a:t>hứa</a:t>
            </a:r>
            <a:r>
              <a:rPr lang="vi-VN" sz="3600" dirty="0"/>
              <a:t>. </a:t>
            </a:r>
            <a:endParaRPr lang="en-US" sz="4400" u="none" dirty="0">
              <a:solidFill>
                <a:srgbClr val="291B25"/>
              </a:solidFill>
              <a:latin typeface="Nunito Sans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986053" y="4294455"/>
            <a:ext cx="4981519" cy="488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trợ</a:t>
            </a:r>
            <a:r>
              <a:rPr lang="vi-VN" sz="3600" dirty="0"/>
              <a:t> </a:t>
            </a:r>
            <a:r>
              <a:rPr lang="vi-VN" sz="3600" dirty="0" err="1"/>
              <a:t>lí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đa nghi </a:t>
            </a:r>
            <a:r>
              <a:rPr lang="vi-VN" sz="3600" dirty="0" err="1"/>
              <a:t>và</a:t>
            </a:r>
            <a:r>
              <a:rPr lang="vi-VN" sz="3600" dirty="0"/>
              <a:t> không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thiện</a:t>
            </a:r>
            <a:r>
              <a:rPr lang="vi-VN" sz="3600" dirty="0"/>
              <a:t> </a:t>
            </a:r>
            <a:r>
              <a:rPr lang="vi-VN" sz="3600" dirty="0" err="1"/>
              <a:t>cảm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nghèo</a:t>
            </a:r>
            <a:r>
              <a:rPr lang="vi-VN" sz="3600" dirty="0"/>
              <a:t> nhưng </a:t>
            </a:r>
            <a:r>
              <a:rPr lang="vi-VN" sz="3600" dirty="0" err="1"/>
              <a:t>đã</a:t>
            </a:r>
            <a:r>
              <a:rPr lang="vi-VN" sz="3600" dirty="0"/>
              <a:t> thay </a:t>
            </a:r>
            <a:r>
              <a:rPr lang="vi-VN" sz="3600" dirty="0" err="1"/>
              <a:t>đổi</a:t>
            </a:r>
            <a:r>
              <a:rPr lang="vi-VN" sz="3600" dirty="0"/>
              <a:t> khi </a:t>
            </a:r>
            <a:r>
              <a:rPr lang="vi-VN" sz="3600" dirty="0" err="1"/>
              <a:t>chứng</a:t>
            </a:r>
            <a:r>
              <a:rPr lang="vi-VN" sz="3600" dirty="0"/>
              <a:t> </a:t>
            </a:r>
            <a:r>
              <a:rPr lang="vi-VN" sz="3600" dirty="0" err="1"/>
              <a:t>kiến</a:t>
            </a:r>
            <a:r>
              <a:rPr lang="vi-VN" sz="3600" dirty="0"/>
              <a:t> </a:t>
            </a:r>
            <a:r>
              <a:rPr lang="vi-VN" sz="3600" dirty="0" err="1"/>
              <a:t>hành</a:t>
            </a:r>
            <a:r>
              <a:rPr lang="vi-VN" sz="3600" dirty="0"/>
              <a:t> </a:t>
            </a:r>
            <a:r>
              <a:rPr lang="vi-VN" sz="3600" dirty="0" err="1"/>
              <a:t>động</a:t>
            </a:r>
            <a:r>
              <a:rPr lang="vi-VN" sz="3600" dirty="0"/>
              <a:t> </a:t>
            </a:r>
            <a:r>
              <a:rPr lang="vi-VN" sz="3600" dirty="0" err="1"/>
              <a:t>đẹp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cậu</a:t>
            </a:r>
            <a:r>
              <a:rPr lang="vi-VN" sz="3600" dirty="0"/>
              <a:t> </a:t>
            </a:r>
            <a:r>
              <a:rPr lang="vi-VN" sz="3600" dirty="0" err="1"/>
              <a:t>bé</a:t>
            </a:r>
            <a:r>
              <a:rPr lang="vi-VN" sz="3600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984077" y="139411"/>
            <a:ext cx="1165979" cy="1185377"/>
          </a:xfrm>
          <a:custGeom>
            <a:avLst/>
            <a:gdLst/>
            <a:ahLst/>
            <a:cxnLst/>
            <a:rect l="l" t="t" r="r" b="b"/>
            <a:pathLst>
              <a:path w="1165979" h="1185377">
                <a:moveTo>
                  <a:pt x="0" y="0"/>
                </a:moveTo>
                <a:lnTo>
                  <a:pt x="1165979" y="0"/>
                </a:lnTo>
                <a:lnTo>
                  <a:pt x="1165979" y="1185376"/>
                </a:lnTo>
                <a:lnTo>
                  <a:pt x="0" y="118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C9A80-5EFE-450A-B4A8-B7DBDFA87132}"/>
              </a:ext>
            </a:extLst>
          </p:cNvPr>
          <p:cNvSpPr txBox="1"/>
          <p:nvPr/>
        </p:nvSpPr>
        <p:spPr>
          <a:xfrm>
            <a:off x="366600" y="3263381"/>
            <a:ext cx="719515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Qua câu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EEB8F3-F481-4E58-B21B-75B5DAAAA04D}"/>
              </a:ext>
            </a:extLst>
          </p:cNvPr>
          <p:cNvSpPr/>
          <p:nvPr/>
        </p:nvSpPr>
        <p:spPr>
          <a:xfrm>
            <a:off x="8566298" y="297128"/>
            <a:ext cx="8685028" cy="1500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âm mưu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endParaRPr lang="vi-VN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E27B1-B845-4733-9654-8A53F12E2551}"/>
              </a:ext>
            </a:extLst>
          </p:cNvPr>
          <p:cNvSpPr/>
          <p:nvPr/>
        </p:nvSpPr>
        <p:spPr>
          <a:xfrm>
            <a:off x="8534400" y="2929370"/>
            <a:ext cx="8685028" cy="1500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endParaRPr lang="vi-VN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9AAD25-9BC0-4847-9D6F-BF5A1FC9D7BC}"/>
              </a:ext>
            </a:extLst>
          </p:cNvPr>
          <p:cNvSpPr/>
          <p:nvPr/>
        </p:nvSpPr>
        <p:spPr>
          <a:xfrm>
            <a:off x="8534400" y="5561612"/>
            <a:ext cx="8685028" cy="1500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Nhưng khi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600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8AB9DD4-D451-4A0B-99A8-71BF42439728}"/>
              </a:ext>
            </a:extLst>
          </p:cNvPr>
          <p:cNvSpPr/>
          <p:nvPr/>
        </p:nvSpPr>
        <p:spPr>
          <a:xfrm>
            <a:off x="12565912" y="2079839"/>
            <a:ext cx="685800" cy="6858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34C2B13-B506-4C6C-B3AA-5BF99192E655}"/>
              </a:ext>
            </a:extLst>
          </p:cNvPr>
          <p:cNvSpPr/>
          <p:nvPr/>
        </p:nvSpPr>
        <p:spPr>
          <a:xfrm>
            <a:off x="12565912" y="4756273"/>
            <a:ext cx="685800" cy="6858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697B00-A593-462D-A847-73515AF690C0}"/>
              </a:ext>
            </a:extLst>
          </p:cNvPr>
          <p:cNvSpPr/>
          <p:nvPr/>
        </p:nvSpPr>
        <p:spPr>
          <a:xfrm>
            <a:off x="7886278" y="7764882"/>
            <a:ext cx="10045068" cy="22249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59853" y="4264045"/>
            <a:ext cx="5235249" cy="192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4400" dirty="0">
              <a:solidFill>
                <a:srgbClr val="291B25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88424" y="2491310"/>
            <a:ext cx="6553200" cy="5440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luôn quan tâm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xung quanh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không nên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u="none" dirty="0">
              <a:solidFill>
                <a:srgbClr val="291B25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3B658A1-99DB-4B29-B63A-C5D563709908}"/>
              </a:ext>
            </a:extLst>
          </p:cNvPr>
          <p:cNvSpPr/>
          <p:nvPr/>
        </p:nvSpPr>
        <p:spPr>
          <a:xfrm>
            <a:off x="7966171" y="4686888"/>
            <a:ext cx="1423514" cy="91779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974379" y="3119568"/>
            <a:ext cx="6433492" cy="6017786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10" name="Freeform 10"/>
          <p:cNvSpPr/>
          <p:nvPr/>
        </p:nvSpPr>
        <p:spPr>
          <a:xfrm rot="-193524">
            <a:off x="3554442" y="2754647"/>
            <a:ext cx="3273366" cy="781233"/>
          </a:xfrm>
          <a:custGeom>
            <a:avLst/>
            <a:gdLst/>
            <a:ahLst/>
            <a:cxnLst/>
            <a:rect l="l" t="t" r="r" b="b"/>
            <a:pathLst>
              <a:path w="3273366" h="781233">
                <a:moveTo>
                  <a:pt x="0" y="0"/>
                </a:moveTo>
                <a:lnTo>
                  <a:pt x="3273366" y="0"/>
                </a:lnTo>
                <a:lnTo>
                  <a:pt x="3273366" y="781233"/>
                </a:lnTo>
                <a:lnTo>
                  <a:pt x="0" y="78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9880129" y="3240514"/>
            <a:ext cx="6433492" cy="6017786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17" name="Freeform 17"/>
          <p:cNvSpPr/>
          <p:nvPr/>
        </p:nvSpPr>
        <p:spPr>
          <a:xfrm rot="-193524">
            <a:off x="11460192" y="2754647"/>
            <a:ext cx="3273366" cy="781233"/>
          </a:xfrm>
          <a:custGeom>
            <a:avLst/>
            <a:gdLst/>
            <a:ahLst/>
            <a:cxnLst/>
            <a:rect l="l" t="t" r="r" b="b"/>
            <a:pathLst>
              <a:path w="3273366" h="781233">
                <a:moveTo>
                  <a:pt x="0" y="0"/>
                </a:moveTo>
                <a:lnTo>
                  <a:pt x="3273366" y="0"/>
                </a:lnTo>
                <a:lnTo>
                  <a:pt x="3273366" y="781233"/>
                </a:lnTo>
                <a:lnTo>
                  <a:pt x="0" y="78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D96B2E83-A27C-4E35-8BED-0C830DD56EFD}"/>
              </a:ext>
            </a:extLst>
          </p:cNvPr>
          <p:cNvSpPr txBox="1"/>
          <p:nvPr/>
        </p:nvSpPr>
        <p:spPr>
          <a:xfrm>
            <a:off x="5063520" y="780139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24E7B-7329-44DA-A607-B3964983B8B5}"/>
              </a:ext>
            </a:extLst>
          </p:cNvPr>
          <p:cNvSpPr txBox="1"/>
          <p:nvPr/>
        </p:nvSpPr>
        <p:spPr>
          <a:xfrm>
            <a:off x="2459784" y="4723531"/>
            <a:ext cx="520747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nghe.</a:t>
            </a:r>
            <a:endParaRPr lang="vi-V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280CD-5F52-48D9-A8D7-8A4748BB1D7F}"/>
              </a:ext>
            </a:extLst>
          </p:cNvPr>
          <p:cNvSpPr txBox="1"/>
          <p:nvPr/>
        </p:nvSpPr>
        <p:spPr>
          <a:xfrm>
            <a:off x="10206677" y="4844477"/>
            <a:ext cx="578039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</a:p>
          <a:p>
            <a:pPr algn="ctr">
              <a:lnSpc>
                <a:spcPct val="150000"/>
              </a:lnSpc>
            </a:pP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DD60FE1-6AFE-48BB-A41E-9387A50CE0EC}"/>
              </a:ext>
            </a:extLst>
          </p:cNvPr>
          <p:cNvSpPr txBox="1"/>
          <p:nvPr/>
        </p:nvSpPr>
        <p:spPr>
          <a:xfrm>
            <a:off x="3003523" y="3824864"/>
            <a:ext cx="12513594" cy="312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847634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1E209B-D34E-4179-859E-BB6901510C26}"/>
              </a:ext>
            </a:extLst>
          </p:cNvPr>
          <p:cNvSpPr txBox="1"/>
          <p:nvPr/>
        </p:nvSpPr>
        <p:spPr>
          <a:xfrm>
            <a:off x="1968505" y="2947333"/>
            <a:ext cx="15054854" cy="487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NÓI VÀ NGHE: 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KỂ CHUYỆN CHIẾC VÍ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9711" y="2757443"/>
            <a:ext cx="6025943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ct val="150000"/>
              </a:lnSpc>
            </a:pPr>
            <a:r>
              <a:rPr lang="vi-VN" sz="6600" b="1" u="none" dirty="0">
                <a:solidFill>
                  <a:srgbClr val="C00000"/>
                </a:solidFill>
                <a:cs typeface="Arial" panose="020B0604020202020204" pitchFamily="34" charset="0"/>
              </a:rPr>
              <a:t>NỘI DUNG </a:t>
            </a:r>
          </a:p>
          <a:p>
            <a:pPr marL="0" lvl="0" indent="0" algn="r">
              <a:lnSpc>
                <a:spcPct val="150000"/>
              </a:lnSpc>
            </a:pPr>
            <a:r>
              <a:rPr lang="vi-VN" sz="6600" b="1" u="none" dirty="0">
                <a:solidFill>
                  <a:srgbClr val="C00000"/>
                </a:solidFill>
                <a:cs typeface="Arial" panose="020B0604020202020204" pitchFamily="34" charset="0"/>
              </a:rPr>
              <a:t>BÀI HỌC</a:t>
            </a:r>
            <a:endParaRPr lang="en-US" sz="6600" b="1" u="non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3613E0-F512-4BA1-951B-387033C00E89}"/>
              </a:ext>
            </a:extLst>
          </p:cNvPr>
          <p:cNvSpPr/>
          <p:nvPr/>
        </p:nvSpPr>
        <p:spPr>
          <a:xfrm>
            <a:off x="7487841" y="2984846"/>
            <a:ext cx="8839200" cy="1676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u="none" dirty="0">
                <a:solidFill>
                  <a:schemeClr val="tx1"/>
                </a:solidFill>
                <a:cs typeface="Arial" panose="020B0604020202020204" pitchFamily="34" charset="0"/>
              </a:rPr>
              <a:t>01. NGHE KỂ CHUYỆN</a:t>
            </a:r>
            <a:endParaRPr lang="en-US" sz="4400" b="1" u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2FEF6-E894-46C2-A193-84506EB93023}"/>
              </a:ext>
            </a:extLst>
          </p:cNvPr>
          <p:cNvSpPr/>
          <p:nvPr/>
        </p:nvSpPr>
        <p:spPr>
          <a:xfrm>
            <a:off x="7482525" y="5340683"/>
            <a:ext cx="8839200" cy="1676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schemeClr val="tx1"/>
                </a:solidFill>
              </a:rPr>
              <a:t>02. KỂ CHUYỆN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FA0A1A-0369-4D1F-A911-62E88A863865}"/>
              </a:ext>
            </a:extLst>
          </p:cNvPr>
          <p:cNvSpPr/>
          <p:nvPr/>
        </p:nvSpPr>
        <p:spPr>
          <a:xfrm>
            <a:off x="7482525" y="7742533"/>
            <a:ext cx="8839200" cy="1676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schemeClr val="tx1"/>
                </a:solidFill>
              </a:rPr>
              <a:t>03. TRAO ĐỔI VỀ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839447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/>
          <p:cNvSpPr txBox="1"/>
          <p:nvPr/>
        </p:nvSpPr>
        <p:spPr>
          <a:xfrm>
            <a:off x="4495461" y="3523702"/>
            <a:ext cx="9297075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</a:rPr>
              <a:t>HOẠT ĐỘNG 1: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</a:rPr>
              <a:t>NGHE KỂ CHUYỆN</a:t>
            </a:r>
            <a:endParaRPr lang="en-US" sz="6600" b="1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877020B-6877-461E-B43A-87277F28A5DA}"/>
              </a:ext>
            </a:extLst>
          </p:cNvPr>
          <p:cNvSpPr txBox="1"/>
          <p:nvPr/>
        </p:nvSpPr>
        <p:spPr>
          <a:xfrm>
            <a:off x="2352391" y="836522"/>
            <a:ext cx="13583218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 dirty="0">
                <a:solidFill>
                  <a:srgbClr val="C00000"/>
                </a:solidFill>
              </a:rPr>
              <a:t>Em </a:t>
            </a:r>
            <a:r>
              <a:rPr lang="vi-VN" sz="4500" b="1" dirty="0" err="1">
                <a:solidFill>
                  <a:srgbClr val="C00000"/>
                </a:solidFill>
              </a:rPr>
              <a:t>hãy</a:t>
            </a:r>
            <a:r>
              <a:rPr lang="vi-VN" sz="4500" b="1" dirty="0">
                <a:solidFill>
                  <a:srgbClr val="C00000"/>
                </a:solidFill>
              </a:rPr>
              <a:t> </a:t>
            </a:r>
            <a:r>
              <a:rPr lang="vi-VN" sz="4500" b="1" dirty="0" err="1">
                <a:solidFill>
                  <a:srgbClr val="C00000"/>
                </a:solidFill>
              </a:rPr>
              <a:t>lắng</a:t>
            </a:r>
            <a:r>
              <a:rPr lang="vi-VN" sz="4500" b="1" dirty="0">
                <a:solidFill>
                  <a:srgbClr val="C00000"/>
                </a:solidFill>
              </a:rPr>
              <a:t> nghe câu </a:t>
            </a:r>
            <a:r>
              <a:rPr lang="vi-VN" sz="4500" b="1" dirty="0" err="1">
                <a:solidFill>
                  <a:srgbClr val="C00000"/>
                </a:solidFill>
              </a:rPr>
              <a:t>chuyện</a:t>
            </a:r>
            <a:r>
              <a:rPr lang="vi-VN" sz="4500" b="1" dirty="0">
                <a:solidFill>
                  <a:srgbClr val="C00000"/>
                </a:solidFill>
              </a:rPr>
              <a:t> “</a:t>
            </a:r>
            <a:r>
              <a:rPr lang="vi-VN" sz="4500" b="1" dirty="0" err="1">
                <a:solidFill>
                  <a:srgbClr val="C00000"/>
                </a:solidFill>
              </a:rPr>
              <a:t>Chiếc</a:t>
            </a:r>
            <a:r>
              <a:rPr lang="vi-VN" sz="4500" b="1" dirty="0">
                <a:solidFill>
                  <a:srgbClr val="C00000"/>
                </a:solidFill>
              </a:rPr>
              <a:t> </a:t>
            </a:r>
            <a:r>
              <a:rPr lang="vi-VN" sz="4500" b="1" dirty="0" err="1">
                <a:solidFill>
                  <a:srgbClr val="C00000"/>
                </a:solidFill>
              </a:rPr>
              <a:t>ví</a:t>
            </a:r>
            <a:r>
              <a:rPr lang="vi-VN" sz="4500" b="1" dirty="0">
                <a:solidFill>
                  <a:srgbClr val="C00000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877020B-6877-461E-B43A-87277F28A5DA}"/>
              </a:ext>
            </a:extLst>
          </p:cNvPr>
          <p:cNvSpPr txBox="1"/>
          <p:nvPr/>
        </p:nvSpPr>
        <p:spPr>
          <a:xfrm>
            <a:off x="5595795" y="266700"/>
            <a:ext cx="7096409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 i="1" dirty="0" err="1">
                <a:solidFill>
                  <a:srgbClr val="C00000"/>
                </a:solidFill>
              </a:rPr>
              <a:t>Chiếc</a:t>
            </a:r>
            <a:r>
              <a:rPr lang="vi-VN" sz="4500" b="1" i="1" dirty="0">
                <a:solidFill>
                  <a:srgbClr val="C00000"/>
                </a:solidFill>
              </a:rPr>
              <a:t> </a:t>
            </a:r>
            <a:r>
              <a:rPr lang="vi-VN" sz="4500" b="1" i="1" dirty="0" err="1">
                <a:solidFill>
                  <a:srgbClr val="C00000"/>
                </a:solidFill>
              </a:rPr>
              <a:t>ví</a:t>
            </a:r>
            <a:endParaRPr lang="vi-VN" sz="45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DEAC4-9CA4-42E1-9C36-E7B39EEBF75F}"/>
              </a:ext>
            </a:extLst>
          </p:cNvPr>
          <p:cNvSpPr txBox="1"/>
          <p:nvPr/>
        </p:nvSpPr>
        <p:spPr>
          <a:xfrm>
            <a:off x="1333499" y="1460030"/>
            <a:ext cx="15621000" cy="854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0020" algn="just">
              <a:lnSpc>
                <a:spcPct val="150000"/>
              </a:lnSpc>
            </a:pP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nọ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nhiên, ông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rơi đâu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cho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đi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 khu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ổ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hi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liên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Nhưng sau hai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“Trong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thiếp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Nhưng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đâu.”.</a:t>
            </a:r>
            <a:endParaRPr lang="vi-VN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</a:pP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kiên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nhẫn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chuông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vang lên.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đây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bẫy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xe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nơi,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rưới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Trên tay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không quên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mỉm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đắc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ý: “Tôi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...”. Nhưng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anh ta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bao nhiêu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1180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DEAC4-9CA4-42E1-9C36-E7B39EEBF75F}"/>
              </a:ext>
            </a:extLst>
          </p:cNvPr>
          <p:cNvSpPr txBox="1"/>
          <p:nvPr/>
        </p:nvSpPr>
        <p:spPr>
          <a:xfrm>
            <a:off x="609600" y="952500"/>
            <a:ext cx="9882963" cy="877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đô la. -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ngạc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nhiên: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đô la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trạm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nhưng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Bây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Đôi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veo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vô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cúi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im.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ôm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tư xây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khu ổ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ĐĂNG DƯƠNG</a:t>
            </a:r>
            <a:endParaRPr lang="vi-VN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9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E9588D-9384-4D4D-A22F-CF99B6985DEC}"/>
              </a:ext>
            </a:extLst>
          </p:cNvPr>
          <p:cNvSpPr txBox="1"/>
          <p:nvPr/>
        </p:nvSpPr>
        <p:spPr>
          <a:xfrm>
            <a:off x="3429000" y="2231865"/>
            <a:ext cx="1256768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rgbClr val="C00000"/>
                </a:solidFill>
              </a:rPr>
              <a:t>Thảo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luận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nhóm</a:t>
            </a:r>
            <a:r>
              <a:rPr lang="vi-VN" sz="4000" b="1" i="1" dirty="0">
                <a:solidFill>
                  <a:srgbClr val="C00000"/>
                </a:solidFill>
              </a:rPr>
              <a:t> đôi: </a:t>
            </a:r>
            <a:r>
              <a:rPr lang="vi-VN" sz="4000" b="1" dirty="0"/>
              <a:t>Em </a:t>
            </a:r>
            <a:r>
              <a:rPr lang="vi-VN" sz="4000" b="1" dirty="0" err="1"/>
              <a:t>hãy</a:t>
            </a:r>
            <a:r>
              <a:rPr lang="vi-VN" sz="4000" b="1" dirty="0"/>
              <a:t> </a:t>
            </a:r>
            <a:r>
              <a:rPr lang="vi-VN" sz="4000" b="1" dirty="0" err="1"/>
              <a:t>trả</a:t>
            </a:r>
            <a:r>
              <a:rPr lang="vi-VN" sz="4000" b="1" dirty="0"/>
              <a:t> </a:t>
            </a:r>
            <a:r>
              <a:rPr lang="vi-VN" sz="4000" b="1" dirty="0" err="1"/>
              <a:t>lời</a:t>
            </a:r>
            <a:r>
              <a:rPr lang="vi-VN" sz="4000" b="1" dirty="0"/>
              <a:t> câu </a:t>
            </a:r>
            <a:r>
              <a:rPr lang="vi-VN" sz="4000" b="1" dirty="0" err="1"/>
              <a:t>hỏi</a:t>
            </a:r>
            <a:r>
              <a:rPr lang="vi-VN" sz="4000" b="1" dirty="0"/>
              <a:t> trong sơ </a:t>
            </a:r>
            <a:r>
              <a:rPr lang="vi-VN" sz="4000" b="1" dirty="0" err="1"/>
              <a:t>đồ</a:t>
            </a:r>
            <a:r>
              <a:rPr lang="vi-VN" sz="4000" b="1" dirty="0"/>
              <a:t> </a:t>
            </a:r>
            <a:r>
              <a:rPr lang="vi-VN" sz="4000" b="1" dirty="0" err="1"/>
              <a:t>dưới</a:t>
            </a:r>
            <a:r>
              <a:rPr lang="vi-VN" sz="4000" b="1" dirty="0"/>
              <a:t> đây </a:t>
            </a:r>
            <a:r>
              <a:rPr lang="vi-VN" sz="4000" b="1" dirty="0" err="1"/>
              <a:t>và</a:t>
            </a:r>
            <a:r>
              <a:rPr lang="vi-VN" sz="4000" b="1" dirty="0"/>
              <a:t> sau </a:t>
            </a:r>
            <a:r>
              <a:rPr lang="vi-VN" sz="4000" b="1" dirty="0" err="1"/>
              <a:t>đó</a:t>
            </a:r>
            <a:r>
              <a:rPr lang="vi-VN" sz="4000" b="1" dirty="0"/>
              <a:t> </a:t>
            </a:r>
            <a:r>
              <a:rPr lang="vi-VN" sz="4000" b="1" dirty="0" err="1"/>
              <a:t>kể</a:t>
            </a:r>
            <a:r>
              <a:rPr lang="vi-VN" sz="4000" b="1" dirty="0"/>
              <a:t> </a:t>
            </a:r>
            <a:r>
              <a:rPr lang="vi-VN" sz="4000" b="1" dirty="0" err="1"/>
              <a:t>lại</a:t>
            </a:r>
            <a:r>
              <a:rPr lang="vi-VN" sz="4000" b="1" dirty="0"/>
              <a:t> câu </a:t>
            </a:r>
            <a:r>
              <a:rPr lang="vi-VN" sz="4000" b="1" dirty="0" err="1"/>
              <a:t>chuyện</a:t>
            </a:r>
            <a:endParaRPr lang="vi-VN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349A4-0280-4356-A983-8D8EA36A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66296" r="4771"/>
          <a:stretch/>
        </p:blipFill>
        <p:spPr>
          <a:xfrm>
            <a:off x="3276600" y="4582386"/>
            <a:ext cx="12344400" cy="51615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EDC4FF5-C224-4E58-8C9B-CD5E67322536}"/>
              </a:ext>
            </a:extLst>
          </p:cNvPr>
          <p:cNvSpPr/>
          <p:nvPr/>
        </p:nvSpPr>
        <p:spPr>
          <a:xfrm>
            <a:off x="-12405" y="1257300"/>
            <a:ext cx="3200400" cy="838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B0437DD-2109-4845-8C8E-23E515C4F489}"/>
              </a:ext>
            </a:extLst>
          </p:cNvPr>
          <p:cNvSpPr/>
          <p:nvPr/>
        </p:nvSpPr>
        <p:spPr>
          <a:xfrm>
            <a:off x="46076" y="5180714"/>
            <a:ext cx="3200400" cy="838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2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C0E6F8B-AF50-4963-913A-EFF3A0AD02FF}"/>
              </a:ext>
            </a:extLst>
          </p:cNvPr>
          <p:cNvSpPr/>
          <p:nvPr/>
        </p:nvSpPr>
        <p:spPr>
          <a:xfrm flipH="1">
            <a:off x="15025575" y="1251098"/>
            <a:ext cx="3200400" cy="838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3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022AC74-C586-4403-824F-915A2AB156FF}"/>
              </a:ext>
            </a:extLst>
          </p:cNvPr>
          <p:cNvSpPr/>
          <p:nvPr/>
        </p:nvSpPr>
        <p:spPr>
          <a:xfrm flipH="1">
            <a:off x="15084056" y="5174512"/>
            <a:ext cx="3200400" cy="838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A8955-BEFB-4E01-ADCF-0426C81FBB24}"/>
              </a:ext>
            </a:extLst>
          </p:cNvPr>
          <p:cNvSpPr txBox="1"/>
          <p:nvPr/>
        </p:nvSpPr>
        <p:spPr>
          <a:xfrm>
            <a:off x="0" y="2324100"/>
            <a:ext cx="69342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rơi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đi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khu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25310-B960-4DE7-B757-7D55C9FB18C7}"/>
              </a:ext>
            </a:extLst>
          </p:cNvPr>
          <p:cNvSpPr txBox="1"/>
          <p:nvPr/>
        </p:nvSpPr>
        <p:spPr>
          <a:xfrm>
            <a:off x="-12405" y="6398021"/>
            <a:ext cx="69342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2CBEF-9676-4A40-80A7-E6C80667F002}"/>
              </a:ext>
            </a:extLst>
          </p:cNvPr>
          <p:cNvSpPr txBox="1"/>
          <p:nvPr/>
        </p:nvSpPr>
        <p:spPr>
          <a:xfrm>
            <a:off x="11291775" y="2089298"/>
            <a:ext cx="69342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 đô la.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5368A-2388-4EC9-9B4A-7AE12E786108}"/>
              </a:ext>
            </a:extLst>
          </p:cNvPr>
          <p:cNvSpPr txBox="1"/>
          <p:nvPr/>
        </p:nvSpPr>
        <p:spPr>
          <a:xfrm>
            <a:off x="10682177" y="6546032"/>
            <a:ext cx="7543798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ôm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8AB68-9160-4325-8813-29C2A001310C}"/>
              </a:ext>
            </a:extLst>
          </p:cNvPr>
          <p:cNvSpPr txBox="1"/>
          <p:nvPr/>
        </p:nvSpPr>
        <p:spPr>
          <a:xfrm>
            <a:off x="6553200" y="428865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3272681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924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Nunito Sans Semi-Bold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Presentation</dc:title>
  <cp:lastModifiedBy>PC</cp:lastModifiedBy>
  <cp:revision>20</cp:revision>
  <dcterms:created xsi:type="dcterms:W3CDTF">2006-08-16T00:00:00Z</dcterms:created>
  <dcterms:modified xsi:type="dcterms:W3CDTF">2023-08-25T09:05:21Z</dcterms:modified>
  <dc:identifier>DAFqOP92IiQ</dc:identifier>
</cp:coreProperties>
</file>