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70" r:id="rId6"/>
    <p:sldId id="259" r:id="rId7"/>
    <p:sldId id="260" r:id="rId8"/>
    <p:sldId id="269" r:id="rId9"/>
    <p:sldId id="262" r:id="rId10"/>
    <p:sldId id="273" r:id="rId11"/>
    <p:sldId id="275" r:id="rId12"/>
    <p:sldId id="263" r:id="rId13"/>
    <p:sldId id="265" r:id="rId14"/>
    <p:sldId id="280" r:id="rId15"/>
    <p:sldId id="281" r:id="rId16"/>
    <p:sldId id="266" r:id="rId17"/>
    <p:sldId id="282" r:id="rId18"/>
    <p:sldId id="283" r:id="rId19"/>
    <p:sldId id="284" r:id="rId20"/>
    <p:sldId id="277" r:id="rId21"/>
    <p:sldId id="285" r:id="rId22"/>
    <p:sldId id="278" r:id="rId23"/>
    <p:sldId id="267" r:id="rId24"/>
    <p:sldId id="268" r:id="rId25"/>
    <p:sldId id="264" r:id="rId26"/>
    <p:sldId id="274" r:id="rId27"/>
  </p:sldIdLst>
  <p:sldSz cx="18288000" cy="10287000"/>
  <p:notesSz cx="6858000" cy="9144000"/>
  <p:embeddedFontLst>
    <p:embeddedFont>
      <p:font typeface="Malgun Gothic" panose="020B0503020000020004" pitchFamily="34" charset="-127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Trebuchet MS" panose="020B0603020202020204" pitchFamily="34" charset="0"/>
      <p:regular r:id="rId34"/>
      <p:bold r:id="rId35"/>
      <p:italic r:id="rId36"/>
      <p:boldItalic r:id="rId37"/>
    </p:embeddedFont>
    <p:embeddedFont>
      <p:font typeface="Wingdings 3" panose="05040102010807070707" pitchFamily="18" charset="2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50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2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3431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60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835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24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38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1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5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9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8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3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7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2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9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3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3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0.sv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0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9"/>
          <p:cNvSpPr txBox="1"/>
          <p:nvPr/>
        </p:nvSpPr>
        <p:spPr>
          <a:xfrm>
            <a:off x="2607138" y="3409457"/>
            <a:ext cx="14172323" cy="3160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CẢ LỚP! CHÀO MỪNG 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TỚI BUỔI HỌC NÀY</a:t>
            </a:r>
            <a:endParaRPr lang="vi-VN" sz="7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858269" y="1779549"/>
            <a:ext cx="10571461" cy="6727902"/>
            <a:chOff x="0" y="0"/>
            <a:chExt cx="3976518" cy="2530741"/>
          </a:xfrm>
        </p:grpSpPr>
        <p:sp>
          <p:nvSpPr>
            <p:cNvPr id="5" name="Freeform 5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142867" y="1960673"/>
            <a:ext cx="10002266" cy="6365654"/>
            <a:chOff x="0" y="0"/>
            <a:chExt cx="3976518" cy="2530741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2">
            <a:extLst>
              <a:ext uri="{FF2B5EF4-FFF2-40B4-BE49-F238E27FC236}">
                <a16:creationId xmlns:a16="http://schemas.microsoft.com/office/drawing/2014/main" id="{28D8BF0C-5067-4369-B183-B5CCAB18B5E7}"/>
              </a:ext>
            </a:extLst>
          </p:cNvPr>
          <p:cNvSpPr txBox="1"/>
          <p:nvPr/>
        </p:nvSpPr>
        <p:spPr>
          <a:xfrm>
            <a:off x="3757236" y="3600332"/>
            <a:ext cx="10763251" cy="2882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HOẠT ĐỘNG 1:</a:t>
            </a:r>
          </a:p>
          <a:p>
            <a:pPr algn="ctr">
              <a:lnSpc>
                <a:spcPct val="1500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ĐỌC THÀNH TIẾNG</a:t>
            </a:r>
            <a:endParaRPr lang="en-US" sz="6600" b="1" spc="135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98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5340B03-E6F0-4DC1-9281-87772F0D21AD}"/>
              </a:ext>
            </a:extLst>
          </p:cNvPr>
          <p:cNvGrpSpPr/>
          <p:nvPr/>
        </p:nvGrpSpPr>
        <p:grpSpPr>
          <a:xfrm>
            <a:off x="1854623" y="266700"/>
            <a:ext cx="14578753" cy="1960147"/>
            <a:chOff x="1854623" y="440153"/>
            <a:chExt cx="14578753" cy="1960147"/>
          </a:xfrm>
        </p:grpSpPr>
        <p:grpSp>
          <p:nvGrpSpPr>
            <p:cNvPr id="5" name="Group 5"/>
            <p:cNvGrpSpPr/>
            <p:nvPr/>
          </p:nvGrpSpPr>
          <p:grpSpPr>
            <a:xfrm>
              <a:off x="1854623" y="440153"/>
              <a:ext cx="14578753" cy="1960147"/>
              <a:chOff x="0" y="0"/>
              <a:chExt cx="15893532" cy="234566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5897745" cy="2345666"/>
              </a:xfrm>
              <a:custGeom>
                <a:avLst/>
                <a:gdLst/>
                <a:ahLst/>
                <a:cxnLst/>
                <a:rect l="l" t="t" r="r" b="b"/>
                <a:pathLst>
                  <a:path w="15897745" h="234566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53144" y="12454"/>
                    </a:cubicBezTo>
                    <a:cubicBezTo>
                      <a:pt x="13248569" y="12671"/>
                      <a:pt x="15623677" y="0"/>
                      <a:pt x="15623677" y="0"/>
                    </a:cubicBezTo>
                    <a:cubicBezTo>
                      <a:pt x="15691141" y="0"/>
                      <a:pt x="15767077" y="0"/>
                      <a:pt x="15845851" y="85073"/>
                    </a:cubicBezTo>
                    <a:cubicBezTo>
                      <a:pt x="15888828" y="131488"/>
                      <a:pt x="15889896" y="240224"/>
                      <a:pt x="15890302" y="320281"/>
                    </a:cubicBezTo>
                    <a:cubicBezTo>
                      <a:pt x="15890302" y="320281"/>
                      <a:pt x="15888597" y="1318305"/>
                      <a:pt x="15888597" y="1583082"/>
                    </a:cubicBezTo>
                    <a:cubicBezTo>
                      <a:pt x="15888597" y="1797241"/>
                      <a:pt x="15897745" y="2096420"/>
                      <a:pt x="15897745" y="2096420"/>
                    </a:cubicBezTo>
                    <a:cubicBezTo>
                      <a:pt x="15897745" y="2225089"/>
                      <a:pt x="15893575" y="2345666"/>
                      <a:pt x="15640738" y="2337532"/>
                    </a:cubicBezTo>
                    <a:cubicBezTo>
                      <a:pt x="15640738" y="2337532"/>
                      <a:pt x="15264264" y="2317234"/>
                      <a:pt x="13681741" y="2324832"/>
                    </a:cubicBezTo>
                    <a:cubicBezTo>
                      <a:pt x="3469300" y="2332966"/>
                      <a:pt x="304023" y="2345666"/>
                      <a:pt x="304023" y="2345666"/>
                    </a:cubicBezTo>
                    <a:cubicBezTo>
                      <a:pt x="132548" y="2345666"/>
                      <a:pt x="4213" y="2244597"/>
                      <a:pt x="8532" y="2042050"/>
                    </a:cubicBezTo>
                    <a:cubicBezTo>
                      <a:pt x="8532" y="2042050"/>
                      <a:pt x="9630" y="1543509"/>
                      <a:pt x="4815" y="998284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2031576" y="825687"/>
              <a:ext cx="14073637" cy="890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C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vi-VN" sz="4400" b="1" dirty="0">
                  <a:solidFill>
                    <a:srgbClr val="C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 </a:t>
              </a:r>
              <a:r>
                <a:rPr lang="vi-VN" sz="4400" b="1" dirty="0" err="1">
                  <a:solidFill>
                    <a:srgbClr val="C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hãy</a:t>
              </a:r>
              <a:r>
                <a:rPr lang="vi-VN" sz="4400" b="1" dirty="0">
                  <a:solidFill>
                    <a:srgbClr val="C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400" b="1" dirty="0" err="1">
                  <a:solidFill>
                    <a:srgbClr val="C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đọc</a:t>
              </a:r>
              <a:r>
                <a:rPr lang="vi-VN" sz="4400" b="1" dirty="0">
                  <a:solidFill>
                    <a:srgbClr val="C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to, </a:t>
              </a:r>
              <a:r>
                <a:rPr lang="vi-VN" sz="4400" b="1" dirty="0" err="1">
                  <a:solidFill>
                    <a:srgbClr val="C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rõ</a:t>
              </a:r>
              <a:r>
                <a:rPr lang="vi-VN" sz="4400" b="1" dirty="0">
                  <a:solidFill>
                    <a:srgbClr val="C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400" b="1" dirty="0" err="1">
                  <a:solidFill>
                    <a:srgbClr val="C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nghĩa</a:t>
              </a:r>
              <a:r>
                <a:rPr lang="vi-VN" sz="4400" b="1" dirty="0">
                  <a:solidFill>
                    <a:srgbClr val="C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400" b="1" dirty="0" err="1">
                  <a:solidFill>
                    <a:srgbClr val="C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vi-VN" sz="4400" b="1" dirty="0">
                  <a:solidFill>
                    <a:srgbClr val="C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400" b="1" dirty="0" err="1">
                  <a:solidFill>
                    <a:srgbClr val="C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vi-VN" sz="4400" b="1" dirty="0">
                  <a:solidFill>
                    <a:srgbClr val="C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sau</a:t>
              </a:r>
              <a:endParaRPr lang="vi-VN" sz="4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E14778-9BF0-43ED-87B1-B1C223E08672}"/>
              </a:ext>
            </a:extLst>
          </p:cNvPr>
          <p:cNvGrpSpPr/>
          <p:nvPr/>
        </p:nvGrpSpPr>
        <p:grpSpPr>
          <a:xfrm>
            <a:off x="2537110" y="2638937"/>
            <a:ext cx="13896266" cy="2108107"/>
            <a:chOff x="2537110" y="2812390"/>
            <a:chExt cx="13209913" cy="2108107"/>
          </a:xfrm>
        </p:grpSpPr>
        <p:grpSp>
          <p:nvGrpSpPr>
            <p:cNvPr id="3" name="Group 3"/>
            <p:cNvGrpSpPr/>
            <p:nvPr/>
          </p:nvGrpSpPr>
          <p:grpSpPr>
            <a:xfrm>
              <a:off x="2537110" y="2812390"/>
              <a:ext cx="13209913" cy="2108107"/>
              <a:chOff x="0" y="0"/>
              <a:chExt cx="4989156" cy="222603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9098" y="-6509"/>
                <a:ext cx="5003486" cy="2258093"/>
              </a:xfrm>
              <a:custGeom>
                <a:avLst/>
                <a:gdLst/>
                <a:ahLst/>
                <a:cxnLst/>
                <a:rect l="l" t="t" r="r" b="b"/>
                <a:pathLst>
                  <a:path w="5003486" h="2258093">
                    <a:moveTo>
                      <a:pt x="63030" y="1664539"/>
                    </a:moveTo>
                    <a:cubicBezTo>
                      <a:pt x="63030" y="1664539"/>
                      <a:pt x="0" y="1417975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4110414" y="6965"/>
                    </a:cubicBezTo>
                    <a:lnTo>
                      <a:pt x="4110415" y="6965"/>
                    </a:lnTo>
                    <a:cubicBezTo>
                      <a:pt x="4327162" y="16819"/>
                      <a:pt x="4531477" y="36481"/>
                      <a:pt x="4665665" y="101690"/>
                    </a:cubicBezTo>
                    <a:cubicBezTo>
                      <a:pt x="4921711" y="226120"/>
                      <a:pt x="5003486" y="459160"/>
                      <a:pt x="4997999" y="704684"/>
                    </a:cubicBezTo>
                    <a:cubicBezTo>
                      <a:pt x="4997999" y="704684"/>
                      <a:pt x="4954711" y="1013073"/>
                      <a:pt x="4962144" y="1248607"/>
                    </a:cubicBezTo>
                    <a:cubicBezTo>
                      <a:pt x="4969267" y="1406341"/>
                      <a:pt x="4976424" y="1601944"/>
                      <a:pt x="4976424" y="1601944"/>
                    </a:cubicBezTo>
                    <a:cubicBezTo>
                      <a:pt x="4959742" y="1817676"/>
                      <a:pt x="4845098" y="2028288"/>
                      <a:pt x="4648229" y="2139912"/>
                    </a:cubicBezTo>
                    <a:cubicBezTo>
                      <a:pt x="4497878" y="2225161"/>
                      <a:pt x="4299847" y="2240259"/>
                      <a:pt x="3412348" y="2229517"/>
                    </a:cubicBezTo>
                    <a:lnTo>
                      <a:pt x="3412306" y="2229517"/>
                    </a:lnTo>
                    <a:cubicBezTo>
                      <a:pt x="645952" y="2224240"/>
                      <a:pt x="384604" y="2258093"/>
                      <a:pt x="254278" y="2148935"/>
                    </a:cubicBezTo>
                    <a:cubicBezTo>
                      <a:pt x="145767" y="2058050"/>
                      <a:pt x="81795" y="1864739"/>
                      <a:pt x="63030" y="1664539"/>
                    </a:cubicBezTo>
                    <a:close/>
                  </a:path>
                </a:pathLst>
              </a:custGeom>
              <a:solidFill>
                <a:srgbClr val="FADD92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3117260" y="3009162"/>
              <a:ext cx="12425268" cy="17325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just">
                <a:lnSpc>
                  <a:spcPct val="150000"/>
                </a:lnSpc>
              </a:pPr>
              <a:r>
                <a:rPr lang="vi-VN" sz="4000" b="1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Khiêm </a:t>
              </a:r>
              <a:r>
                <a:rPr lang="vi-VN" sz="4000" b="1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nhường</a:t>
              </a:r>
              <a:r>
                <a:rPr lang="vi-VN" sz="4000" b="1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khiêm </a:t>
              </a:r>
              <a:r>
                <a:rPr lang="vi-VN" sz="40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tốn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trong quan </a:t>
              </a:r>
              <a:r>
                <a:rPr lang="vi-VN" sz="40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hệ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xử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vi-VN" sz="40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sẵn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sàng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nhường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hay cho </a:t>
              </a:r>
              <a:r>
                <a:rPr lang="vi-VN" sz="40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khác</a:t>
              </a:r>
              <a:r>
                <a:rPr lang="vi-VN" sz="4000" b="1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4000" b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15625668" y="7041827"/>
            <a:ext cx="1446752" cy="2216473"/>
          </a:xfrm>
          <a:custGeom>
            <a:avLst/>
            <a:gdLst/>
            <a:ahLst/>
            <a:cxnLst/>
            <a:rect l="l" t="t" r="r" b="b"/>
            <a:pathLst>
              <a:path w="1446752" h="2216473">
                <a:moveTo>
                  <a:pt x="0" y="0"/>
                </a:moveTo>
                <a:lnTo>
                  <a:pt x="1446752" y="0"/>
                </a:lnTo>
                <a:lnTo>
                  <a:pt x="1446752" y="2216473"/>
                </a:lnTo>
                <a:lnTo>
                  <a:pt x="0" y="22164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D738FD-0288-406F-B879-9130F0256B24}"/>
              </a:ext>
            </a:extLst>
          </p:cNvPr>
          <p:cNvGrpSpPr/>
          <p:nvPr/>
        </p:nvGrpSpPr>
        <p:grpSpPr>
          <a:xfrm>
            <a:off x="2516252" y="5131311"/>
            <a:ext cx="13936179" cy="2138463"/>
            <a:chOff x="2513022" y="2806226"/>
            <a:chExt cx="13247855" cy="2138463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323CC65F-23E7-494F-80EF-1A9759701D38}"/>
                </a:ext>
              </a:extLst>
            </p:cNvPr>
            <p:cNvSpPr/>
            <p:nvPr/>
          </p:nvSpPr>
          <p:spPr>
            <a:xfrm>
              <a:off x="2513022" y="2806226"/>
              <a:ext cx="13247855" cy="2138463"/>
            </a:xfrm>
            <a:custGeom>
              <a:avLst/>
              <a:gdLst/>
              <a:ahLst/>
              <a:cxnLst/>
              <a:rect l="l" t="t" r="r" b="b"/>
              <a:pathLst>
                <a:path w="5003486" h="2258093">
                  <a:moveTo>
                    <a:pt x="63030" y="1664539"/>
                  </a:moveTo>
                  <a:cubicBezTo>
                    <a:pt x="63030" y="1664539"/>
                    <a:pt x="0" y="141797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110414" y="6965"/>
                  </a:cubicBezTo>
                  <a:lnTo>
                    <a:pt x="4110415" y="6965"/>
                  </a:lnTo>
                  <a:cubicBezTo>
                    <a:pt x="4327162" y="16819"/>
                    <a:pt x="4531477" y="36481"/>
                    <a:pt x="4665665" y="101690"/>
                  </a:cubicBezTo>
                  <a:cubicBezTo>
                    <a:pt x="4921711" y="226120"/>
                    <a:pt x="5003486" y="459160"/>
                    <a:pt x="4997999" y="704684"/>
                  </a:cubicBezTo>
                  <a:cubicBezTo>
                    <a:pt x="4997999" y="704684"/>
                    <a:pt x="4954711" y="1013073"/>
                    <a:pt x="4962144" y="1248607"/>
                  </a:cubicBezTo>
                  <a:cubicBezTo>
                    <a:pt x="4969267" y="1406341"/>
                    <a:pt x="4976424" y="1601944"/>
                    <a:pt x="4976424" y="1601944"/>
                  </a:cubicBezTo>
                  <a:cubicBezTo>
                    <a:pt x="4959742" y="1817676"/>
                    <a:pt x="4845098" y="2028288"/>
                    <a:pt x="4648229" y="2139912"/>
                  </a:cubicBezTo>
                  <a:cubicBezTo>
                    <a:pt x="4497878" y="2225161"/>
                    <a:pt x="4299847" y="2240259"/>
                    <a:pt x="3412348" y="2229517"/>
                  </a:cubicBezTo>
                  <a:lnTo>
                    <a:pt x="3412306" y="2229517"/>
                  </a:lnTo>
                  <a:cubicBezTo>
                    <a:pt x="645952" y="2224240"/>
                    <a:pt x="384604" y="2258093"/>
                    <a:pt x="254278" y="2148935"/>
                  </a:cubicBezTo>
                  <a:cubicBezTo>
                    <a:pt x="145767" y="2058050"/>
                    <a:pt x="81795" y="1864739"/>
                    <a:pt x="63030" y="1664539"/>
                  </a:cubicBezTo>
                  <a:close/>
                </a:path>
              </a:pathLst>
            </a:custGeom>
            <a:solidFill>
              <a:srgbClr val="FADD92"/>
            </a:solidFill>
          </p:spPr>
        </p:sp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EFB07263-2E12-4B99-9D50-EDE2FA5F6BD8}"/>
                </a:ext>
              </a:extLst>
            </p:cNvPr>
            <p:cNvSpPr txBox="1"/>
            <p:nvPr/>
          </p:nvSpPr>
          <p:spPr>
            <a:xfrm>
              <a:off x="3117260" y="3009162"/>
              <a:ext cx="12425268" cy="17325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just">
                <a:lnSpc>
                  <a:spcPct val="150000"/>
                </a:lnSpc>
              </a:pPr>
              <a:r>
                <a:rPr lang="vi-VN" sz="4000" b="1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Bạc</a:t>
              </a:r>
              <a:r>
                <a:rPr lang="vi-VN" sz="4000" b="1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b="1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thếch</a:t>
              </a:r>
              <a:r>
                <a:rPr lang="vi-VN" sz="4000" b="1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vi-VN" sz="40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bạc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phếch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phai </a:t>
              </a:r>
              <a:r>
                <a:rPr lang="vi-VN" sz="40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mức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ngả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sang </a:t>
              </a:r>
              <a:r>
                <a:rPr lang="vi-VN" sz="40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trắng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đục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vi-VN" sz="40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như </a:t>
              </a:r>
              <a:r>
                <a:rPr lang="vi-VN" sz="40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mốc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4000" b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76E5559-66B7-47E5-898D-2B7E86FC54A8}"/>
              </a:ext>
            </a:extLst>
          </p:cNvPr>
          <p:cNvGrpSpPr/>
          <p:nvPr/>
        </p:nvGrpSpPr>
        <p:grpSpPr>
          <a:xfrm>
            <a:off x="2497197" y="7734668"/>
            <a:ext cx="13936179" cy="2138463"/>
            <a:chOff x="2513022" y="2806226"/>
            <a:chExt cx="13247855" cy="2138463"/>
          </a:xfrm>
        </p:grpSpPr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F42F8C7B-2AFF-4A1E-A7D1-7F8ECCA5E14A}"/>
                </a:ext>
              </a:extLst>
            </p:cNvPr>
            <p:cNvSpPr/>
            <p:nvPr/>
          </p:nvSpPr>
          <p:spPr>
            <a:xfrm>
              <a:off x="2513022" y="2806226"/>
              <a:ext cx="13247855" cy="2138463"/>
            </a:xfrm>
            <a:custGeom>
              <a:avLst/>
              <a:gdLst/>
              <a:ahLst/>
              <a:cxnLst/>
              <a:rect l="l" t="t" r="r" b="b"/>
              <a:pathLst>
                <a:path w="5003486" h="2258093">
                  <a:moveTo>
                    <a:pt x="63030" y="1664539"/>
                  </a:moveTo>
                  <a:cubicBezTo>
                    <a:pt x="63030" y="1664539"/>
                    <a:pt x="0" y="141797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110414" y="6965"/>
                  </a:cubicBezTo>
                  <a:lnTo>
                    <a:pt x="4110415" y="6965"/>
                  </a:lnTo>
                  <a:cubicBezTo>
                    <a:pt x="4327162" y="16819"/>
                    <a:pt x="4531477" y="36481"/>
                    <a:pt x="4665665" y="101690"/>
                  </a:cubicBezTo>
                  <a:cubicBezTo>
                    <a:pt x="4921711" y="226120"/>
                    <a:pt x="5003486" y="459160"/>
                    <a:pt x="4997999" y="704684"/>
                  </a:cubicBezTo>
                  <a:cubicBezTo>
                    <a:pt x="4997999" y="704684"/>
                    <a:pt x="4954711" y="1013073"/>
                    <a:pt x="4962144" y="1248607"/>
                  </a:cubicBezTo>
                  <a:cubicBezTo>
                    <a:pt x="4969267" y="1406341"/>
                    <a:pt x="4976424" y="1601944"/>
                    <a:pt x="4976424" y="1601944"/>
                  </a:cubicBezTo>
                  <a:cubicBezTo>
                    <a:pt x="4959742" y="1817676"/>
                    <a:pt x="4845098" y="2028288"/>
                    <a:pt x="4648229" y="2139912"/>
                  </a:cubicBezTo>
                  <a:cubicBezTo>
                    <a:pt x="4497878" y="2225161"/>
                    <a:pt x="4299847" y="2240259"/>
                    <a:pt x="3412348" y="2229517"/>
                  </a:cubicBezTo>
                  <a:lnTo>
                    <a:pt x="3412306" y="2229517"/>
                  </a:lnTo>
                  <a:cubicBezTo>
                    <a:pt x="645952" y="2224240"/>
                    <a:pt x="384604" y="2258093"/>
                    <a:pt x="254278" y="2148935"/>
                  </a:cubicBezTo>
                  <a:cubicBezTo>
                    <a:pt x="145767" y="2058050"/>
                    <a:pt x="81795" y="1864739"/>
                    <a:pt x="63030" y="1664539"/>
                  </a:cubicBezTo>
                  <a:close/>
                </a:path>
              </a:pathLst>
            </a:custGeom>
            <a:solidFill>
              <a:srgbClr val="FADD92"/>
            </a:solidFill>
          </p:spPr>
        </p:sp>
        <p:sp>
          <p:nvSpPr>
            <p:cNvPr id="21" name="TextBox 8">
              <a:extLst>
                <a:ext uri="{FF2B5EF4-FFF2-40B4-BE49-F238E27FC236}">
                  <a16:creationId xmlns:a16="http://schemas.microsoft.com/office/drawing/2014/main" id="{325AB0CC-9850-4C98-B6BF-CDCC083FDE8B}"/>
                </a:ext>
              </a:extLst>
            </p:cNvPr>
            <p:cNvSpPr txBox="1"/>
            <p:nvPr/>
          </p:nvSpPr>
          <p:spPr>
            <a:xfrm>
              <a:off x="3117260" y="3009162"/>
              <a:ext cx="12425268" cy="17325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just">
                <a:lnSpc>
                  <a:spcPct val="150000"/>
                </a:lnSpc>
              </a:pPr>
              <a:r>
                <a:rPr lang="vi-VN" sz="4000" b="1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 </a:t>
              </a:r>
              <a:r>
                <a:rPr lang="vi-VN" sz="4000" b="1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ràng</a:t>
              </a:r>
              <a:r>
                <a:rPr lang="vi-VN" sz="4000" b="1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(chim non) </a:t>
              </a:r>
              <a:r>
                <a:rPr lang="vi-VN" sz="40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đủ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lông </a:t>
              </a:r>
              <a:r>
                <a:rPr lang="vi-VN" sz="40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đủ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cánh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vi-VN" sz="40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tể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bay ra </a:t>
              </a:r>
              <a:r>
                <a:rPr lang="vi-VN" sz="40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khỏi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vi-VN" sz="40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4000" b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1760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865" y="3598151"/>
            <a:ext cx="6963907" cy="907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366402" y="4993112"/>
            <a:ext cx="6704312" cy="5093943"/>
            <a:chOff x="0" y="0"/>
            <a:chExt cx="3660582" cy="2226039"/>
          </a:xfrm>
        </p:grpSpPr>
        <p:sp>
          <p:nvSpPr>
            <p:cNvPr id="5" name="Freeform 5"/>
            <p:cNvSpPr/>
            <p:nvPr/>
          </p:nvSpPr>
          <p:spPr>
            <a:xfrm>
              <a:off x="-9098" y="-6509"/>
              <a:ext cx="3674913" cy="2258093"/>
            </a:xfrm>
            <a:custGeom>
              <a:avLst/>
              <a:gdLst/>
              <a:ahLst/>
              <a:cxnLst/>
              <a:rect l="l" t="t" r="r" b="b"/>
              <a:pathLst>
                <a:path w="3674913" h="2258093">
                  <a:moveTo>
                    <a:pt x="63030" y="1664539"/>
                  </a:moveTo>
                  <a:cubicBezTo>
                    <a:pt x="63030" y="1664539"/>
                    <a:pt x="0" y="141797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781840" y="6965"/>
                  </a:cubicBezTo>
                  <a:lnTo>
                    <a:pt x="2781841" y="6965"/>
                  </a:lnTo>
                  <a:cubicBezTo>
                    <a:pt x="2998588" y="16819"/>
                    <a:pt x="3202903" y="36481"/>
                    <a:pt x="3337091" y="101690"/>
                  </a:cubicBezTo>
                  <a:cubicBezTo>
                    <a:pt x="3593137" y="226120"/>
                    <a:pt x="3674913" y="459160"/>
                    <a:pt x="3669425" y="704684"/>
                  </a:cubicBezTo>
                  <a:cubicBezTo>
                    <a:pt x="3669425" y="704684"/>
                    <a:pt x="3626137" y="1013073"/>
                    <a:pt x="3633570" y="1248607"/>
                  </a:cubicBezTo>
                  <a:cubicBezTo>
                    <a:pt x="3640694" y="1406341"/>
                    <a:pt x="3647850" y="1601944"/>
                    <a:pt x="3647850" y="1601944"/>
                  </a:cubicBezTo>
                  <a:cubicBezTo>
                    <a:pt x="3631169" y="1817676"/>
                    <a:pt x="3516525" y="2028288"/>
                    <a:pt x="3319655" y="2139912"/>
                  </a:cubicBezTo>
                  <a:cubicBezTo>
                    <a:pt x="3169304" y="2225161"/>
                    <a:pt x="2971273" y="2240259"/>
                    <a:pt x="2354272" y="2229517"/>
                  </a:cubicBezTo>
                  <a:lnTo>
                    <a:pt x="2354247" y="2229517"/>
                  </a:lnTo>
                  <a:cubicBezTo>
                    <a:pt x="645952" y="2224240"/>
                    <a:pt x="384604" y="2258093"/>
                    <a:pt x="254278" y="2148935"/>
                  </a:cubicBezTo>
                  <a:cubicBezTo>
                    <a:pt x="145767" y="2058050"/>
                    <a:pt x="81795" y="1864739"/>
                    <a:pt x="63030" y="1664539"/>
                  </a:cubicBezTo>
                  <a:close/>
                </a:path>
              </a:pathLst>
            </a:custGeom>
            <a:solidFill>
              <a:srgbClr val="D0EBC8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7079227" y="2224448"/>
            <a:ext cx="10920084" cy="8062552"/>
            <a:chOff x="0" y="0"/>
            <a:chExt cx="10805670" cy="3772376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0809882" cy="3772376"/>
            </a:xfrm>
            <a:custGeom>
              <a:avLst/>
              <a:gdLst/>
              <a:ahLst/>
              <a:cxnLst/>
              <a:rect l="l" t="t" r="r" b="b"/>
              <a:pathLst>
                <a:path w="10809882" h="3772376">
                  <a:moveTo>
                    <a:pt x="278431" y="16918"/>
                  </a:moveTo>
                  <a:cubicBezTo>
                    <a:pt x="278431" y="16918"/>
                    <a:pt x="604014" y="12258"/>
                    <a:pt x="1062558" y="12454"/>
                  </a:cubicBezTo>
                  <a:cubicBezTo>
                    <a:pt x="8804229" y="12671"/>
                    <a:pt x="10535814" y="0"/>
                    <a:pt x="10535814" y="0"/>
                  </a:cubicBezTo>
                  <a:cubicBezTo>
                    <a:pt x="10603278" y="0"/>
                    <a:pt x="10679215" y="0"/>
                    <a:pt x="10757988" y="85073"/>
                  </a:cubicBezTo>
                  <a:cubicBezTo>
                    <a:pt x="10800966" y="131488"/>
                    <a:pt x="10802035" y="240224"/>
                    <a:pt x="10802439" y="320281"/>
                  </a:cubicBezTo>
                  <a:cubicBezTo>
                    <a:pt x="10802439" y="320281"/>
                    <a:pt x="10800735" y="2498736"/>
                    <a:pt x="10800735" y="3009791"/>
                  </a:cubicBezTo>
                  <a:cubicBezTo>
                    <a:pt x="10800735" y="3223950"/>
                    <a:pt x="10809883" y="3523129"/>
                    <a:pt x="10809883" y="3523129"/>
                  </a:cubicBezTo>
                  <a:cubicBezTo>
                    <a:pt x="10809883" y="3651798"/>
                    <a:pt x="10805713" y="3772376"/>
                    <a:pt x="10552875" y="3764241"/>
                  </a:cubicBezTo>
                  <a:cubicBezTo>
                    <a:pt x="10552875" y="3764241"/>
                    <a:pt x="10176403" y="3743943"/>
                    <a:pt x="9081481" y="3751541"/>
                  </a:cubicBezTo>
                  <a:cubicBezTo>
                    <a:pt x="2545013" y="3759676"/>
                    <a:pt x="304023" y="3772376"/>
                    <a:pt x="304023" y="3772376"/>
                  </a:cubicBezTo>
                  <a:cubicBezTo>
                    <a:pt x="132548" y="3772376"/>
                    <a:pt x="4213" y="3671307"/>
                    <a:pt x="8532" y="3468759"/>
                  </a:cubicBezTo>
                  <a:cubicBezTo>
                    <a:pt x="8532" y="3468759"/>
                    <a:pt x="9630" y="2970218"/>
                    <a:pt x="4815" y="119929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CDB4DB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074969" y="70367"/>
            <a:ext cx="10920086" cy="10046321"/>
            <a:chOff x="-118603" y="-255218"/>
            <a:chExt cx="10825342" cy="3773970"/>
          </a:xfrm>
        </p:grpSpPr>
        <p:sp>
          <p:nvSpPr>
            <p:cNvPr id="16" name="Freeform 16"/>
            <p:cNvSpPr/>
            <p:nvPr/>
          </p:nvSpPr>
          <p:spPr>
            <a:xfrm>
              <a:off x="-118603" y="-255218"/>
              <a:ext cx="10825342" cy="3773970"/>
            </a:xfrm>
            <a:custGeom>
              <a:avLst/>
              <a:gdLst/>
              <a:ahLst/>
              <a:cxnLst/>
              <a:rect l="l" t="t" r="r" b="b"/>
              <a:pathLst>
                <a:path w="10825342" h="3773970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2500056"/>
                    <a:pt x="10816195" y="3011386"/>
                  </a:cubicBezTo>
                  <a:cubicBezTo>
                    <a:pt x="10816195" y="3225545"/>
                    <a:pt x="10825342" y="3524724"/>
                    <a:pt x="10825342" y="3524724"/>
                  </a:cubicBezTo>
                  <a:cubicBezTo>
                    <a:pt x="10825342" y="3653393"/>
                    <a:pt x="10821173" y="3773970"/>
                    <a:pt x="10568335" y="3765836"/>
                  </a:cubicBezTo>
                  <a:cubicBezTo>
                    <a:pt x="10568335" y="3765836"/>
                    <a:pt x="10191862" y="3745538"/>
                    <a:pt x="9095459" y="3753136"/>
                  </a:cubicBezTo>
                  <a:cubicBezTo>
                    <a:pt x="2547822" y="3761270"/>
                    <a:pt x="304023" y="3773970"/>
                    <a:pt x="304023" y="3773970"/>
                  </a:cubicBezTo>
                  <a:cubicBezTo>
                    <a:pt x="132548" y="3773970"/>
                    <a:pt x="4213" y="3672901"/>
                    <a:pt x="8532" y="3470354"/>
                  </a:cubicBezTo>
                  <a:cubicBezTo>
                    <a:pt x="8532" y="3470354"/>
                    <a:pt x="9630" y="2971813"/>
                    <a:pt x="4815" y="119952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CDC8C51-0880-4922-8166-AF868FE976AD}"/>
              </a:ext>
            </a:extLst>
          </p:cNvPr>
          <p:cNvSpPr txBox="1"/>
          <p:nvPr/>
        </p:nvSpPr>
        <p:spPr>
          <a:xfrm>
            <a:off x="7598568" y="199945"/>
            <a:ext cx="9544263" cy="960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thơ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ý sau: 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cây cau; 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cây cau; </a:t>
            </a:r>
            <a:endParaRPr lang="vi-VN" sz="3200" dirty="0">
              <a:solidFill>
                <a:srgbClr val="000000"/>
              </a:solidFill>
              <a:latin typeface="Arial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cây cau.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cây cau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liên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miêu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cây cau như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thương yêu,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4. Qua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cây cau,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thơ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lên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thơ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cây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cối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 rot="5400000">
            <a:off x="8471487" y="-308924"/>
            <a:ext cx="8775372" cy="10857655"/>
            <a:chOff x="0" y="0"/>
            <a:chExt cx="3243094" cy="7204404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257425" cy="7236458"/>
            </a:xfrm>
            <a:custGeom>
              <a:avLst/>
              <a:gdLst/>
              <a:ahLst/>
              <a:cxnLst/>
              <a:rect l="l" t="t" r="r" b="b"/>
              <a:pathLst>
                <a:path w="3257425" h="7236458">
                  <a:moveTo>
                    <a:pt x="63030" y="6642905"/>
                  </a:moveTo>
                  <a:cubicBezTo>
                    <a:pt x="63030" y="6642905"/>
                    <a:pt x="0" y="63963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64352" y="6965"/>
                  </a:cubicBezTo>
                  <a:lnTo>
                    <a:pt x="2364353" y="6965"/>
                  </a:lnTo>
                  <a:cubicBezTo>
                    <a:pt x="2581100" y="16819"/>
                    <a:pt x="2785415" y="36481"/>
                    <a:pt x="2919603" y="101690"/>
                  </a:cubicBezTo>
                  <a:cubicBezTo>
                    <a:pt x="3175649" y="226120"/>
                    <a:pt x="3257425" y="459160"/>
                    <a:pt x="3251937" y="704684"/>
                  </a:cubicBezTo>
                  <a:cubicBezTo>
                    <a:pt x="3251937" y="704684"/>
                    <a:pt x="3208649" y="1013073"/>
                    <a:pt x="3216082" y="1248607"/>
                  </a:cubicBezTo>
                  <a:cubicBezTo>
                    <a:pt x="3223206" y="6384706"/>
                    <a:pt x="3230362" y="6580309"/>
                    <a:pt x="3230362" y="6580309"/>
                  </a:cubicBezTo>
                  <a:cubicBezTo>
                    <a:pt x="3213681" y="6796041"/>
                    <a:pt x="3099037" y="7006653"/>
                    <a:pt x="2902167" y="7118277"/>
                  </a:cubicBezTo>
                  <a:cubicBezTo>
                    <a:pt x="2751816" y="7203526"/>
                    <a:pt x="2553785" y="7218624"/>
                    <a:pt x="2021784" y="7207882"/>
                  </a:cubicBezTo>
                  <a:lnTo>
                    <a:pt x="2021765" y="7207882"/>
                  </a:lnTo>
                  <a:cubicBezTo>
                    <a:pt x="645952" y="7202605"/>
                    <a:pt x="384604" y="7236458"/>
                    <a:pt x="254278" y="7127301"/>
                  </a:cubicBezTo>
                  <a:cubicBezTo>
                    <a:pt x="145767" y="7036416"/>
                    <a:pt x="81795" y="6843103"/>
                    <a:pt x="63030" y="66429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10800000">
            <a:off x="147819" y="1144979"/>
            <a:ext cx="6172200" cy="7997042"/>
            <a:chOff x="0" y="0"/>
            <a:chExt cx="3387433" cy="3225709"/>
          </a:xfrm>
        </p:grpSpPr>
        <p:sp>
          <p:nvSpPr>
            <p:cNvPr id="11" name="Freeform 11"/>
            <p:cNvSpPr/>
            <p:nvPr/>
          </p:nvSpPr>
          <p:spPr>
            <a:xfrm>
              <a:off x="-9098" y="-6509"/>
              <a:ext cx="3401763" cy="3257763"/>
            </a:xfrm>
            <a:custGeom>
              <a:avLst/>
              <a:gdLst/>
              <a:ahLst/>
              <a:cxnLst/>
              <a:rect l="l" t="t" r="r" b="b"/>
              <a:pathLst>
                <a:path w="3401763" h="3257763">
                  <a:moveTo>
                    <a:pt x="63030" y="2664210"/>
                  </a:moveTo>
                  <a:cubicBezTo>
                    <a:pt x="63030" y="2664210"/>
                    <a:pt x="0" y="241764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508690" y="6965"/>
                  </a:cubicBezTo>
                  <a:lnTo>
                    <a:pt x="2508692" y="6965"/>
                  </a:lnTo>
                  <a:cubicBezTo>
                    <a:pt x="2725438" y="16819"/>
                    <a:pt x="2929753" y="36481"/>
                    <a:pt x="3063942" y="101690"/>
                  </a:cubicBezTo>
                  <a:cubicBezTo>
                    <a:pt x="3319988" y="226120"/>
                    <a:pt x="3401763" y="459160"/>
                    <a:pt x="3396275" y="704684"/>
                  </a:cubicBezTo>
                  <a:cubicBezTo>
                    <a:pt x="3396275" y="704684"/>
                    <a:pt x="3352987" y="1013073"/>
                    <a:pt x="3360421" y="1248607"/>
                  </a:cubicBezTo>
                  <a:cubicBezTo>
                    <a:pt x="3367544" y="2406011"/>
                    <a:pt x="3374701" y="2601614"/>
                    <a:pt x="3374701" y="2601614"/>
                  </a:cubicBezTo>
                  <a:cubicBezTo>
                    <a:pt x="3358019" y="2817346"/>
                    <a:pt x="3243375" y="3027958"/>
                    <a:pt x="3046506" y="3139582"/>
                  </a:cubicBezTo>
                  <a:cubicBezTo>
                    <a:pt x="2896154" y="3224831"/>
                    <a:pt x="2698123" y="3239928"/>
                    <a:pt x="2136736" y="3229187"/>
                  </a:cubicBezTo>
                  <a:lnTo>
                    <a:pt x="2136714" y="3229187"/>
                  </a:lnTo>
                  <a:cubicBezTo>
                    <a:pt x="645952" y="3223910"/>
                    <a:pt x="384604" y="3257763"/>
                    <a:pt x="254278" y="3148605"/>
                  </a:cubicBezTo>
                  <a:cubicBezTo>
                    <a:pt x="145767" y="3057720"/>
                    <a:pt x="81795" y="2864409"/>
                    <a:pt x="63030" y="2664210"/>
                  </a:cubicBezTo>
                  <a:close/>
                </a:path>
              </a:pathLst>
            </a:custGeom>
            <a:solidFill>
              <a:srgbClr val="CDB4DB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10800000">
            <a:off x="270638" y="1372754"/>
            <a:ext cx="5905152" cy="7646652"/>
            <a:chOff x="0" y="0"/>
            <a:chExt cx="3387433" cy="3223860"/>
          </a:xfrm>
        </p:grpSpPr>
        <p:sp>
          <p:nvSpPr>
            <p:cNvPr id="13" name="Freeform 13"/>
            <p:cNvSpPr/>
            <p:nvPr/>
          </p:nvSpPr>
          <p:spPr>
            <a:xfrm>
              <a:off x="-9098" y="-6509"/>
              <a:ext cx="3401763" cy="3255914"/>
            </a:xfrm>
            <a:custGeom>
              <a:avLst/>
              <a:gdLst/>
              <a:ahLst/>
              <a:cxnLst/>
              <a:rect l="l" t="t" r="r" b="b"/>
              <a:pathLst>
                <a:path w="3401763" h="3255914">
                  <a:moveTo>
                    <a:pt x="63030" y="2662360"/>
                  </a:moveTo>
                  <a:cubicBezTo>
                    <a:pt x="63030" y="2662360"/>
                    <a:pt x="0" y="2415796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508690" y="6965"/>
                  </a:cubicBezTo>
                  <a:lnTo>
                    <a:pt x="2508692" y="6965"/>
                  </a:lnTo>
                  <a:cubicBezTo>
                    <a:pt x="2725438" y="16819"/>
                    <a:pt x="2929753" y="36481"/>
                    <a:pt x="3063942" y="101690"/>
                  </a:cubicBezTo>
                  <a:cubicBezTo>
                    <a:pt x="3319988" y="226120"/>
                    <a:pt x="3401763" y="459160"/>
                    <a:pt x="3396275" y="704684"/>
                  </a:cubicBezTo>
                  <a:cubicBezTo>
                    <a:pt x="3396275" y="704684"/>
                    <a:pt x="3352987" y="1013073"/>
                    <a:pt x="3360421" y="1248607"/>
                  </a:cubicBezTo>
                  <a:cubicBezTo>
                    <a:pt x="3367544" y="2404162"/>
                    <a:pt x="3374701" y="2599764"/>
                    <a:pt x="3374701" y="2599764"/>
                  </a:cubicBezTo>
                  <a:cubicBezTo>
                    <a:pt x="3358019" y="2815497"/>
                    <a:pt x="3243375" y="3026109"/>
                    <a:pt x="3046506" y="3137733"/>
                  </a:cubicBezTo>
                  <a:cubicBezTo>
                    <a:pt x="2896154" y="3222981"/>
                    <a:pt x="2698123" y="3238079"/>
                    <a:pt x="2136736" y="3227338"/>
                  </a:cubicBezTo>
                  <a:lnTo>
                    <a:pt x="2136714" y="3227338"/>
                  </a:lnTo>
                  <a:cubicBezTo>
                    <a:pt x="645952" y="3222061"/>
                    <a:pt x="384604" y="3255914"/>
                    <a:pt x="254278" y="3146756"/>
                  </a:cubicBezTo>
                  <a:cubicBezTo>
                    <a:pt x="145767" y="3055871"/>
                    <a:pt x="81795" y="2862559"/>
                    <a:pt x="63030" y="2662360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749195" y="2801926"/>
            <a:ext cx="4925543" cy="4340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Câu 1: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thơ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ý sau: 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cây cau; 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cây cau; </a:t>
            </a:r>
            <a:endParaRPr lang="vi-VN" sz="3200" dirty="0">
              <a:solidFill>
                <a:srgbClr val="000000"/>
              </a:solidFill>
              <a:latin typeface="Arial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cây cau.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335FF2-72E3-4B66-BC05-C0CD361CF307}"/>
              </a:ext>
            </a:extLst>
          </p:cNvPr>
          <p:cNvSpPr txBox="1"/>
          <p:nvPr/>
        </p:nvSpPr>
        <p:spPr>
          <a:xfrm>
            <a:off x="10641359" y="2405708"/>
            <a:ext cx="6870805" cy="664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vi-VN" sz="3200" b="0" i="0" dirty="0" err="1">
                <a:solidFill>
                  <a:srgbClr val="000000"/>
                </a:solidFill>
                <a:effectLst/>
              </a:rPr>
              <a:t>Đứng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đâu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là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cao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đấy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rtl="0">
              <a:lnSpc>
                <a:spcPct val="150000"/>
              </a:lnSpc>
            </a:pPr>
            <a:r>
              <a:rPr lang="vi-VN" sz="3200" b="0" i="0" dirty="0" err="1">
                <a:solidFill>
                  <a:srgbClr val="000000"/>
                </a:solidFill>
                <a:effectLst/>
              </a:rPr>
              <a:t>Mà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chẳng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che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lấp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ai</a:t>
            </a:r>
          </a:p>
          <a:p>
            <a:pPr rtl="0">
              <a:lnSpc>
                <a:spcPct val="150000"/>
              </a:lnSpc>
            </a:pPr>
            <a:r>
              <a:rPr lang="vi-VN" sz="3200" b="0" i="0" dirty="0" err="1">
                <a:solidFill>
                  <a:srgbClr val="000000"/>
                </a:solidFill>
                <a:effectLst/>
              </a:rPr>
              <a:t>Dáng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khiêm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nhường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mảnh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khảnh</a:t>
            </a:r>
            <a:endParaRPr lang="vi-VN" sz="3200" b="0" i="0" dirty="0">
              <a:solidFill>
                <a:srgbClr val="000000"/>
              </a:solidFill>
              <a:effectLst/>
            </a:endParaRPr>
          </a:p>
          <a:p>
            <a:pPr rtl="0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</a:rPr>
              <a:t>Da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bạc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thếch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tháng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ngày</a:t>
            </a:r>
            <a:endParaRPr lang="vi-VN" sz="3200" b="0" i="0" dirty="0">
              <a:solidFill>
                <a:srgbClr val="000000"/>
              </a:solidFill>
              <a:effectLst/>
            </a:endParaRPr>
          </a:p>
          <a:p>
            <a:pPr>
              <a:lnSpc>
                <a:spcPct val="150000"/>
              </a:lnSpc>
            </a:pPr>
            <a:endParaRPr lang="vi-VN" sz="3200" b="0" i="0" dirty="0">
              <a:solidFill>
                <a:srgbClr val="000000"/>
              </a:solidFill>
              <a:effectLst/>
            </a:endParaRPr>
          </a:p>
          <a:p>
            <a:pPr rtl="0">
              <a:lnSpc>
                <a:spcPct val="150000"/>
              </a:lnSpc>
            </a:pPr>
            <a:r>
              <a:rPr lang="vi-VN" sz="3200" b="0" i="0" dirty="0" err="1">
                <a:solidFill>
                  <a:srgbClr val="000000"/>
                </a:solidFill>
                <a:effectLst/>
              </a:rPr>
              <a:t>Muốn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cao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thì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phải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thẳng</a:t>
            </a:r>
            <a:endParaRPr lang="vi-VN" sz="3200" b="0" i="0" dirty="0">
              <a:solidFill>
                <a:srgbClr val="000000"/>
              </a:solidFill>
              <a:effectLst/>
            </a:endParaRPr>
          </a:p>
          <a:p>
            <a:pPr rtl="0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</a:rPr>
              <a:t>(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Bài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học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ở cây cau) </a:t>
            </a:r>
          </a:p>
          <a:p>
            <a:pPr rtl="0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</a:rPr>
              <a:t>Thân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bền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khinh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bão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tố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rtl="0">
              <a:lnSpc>
                <a:spcPct val="150000"/>
              </a:lnSpc>
            </a:pPr>
            <a:r>
              <a:rPr lang="vi-VN" sz="3200" b="0" i="0" dirty="0" err="1">
                <a:solidFill>
                  <a:srgbClr val="000000"/>
                </a:solidFill>
                <a:effectLst/>
              </a:rPr>
              <a:t>Nhờ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mưa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nắng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dãi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dầu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F0E386-05A6-4E7F-AB89-9AF00435AE6F}"/>
              </a:ext>
            </a:extLst>
          </p:cNvPr>
          <p:cNvSpPr txBox="1"/>
          <p:nvPr/>
        </p:nvSpPr>
        <p:spPr>
          <a:xfrm>
            <a:off x="8398632" y="147227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/>
              <a:t>a. </a:t>
            </a:r>
            <a:r>
              <a:rPr lang="vi-VN" sz="3200" b="1" dirty="0" err="1"/>
              <a:t>Tả</a:t>
            </a:r>
            <a:r>
              <a:rPr lang="vi-VN" sz="3200" b="1" dirty="0"/>
              <a:t> </a:t>
            </a:r>
            <a:r>
              <a:rPr lang="vi-VN" sz="3200" b="1" dirty="0" err="1"/>
              <a:t>hình</a:t>
            </a:r>
            <a:r>
              <a:rPr lang="vi-VN" sz="3200" b="1" dirty="0"/>
              <a:t> </a:t>
            </a:r>
            <a:r>
              <a:rPr lang="vi-VN" sz="3200" b="1" dirty="0" err="1"/>
              <a:t>dáng</a:t>
            </a:r>
            <a:r>
              <a:rPr lang="vi-VN" sz="3200" b="1" dirty="0"/>
              <a:t> cây cau – </a:t>
            </a:r>
            <a:r>
              <a:rPr lang="vi-VN" sz="3200" b="1" dirty="0" err="1"/>
              <a:t>khổ</a:t>
            </a:r>
            <a:r>
              <a:rPr lang="vi-VN" sz="3200" b="1" dirty="0"/>
              <a:t> 1, 2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49F697-5B39-40F9-913A-71CB3397C3C5}"/>
              </a:ext>
            </a:extLst>
          </p:cNvPr>
          <p:cNvSpPr txBox="1"/>
          <p:nvPr/>
        </p:nvSpPr>
        <p:spPr>
          <a:xfrm>
            <a:off x="10641359" y="-7772278"/>
            <a:ext cx="6870805" cy="664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 err="1">
                <a:solidFill>
                  <a:srgbClr val="000000"/>
                </a:solidFill>
              </a:rPr>
              <a:t>Mà</a:t>
            </a:r>
            <a:r>
              <a:rPr lang="vi-VN" sz="3200" dirty="0">
                <a:solidFill>
                  <a:srgbClr val="000000"/>
                </a:solidFill>
              </a:rPr>
              <a:t> </a:t>
            </a:r>
            <a:r>
              <a:rPr lang="vi-VN" sz="3200" dirty="0" err="1">
                <a:solidFill>
                  <a:srgbClr val="000000"/>
                </a:solidFill>
              </a:rPr>
              <a:t>tấm</a:t>
            </a:r>
            <a:r>
              <a:rPr lang="vi-VN" sz="3200" dirty="0">
                <a:solidFill>
                  <a:srgbClr val="000000"/>
                </a:solidFill>
              </a:rPr>
              <a:t> </a:t>
            </a:r>
            <a:r>
              <a:rPr lang="vi-VN" sz="3200" dirty="0" err="1">
                <a:solidFill>
                  <a:srgbClr val="000000"/>
                </a:solidFill>
              </a:rPr>
              <a:t>lòng</a:t>
            </a:r>
            <a:r>
              <a:rPr lang="vi-VN" sz="3200" dirty="0">
                <a:solidFill>
                  <a:srgbClr val="000000"/>
                </a:solidFill>
              </a:rPr>
              <a:t> thơm </a:t>
            </a:r>
            <a:r>
              <a:rPr lang="vi-VN" sz="3200" dirty="0" err="1">
                <a:solidFill>
                  <a:srgbClr val="000000"/>
                </a:solidFill>
              </a:rPr>
              <a:t>thảo</a:t>
            </a:r>
            <a:r>
              <a:rPr lang="vi-VN" sz="3200" dirty="0">
                <a:solidFill>
                  <a:srgbClr val="000000"/>
                </a:solidFill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vi-VN" sz="3200" dirty="0" err="1">
                <a:solidFill>
                  <a:srgbClr val="000000"/>
                </a:solidFill>
              </a:rPr>
              <a:t>Đỏ</a:t>
            </a:r>
            <a:r>
              <a:rPr lang="vi-VN" sz="3200" dirty="0">
                <a:solidFill>
                  <a:srgbClr val="000000"/>
                </a:solidFill>
              </a:rPr>
              <a:t> môi </a:t>
            </a:r>
            <a:r>
              <a:rPr lang="vi-VN" sz="3200" dirty="0" err="1">
                <a:solidFill>
                  <a:srgbClr val="000000"/>
                </a:solidFill>
              </a:rPr>
              <a:t>ngoại</a:t>
            </a:r>
            <a:r>
              <a:rPr lang="vi-VN" sz="3200" dirty="0">
                <a:solidFill>
                  <a:srgbClr val="000000"/>
                </a:solidFill>
              </a:rPr>
              <a:t> nhai </a:t>
            </a:r>
            <a:r>
              <a:rPr lang="vi-VN" sz="3200" dirty="0" err="1">
                <a:solidFill>
                  <a:srgbClr val="000000"/>
                </a:solidFill>
              </a:rPr>
              <a:t>trầu</a:t>
            </a:r>
            <a:endParaRPr lang="vi-VN" sz="32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</a:rPr>
              <a:t>Thương yêu </a:t>
            </a:r>
            <a:r>
              <a:rPr lang="vi-VN" sz="3200" dirty="0" err="1">
                <a:solidFill>
                  <a:srgbClr val="000000"/>
                </a:solidFill>
              </a:rPr>
              <a:t>đàn</a:t>
            </a:r>
            <a:r>
              <a:rPr lang="vi-VN" sz="3200" dirty="0">
                <a:solidFill>
                  <a:srgbClr val="000000"/>
                </a:solidFill>
              </a:rPr>
              <a:t> em </a:t>
            </a:r>
            <a:r>
              <a:rPr lang="vi-VN" sz="3200" dirty="0" err="1">
                <a:solidFill>
                  <a:srgbClr val="000000"/>
                </a:solidFill>
              </a:rPr>
              <a:t>lắm</a:t>
            </a:r>
            <a:endParaRPr lang="vi-VN" sz="32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</a:rPr>
              <a:t>Cho </a:t>
            </a:r>
            <a:r>
              <a:rPr lang="vi-VN" sz="3200" dirty="0" err="1">
                <a:solidFill>
                  <a:srgbClr val="000000"/>
                </a:solidFill>
              </a:rPr>
              <a:t>cưỡi</a:t>
            </a:r>
            <a:r>
              <a:rPr lang="vi-VN" sz="3200" dirty="0">
                <a:solidFill>
                  <a:srgbClr val="000000"/>
                </a:solidFill>
              </a:rPr>
              <a:t> </a:t>
            </a:r>
            <a:r>
              <a:rPr lang="vi-VN" sz="3200" dirty="0" err="1">
                <a:solidFill>
                  <a:srgbClr val="000000"/>
                </a:solidFill>
              </a:rPr>
              <a:t>ngựa</a:t>
            </a:r>
            <a:r>
              <a:rPr lang="vi-VN" sz="3200" dirty="0">
                <a:solidFill>
                  <a:srgbClr val="000000"/>
                </a:solidFill>
              </a:rPr>
              <a:t> </a:t>
            </a:r>
            <a:r>
              <a:rPr lang="vi-VN" sz="3200" dirty="0" err="1">
                <a:solidFill>
                  <a:srgbClr val="000000"/>
                </a:solidFill>
              </a:rPr>
              <a:t>tàu</a:t>
            </a:r>
            <a:r>
              <a:rPr lang="vi-VN" sz="3200" dirty="0">
                <a:solidFill>
                  <a:srgbClr val="000000"/>
                </a:solidFill>
              </a:rPr>
              <a:t> cau.</a:t>
            </a:r>
          </a:p>
          <a:p>
            <a:pPr>
              <a:lnSpc>
                <a:spcPct val="150000"/>
              </a:lnSpc>
            </a:pPr>
            <a:endParaRPr lang="vi-VN" sz="3200" b="0" i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</a:rPr>
              <a:t>Tai </a:t>
            </a:r>
            <a:r>
              <a:rPr lang="vi-VN" sz="3200" dirty="0" err="1">
                <a:solidFill>
                  <a:srgbClr val="000000"/>
                </a:solidFill>
              </a:rPr>
              <a:t>lắng</a:t>
            </a:r>
            <a:r>
              <a:rPr lang="vi-VN" sz="3200" dirty="0">
                <a:solidFill>
                  <a:srgbClr val="000000"/>
                </a:solidFill>
              </a:rPr>
              <a:t> </a:t>
            </a:r>
            <a:r>
              <a:rPr lang="vi-VN" sz="3200" dirty="0" err="1">
                <a:solidFill>
                  <a:srgbClr val="000000"/>
                </a:solidFill>
              </a:rPr>
              <a:t>tiếng</a:t>
            </a:r>
            <a:r>
              <a:rPr lang="vi-VN" sz="3200" dirty="0">
                <a:solidFill>
                  <a:srgbClr val="000000"/>
                </a:solidFill>
              </a:rPr>
              <a:t> </a:t>
            </a:r>
            <a:r>
              <a:rPr lang="vi-VN" sz="3200" dirty="0" err="1">
                <a:solidFill>
                  <a:srgbClr val="000000"/>
                </a:solidFill>
              </a:rPr>
              <a:t>ríu</a:t>
            </a:r>
            <a:r>
              <a:rPr lang="vi-VN" sz="3200" dirty="0">
                <a:solidFill>
                  <a:srgbClr val="000000"/>
                </a:solidFill>
              </a:rPr>
              <a:t> ran</a:t>
            </a:r>
          </a:p>
          <a:p>
            <a:pPr algn="just">
              <a:lnSpc>
                <a:spcPct val="150000"/>
              </a:lnSpc>
            </a:pPr>
            <a:r>
              <a:rPr lang="vi-VN" sz="3200" dirty="0" err="1">
                <a:solidFill>
                  <a:srgbClr val="000000"/>
                </a:solidFill>
              </a:rPr>
              <a:t>Thoảng</a:t>
            </a:r>
            <a:r>
              <a:rPr lang="vi-VN" sz="3200" dirty="0">
                <a:solidFill>
                  <a:srgbClr val="000000"/>
                </a:solidFill>
              </a:rPr>
              <a:t> thơm trong hơi </a:t>
            </a:r>
            <a:r>
              <a:rPr lang="vi-VN" sz="3200" dirty="0" err="1">
                <a:solidFill>
                  <a:srgbClr val="000000"/>
                </a:solidFill>
              </a:rPr>
              <a:t>thở</a:t>
            </a:r>
            <a:endParaRPr lang="vi-VN" sz="3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3200" dirty="0" err="1">
                <a:solidFill>
                  <a:srgbClr val="000000"/>
                </a:solidFill>
              </a:rPr>
              <a:t>Chắc</a:t>
            </a:r>
            <a:r>
              <a:rPr lang="vi-VN" sz="3200" dirty="0">
                <a:solidFill>
                  <a:srgbClr val="000000"/>
                </a:solidFill>
              </a:rPr>
              <a:t> chim </a:t>
            </a:r>
            <a:r>
              <a:rPr lang="vi-VN" sz="3200" dirty="0" err="1">
                <a:solidFill>
                  <a:srgbClr val="000000"/>
                </a:solidFill>
              </a:rPr>
              <a:t>mới</a:t>
            </a:r>
            <a:r>
              <a:rPr lang="vi-VN" sz="3200" dirty="0">
                <a:solidFill>
                  <a:srgbClr val="000000"/>
                </a:solidFill>
              </a:rPr>
              <a:t> ra rang 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</a:rPr>
              <a:t>Ồ! Hoa cau đang </a:t>
            </a:r>
            <a:r>
              <a:rPr lang="vi-VN" sz="3200" dirty="0" err="1">
                <a:solidFill>
                  <a:srgbClr val="000000"/>
                </a:solidFill>
              </a:rPr>
              <a:t>nở</a:t>
            </a:r>
            <a:r>
              <a:rPr lang="vi-VN" sz="3200" dirty="0">
                <a:solidFill>
                  <a:srgbClr val="000000"/>
                </a:solidFill>
              </a:rPr>
              <a:t>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8555B2-FE88-47B4-9F14-51707BF7B6D5}"/>
              </a:ext>
            </a:extLst>
          </p:cNvPr>
          <p:cNvSpPr txBox="1"/>
          <p:nvPr/>
        </p:nvSpPr>
        <p:spPr>
          <a:xfrm>
            <a:off x="8527341" y="-8786805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/>
              <a:t>b. Nêu </a:t>
            </a:r>
            <a:r>
              <a:rPr lang="vi-VN" sz="3200" b="1" dirty="0" err="1"/>
              <a:t>lợi</a:t>
            </a:r>
            <a:r>
              <a:rPr lang="vi-VN" sz="3200" b="1" dirty="0"/>
              <a:t> </a:t>
            </a:r>
            <a:r>
              <a:rPr lang="vi-VN" sz="3200" b="1" dirty="0" err="1"/>
              <a:t>ích</a:t>
            </a:r>
            <a:r>
              <a:rPr lang="vi-VN" sz="3200" b="1" dirty="0"/>
              <a:t> </a:t>
            </a:r>
            <a:r>
              <a:rPr lang="vi-VN" sz="3200" b="1" dirty="0" err="1"/>
              <a:t>của</a:t>
            </a:r>
            <a:r>
              <a:rPr lang="vi-VN" sz="3200" b="1" dirty="0"/>
              <a:t> cây cau – </a:t>
            </a:r>
            <a:r>
              <a:rPr lang="vi-VN" sz="3200" b="1" dirty="0" err="1"/>
              <a:t>khổ</a:t>
            </a:r>
            <a:r>
              <a:rPr lang="vi-VN" sz="3200" b="1" dirty="0"/>
              <a:t> 3, 4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 rot="-10800000">
            <a:off x="147819" y="1144979"/>
            <a:ext cx="6172200" cy="7997042"/>
            <a:chOff x="0" y="0"/>
            <a:chExt cx="3387433" cy="3225709"/>
          </a:xfrm>
        </p:grpSpPr>
        <p:sp>
          <p:nvSpPr>
            <p:cNvPr id="11" name="Freeform 11"/>
            <p:cNvSpPr/>
            <p:nvPr/>
          </p:nvSpPr>
          <p:spPr>
            <a:xfrm>
              <a:off x="-9098" y="-6509"/>
              <a:ext cx="3401763" cy="3257763"/>
            </a:xfrm>
            <a:custGeom>
              <a:avLst/>
              <a:gdLst/>
              <a:ahLst/>
              <a:cxnLst/>
              <a:rect l="l" t="t" r="r" b="b"/>
              <a:pathLst>
                <a:path w="3401763" h="3257763">
                  <a:moveTo>
                    <a:pt x="63030" y="2664210"/>
                  </a:moveTo>
                  <a:cubicBezTo>
                    <a:pt x="63030" y="2664210"/>
                    <a:pt x="0" y="241764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508690" y="6965"/>
                  </a:cubicBezTo>
                  <a:lnTo>
                    <a:pt x="2508692" y="6965"/>
                  </a:lnTo>
                  <a:cubicBezTo>
                    <a:pt x="2725438" y="16819"/>
                    <a:pt x="2929753" y="36481"/>
                    <a:pt x="3063942" y="101690"/>
                  </a:cubicBezTo>
                  <a:cubicBezTo>
                    <a:pt x="3319988" y="226120"/>
                    <a:pt x="3401763" y="459160"/>
                    <a:pt x="3396275" y="704684"/>
                  </a:cubicBezTo>
                  <a:cubicBezTo>
                    <a:pt x="3396275" y="704684"/>
                    <a:pt x="3352987" y="1013073"/>
                    <a:pt x="3360421" y="1248607"/>
                  </a:cubicBezTo>
                  <a:cubicBezTo>
                    <a:pt x="3367544" y="2406011"/>
                    <a:pt x="3374701" y="2601614"/>
                    <a:pt x="3374701" y="2601614"/>
                  </a:cubicBezTo>
                  <a:cubicBezTo>
                    <a:pt x="3358019" y="2817346"/>
                    <a:pt x="3243375" y="3027958"/>
                    <a:pt x="3046506" y="3139582"/>
                  </a:cubicBezTo>
                  <a:cubicBezTo>
                    <a:pt x="2896154" y="3224831"/>
                    <a:pt x="2698123" y="3239928"/>
                    <a:pt x="2136736" y="3229187"/>
                  </a:cubicBezTo>
                  <a:lnTo>
                    <a:pt x="2136714" y="3229187"/>
                  </a:lnTo>
                  <a:cubicBezTo>
                    <a:pt x="645952" y="3223910"/>
                    <a:pt x="384604" y="3257763"/>
                    <a:pt x="254278" y="3148605"/>
                  </a:cubicBezTo>
                  <a:cubicBezTo>
                    <a:pt x="145767" y="3057720"/>
                    <a:pt x="81795" y="2864409"/>
                    <a:pt x="63030" y="2664210"/>
                  </a:cubicBezTo>
                  <a:close/>
                </a:path>
              </a:pathLst>
            </a:custGeom>
            <a:solidFill>
              <a:srgbClr val="CDB4DB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10800000">
            <a:off x="270638" y="1372754"/>
            <a:ext cx="5905152" cy="7646652"/>
            <a:chOff x="0" y="0"/>
            <a:chExt cx="3387433" cy="3223860"/>
          </a:xfrm>
        </p:grpSpPr>
        <p:sp>
          <p:nvSpPr>
            <p:cNvPr id="13" name="Freeform 13"/>
            <p:cNvSpPr/>
            <p:nvPr/>
          </p:nvSpPr>
          <p:spPr>
            <a:xfrm>
              <a:off x="-9098" y="-6509"/>
              <a:ext cx="3401763" cy="3255914"/>
            </a:xfrm>
            <a:custGeom>
              <a:avLst/>
              <a:gdLst/>
              <a:ahLst/>
              <a:cxnLst/>
              <a:rect l="l" t="t" r="r" b="b"/>
              <a:pathLst>
                <a:path w="3401763" h="3255914">
                  <a:moveTo>
                    <a:pt x="63030" y="2662360"/>
                  </a:moveTo>
                  <a:cubicBezTo>
                    <a:pt x="63030" y="2662360"/>
                    <a:pt x="0" y="2415796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508690" y="6965"/>
                  </a:cubicBezTo>
                  <a:lnTo>
                    <a:pt x="2508692" y="6965"/>
                  </a:lnTo>
                  <a:cubicBezTo>
                    <a:pt x="2725438" y="16819"/>
                    <a:pt x="2929753" y="36481"/>
                    <a:pt x="3063942" y="101690"/>
                  </a:cubicBezTo>
                  <a:cubicBezTo>
                    <a:pt x="3319988" y="226120"/>
                    <a:pt x="3401763" y="459160"/>
                    <a:pt x="3396275" y="704684"/>
                  </a:cubicBezTo>
                  <a:cubicBezTo>
                    <a:pt x="3396275" y="704684"/>
                    <a:pt x="3352987" y="1013073"/>
                    <a:pt x="3360421" y="1248607"/>
                  </a:cubicBezTo>
                  <a:cubicBezTo>
                    <a:pt x="3367544" y="2404162"/>
                    <a:pt x="3374701" y="2599764"/>
                    <a:pt x="3374701" y="2599764"/>
                  </a:cubicBezTo>
                  <a:cubicBezTo>
                    <a:pt x="3358019" y="2815497"/>
                    <a:pt x="3243375" y="3026109"/>
                    <a:pt x="3046506" y="3137733"/>
                  </a:cubicBezTo>
                  <a:cubicBezTo>
                    <a:pt x="2896154" y="3222981"/>
                    <a:pt x="2698123" y="3238079"/>
                    <a:pt x="2136736" y="3227338"/>
                  </a:cubicBezTo>
                  <a:lnTo>
                    <a:pt x="2136714" y="3227338"/>
                  </a:lnTo>
                  <a:cubicBezTo>
                    <a:pt x="645952" y="3222061"/>
                    <a:pt x="384604" y="3255914"/>
                    <a:pt x="254278" y="3146756"/>
                  </a:cubicBezTo>
                  <a:cubicBezTo>
                    <a:pt x="145767" y="3055871"/>
                    <a:pt x="81795" y="2862559"/>
                    <a:pt x="63030" y="2662360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749195" y="2801926"/>
            <a:ext cx="4925543" cy="4340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Câu 1: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thơ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ý sau: 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cây cau; 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cây cau; </a:t>
            </a:r>
            <a:endParaRPr lang="vi-VN" sz="3200" dirty="0">
              <a:solidFill>
                <a:srgbClr val="000000"/>
              </a:solidFill>
              <a:latin typeface="Arial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cây cau.</a:t>
            </a:r>
          </a:p>
        </p:txBody>
      </p:sp>
      <p:sp>
        <p:nvSpPr>
          <p:cNvPr id="16" name="Freeform 16"/>
          <p:cNvSpPr/>
          <p:nvPr/>
        </p:nvSpPr>
        <p:spPr>
          <a:xfrm>
            <a:off x="8424032" y="8567812"/>
            <a:ext cx="1439936" cy="973920"/>
          </a:xfrm>
          <a:custGeom>
            <a:avLst/>
            <a:gdLst/>
            <a:ahLst/>
            <a:cxnLst/>
            <a:rect l="l" t="t" r="r" b="b"/>
            <a:pathLst>
              <a:path w="1439936" h="973920">
                <a:moveTo>
                  <a:pt x="0" y="0"/>
                </a:moveTo>
                <a:lnTo>
                  <a:pt x="1439936" y="0"/>
                </a:lnTo>
                <a:lnTo>
                  <a:pt x="1439936" y="973921"/>
                </a:lnTo>
                <a:lnTo>
                  <a:pt x="0" y="9739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7">
            <a:extLst>
              <a:ext uri="{FF2B5EF4-FFF2-40B4-BE49-F238E27FC236}">
                <a16:creationId xmlns:a16="http://schemas.microsoft.com/office/drawing/2014/main" id="{03F5D1EC-504D-4017-AC3C-254FA868A00E}"/>
              </a:ext>
            </a:extLst>
          </p:cNvPr>
          <p:cNvGrpSpPr/>
          <p:nvPr/>
        </p:nvGrpSpPr>
        <p:grpSpPr>
          <a:xfrm rot="5400000">
            <a:off x="7924187" y="-285327"/>
            <a:ext cx="8775372" cy="10857655"/>
            <a:chOff x="0" y="0"/>
            <a:chExt cx="3243094" cy="7204404"/>
          </a:xfrm>
        </p:grpSpPr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0118992B-E4CC-4EC2-BDF4-CFDA009015BF}"/>
                </a:ext>
              </a:extLst>
            </p:cNvPr>
            <p:cNvSpPr/>
            <p:nvPr/>
          </p:nvSpPr>
          <p:spPr>
            <a:xfrm>
              <a:off x="-9098" y="-6509"/>
              <a:ext cx="3257425" cy="7236458"/>
            </a:xfrm>
            <a:custGeom>
              <a:avLst/>
              <a:gdLst/>
              <a:ahLst/>
              <a:cxnLst/>
              <a:rect l="l" t="t" r="r" b="b"/>
              <a:pathLst>
                <a:path w="3257425" h="7236458">
                  <a:moveTo>
                    <a:pt x="63030" y="6642905"/>
                  </a:moveTo>
                  <a:cubicBezTo>
                    <a:pt x="63030" y="6642905"/>
                    <a:pt x="0" y="63963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64352" y="6965"/>
                  </a:cubicBezTo>
                  <a:lnTo>
                    <a:pt x="2364353" y="6965"/>
                  </a:lnTo>
                  <a:cubicBezTo>
                    <a:pt x="2581100" y="16819"/>
                    <a:pt x="2785415" y="36481"/>
                    <a:pt x="2919603" y="101690"/>
                  </a:cubicBezTo>
                  <a:cubicBezTo>
                    <a:pt x="3175649" y="226120"/>
                    <a:pt x="3257425" y="459160"/>
                    <a:pt x="3251937" y="704684"/>
                  </a:cubicBezTo>
                  <a:cubicBezTo>
                    <a:pt x="3251937" y="704684"/>
                    <a:pt x="3208649" y="1013073"/>
                    <a:pt x="3216082" y="1248607"/>
                  </a:cubicBezTo>
                  <a:cubicBezTo>
                    <a:pt x="3223206" y="6384706"/>
                    <a:pt x="3230362" y="6580309"/>
                    <a:pt x="3230362" y="6580309"/>
                  </a:cubicBezTo>
                  <a:cubicBezTo>
                    <a:pt x="3213681" y="6796041"/>
                    <a:pt x="3099037" y="7006653"/>
                    <a:pt x="2902167" y="7118277"/>
                  </a:cubicBezTo>
                  <a:cubicBezTo>
                    <a:pt x="2751816" y="7203526"/>
                    <a:pt x="2553785" y="7218624"/>
                    <a:pt x="2021784" y="7207882"/>
                  </a:cubicBezTo>
                  <a:lnTo>
                    <a:pt x="2021765" y="7207882"/>
                  </a:lnTo>
                  <a:cubicBezTo>
                    <a:pt x="645952" y="7202605"/>
                    <a:pt x="384604" y="7236458"/>
                    <a:pt x="254278" y="7127301"/>
                  </a:cubicBezTo>
                  <a:cubicBezTo>
                    <a:pt x="145767" y="7036416"/>
                    <a:pt x="81795" y="6843103"/>
                    <a:pt x="63030" y="66429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1864CB4-FF5B-43AE-91A0-018185FA03B6}"/>
              </a:ext>
            </a:extLst>
          </p:cNvPr>
          <p:cNvSpPr txBox="1"/>
          <p:nvPr/>
        </p:nvSpPr>
        <p:spPr>
          <a:xfrm>
            <a:off x="10006291" y="2509094"/>
            <a:ext cx="6870805" cy="664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 err="1">
                <a:solidFill>
                  <a:srgbClr val="000000"/>
                </a:solidFill>
              </a:rPr>
              <a:t>Mà</a:t>
            </a:r>
            <a:r>
              <a:rPr lang="vi-VN" sz="3200" dirty="0">
                <a:solidFill>
                  <a:srgbClr val="000000"/>
                </a:solidFill>
              </a:rPr>
              <a:t> </a:t>
            </a:r>
            <a:r>
              <a:rPr lang="vi-VN" sz="3200" dirty="0" err="1">
                <a:solidFill>
                  <a:srgbClr val="000000"/>
                </a:solidFill>
              </a:rPr>
              <a:t>tấm</a:t>
            </a:r>
            <a:r>
              <a:rPr lang="vi-VN" sz="3200" dirty="0">
                <a:solidFill>
                  <a:srgbClr val="000000"/>
                </a:solidFill>
              </a:rPr>
              <a:t> </a:t>
            </a:r>
            <a:r>
              <a:rPr lang="vi-VN" sz="3200" dirty="0" err="1">
                <a:solidFill>
                  <a:srgbClr val="000000"/>
                </a:solidFill>
              </a:rPr>
              <a:t>lòng</a:t>
            </a:r>
            <a:r>
              <a:rPr lang="vi-VN" sz="3200" dirty="0">
                <a:solidFill>
                  <a:srgbClr val="000000"/>
                </a:solidFill>
              </a:rPr>
              <a:t> thơm </a:t>
            </a:r>
            <a:r>
              <a:rPr lang="vi-VN" sz="3200" dirty="0" err="1">
                <a:solidFill>
                  <a:srgbClr val="000000"/>
                </a:solidFill>
              </a:rPr>
              <a:t>thảo</a:t>
            </a:r>
            <a:r>
              <a:rPr lang="vi-VN" sz="3200" dirty="0">
                <a:solidFill>
                  <a:srgbClr val="000000"/>
                </a:solidFill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vi-VN" sz="3200" dirty="0" err="1">
                <a:solidFill>
                  <a:srgbClr val="000000"/>
                </a:solidFill>
              </a:rPr>
              <a:t>Đỏ</a:t>
            </a:r>
            <a:r>
              <a:rPr lang="vi-VN" sz="3200" dirty="0">
                <a:solidFill>
                  <a:srgbClr val="000000"/>
                </a:solidFill>
              </a:rPr>
              <a:t> môi </a:t>
            </a:r>
            <a:r>
              <a:rPr lang="vi-VN" sz="3200" dirty="0" err="1">
                <a:solidFill>
                  <a:srgbClr val="000000"/>
                </a:solidFill>
              </a:rPr>
              <a:t>ngoại</a:t>
            </a:r>
            <a:r>
              <a:rPr lang="vi-VN" sz="3200" dirty="0">
                <a:solidFill>
                  <a:srgbClr val="000000"/>
                </a:solidFill>
              </a:rPr>
              <a:t> nhai </a:t>
            </a:r>
            <a:r>
              <a:rPr lang="vi-VN" sz="3200" dirty="0" err="1">
                <a:solidFill>
                  <a:srgbClr val="000000"/>
                </a:solidFill>
              </a:rPr>
              <a:t>trầu</a:t>
            </a:r>
            <a:endParaRPr lang="vi-VN" sz="32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</a:rPr>
              <a:t>Thương yêu </a:t>
            </a:r>
            <a:r>
              <a:rPr lang="vi-VN" sz="3200" dirty="0" err="1">
                <a:solidFill>
                  <a:srgbClr val="000000"/>
                </a:solidFill>
              </a:rPr>
              <a:t>đàn</a:t>
            </a:r>
            <a:r>
              <a:rPr lang="vi-VN" sz="3200" dirty="0">
                <a:solidFill>
                  <a:srgbClr val="000000"/>
                </a:solidFill>
              </a:rPr>
              <a:t> em </a:t>
            </a:r>
            <a:r>
              <a:rPr lang="vi-VN" sz="3200" dirty="0" err="1">
                <a:solidFill>
                  <a:srgbClr val="000000"/>
                </a:solidFill>
              </a:rPr>
              <a:t>lắm</a:t>
            </a:r>
            <a:endParaRPr lang="vi-VN" sz="32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</a:rPr>
              <a:t>Cho </a:t>
            </a:r>
            <a:r>
              <a:rPr lang="vi-VN" sz="3200" dirty="0" err="1">
                <a:solidFill>
                  <a:srgbClr val="000000"/>
                </a:solidFill>
              </a:rPr>
              <a:t>cưỡi</a:t>
            </a:r>
            <a:r>
              <a:rPr lang="vi-VN" sz="3200" dirty="0">
                <a:solidFill>
                  <a:srgbClr val="000000"/>
                </a:solidFill>
              </a:rPr>
              <a:t> </a:t>
            </a:r>
            <a:r>
              <a:rPr lang="vi-VN" sz="3200" dirty="0" err="1">
                <a:solidFill>
                  <a:srgbClr val="000000"/>
                </a:solidFill>
              </a:rPr>
              <a:t>ngựa</a:t>
            </a:r>
            <a:r>
              <a:rPr lang="vi-VN" sz="3200" dirty="0">
                <a:solidFill>
                  <a:srgbClr val="000000"/>
                </a:solidFill>
              </a:rPr>
              <a:t> </a:t>
            </a:r>
            <a:r>
              <a:rPr lang="vi-VN" sz="3200" dirty="0" err="1">
                <a:solidFill>
                  <a:srgbClr val="000000"/>
                </a:solidFill>
              </a:rPr>
              <a:t>tàu</a:t>
            </a:r>
            <a:r>
              <a:rPr lang="vi-VN" sz="3200" dirty="0">
                <a:solidFill>
                  <a:srgbClr val="000000"/>
                </a:solidFill>
              </a:rPr>
              <a:t> cau.</a:t>
            </a:r>
          </a:p>
          <a:p>
            <a:pPr>
              <a:lnSpc>
                <a:spcPct val="150000"/>
              </a:lnSpc>
            </a:pPr>
            <a:endParaRPr lang="vi-VN" sz="3200" b="0" i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</a:rPr>
              <a:t>Tai </a:t>
            </a:r>
            <a:r>
              <a:rPr lang="vi-VN" sz="3200" dirty="0" err="1">
                <a:solidFill>
                  <a:srgbClr val="000000"/>
                </a:solidFill>
              </a:rPr>
              <a:t>lắng</a:t>
            </a:r>
            <a:r>
              <a:rPr lang="vi-VN" sz="3200" dirty="0">
                <a:solidFill>
                  <a:srgbClr val="000000"/>
                </a:solidFill>
              </a:rPr>
              <a:t> </a:t>
            </a:r>
            <a:r>
              <a:rPr lang="vi-VN" sz="3200" dirty="0" err="1">
                <a:solidFill>
                  <a:srgbClr val="000000"/>
                </a:solidFill>
              </a:rPr>
              <a:t>tiếng</a:t>
            </a:r>
            <a:r>
              <a:rPr lang="vi-VN" sz="3200" dirty="0">
                <a:solidFill>
                  <a:srgbClr val="000000"/>
                </a:solidFill>
              </a:rPr>
              <a:t> </a:t>
            </a:r>
            <a:r>
              <a:rPr lang="vi-VN" sz="3200" dirty="0" err="1">
                <a:solidFill>
                  <a:srgbClr val="000000"/>
                </a:solidFill>
              </a:rPr>
              <a:t>ríu</a:t>
            </a:r>
            <a:r>
              <a:rPr lang="vi-VN" sz="3200" dirty="0">
                <a:solidFill>
                  <a:srgbClr val="000000"/>
                </a:solidFill>
              </a:rPr>
              <a:t> ran</a:t>
            </a:r>
          </a:p>
          <a:p>
            <a:pPr algn="just">
              <a:lnSpc>
                <a:spcPct val="150000"/>
              </a:lnSpc>
            </a:pPr>
            <a:r>
              <a:rPr lang="vi-VN" sz="3200" dirty="0" err="1">
                <a:solidFill>
                  <a:srgbClr val="000000"/>
                </a:solidFill>
              </a:rPr>
              <a:t>Thoảng</a:t>
            </a:r>
            <a:r>
              <a:rPr lang="vi-VN" sz="3200" dirty="0">
                <a:solidFill>
                  <a:srgbClr val="000000"/>
                </a:solidFill>
              </a:rPr>
              <a:t> thơm trong hơi </a:t>
            </a:r>
            <a:r>
              <a:rPr lang="vi-VN" sz="3200" dirty="0" err="1">
                <a:solidFill>
                  <a:srgbClr val="000000"/>
                </a:solidFill>
              </a:rPr>
              <a:t>thở</a:t>
            </a:r>
            <a:endParaRPr lang="vi-VN" sz="3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3200" dirty="0" err="1">
                <a:solidFill>
                  <a:srgbClr val="000000"/>
                </a:solidFill>
              </a:rPr>
              <a:t>Chắc</a:t>
            </a:r>
            <a:r>
              <a:rPr lang="vi-VN" sz="3200" dirty="0">
                <a:solidFill>
                  <a:srgbClr val="000000"/>
                </a:solidFill>
              </a:rPr>
              <a:t> chim </a:t>
            </a:r>
            <a:r>
              <a:rPr lang="vi-VN" sz="3200" dirty="0" err="1">
                <a:solidFill>
                  <a:srgbClr val="000000"/>
                </a:solidFill>
              </a:rPr>
              <a:t>mới</a:t>
            </a:r>
            <a:r>
              <a:rPr lang="vi-VN" sz="3200" dirty="0">
                <a:solidFill>
                  <a:srgbClr val="000000"/>
                </a:solidFill>
              </a:rPr>
              <a:t> ra rang 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</a:rPr>
              <a:t>Ồ! Hoa cau đang </a:t>
            </a:r>
            <a:r>
              <a:rPr lang="vi-VN" sz="3200" dirty="0" err="1">
                <a:solidFill>
                  <a:srgbClr val="000000"/>
                </a:solidFill>
              </a:rPr>
              <a:t>nở</a:t>
            </a:r>
            <a:r>
              <a:rPr lang="vi-VN" sz="3200" dirty="0">
                <a:solidFill>
                  <a:srgbClr val="000000"/>
                </a:solidFill>
              </a:rPr>
              <a:t>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83D47E-829C-42BD-9B81-756378944203}"/>
              </a:ext>
            </a:extLst>
          </p:cNvPr>
          <p:cNvSpPr txBox="1"/>
          <p:nvPr/>
        </p:nvSpPr>
        <p:spPr>
          <a:xfrm>
            <a:off x="7892273" y="1494567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/>
              <a:t>b. </a:t>
            </a:r>
            <a:r>
              <a:rPr lang="vi-VN" sz="3200" b="1" dirty="0" err="1"/>
              <a:t>Nếu</a:t>
            </a:r>
            <a:r>
              <a:rPr lang="vi-VN" sz="3200" b="1" dirty="0"/>
              <a:t> </a:t>
            </a:r>
            <a:r>
              <a:rPr lang="vi-VN" sz="3200" b="1" dirty="0" err="1"/>
              <a:t>lợi</a:t>
            </a:r>
            <a:r>
              <a:rPr lang="vi-VN" sz="3200" b="1" dirty="0"/>
              <a:t> </a:t>
            </a:r>
            <a:r>
              <a:rPr lang="vi-VN" sz="3200" b="1" dirty="0" err="1"/>
              <a:t>ích</a:t>
            </a:r>
            <a:r>
              <a:rPr lang="vi-VN" sz="3200" b="1" dirty="0"/>
              <a:t> </a:t>
            </a:r>
            <a:r>
              <a:rPr lang="vi-VN" sz="3200" b="1" dirty="0" err="1"/>
              <a:t>của</a:t>
            </a:r>
            <a:r>
              <a:rPr lang="vi-VN" sz="3200" b="1" dirty="0"/>
              <a:t> cây cau – </a:t>
            </a:r>
            <a:r>
              <a:rPr lang="vi-VN" sz="3200" b="1" dirty="0" err="1"/>
              <a:t>khổ</a:t>
            </a:r>
            <a:r>
              <a:rPr lang="vi-VN" sz="3200" b="1" dirty="0"/>
              <a:t> 3, 4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9A7EED-A65D-4F6F-BE92-B14454730381}"/>
              </a:ext>
            </a:extLst>
          </p:cNvPr>
          <p:cNvSpPr txBox="1"/>
          <p:nvPr/>
        </p:nvSpPr>
        <p:spPr>
          <a:xfrm>
            <a:off x="10896600" y="12602402"/>
            <a:ext cx="6870805" cy="664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vi-VN" sz="3200" b="0" i="0" dirty="0" err="1">
                <a:solidFill>
                  <a:srgbClr val="000000"/>
                </a:solidFill>
                <a:effectLst/>
              </a:rPr>
              <a:t>Đứng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đâu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là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cao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đấy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rtl="0">
              <a:lnSpc>
                <a:spcPct val="150000"/>
              </a:lnSpc>
            </a:pPr>
            <a:r>
              <a:rPr lang="vi-VN" sz="3200" b="0" i="0" dirty="0" err="1">
                <a:solidFill>
                  <a:srgbClr val="000000"/>
                </a:solidFill>
                <a:effectLst/>
              </a:rPr>
              <a:t>Mà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chẳng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che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lấp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ai</a:t>
            </a:r>
          </a:p>
          <a:p>
            <a:pPr rtl="0">
              <a:lnSpc>
                <a:spcPct val="150000"/>
              </a:lnSpc>
            </a:pPr>
            <a:r>
              <a:rPr lang="vi-VN" sz="3200" b="0" i="0" dirty="0" err="1">
                <a:solidFill>
                  <a:srgbClr val="000000"/>
                </a:solidFill>
                <a:effectLst/>
              </a:rPr>
              <a:t>Dáng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khiêm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nhường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mảnh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khảnh</a:t>
            </a:r>
            <a:endParaRPr lang="vi-VN" sz="3200" b="0" i="0" dirty="0">
              <a:solidFill>
                <a:srgbClr val="000000"/>
              </a:solidFill>
              <a:effectLst/>
            </a:endParaRPr>
          </a:p>
          <a:p>
            <a:pPr rtl="0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</a:rPr>
              <a:t>Da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bạc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thếch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tháng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ngày</a:t>
            </a:r>
            <a:endParaRPr lang="vi-VN" sz="3200" b="0" i="0" dirty="0">
              <a:solidFill>
                <a:srgbClr val="000000"/>
              </a:solidFill>
              <a:effectLst/>
            </a:endParaRPr>
          </a:p>
          <a:p>
            <a:pPr>
              <a:lnSpc>
                <a:spcPct val="150000"/>
              </a:lnSpc>
            </a:pPr>
            <a:endParaRPr lang="vi-VN" sz="3200" b="0" i="0" dirty="0">
              <a:solidFill>
                <a:srgbClr val="000000"/>
              </a:solidFill>
              <a:effectLst/>
            </a:endParaRPr>
          </a:p>
          <a:p>
            <a:pPr rtl="0">
              <a:lnSpc>
                <a:spcPct val="150000"/>
              </a:lnSpc>
            </a:pPr>
            <a:r>
              <a:rPr lang="vi-VN" sz="3200" b="0" i="0" dirty="0" err="1">
                <a:solidFill>
                  <a:srgbClr val="000000"/>
                </a:solidFill>
                <a:effectLst/>
              </a:rPr>
              <a:t>Muốn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cao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thì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phải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thẳng</a:t>
            </a:r>
            <a:endParaRPr lang="vi-VN" sz="3200" b="0" i="0" dirty="0">
              <a:solidFill>
                <a:srgbClr val="000000"/>
              </a:solidFill>
              <a:effectLst/>
            </a:endParaRPr>
          </a:p>
          <a:p>
            <a:pPr rtl="0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</a:rPr>
              <a:t>(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Bài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học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ở cây cau) </a:t>
            </a:r>
          </a:p>
          <a:p>
            <a:pPr rtl="0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</a:rPr>
              <a:t>Thân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bền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khinh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bão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tố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rtl="0">
              <a:lnSpc>
                <a:spcPct val="150000"/>
              </a:lnSpc>
            </a:pPr>
            <a:r>
              <a:rPr lang="vi-VN" sz="3200" b="0" i="0" dirty="0" err="1">
                <a:solidFill>
                  <a:srgbClr val="000000"/>
                </a:solidFill>
                <a:effectLst/>
              </a:rPr>
              <a:t>Nhờ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mưa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nắng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dãi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dầu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8BB27A-89B6-4A0D-B0FB-8F932E1F1BE5}"/>
              </a:ext>
            </a:extLst>
          </p:cNvPr>
          <p:cNvSpPr txBox="1"/>
          <p:nvPr/>
        </p:nvSpPr>
        <p:spPr>
          <a:xfrm>
            <a:off x="8653873" y="11668964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/>
              <a:t>a. </a:t>
            </a:r>
            <a:r>
              <a:rPr lang="vi-VN" sz="3200" b="1" dirty="0" err="1"/>
              <a:t>Tả</a:t>
            </a:r>
            <a:r>
              <a:rPr lang="vi-VN" sz="3200" b="1" dirty="0"/>
              <a:t> </a:t>
            </a:r>
            <a:r>
              <a:rPr lang="vi-VN" sz="3200" b="1" dirty="0" err="1"/>
              <a:t>hình</a:t>
            </a:r>
            <a:r>
              <a:rPr lang="vi-VN" sz="3200" b="1" dirty="0"/>
              <a:t> </a:t>
            </a:r>
            <a:r>
              <a:rPr lang="vi-VN" sz="3200" b="1" dirty="0" err="1"/>
              <a:t>dáng</a:t>
            </a:r>
            <a:r>
              <a:rPr lang="vi-VN" sz="3200" b="1" dirty="0"/>
              <a:t> cây cau – </a:t>
            </a:r>
            <a:r>
              <a:rPr lang="vi-VN" sz="3200" b="1" dirty="0" err="1"/>
              <a:t>khổ</a:t>
            </a:r>
            <a:r>
              <a:rPr lang="vi-VN" sz="3200" b="1" dirty="0"/>
              <a:t> 1, 2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26B02F-52B4-44C6-8B27-608BCBAD28ED}"/>
              </a:ext>
            </a:extLst>
          </p:cNvPr>
          <p:cNvSpPr txBox="1"/>
          <p:nvPr/>
        </p:nvSpPr>
        <p:spPr>
          <a:xfrm>
            <a:off x="9832666" y="-6362523"/>
            <a:ext cx="6870805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</a:rPr>
              <a:t>Tai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lắng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tiếng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ríu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ran</a:t>
            </a:r>
          </a:p>
          <a:p>
            <a:pPr algn="just" rtl="0">
              <a:lnSpc>
                <a:spcPct val="150000"/>
              </a:lnSpc>
            </a:pPr>
            <a:r>
              <a:rPr lang="vi-VN" sz="3200" b="0" i="0" dirty="0" err="1">
                <a:solidFill>
                  <a:srgbClr val="000000"/>
                </a:solidFill>
                <a:effectLst/>
              </a:rPr>
              <a:t>Thoảng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thơm trong hơi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thở</a:t>
            </a:r>
            <a:endParaRPr lang="vi-VN" sz="3200" b="0" i="0" dirty="0">
              <a:solidFill>
                <a:srgbClr val="000000"/>
              </a:solidFill>
              <a:effectLst/>
            </a:endParaRPr>
          </a:p>
          <a:p>
            <a:pPr algn="just" rtl="0">
              <a:lnSpc>
                <a:spcPct val="150000"/>
              </a:lnSpc>
            </a:pPr>
            <a:r>
              <a:rPr lang="vi-VN" sz="3200" b="0" i="0" dirty="0" err="1">
                <a:solidFill>
                  <a:srgbClr val="000000"/>
                </a:solidFill>
                <a:effectLst/>
              </a:rPr>
              <a:t>Chắc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chim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mới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ra rang </a:t>
            </a:r>
          </a:p>
          <a:p>
            <a:pPr algn="just" rtl="0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</a:rPr>
              <a:t>Ồ! Hoa cau đang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nở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!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5EE9FB-B4EA-4629-99E9-2F784ED71D5C}"/>
              </a:ext>
            </a:extLst>
          </p:cNvPr>
          <p:cNvSpPr txBox="1"/>
          <p:nvPr/>
        </p:nvSpPr>
        <p:spPr>
          <a:xfrm>
            <a:off x="6861441" y="-7558287"/>
            <a:ext cx="1090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/>
              <a:t>c. </a:t>
            </a:r>
            <a:r>
              <a:rPr lang="vi-VN" sz="3200" b="1" dirty="0" err="1"/>
              <a:t>Thể</a:t>
            </a:r>
            <a:r>
              <a:rPr lang="vi-VN" sz="3200" b="1" dirty="0"/>
              <a:t> </a:t>
            </a:r>
            <a:r>
              <a:rPr lang="vi-VN" sz="3200" b="1" dirty="0" err="1"/>
              <a:t>hiện</a:t>
            </a:r>
            <a:r>
              <a:rPr lang="vi-VN" sz="3200" b="1" dirty="0"/>
              <a:t> </a:t>
            </a:r>
            <a:r>
              <a:rPr lang="vi-VN" sz="3200" b="1" dirty="0" err="1"/>
              <a:t>tình</a:t>
            </a:r>
            <a:r>
              <a:rPr lang="vi-VN" sz="3200" b="1" dirty="0"/>
              <a:t> </a:t>
            </a:r>
            <a:r>
              <a:rPr lang="vi-VN" sz="3200" b="1" dirty="0" err="1"/>
              <a:t>cảm</a:t>
            </a:r>
            <a:r>
              <a:rPr lang="vi-VN" sz="3200" b="1" dirty="0"/>
              <a:t> </a:t>
            </a:r>
            <a:r>
              <a:rPr lang="vi-VN" sz="3200" b="1" dirty="0" err="1"/>
              <a:t>của</a:t>
            </a:r>
            <a:r>
              <a:rPr lang="vi-VN" sz="3200" b="1" dirty="0"/>
              <a:t> </a:t>
            </a:r>
            <a:r>
              <a:rPr lang="vi-VN" sz="3200" b="1" dirty="0" err="1"/>
              <a:t>tác</a:t>
            </a:r>
            <a:r>
              <a:rPr lang="vi-VN" sz="3200" b="1" dirty="0"/>
              <a:t> </a:t>
            </a:r>
            <a:r>
              <a:rPr lang="vi-VN" sz="3200" b="1" dirty="0" err="1"/>
              <a:t>giả</a:t>
            </a:r>
            <a:r>
              <a:rPr lang="vi-VN" sz="3200" b="1" dirty="0"/>
              <a:t> </a:t>
            </a:r>
            <a:r>
              <a:rPr lang="vi-VN" sz="3200" b="1" dirty="0" err="1"/>
              <a:t>với</a:t>
            </a:r>
            <a:r>
              <a:rPr lang="vi-VN" sz="3200" b="1" dirty="0"/>
              <a:t> cây cau – </a:t>
            </a:r>
            <a:r>
              <a:rPr lang="vi-VN" sz="3200" b="1" dirty="0" err="1"/>
              <a:t>khổ</a:t>
            </a:r>
            <a:r>
              <a:rPr lang="vi-VN" sz="3200" b="1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3819654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 rot="-10800000">
            <a:off x="147819" y="1144979"/>
            <a:ext cx="6172200" cy="7997042"/>
            <a:chOff x="0" y="0"/>
            <a:chExt cx="3387433" cy="3225709"/>
          </a:xfrm>
        </p:grpSpPr>
        <p:sp>
          <p:nvSpPr>
            <p:cNvPr id="11" name="Freeform 11"/>
            <p:cNvSpPr/>
            <p:nvPr/>
          </p:nvSpPr>
          <p:spPr>
            <a:xfrm>
              <a:off x="-9098" y="-6509"/>
              <a:ext cx="3401763" cy="3257763"/>
            </a:xfrm>
            <a:custGeom>
              <a:avLst/>
              <a:gdLst/>
              <a:ahLst/>
              <a:cxnLst/>
              <a:rect l="l" t="t" r="r" b="b"/>
              <a:pathLst>
                <a:path w="3401763" h="3257763">
                  <a:moveTo>
                    <a:pt x="63030" y="2664210"/>
                  </a:moveTo>
                  <a:cubicBezTo>
                    <a:pt x="63030" y="2664210"/>
                    <a:pt x="0" y="241764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508690" y="6965"/>
                  </a:cubicBezTo>
                  <a:lnTo>
                    <a:pt x="2508692" y="6965"/>
                  </a:lnTo>
                  <a:cubicBezTo>
                    <a:pt x="2725438" y="16819"/>
                    <a:pt x="2929753" y="36481"/>
                    <a:pt x="3063942" y="101690"/>
                  </a:cubicBezTo>
                  <a:cubicBezTo>
                    <a:pt x="3319988" y="226120"/>
                    <a:pt x="3401763" y="459160"/>
                    <a:pt x="3396275" y="704684"/>
                  </a:cubicBezTo>
                  <a:cubicBezTo>
                    <a:pt x="3396275" y="704684"/>
                    <a:pt x="3352987" y="1013073"/>
                    <a:pt x="3360421" y="1248607"/>
                  </a:cubicBezTo>
                  <a:cubicBezTo>
                    <a:pt x="3367544" y="2406011"/>
                    <a:pt x="3374701" y="2601614"/>
                    <a:pt x="3374701" y="2601614"/>
                  </a:cubicBezTo>
                  <a:cubicBezTo>
                    <a:pt x="3358019" y="2817346"/>
                    <a:pt x="3243375" y="3027958"/>
                    <a:pt x="3046506" y="3139582"/>
                  </a:cubicBezTo>
                  <a:cubicBezTo>
                    <a:pt x="2896154" y="3224831"/>
                    <a:pt x="2698123" y="3239928"/>
                    <a:pt x="2136736" y="3229187"/>
                  </a:cubicBezTo>
                  <a:lnTo>
                    <a:pt x="2136714" y="3229187"/>
                  </a:lnTo>
                  <a:cubicBezTo>
                    <a:pt x="645952" y="3223910"/>
                    <a:pt x="384604" y="3257763"/>
                    <a:pt x="254278" y="3148605"/>
                  </a:cubicBezTo>
                  <a:cubicBezTo>
                    <a:pt x="145767" y="3057720"/>
                    <a:pt x="81795" y="2864409"/>
                    <a:pt x="63030" y="2664210"/>
                  </a:cubicBezTo>
                  <a:close/>
                </a:path>
              </a:pathLst>
            </a:custGeom>
            <a:solidFill>
              <a:srgbClr val="CDB4DB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10800000">
            <a:off x="270638" y="1372754"/>
            <a:ext cx="5905152" cy="7646652"/>
            <a:chOff x="0" y="0"/>
            <a:chExt cx="3387433" cy="3223860"/>
          </a:xfrm>
        </p:grpSpPr>
        <p:sp>
          <p:nvSpPr>
            <p:cNvPr id="13" name="Freeform 13"/>
            <p:cNvSpPr/>
            <p:nvPr/>
          </p:nvSpPr>
          <p:spPr>
            <a:xfrm>
              <a:off x="-9098" y="-6509"/>
              <a:ext cx="3401763" cy="3255914"/>
            </a:xfrm>
            <a:custGeom>
              <a:avLst/>
              <a:gdLst/>
              <a:ahLst/>
              <a:cxnLst/>
              <a:rect l="l" t="t" r="r" b="b"/>
              <a:pathLst>
                <a:path w="3401763" h="3255914">
                  <a:moveTo>
                    <a:pt x="63030" y="2662360"/>
                  </a:moveTo>
                  <a:cubicBezTo>
                    <a:pt x="63030" y="2662360"/>
                    <a:pt x="0" y="2415796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508690" y="6965"/>
                  </a:cubicBezTo>
                  <a:lnTo>
                    <a:pt x="2508692" y="6965"/>
                  </a:lnTo>
                  <a:cubicBezTo>
                    <a:pt x="2725438" y="16819"/>
                    <a:pt x="2929753" y="36481"/>
                    <a:pt x="3063942" y="101690"/>
                  </a:cubicBezTo>
                  <a:cubicBezTo>
                    <a:pt x="3319988" y="226120"/>
                    <a:pt x="3401763" y="459160"/>
                    <a:pt x="3396275" y="704684"/>
                  </a:cubicBezTo>
                  <a:cubicBezTo>
                    <a:pt x="3396275" y="704684"/>
                    <a:pt x="3352987" y="1013073"/>
                    <a:pt x="3360421" y="1248607"/>
                  </a:cubicBezTo>
                  <a:cubicBezTo>
                    <a:pt x="3367544" y="2404162"/>
                    <a:pt x="3374701" y="2599764"/>
                    <a:pt x="3374701" y="2599764"/>
                  </a:cubicBezTo>
                  <a:cubicBezTo>
                    <a:pt x="3358019" y="2815497"/>
                    <a:pt x="3243375" y="3026109"/>
                    <a:pt x="3046506" y="3137733"/>
                  </a:cubicBezTo>
                  <a:cubicBezTo>
                    <a:pt x="2896154" y="3222981"/>
                    <a:pt x="2698123" y="3238079"/>
                    <a:pt x="2136736" y="3227338"/>
                  </a:cubicBezTo>
                  <a:lnTo>
                    <a:pt x="2136714" y="3227338"/>
                  </a:lnTo>
                  <a:cubicBezTo>
                    <a:pt x="645952" y="3222061"/>
                    <a:pt x="384604" y="3255914"/>
                    <a:pt x="254278" y="3146756"/>
                  </a:cubicBezTo>
                  <a:cubicBezTo>
                    <a:pt x="145767" y="3055871"/>
                    <a:pt x="81795" y="2862559"/>
                    <a:pt x="63030" y="2662360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749195" y="2801926"/>
            <a:ext cx="4925543" cy="4340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Câu 1: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thơ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ý sau: 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cây cau; 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cây cau; </a:t>
            </a:r>
            <a:endParaRPr lang="vi-VN" sz="3200" dirty="0">
              <a:solidFill>
                <a:srgbClr val="000000"/>
              </a:solidFill>
              <a:latin typeface="Arial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2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cây cau.</a:t>
            </a:r>
          </a:p>
        </p:txBody>
      </p:sp>
      <p:sp>
        <p:nvSpPr>
          <p:cNvPr id="16" name="Freeform 16"/>
          <p:cNvSpPr/>
          <p:nvPr/>
        </p:nvSpPr>
        <p:spPr>
          <a:xfrm>
            <a:off x="8424032" y="8567812"/>
            <a:ext cx="1439936" cy="973920"/>
          </a:xfrm>
          <a:custGeom>
            <a:avLst/>
            <a:gdLst/>
            <a:ahLst/>
            <a:cxnLst/>
            <a:rect l="l" t="t" r="r" b="b"/>
            <a:pathLst>
              <a:path w="1439936" h="973920">
                <a:moveTo>
                  <a:pt x="0" y="0"/>
                </a:moveTo>
                <a:lnTo>
                  <a:pt x="1439936" y="0"/>
                </a:lnTo>
                <a:lnTo>
                  <a:pt x="1439936" y="973921"/>
                </a:lnTo>
                <a:lnTo>
                  <a:pt x="0" y="9739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7">
            <a:extLst>
              <a:ext uri="{FF2B5EF4-FFF2-40B4-BE49-F238E27FC236}">
                <a16:creationId xmlns:a16="http://schemas.microsoft.com/office/drawing/2014/main" id="{03F5D1EC-504D-4017-AC3C-254FA868A00E}"/>
              </a:ext>
            </a:extLst>
          </p:cNvPr>
          <p:cNvGrpSpPr/>
          <p:nvPr/>
        </p:nvGrpSpPr>
        <p:grpSpPr>
          <a:xfrm rot="5400000">
            <a:off x="7965128" y="-286627"/>
            <a:ext cx="8775372" cy="10857655"/>
            <a:chOff x="0" y="0"/>
            <a:chExt cx="3243094" cy="7204404"/>
          </a:xfrm>
        </p:grpSpPr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0118992B-E4CC-4EC2-BDF4-CFDA009015BF}"/>
                </a:ext>
              </a:extLst>
            </p:cNvPr>
            <p:cNvSpPr/>
            <p:nvPr/>
          </p:nvSpPr>
          <p:spPr>
            <a:xfrm>
              <a:off x="-9098" y="-6509"/>
              <a:ext cx="3257425" cy="7236458"/>
            </a:xfrm>
            <a:custGeom>
              <a:avLst/>
              <a:gdLst/>
              <a:ahLst/>
              <a:cxnLst/>
              <a:rect l="l" t="t" r="r" b="b"/>
              <a:pathLst>
                <a:path w="3257425" h="7236458">
                  <a:moveTo>
                    <a:pt x="63030" y="6642905"/>
                  </a:moveTo>
                  <a:cubicBezTo>
                    <a:pt x="63030" y="6642905"/>
                    <a:pt x="0" y="63963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64352" y="6965"/>
                  </a:cubicBezTo>
                  <a:lnTo>
                    <a:pt x="2364353" y="6965"/>
                  </a:lnTo>
                  <a:cubicBezTo>
                    <a:pt x="2581100" y="16819"/>
                    <a:pt x="2785415" y="36481"/>
                    <a:pt x="2919603" y="101690"/>
                  </a:cubicBezTo>
                  <a:cubicBezTo>
                    <a:pt x="3175649" y="226120"/>
                    <a:pt x="3257425" y="459160"/>
                    <a:pt x="3251937" y="704684"/>
                  </a:cubicBezTo>
                  <a:cubicBezTo>
                    <a:pt x="3251937" y="704684"/>
                    <a:pt x="3208649" y="1013073"/>
                    <a:pt x="3216082" y="1248607"/>
                  </a:cubicBezTo>
                  <a:cubicBezTo>
                    <a:pt x="3223206" y="6384706"/>
                    <a:pt x="3230362" y="6580309"/>
                    <a:pt x="3230362" y="6580309"/>
                  </a:cubicBezTo>
                  <a:cubicBezTo>
                    <a:pt x="3213681" y="6796041"/>
                    <a:pt x="3099037" y="7006653"/>
                    <a:pt x="2902167" y="7118277"/>
                  </a:cubicBezTo>
                  <a:cubicBezTo>
                    <a:pt x="2751816" y="7203526"/>
                    <a:pt x="2553785" y="7218624"/>
                    <a:pt x="2021784" y="7207882"/>
                  </a:cubicBezTo>
                  <a:lnTo>
                    <a:pt x="2021765" y="7207882"/>
                  </a:lnTo>
                  <a:cubicBezTo>
                    <a:pt x="645952" y="7202605"/>
                    <a:pt x="384604" y="7236458"/>
                    <a:pt x="254278" y="7127301"/>
                  </a:cubicBezTo>
                  <a:cubicBezTo>
                    <a:pt x="145767" y="7036416"/>
                    <a:pt x="81795" y="6843103"/>
                    <a:pt x="63030" y="66429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1864CB4-FF5B-43AE-91A0-018185FA03B6}"/>
              </a:ext>
            </a:extLst>
          </p:cNvPr>
          <p:cNvSpPr txBox="1"/>
          <p:nvPr/>
        </p:nvSpPr>
        <p:spPr>
          <a:xfrm>
            <a:off x="9860668" y="3960512"/>
            <a:ext cx="6870805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</a:rPr>
              <a:t>Tai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lắng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tiếng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ríu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ran</a:t>
            </a:r>
          </a:p>
          <a:p>
            <a:pPr algn="just" rtl="0">
              <a:lnSpc>
                <a:spcPct val="150000"/>
              </a:lnSpc>
            </a:pPr>
            <a:r>
              <a:rPr lang="vi-VN" sz="3200" b="0" i="0" dirty="0" err="1">
                <a:solidFill>
                  <a:srgbClr val="000000"/>
                </a:solidFill>
                <a:effectLst/>
              </a:rPr>
              <a:t>Thoảng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thơm trong hơi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thở</a:t>
            </a:r>
            <a:endParaRPr lang="vi-VN" sz="3200" b="0" i="0" dirty="0">
              <a:solidFill>
                <a:srgbClr val="000000"/>
              </a:solidFill>
              <a:effectLst/>
            </a:endParaRPr>
          </a:p>
          <a:p>
            <a:pPr algn="just" rtl="0">
              <a:lnSpc>
                <a:spcPct val="150000"/>
              </a:lnSpc>
            </a:pPr>
            <a:r>
              <a:rPr lang="vi-VN" sz="3200" b="0" i="0" dirty="0" err="1">
                <a:solidFill>
                  <a:srgbClr val="000000"/>
                </a:solidFill>
                <a:effectLst/>
              </a:rPr>
              <a:t>Chắc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chim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mới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 ra rang </a:t>
            </a:r>
          </a:p>
          <a:p>
            <a:pPr algn="just" rtl="0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</a:rPr>
              <a:t>Ồ! Hoa cau đang </a:t>
            </a:r>
            <a:r>
              <a:rPr lang="vi-VN" sz="3200" b="0" i="0" dirty="0" err="1">
                <a:solidFill>
                  <a:srgbClr val="000000"/>
                </a:solidFill>
                <a:effectLst/>
              </a:rPr>
              <a:t>nở</a:t>
            </a:r>
            <a:r>
              <a:rPr lang="vi-VN" sz="3200" b="0" i="0" dirty="0">
                <a:solidFill>
                  <a:srgbClr val="000000"/>
                </a:solidFill>
                <a:effectLst/>
              </a:rPr>
              <a:t>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83D47E-829C-42BD-9B81-756378944203}"/>
              </a:ext>
            </a:extLst>
          </p:cNvPr>
          <p:cNvSpPr txBox="1"/>
          <p:nvPr/>
        </p:nvSpPr>
        <p:spPr>
          <a:xfrm>
            <a:off x="6889443" y="2764748"/>
            <a:ext cx="1090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/>
              <a:t>c. </a:t>
            </a:r>
            <a:r>
              <a:rPr lang="vi-VN" sz="3200" b="1" dirty="0" err="1"/>
              <a:t>Thể</a:t>
            </a:r>
            <a:r>
              <a:rPr lang="vi-VN" sz="3200" b="1" dirty="0"/>
              <a:t> </a:t>
            </a:r>
            <a:r>
              <a:rPr lang="vi-VN" sz="3200" b="1" dirty="0" err="1"/>
              <a:t>hiện</a:t>
            </a:r>
            <a:r>
              <a:rPr lang="vi-VN" sz="3200" b="1" dirty="0"/>
              <a:t> </a:t>
            </a:r>
            <a:r>
              <a:rPr lang="vi-VN" sz="3200" b="1" dirty="0" err="1"/>
              <a:t>tình</a:t>
            </a:r>
            <a:r>
              <a:rPr lang="vi-VN" sz="3200" b="1" dirty="0"/>
              <a:t> </a:t>
            </a:r>
            <a:r>
              <a:rPr lang="vi-VN" sz="3200" b="1" dirty="0" err="1"/>
              <a:t>cảm</a:t>
            </a:r>
            <a:r>
              <a:rPr lang="vi-VN" sz="3200" b="1" dirty="0"/>
              <a:t> </a:t>
            </a:r>
            <a:r>
              <a:rPr lang="vi-VN" sz="3200" b="1" dirty="0" err="1"/>
              <a:t>của</a:t>
            </a:r>
            <a:r>
              <a:rPr lang="vi-VN" sz="3200" b="1" dirty="0"/>
              <a:t> </a:t>
            </a:r>
            <a:r>
              <a:rPr lang="vi-VN" sz="3200" b="1" dirty="0" err="1"/>
              <a:t>tác</a:t>
            </a:r>
            <a:r>
              <a:rPr lang="vi-VN" sz="3200" b="1" dirty="0"/>
              <a:t> </a:t>
            </a:r>
            <a:r>
              <a:rPr lang="vi-VN" sz="3200" b="1" dirty="0" err="1"/>
              <a:t>giả</a:t>
            </a:r>
            <a:r>
              <a:rPr lang="vi-VN" sz="3200" b="1" dirty="0"/>
              <a:t> </a:t>
            </a:r>
            <a:r>
              <a:rPr lang="vi-VN" sz="3200" b="1" dirty="0" err="1"/>
              <a:t>với</a:t>
            </a:r>
            <a:r>
              <a:rPr lang="vi-VN" sz="3200" b="1" dirty="0"/>
              <a:t> cây cau – </a:t>
            </a:r>
            <a:r>
              <a:rPr lang="vi-VN" sz="3200" b="1" dirty="0" err="1"/>
              <a:t>khổ</a:t>
            </a:r>
            <a:r>
              <a:rPr lang="vi-VN" sz="3200" b="1" dirty="0"/>
              <a:t>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6518B8-6EFC-4CB3-94B4-6FD36BAD5ED6}"/>
              </a:ext>
            </a:extLst>
          </p:cNvPr>
          <p:cNvSpPr txBox="1"/>
          <p:nvPr/>
        </p:nvSpPr>
        <p:spPr>
          <a:xfrm>
            <a:off x="10501763" y="14379285"/>
            <a:ext cx="6870805" cy="664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 err="1">
                <a:solidFill>
                  <a:srgbClr val="000000"/>
                </a:solidFill>
              </a:rPr>
              <a:t>Mà</a:t>
            </a:r>
            <a:r>
              <a:rPr lang="vi-VN" sz="3200" dirty="0">
                <a:solidFill>
                  <a:srgbClr val="000000"/>
                </a:solidFill>
              </a:rPr>
              <a:t> </a:t>
            </a:r>
            <a:r>
              <a:rPr lang="vi-VN" sz="3200" dirty="0" err="1">
                <a:solidFill>
                  <a:srgbClr val="000000"/>
                </a:solidFill>
              </a:rPr>
              <a:t>tấm</a:t>
            </a:r>
            <a:r>
              <a:rPr lang="vi-VN" sz="3200" dirty="0">
                <a:solidFill>
                  <a:srgbClr val="000000"/>
                </a:solidFill>
              </a:rPr>
              <a:t> </a:t>
            </a:r>
            <a:r>
              <a:rPr lang="vi-VN" sz="3200" dirty="0" err="1">
                <a:solidFill>
                  <a:srgbClr val="000000"/>
                </a:solidFill>
              </a:rPr>
              <a:t>lòng</a:t>
            </a:r>
            <a:r>
              <a:rPr lang="vi-VN" sz="3200" dirty="0">
                <a:solidFill>
                  <a:srgbClr val="000000"/>
                </a:solidFill>
              </a:rPr>
              <a:t> thơm </a:t>
            </a:r>
            <a:r>
              <a:rPr lang="vi-VN" sz="3200" dirty="0" err="1">
                <a:solidFill>
                  <a:srgbClr val="000000"/>
                </a:solidFill>
              </a:rPr>
              <a:t>thảo</a:t>
            </a:r>
            <a:r>
              <a:rPr lang="vi-VN" sz="3200" dirty="0">
                <a:solidFill>
                  <a:srgbClr val="000000"/>
                </a:solidFill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vi-VN" sz="3200" dirty="0" err="1">
                <a:solidFill>
                  <a:srgbClr val="000000"/>
                </a:solidFill>
              </a:rPr>
              <a:t>Đỏ</a:t>
            </a:r>
            <a:r>
              <a:rPr lang="vi-VN" sz="3200" dirty="0">
                <a:solidFill>
                  <a:srgbClr val="000000"/>
                </a:solidFill>
              </a:rPr>
              <a:t> môi </a:t>
            </a:r>
            <a:r>
              <a:rPr lang="vi-VN" sz="3200" dirty="0" err="1">
                <a:solidFill>
                  <a:srgbClr val="000000"/>
                </a:solidFill>
              </a:rPr>
              <a:t>ngoại</a:t>
            </a:r>
            <a:r>
              <a:rPr lang="vi-VN" sz="3200" dirty="0">
                <a:solidFill>
                  <a:srgbClr val="000000"/>
                </a:solidFill>
              </a:rPr>
              <a:t> nhai </a:t>
            </a:r>
            <a:r>
              <a:rPr lang="vi-VN" sz="3200" dirty="0" err="1">
                <a:solidFill>
                  <a:srgbClr val="000000"/>
                </a:solidFill>
              </a:rPr>
              <a:t>trầu</a:t>
            </a:r>
            <a:endParaRPr lang="vi-VN" sz="32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</a:rPr>
              <a:t>Thương yêu </a:t>
            </a:r>
            <a:r>
              <a:rPr lang="vi-VN" sz="3200" dirty="0" err="1">
                <a:solidFill>
                  <a:srgbClr val="000000"/>
                </a:solidFill>
              </a:rPr>
              <a:t>đàn</a:t>
            </a:r>
            <a:r>
              <a:rPr lang="vi-VN" sz="3200" dirty="0">
                <a:solidFill>
                  <a:srgbClr val="000000"/>
                </a:solidFill>
              </a:rPr>
              <a:t> em </a:t>
            </a:r>
            <a:r>
              <a:rPr lang="vi-VN" sz="3200" dirty="0" err="1">
                <a:solidFill>
                  <a:srgbClr val="000000"/>
                </a:solidFill>
              </a:rPr>
              <a:t>lắm</a:t>
            </a:r>
            <a:endParaRPr lang="vi-VN" sz="32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</a:rPr>
              <a:t>Cho </a:t>
            </a:r>
            <a:r>
              <a:rPr lang="vi-VN" sz="3200" dirty="0" err="1">
                <a:solidFill>
                  <a:srgbClr val="000000"/>
                </a:solidFill>
              </a:rPr>
              <a:t>cưỡi</a:t>
            </a:r>
            <a:r>
              <a:rPr lang="vi-VN" sz="3200" dirty="0">
                <a:solidFill>
                  <a:srgbClr val="000000"/>
                </a:solidFill>
              </a:rPr>
              <a:t> </a:t>
            </a:r>
            <a:r>
              <a:rPr lang="vi-VN" sz="3200" dirty="0" err="1">
                <a:solidFill>
                  <a:srgbClr val="000000"/>
                </a:solidFill>
              </a:rPr>
              <a:t>ngựa</a:t>
            </a:r>
            <a:r>
              <a:rPr lang="vi-VN" sz="3200" dirty="0">
                <a:solidFill>
                  <a:srgbClr val="000000"/>
                </a:solidFill>
              </a:rPr>
              <a:t> </a:t>
            </a:r>
            <a:r>
              <a:rPr lang="vi-VN" sz="3200" dirty="0" err="1">
                <a:solidFill>
                  <a:srgbClr val="000000"/>
                </a:solidFill>
              </a:rPr>
              <a:t>tàu</a:t>
            </a:r>
            <a:r>
              <a:rPr lang="vi-VN" sz="3200" dirty="0">
                <a:solidFill>
                  <a:srgbClr val="000000"/>
                </a:solidFill>
              </a:rPr>
              <a:t> cau.</a:t>
            </a:r>
          </a:p>
          <a:p>
            <a:pPr>
              <a:lnSpc>
                <a:spcPct val="150000"/>
              </a:lnSpc>
            </a:pPr>
            <a:endParaRPr lang="vi-VN" sz="3200" b="0" i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</a:rPr>
              <a:t>Tai </a:t>
            </a:r>
            <a:r>
              <a:rPr lang="vi-VN" sz="3200" dirty="0" err="1">
                <a:solidFill>
                  <a:srgbClr val="000000"/>
                </a:solidFill>
              </a:rPr>
              <a:t>lắng</a:t>
            </a:r>
            <a:r>
              <a:rPr lang="vi-VN" sz="3200" dirty="0">
                <a:solidFill>
                  <a:srgbClr val="000000"/>
                </a:solidFill>
              </a:rPr>
              <a:t> </a:t>
            </a:r>
            <a:r>
              <a:rPr lang="vi-VN" sz="3200" dirty="0" err="1">
                <a:solidFill>
                  <a:srgbClr val="000000"/>
                </a:solidFill>
              </a:rPr>
              <a:t>tiếng</a:t>
            </a:r>
            <a:r>
              <a:rPr lang="vi-VN" sz="3200" dirty="0">
                <a:solidFill>
                  <a:srgbClr val="000000"/>
                </a:solidFill>
              </a:rPr>
              <a:t> </a:t>
            </a:r>
            <a:r>
              <a:rPr lang="vi-VN" sz="3200" dirty="0" err="1">
                <a:solidFill>
                  <a:srgbClr val="000000"/>
                </a:solidFill>
              </a:rPr>
              <a:t>ríu</a:t>
            </a:r>
            <a:r>
              <a:rPr lang="vi-VN" sz="3200" dirty="0">
                <a:solidFill>
                  <a:srgbClr val="000000"/>
                </a:solidFill>
              </a:rPr>
              <a:t> ran</a:t>
            </a:r>
          </a:p>
          <a:p>
            <a:pPr algn="just">
              <a:lnSpc>
                <a:spcPct val="150000"/>
              </a:lnSpc>
            </a:pPr>
            <a:r>
              <a:rPr lang="vi-VN" sz="3200" dirty="0" err="1">
                <a:solidFill>
                  <a:srgbClr val="000000"/>
                </a:solidFill>
              </a:rPr>
              <a:t>Thoảng</a:t>
            </a:r>
            <a:r>
              <a:rPr lang="vi-VN" sz="3200" dirty="0">
                <a:solidFill>
                  <a:srgbClr val="000000"/>
                </a:solidFill>
              </a:rPr>
              <a:t> thơm trong hơi </a:t>
            </a:r>
            <a:r>
              <a:rPr lang="vi-VN" sz="3200" dirty="0" err="1">
                <a:solidFill>
                  <a:srgbClr val="000000"/>
                </a:solidFill>
              </a:rPr>
              <a:t>thở</a:t>
            </a:r>
            <a:endParaRPr lang="vi-VN" sz="3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3200" dirty="0" err="1">
                <a:solidFill>
                  <a:srgbClr val="000000"/>
                </a:solidFill>
              </a:rPr>
              <a:t>Chắc</a:t>
            </a:r>
            <a:r>
              <a:rPr lang="vi-VN" sz="3200" dirty="0">
                <a:solidFill>
                  <a:srgbClr val="000000"/>
                </a:solidFill>
              </a:rPr>
              <a:t> chim </a:t>
            </a:r>
            <a:r>
              <a:rPr lang="vi-VN" sz="3200" dirty="0" err="1">
                <a:solidFill>
                  <a:srgbClr val="000000"/>
                </a:solidFill>
              </a:rPr>
              <a:t>mới</a:t>
            </a:r>
            <a:r>
              <a:rPr lang="vi-VN" sz="3200" dirty="0">
                <a:solidFill>
                  <a:srgbClr val="000000"/>
                </a:solidFill>
              </a:rPr>
              <a:t> ra rang 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</a:rPr>
              <a:t>Ồ! Hoa cau đang </a:t>
            </a:r>
            <a:r>
              <a:rPr lang="vi-VN" sz="3200" dirty="0" err="1">
                <a:solidFill>
                  <a:srgbClr val="000000"/>
                </a:solidFill>
              </a:rPr>
              <a:t>nở</a:t>
            </a:r>
            <a:r>
              <a:rPr lang="vi-VN" sz="3200" dirty="0">
                <a:solidFill>
                  <a:srgbClr val="000000"/>
                </a:solidFill>
              </a:rPr>
              <a:t>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2BEADF-1CAC-437C-9468-3DB1AFACD6FE}"/>
              </a:ext>
            </a:extLst>
          </p:cNvPr>
          <p:cNvSpPr txBox="1"/>
          <p:nvPr/>
        </p:nvSpPr>
        <p:spPr>
          <a:xfrm>
            <a:off x="8387745" y="13364758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/>
              <a:t>b. Nêu </a:t>
            </a:r>
            <a:r>
              <a:rPr lang="vi-VN" sz="3200" b="1" dirty="0" err="1"/>
              <a:t>lợi</a:t>
            </a:r>
            <a:r>
              <a:rPr lang="vi-VN" sz="3200" b="1" dirty="0"/>
              <a:t> </a:t>
            </a:r>
            <a:r>
              <a:rPr lang="vi-VN" sz="3200" b="1" dirty="0" err="1"/>
              <a:t>ích</a:t>
            </a:r>
            <a:r>
              <a:rPr lang="vi-VN" sz="3200" b="1" dirty="0"/>
              <a:t> </a:t>
            </a:r>
            <a:r>
              <a:rPr lang="vi-VN" sz="3200" b="1" dirty="0" err="1"/>
              <a:t>của</a:t>
            </a:r>
            <a:r>
              <a:rPr lang="vi-VN" sz="3200" b="1" dirty="0"/>
              <a:t> cây cau – </a:t>
            </a:r>
            <a:r>
              <a:rPr lang="vi-VN" sz="3200" b="1" dirty="0" err="1"/>
              <a:t>khổ</a:t>
            </a:r>
            <a:r>
              <a:rPr lang="vi-VN" sz="3200" b="1" dirty="0"/>
              <a:t> 3, 4</a:t>
            </a:r>
          </a:p>
        </p:txBody>
      </p:sp>
    </p:spTree>
    <p:extLst>
      <p:ext uri="{BB962C8B-B14F-4D97-AF65-F5344CB8AC3E}">
        <p14:creationId xmlns:p14="http://schemas.microsoft.com/office/powerpoint/2010/main" val="40907853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4669" y="-4745169"/>
            <a:ext cx="19777337" cy="19777337"/>
          </a:xfrm>
          <a:custGeom>
            <a:avLst/>
            <a:gdLst/>
            <a:ahLst/>
            <a:cxnLst/>
            <a:rect l="l" t="t" r="r" b="b"/>
            <a:pathLst>
              <a:path w="19777337" h="19777337">
                <a:moveTo>
                  <a:pt x="0" y="0"/>
                </a:moveTo>
                <a:lnTo>
                  <a:pt x="19777338" y="0"/>
                </a:lnTo>
                <a:lnTo>
                  <a:pt x="19777338" y="19777338"/>
                </a:lnTo>
                <a:lnTo>
                  <a:pt x="0" y="197773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4331367" y="4644424"/>
            <a:ext cx="9989002" cy="4723258"/>
            <a:chOff x="0" y="0"/>
            <a:chExt cx="7746799" cy="3663041"/>
          </a:xfrm>
        </p:grpSpPr>
        <p:sp>
          <p:nvSpPr>
            <p:cNvPr id="4" name="Freeform 4"/>
            <p:cNvSpPr/>
            <p:nvPr/>
          </p:nvSpPr>
          <p:spPr>
            <a:xfrm>
              <a:off x="-9098" y="-6509"/>
              <a:ext cx="7761130" cy="3695095"/>
            </a:xfrm>
            <a:custGeom>
              <a:avLst/>
              <a:gdLst/>
              <a:ahLst/>
              <a:cxnLst/>
              <a:rect l="l" t="t" r="r" b="b"/>
              <a:pathLst>
                <a:path w="7761130" h="3695095">
                  <a:moveTo>
                    <a:pt x="63030" y="3101542"/>
                  </a:moveTo>
                  <a:cubicBezTo>
                    <a:pt x="63030" y="3101542"/>
                    <a:pt x="0" y="28549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868057" y="6965"/>
                  </a:cubicBezTo>
                  <a:lnTo>
                    <a:pt x="6868058" y="6965"/>
                  </a:lnTo>
                  <a:cubicBezTo>
                    <a:pt x="7084805" y="16819"/>
                    <a:pt x="7289120" y="36481"/>
                    <a:pt x="7423308" y="101690"/>
                  </a:cubicBezTo>
                  <a:cubicBezTo>
                    <a:pt x="7679355" y="226120"/>
                    <a:pt x="7761129" y="459160"/>
                    <a:pt x="7755642" y="704684"/>
                  </a:cubicBezTo>
                  <a:cubicBezTo>
                    <a:pt x="7755642" y="704684"/>
                    <a:pt x="7712354" y="1013073"/>
                    <a:pt x="7719787" y="1248607"/>
                  </a:cubicBezTo>
                  <a:cubicBezTo>
                    <a:pt x="7726911" y="2843343"/>
                    <a:pt x="7734068" y="3038946"/>
                    <a:pt x="7734068" y="3038946"/>
                  </a:cubicBezTo>
                  <a:cubicBezTo>
                    <a:pt x="7717386" y="3254678"/>
                    <a:pt x="7602741" y="3465290"/>
                    <a:pt x="7405873" y="3576914"/>
                  </a:cubicBezTo>
                  <a:cubicBezTo>
                    <a:pt x="7255521" y="3662163"/>
                    <a:pt x="7057490" y="3677261"/>
                    <a:pt x="5608535" y="3666519"/>
                  </a:cubicBezTo>
                  <a:lnTo>
                    <a:pt x="5608457" y="3666519"/>
                  </a:lnTo>
                  <a:cubicBezTo>
                    <a:pt x="645952" y="3661242"/>
                    <a:pt x="384604" y="3695095"/>
                    <a:pt x="254278" y="3585937"/>
                  </a:cubicBezTo>
                  <a:cubicBezTo>
                    <a:pt x="145767" y="3495052"/>
                    <a:pt x="81795" y="3301740"/>
                    <a:pt x="63030" y="3101542"/>
                  </a:cubicBezTo>
                  <a:close/>
                </a:path>
              </a:pathLst>
            </a:custGeom>
            <a:solidFill>
              <a:srgbClr val="D0EBC8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4428151" y="4734330"/>
            <a:ext cx="9779755" cy="4518899"/>
            <a:chOff x="0" y="0"/>
            <a:chExt cx="7927516" cy="3663041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7941847" cy="3695095"/>
            </a:xfrm>
            <a:custGeom>
              <a:avLst/>
              <a:gdLst/>
              <a:ahLst/>
              <a:cxnLst/>
              <a:rect l="l" t="t" r="r" b="b"/>
              <a:pathLst>
                <a:path w="7941847" h="3695095">
                  <a:moveTo>
                    <a:pt x="63030" y="3101542"/>
                  </a:moveTo>
                  <a:cubicBezTo>
                    <a:pt x="63030" y="3101542"/>
                    <a:pt x="0" y="28549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7048773" y="6965"/>
                  </a:cubicBezTo>
                  <a:lnTo>
                    <a:pt x="7048775" y="6965"/>
                  </a:lnTo>
                  <a:cubicBezTo>
                    <a:pt x="7265522" y="16819"/>
                    <a:pt x="7469836" y="36481"/>
                    <a:pt x="7604025" y="101690"/>
                  </a:cubicBezTo>
                  <a:cubicBezTo>
                    <a:pt x="7860071" y="226120"/>
                    <a:pt x="7941846" y="459160"/>
                    <a:pt x="7936358" y="704684"/>
                  </a:cubicBezTo>
                  <a:cubicBezTo>
                    <a:pt x="7936358" y="704684"/>
                    <a:pt x="7893070" y="1013073"/>
                    <a:pt x="7900504" y="1248607"/>
                  </a:cubicBezTo>
                  <a:cubicBezTo>
                    <a:pt x="7907628" y="2843343"/>
                    <a:pt x="7914784" y="3038946"/>
                    <a:pt x="7914784" y="3038946"/>
                  </a:cubicBezTo>
                  <a:cubicBezTo>
                    <a:pt x="7898103" y="3254678"/>
                    <a:pt x="7783458" y="3465290"/>
                    <a:pt x="7586589" y="3576914"/>
                  </a:cubicBezTo>
                  <a:cubicBezTo>
                    <a:pt x="7436238" y="3662163"/>
                    <a:pt x="7238206" y="3677261"/>
                    <a:pt x="5752458" y="3666519"/>
                  </a:cubicBezTo>
                  <a:lnTo>
                    <a:pt x="5752378" y="3666519"/>
                  </a:lnTo>
                  <a:cubicBezTo>
                    <a:pt x="645952" y="3661242"/>
                    <a:pt x="384604" y="3695095"/>
                    <a:pt x="254278" y="3585937"/>
                  </a:cubicBezTo>
                  <a:cubicBezTo>
                    <a:pt x="145767" y="3495052"/>
                    <a:pt x="81795" y="3301740"/>
                    <a:pt x="63030" y="3101542"/>
                  </a:cubicBezTo>
                  <a:close/>
                </a:path>
              </a:pathLst>
            </a:custGeom>
            <a:solidFill>
              <a:srgbClr val="FADD92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539412" y="5589257"/>
            <a:ext cx="7912707" cy="2269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khiêm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nhường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khảnh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thếch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Thân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khinh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bão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vi-VN" sz="3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400" dirty="0">
              <a:solidFill>
                <a:srgbClr val="25314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296B3A-40A0-4BAA-8BD0-768CD288E04B}"/>
              </a:ext>
            </a:extLst>
          </p:cNvPr>
          <p:cNvGrpSpPr/>
          <p:nvPr/>
        </p:nvGrpSpPr>
        <p:grpSpPr>
          <a:xfrm>
            <a:off x="3124199" y="515764"/>
            <a:ext cx="12039600" cy="2076524"/>
            <a:chOff x="3124200" y="597568"/>
            <a:chExt cx="12039600" cy="2076524"/>
          </a:xfrm>
        </p:grpSpPr>
        <p:grpSp>
          <p:nvGrpSpPr>
            <p:cNvPr id="13" name="Group 2">
              <a:extLst>
                <a:ext uri="{FF2B5EF4-FFF2-40B4-BE49-F238E27FC236}">
                  <a16:creationId xmlns:a16="http://schemas.microsoft.com/office/drawing/2014/main" id="{3054F090-90FC-4B2E-A806-42F98DB0B562}"/>
                </a:ext>
              </a:extLst>
            </p:cNvPr>
            <p:cNvGrpSpPr/>
            <p:nvPr/>
          </p:nvGrpSpPr>
          <p:grpSpPr>
            <a:xfrm>
              <a:off x="3124200" y="597568"/>
              <a:ext cx="12039600" cy="2076524"/>
              <a:chOff x="0" y="0"/>
              <a:chExt cx="12456532" cy="2345666"/>
            </a:xfrm>
          </p:grpSpPr>
          <p:sp>
            <p:nvSpPr>
              <p:cNvPr id="14" name="Freeform 3">
                <a:extLst>
                  <a:ext uri="{FF2B5EF4-FFF2-40B4-BE49-F238E27FC236}">
                    <a16:creationId xmlns:a16="http://schemas.microsoft.com/office/drawing/2014/main" id="{98EFDAA7-BBD7-433C-82E7-40515150AD0B}"/>
                  </a:ext>
                </a:extLst>
              </p:cNvPr>
              <p:cNvSpPr/>
              <p:nvPr/>
            </p:nvSpPr>
            <p:spPr>
              <a:xfrm>
                <a:off x="-4213" y="0"/>
                <a:ext cx="12460745" cy="2345666"/>
              </a:xfrm>
              <a:custGeom>
                <a:avLst/>
                <a:gdLst/>
                <a:ahLst/>
                <a:cxnLst/>
                <a:rect l="l" t="t" r="r" b="b"/>
                <a:pathLst>
                  <a:path w="12460745" h="234566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1951" y="12454"/>
                    </a:cubicBezTo>
                    <a:cubicBezTo>
                      <a:pt x="10246287" y="12671"/>
                      <a:pt x="12186677" y="0"/>
                      <a:pt x="12186677" y="0"/>
                    </a:cubicBezTo>
                    <a:cubicBezTo>
                      <a:pt x="12254140" y="0"/>
                      <a:pt x="12330078" y="0"/>
                      <a:pt x="12408850" y="85073"/>
                    </a:cubicBezTo>
                    <a:cubicBezTo>
                      <a:pt x="12451828" y="131488"/>
                      <a:pt x="12452897" y="240224"/>
                      <a:pt x="12453302" y="320281"/>
                    </a:cubicBezTo>
                    <a:cubicBezTo>
                      <a:pt x="12453302" y="320281"/>
                      <a:pt x="12451597" y="1318305"/>
                      <a:pt x="12451597" y="1583082"/>
                    </a:cubicBezTo>
                    <a:cubicBezTo>
                      <a:pt x="12451597" y="1797241"/>
                      <a:pt x="12460746" y="2096420"/>
                      <a:pt x="12460746" y="2096420"/>
                    </a:cubicBezTo>
                    <a:cubicBezTo>
                      <a:pt x="12460746" y="2225089"/>
                      <a:pt x="12456576" y="2345666"/>
                      <a:pt x="12203738" y="2337532"/>
                    </a:cubicBezTo>
                    <a:cubicBezTo>
                      <a:pt x="12203738" y="2337532"/>
                      <a:pt x="11827266" y="2317234"/>
                      <a:pt x="10574131" y="2324832"/>
                    </a:cubicBezTo>
                    <a:cubicBezTo>
                      <a:pt x="2844917" y="2332966"/>
                      <a:pt x="304023" y="2345666"/>
                      <a:pt x="304023" y="2345666"/>
                    </a:cubicBezTo>
                    <a:cubicBezTo>
                      <a:pt x="132548" y="2345666"/>
                      <a:pt x="4213" y="2244597"/>
                      <a:pt x="8532" y="2042050"/>
                    </a:cubicBezTo>
                    <a:cubicBezTo>
                      <a:pt x="8532" y="2042050"/>
                      <a:pt x="9630" y="1543509"/>
                      <a:pt x="4815" y="998284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4343400" y="817670"/>
              <a:ext cx="10007482" cy="14727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400" b="1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Câu 2: </a:t>
              </a:r>
              <a:r>
                <a:rPr lang="vi-VN" sz="34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vi-VN" sz="34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4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vi-VN" sz="34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4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ngữ</a:t>
              </a:r>
              <a:r>
                <a:rPr lang="vi-VN" sz="34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4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vi-VN" sz="34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4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tả</a:t>
              </a:r>
              <a:r>
                <a:rPr lang="vi-VN" sz="34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4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vi-VN" sz="34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4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dáng</a:t>
              </a:r>
              <a:r>
                <a:rPr lang="vi-VN" sz="34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cây cau </a:t>
              </a:r>
              <a:r>
                <a:rPr lang="vi-VN" sz="34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gợi</a:t>
              </a:r>
              <a:r>
                <a:rPr lang="vi-VN" sz="34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cho </a:t>
              </a:r>
              <a:r>
                <a:rPr lang="vi-VN" sz="34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vi-VN" sz="34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liên </a:t>
              </a:r>
              <a:r>
                <a:rPr lang="vi-VN" sz="34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tưởng</a:t>
              </a:r>
              <a:r>
                <a:rPr lang="vi-VN" sz="34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4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đến</a:t>
              </a:r>
              <a:r>
                <a:rPr lang="vi-VN" sz="34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con </a:t>
              </a:r>
              <a:r>
                <a:rPr lang="vi-VN" sz="34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34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6" name="Picture 3">
            <a:extLst>
              <a:ext uri="{FF2B5EF4-FFF2-40B4-BE49-F238E27FC236}">
                <a16:creationId xmlns:a16="http://schemas.microsoft.com/office/drawing/2014/main" id="{9A3FE125-649F-40A6-BF06-3633F71AA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7278995">
            <a:off x="1998699" y="3241510"/>
            <a:ext cx="2780270" cy="20574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4669" y="-4745169"/>
            <a:ext cx="19777337" cy="19777337"/>
          </a:xfrm>
          <a:custGeom>
            <a:avLst/>
            <a:gdLst/>
            <a:ahLst/>
            <a:cxnLst/>
            <a:rect l="l" t="t" r="r" b="b"/>
            <a:pathLst>
              <a:path w="19777337" h="19777337">
                <a:moveTo>
                  <a:pt x="0" y="0"/>
                </a:moveTo>
                <a:lnTo>
                  <a:pt x="19777338" y="0"/>
                </a:lnTo>
                <a:lnTo>
                  <a:pt x="19777338" y="19777338"/>
                </a:lnTo>
                <a:lnTo>
                  <a:pt x="0" y="197773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4331367" y="4644424"/>
            <a:ext cx="9989002" cy="4723258"/>
            <a:chOff x="0" y="0"/>
            <a:chExt cx="7746799" cy="3663041"/>
          </a:xfrm>
        </p:grpSpPr>
        <p:sp>
          <p:nvSpPr>
            <p:cNvPr id="4" name="Freeform 4"/>
            <p:cNvSpPr/>
            <p:nvPr/>
          </p:nvSpPr>
          <p:spPr>
            <a:xfrm>
              <a:off x="-9098" y="-6509"/>
              <a:ext cx="7761130" cy="3695095"/>
            </a:xfrm>
            <a:custGeom>
              <a:avLst/>
              <a:gdLst/>
              <a:ahLst/>
              <a:cxnLst/>
              <a:rect l="l" t="t" r="r" b="b"/>
              <a:pathLst>
                <a:path w="7761130" h="3695095">
                  <a:moveTo>
                    <a:pt x="63030" y="3101542"/>
                  </a:moveTo>
                  <a:cubicBezTo>
                    <a:pt x="63030" y="3101542"/>
                    <a:pt x="0" y="28549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868057" y="6965"/>
                  </a:cubicBezTo>
                  <a:lnTo>
                    <a:pt x="6868058" y="6965"/>
                  </a:lnTo>
                  <a:cubicBezTo>
                    <a:pt x="7084805" y="16819"/>
                    <a:pt x="7289120" y="36481"/>
                    <a:pt x="7423308" y="101690"/>
                  </a:cubicBezTo>
                  <a:cubicBezTo>
                    <a:pt x="7679355" y="226120"/>
                    <a:pt x="7761129" y="459160"/>
                    <a:pt x="7755642" y="704684"/>
                  </a:cubicBezTo>
                  <a:cubicBezTo>
                    <a:pt x="7755642" y="704684"/>
                    <a:pt x="7712354" y="1013073"/>
                    <a:pt x="7719787" y="1248607"/>
                  </a:cubicBezTo>
                  <a:cubicBezTo>
                    <a:pt x="7726911" y="2843343"/>
                    <a:pt x="7734068" y="3038946"/>
                    <a:pt x="7734068" y="3038946"/>
                  </a:cubicBezTo>
                  <a:cubicBezTo>
                    <a:pt x="7717386" y="3254678"/>
                    <a:pt x="7602741" y="3465290"/>
                    <a:pt x="7405873" y="3576914"/>
                  </a:cubicBezTo>
                  <a:cubicBezTo>
                    <a:pt x="7255521" y="3662163"/>
                    <a:pt x="7057490" y="3677261"/>
                    <a:pt x="5608535" y="3666519"/>
                  </a:cubicBezTo>
                  <a:lnTo>
                    <a:pt x="5608457" y="3666519"/>
                  </a:lnTo>
                  <a:cubicBezTo>
                    <a:pt x="645952" y="3661242"/>
                    <a:pt x="384604" y="3695095"/>
                    <a:pt x="254278" y="3585937"/>
                  </a:cubicBezTo>
                  <a:cubicBezTo>
                    <a:pt x="145767" y="3495052"/>
                    <a:pt x="81795" y="3301740"/>
                    <a:pt x="63030" y="3101542"/>
                  </a:cubicBezTo>
                  <a:close/>
                </a:path>
              </a:pathLst>
            </a:custGeom>
            <a:solidFill>
              <a:srgbClr val="D0EBC8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4428151" y="4734330"/>
            <a:ext cx="9779755" cy="4518899"/>
            <a:chOff x="0" y="0"/>
            <a:chExt cx="7927516" cy="3663041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7941847" cy="3695095"/>
            </a:xfrm>
            <a:custGeom>
              <a:avLst/>
              <a:gdLst/>
              <a:ahLst/>
              <a:cxnLst/>
              <a:rect l="l" t="t" r="r" b="b"/>
              <a:pathLst>
                <a:path w="7941847" h="3695095">
                  <a:moveTo>
                    <a:pt x="63030" y="3101542"/>
                  </a:moveTo>
                  <a:cubicBezTo>
                    <a:pt x="63030" y="3101542"/>
                    <a:pt x="0" y="28549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7048773" y="6965"/>
                  </a:cubicBezTo>
                  <a:lnTo>
                    <a:pt x="7048775" y="6965"/>
                  </a:lnTo>
                  <a:cubicBezTo>
                    <a:pt x="7265522" y="16819"/>
                    <a:pt x="7469836" y="36481"/>
                    <a:pt x="7604025" y="101690"/>
                  </a:cubicBezTo>
                  <a:cubicBezTo>
                    <a:pt x="7860071" y="226120"/>
                    <a:pt x="7941846" y="459160"/>
                    <a:pt x="7936358" y="704684"/>
                  </a:cubicBezTo>
                  <a:cubicBezTo>
                    <a:pt x="7936358" y="704684"/>
                    <a:pt x="7893070" y="1013073"/>
                    <a:pt x="7900504" y="1248607"/>
                  </a:cubicBezTo>
                  <a:cubicBezTo>
                    <a:pt x="7907628" y="2843343"/>
                    <a:pt x="7914784" y="3038946"/>
                    <a:pt x="7914784" y="3038946"/>
                  </a:cubicBezTo>
                  <a:cubicBezTo>
                    <a:pt x="7898103" y="3254678"/>
                    <a:pt x="7783458" y="3465290"/>
                    <a:pt x="7586589" y="3576914"/>
                  </a:cubicBezTo>
                  <a:cubicBezTo>
                    <a:pt x="7436238" y="3662163"/>
                    <a:pt x="7238206" y="3677261"/>
                    <a:pt x="5752458" y="3666519"/>
                  </a:cubicBezTo>
                  <a:lnTo>
                    <a:pt x="5752378" y="3666519"/>
                  </a:lnTo>
                  <a:cubicBezTo>
                    <a:pt x="645952" y="3661242"/>
                    <a:pt x="384604" y="3695095"/>
                    <a:pt x="254278" y="3585937"/>
                  </a:cubicBezTo>
                  <a:cubicBezTo>
                    <a:pt x="145767" y="3495052"/>
                    <a:pt x="81795" y="3301740"/>
                    <a:pt x="63030" y="3101542"/>
                  </a:cubicBezTo>
                  <a:close/>
                </a:path>
              </a:pathLst>
            </a:custGeom>
            <a:solidFill>
              <a:srgbClr val="FADD92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6583787" y="5383114"/>
            <a:ext cx="5814388" cy="3221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</a:rPr>
              <a:t>Mà</a:t>
            </a:r>
            <a:r>
              <a:rPr lang="vi-VN" sz="3600" dirty="0">
                <a:solidFill>
                  <a:srgbClr val="000000"/>
                </a:solidFill>
              </a:rPr>
              <a:t> </a:t>
            </a:r>
            <a:r>
              <a:rPr lang="vi-VN" sz="3600" dirty="0" err="1">
                <a:solidFill>
                  <a:srgbClr val="000000"/>
                </a:solidFill>
              </a:rPr>
              <a:t>tấm</a:t>
            </a:r>
            <a:r>
              <a:rPr lang="vi-VN" sz="3600" dirty="0">
                <a:solidFill>
                  <a:srgbClr val="000000"/>
                </a:solidFill>
              </a:rPr>
              <a:t> </a:t>
            </a:r>
            <a:r>
              <a:rPr lang="vi-VN" sz="3600" dirty="0" err="1">
                <a:solidFill>
                  <a:srgbClr val="000000"/>
                </a:solidFill>
              </a:rPr>
              <a:t>lòng</a:t>
            </a:r>
            <a:r>
              <a:rPr lang="vi-VN" sz="3600" dirty="0">
                <a:solidFill>
                  <a:srgbClr val="000000"/>
                </a:solidFill>
              </a:rPr>
              <a:t> thơm </a:t>
            </a:r>
            <a:r>
              <a:rPr lang="vi-VN" sz="3600" dirty="0" err="1">
                <a:solidFill>
                  <a:srgbClr val="000000"/>
                </a:solidFill>
              </a:rPr>
              <a:t>thảo</a:t>
            </a:r>
            <a:r>
              <a:rPr lang="vi-VN" sz="3600" dirty="0">
                <a:solidFill>
                  <a:srgbClr val="000000"/>
                </a:solidFill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</a:rPr>
              <a:t>Đỏ</a:t>
            </a:r>
            <a:r>
              <a:rPr lang="vi-VN" sz="3600" dirty="0">
                <a:solidFill>
                  <a:srgbClr val="000000"/>
                </a:solidFill>
              </a:rPr>
              <a:t> môi </a:t>
            </a:r>
            <a:r>
              <a:rPr lang="vi-VN" sz="3600" dirty="0" err="1">
                <a:solidFill>
                  <a:srgbClr val="000000"/>
                </a:solidFill>
              </a:rPr>
              <a:t>ngoại</a:t>
            </a:r>
            <a:r>
              <a:rPr lang="vi-VN" sz="3600" dirty="0">
                <a:solidFill>
                  <a:srgbClr val="000000"/>
                </a:solidFill>
              </a:rPr>
              <a:t> nhai </a:t>
            </a:r>
            <a:r>
              <a:rPr lang="vi-VN" sz="3600" dirty="0" err="1">
                <a:solidFill>
                  <a:srgbClr val="000000"/>
                </a:solidFill>
              </a:rPr>
              <a:t>trầu</a:t>
            </a:r>
            <a:endParaRPr lang="vi-VN" sz="36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</a:rPr>
              <a:t>Thương yêu </a:t>
            </a:r>
            <a:r>
              <a:rPr lang="vi-VN" sz="3600" dirty="0" err="1">
                <a:solidFill>
                  <a:srgbClr val="000000"/>
                </a:solidFill>
              </a:rPr>
              <a:t>đàn</a:t>
            </a:r>
            <a:r>
              <a:rPr lang="vi-VN" sz="3600" dirty="0">
                <a:solidFill>
                  <a:srgbClr val="000000"/>
                </a:solidFill>
              </a:rPr>
              <a:t> em </a:t>
            </a:r>
            <a:r>
              <a:rPr lang="vi-VN" sz="3600" dirty="0" err="1">
                <a:solidFill>
                  <a:srgbClr val="000000"/>
                </a:solidFill>
              </a:rPr>
              <a:t>lắm</a:t>
            </a:r>
            <a:endParaRPr lang="vi-VN" sz="36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</a:rPr>
              <a:t>Cho </a:t>
            </a:r>
            <a:r>
              <a:rPr lang="vi-VN" sz="3600" dirty="0" err="1">
                <a:solidFill>
                  <a:srgbClr val="000000"/>
                </a:solidFill>
              </a:rPr>
              <a:t>cưỡi</a:t>
            </a:r>
            <a:r>
              <a:rPr lang="vi-VN" sz="3600" dirty="0">
                <a:solidFill>
                  <a:srgbClr val="000000"/>
                </a:solidFill>
              </a:rPr>
              <a:t> </a:t>
            </a:r>
            <a:r>
              <a:rPr lang="vi-VN" sz="3600" dirty="0" err="1">
                <a:solidFill>
                  <a:srgbClr val="000000"/>
                </a:solidFill>
              </a:rPr>
              <a:t>ngựa</a:t>
            </a:r>
            <a:r>
              <a:rPr lang="vi-VN" sz="3600" dirty="0">
                <a:solidFill>
                  <a:srgbClr val="000000"/>
                </a:solidFill>
              </a:rPr>
              <a:t> </a:t>
            </a:r>
            <a:r>
              <a:rPr lang="vi-VN" sz="3600" dirty="0" err="1">
                <a:solidFill>
                  <a:srgbClr val="000000"/>
                </a:solidFill>
              </a:rPr>
              <a:t>tàu</a:t>
            </a:r>
            <a:r>
              <a:rPr lang="vi-VN" sz="3600" dirty="0">
                <a:solidFill>
                  <a:srgbClr val="000000"/>
                </a:solidFill>
              </a:rPr>
              <a:t> cau.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296B3A-40A0-4BAA-8BD0-768CD288E04B}"/>
              </a:ext>
            </a:extLst>
          </p:cNvPr>
          <p:cNvGrpSpPr/>
          <p:nvPr/>
        </p:nvGrpSpPr>
        <p:grpSpPr>
          <a:xfrm>
            <a:off x="2454380" y="549851"/>
            <a:ext cx="13090419" cy="2659611"/>
            <a:chOff x="2454381" y="631655"/>
            <a:chExt cx="13090419" cy="2659611"/>
          </a:xfrm>
        </p:grpSpPr>
        <p:grpSp>
          <p:nvGrpSpPr>
            <p:cNvPr id="13" name="Group 2">
              <a:extLst>
                <a:ext uri="{FF2B5EF4-FFF2-40B4-BE49-F238E27FC236}">
                  <a16:creationId xmlns:a16="http://schemas.microsoft.com/office/drawing/2014/main" id="{3054F090-90FC-4B2E-A806-42F98DB0B562}"/>
                </a:ext>
              </a:extLst>
            </p:cNvPr>
            <p:cNvGrpSpPr/>
            <p:nvPr/>
          </p:nvGrpSpPr>
          <p:grpSpPr>
            <a:xfrm>
              <a:off x="2454381" y="631655"/>
              <a:ext cx="13090419" cy="2659611"/>
              <a:chOff x="-693015" y="38505"/>
              <a:chExt cx="13543741" cy="3004328"/>
            </a:xfrm>
          </p:grpSpPr>
          <p:sp>
            <p:nvSpPr>
              <p:cNvPr id="14" name="Freeform 3">
                <a:extLst>
                  <a:ext uri="{FF2B5EF4-FFF2-40B4-BE49-F238E27FC236}">
                    <a16:creationId xmlns:a16="http://schemas.microsoft.com/office/drawing/2014/main" id="{98EFDAA7-BBD7-433C-82E7-40515150AD0B}"/>
                  </a:ext>
                </a:extLst>
              </p:cNvPr>
              <p:cNvSpPr/>
              <p:nvPr/>
            </p:nvSpPr>
            <p:spPr>
              <a:xfrm>
                <a:off x="-693015" y="38505"/>
                <a:ext cx="13543741" cy="3004328"/>
              </a:xfrm>
              <a:custGeom>
                <a:avLst/>
                <a:gdLst/>
                <a:ahLst/>
                <a:cxnLst/>
                <a:rect l="l" t="t" r="r" b="b"/>
                <a:pathLst>
                  <a:path w="12460745" h="234566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1951" y="12454"/>
                    </a:cubicBezTo>
                    <a:cubicBezTo>
                      <a:pt x="10246287" y="12671"/>
                      <a:pt x="12186677" y="0"/>
                      <a:pt x="12186677" y="0"/>
                    </a:cubicBezTo>
                    <a:cubicBezTo>
                      <a:pt x="12254140" y="0"/>
                      <a:pt x="12330078" y="0"/>
                      <a:pt x="12408850" y="85073"/>
                    </a:cubicBezTo>
                    <a:cubicBezTo>
                      <a:pt x="12451828" y="131488"/>
                      <a:pt x="12452897" y="240224"/>
                      <a:pt x="12453302" y="320281"/>
                    </a:cubicBezTo>
                    <a:cubicBezTo>
                      <a:pt x="12453302" y="320281"/>
                      <a:pt x="12451597" y="1318305"/>
                      <a:pt x="12451597" y="1583082"/>
                    </a:cubicBezTo>
                    <a:cubicBezTo>
                      <a:pt x="12451597" y="1797241"/>
                      <a:pt x="12460746" y="2096420"/>
                      <a:pt x="12460746" y="2096420"/>
                    </a:cubicBezTo>
                    <a:cubicBezTo>
                      <a:pt x="12460746" y="2225089"/>
                      <a:pt x="12456576" y="2345666"/>
                      <a:pt x="12203738" y="2337532"/>
                    </a:cubicBezTo>
                    <a:cubicBezTo>
                      <a:pt x="12203738" y="2337532"/>
                      <a:pt x="11827266" y="2317234"/>
                      <a:pt x="10574131" y="2324832"/>
                    </a:cubicBezTo>
                    <a:cubicBezTo>
                      <a:pt x="2844917" y="2332966"/>
                      <a:pt x="304023" y="2345666"/>
                      <a:pt x="304023" y="2345666"/>
                    </a:cubicBezTo>
                    <a:cubicBezTo>
                      <a:pt x="132548" y="2345666"/>
                      <a:pt x="4213" y="2244597"/>
                      <a:pt x="8532" y="2042050"/>
                    </a:cubicBezTo>
                    <a:cubicBezTo>
                      <a:pt x="8532" y="2042050"/>
                      <a:pt x="9630" y="1543509"/>
                      <a:pt x="4815" y="998284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3581400" y="664568"/>
              <a:ext cx="11125200" cy="23903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400" b="1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Câu </a:t>
              </a:r>
              <a:r>
                <a:rPr lang="vi-VN" sz="3400" b="1" dirty="0">
                  <a:solidFill>
                    <a:srgbClr val="000000"/>
                  </a:solidFill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3: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ngữ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ảnh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miêu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tả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cây cau như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con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giàu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tình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thương yêu,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sẵn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sàng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giúp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đỡ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khác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6" name="Picture 3">
            <a:extLst>
              <a:ext uri="{FF2B5EF4-FFF2-40B4-BE49-F238E27FC236}">
                <a16:creationId xmlns:a16="http://schemas.microsoft.com/office/drawing/2014/main" id="{9A3FE125-649F-40A6-BF06-3633F71AA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7278995">
            <a:off x="1623925" y="3674116"/>
            <a:ext cx="278027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7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43589" y="7719312"/>
            <a:ext cx="10481989" cy="7515388"/>
          </a:xfrm>
          <a:custGeom>
            <a:avLst/>
            <a:gdLst/>
            <a:ahLst/>
            <a:cxnLst/>
            <a:rect l="l" t="t" r="r" b="b"/>
            <a:pathLst>
              <a:path w="19777337" h="19777337">
                <a:moveTo>
                  <a:pt x="0" y="0"/>
                </a:moveTo>
                <a:lnTo>
                  <a:pt x="19777338" y="0"/>
                </a:lnTo>
                <a:lnTo>
                  <a:pt x="19777338" y="19777338"/>
                </a:lnTo>
                <a:lnTo>
                  <a:pt x="0" y="197773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7848600" y="4635878"/>
            <a:ext cx="9989002" cy="4723258"/>
            <a:chOff x="0" y="0"/>
            <a:chExt cx="7746799" cy="3663041"/>
          </a:xfrm>
        </p:grpSpPr>
        <p:sp>
          <p:nvSpPr>
            <p:cNvPr id="4" name="Freeform 4"/>
            <p:cNvSpPr/>
            <p:nvPr/>
          </p:nvSpPr>
          <p:spPr>
            <a:xfrm>
              <a:off x="-9098" y="-6509"/>
              <a:ext cx="7761130" cy="3695095"/>
            </a:xfrm>
            <a:custGeom>
              <a:avLst/>
              <a:gdLst/>
              <a:ahLst/>
              <a:cxnLst/>
              <a:rect l="l" t="t" r="r" b="b"/>
              <a:pathLst>
                <a:path w="7761130" h="3695095">
                  <a:moveTo>
                    <a:pt x="63030" y="3101542"/>
                  </a:moveTo>
                  <a:cubicBezTo>
                    <a:pt x="63030" y="3101542"/>
                    <a:pt x="0" y="28549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868057" y="6965"/>
                  </a:cubicBezTo>
                  <a:lnTo>
                    <a:pt x="6868058" y="6965"/>
                  </a:lnTo>
                  <a:cubicBezTo>
                    <a:pt x="7084805" y="16819"/>
                    <a:pt x="7289120" y="36481"/>
                    <a:pt x="7423308" y="101690"/>
                  </a:cubicBezTo>
                  <a:cubicBezTo>
                    <a:pt x="7679355" y="226120"/>
                    <a:pt x="7761129" y="459160"/>
                    <a:pt x="7755642" y="704684"/>
                  </a:cubicBezTo>
                  <a:cubicBezTo>
                    <a:pt x="7755642" y="704684"/>
                    <a:pt x="7712354" y="1013073"/>
                    <a:pt x="7719787" y="1248607"/>
                  </a:cubicBezTo>
                  <a:cubicBezTo>
                    <a:pt x="7726911" y="2843343"/>
                    <a:pt x="7734068" y="3038946"/>
                    <a:pt x="7734068" y="3038946"/>
                  </a:cubicBezTo>
                  <a:cubicBezTo>
                    <a:pt x="7717386" y="3254678"/>
                    <a:pt x="7602741" y="3465290"/>
                    <a:pt x="7405873" y="3576914"/>
                  </a:cubicBezTo>
                  <a:cubicBezTo>
                    <a:pt x="7255521" y="3662163"/>
                    <a:pt x="7057490" y="3677261"/>
                    <a:pt x="5608535" y="3666519"/>
                  </a:cubicBezTo>
                  <a:lnTo>
                    <a:pt x="5608457" y="3666519"/>
                  </a:lnTo>
                  <a:cubicBezTo>
                    <a:pt x="645952" y="3661242"/>
                    <a:pt x="384604" y="3695095"/>
                    <a:pt x="254278" y="3585937"/>
                  </a:cubicBezTo>
                  <a:cubicBezTo>
                    <a:pt x="145767" y="3495052"/>
                    <a:pt x="81795" y="3301740"/>
                    <a:pt x="63030" y="3101542"/>
                  </a:cubicBezTo>
                  <a:close/>
                </a:path>
              </a:pathLst>
            </a:custGeom>
            <a:solidFill>
              <a:srgbClr val="D0EBC8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7945384" y="4725784"/>
            <a:ext cx="9779755" cy="4518899"/>
            <a:chOff x="0" y="0"/>
            <a:chExt cx="7927516" cy="3663041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7941847" cy="3695095"/>
            </a:xfrm>
            <a:custGeom>
              <a:avLst/>
              <a:gdLst/>
              <a:ahLst/>
              <a:cxnLst/>
              <a:rect l="l" t="t" r="r" b="b"/>
              <a:pathLst>
                <a:path w="7941847" h="3695095">
                  <a:moveTo>
                    <a:pt x="63030" y="3101542"/>
                  </a:moveTo>
                  <a:cubicBezTo>
                    <a:pt x="63030" y="3101542"/>
                    <a:pt x="0" y="28549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7048773" y="6965"/>
                  </a:cubicBezTo>
                  <a:lnTo>
                    <a:pt x="7048775" y="6965"/>
                  </a:lnTo>
                  <a:cubicBezTo>
                    <a:pt x="7265522" y="16819"/>
                    <a:pt x="7469836" y="36481"/>
                    <a:pt x="7604025" y="101690"/>
                  </a:cubicBezTo>
                  <a:cubicBezTo>
                    <a:pt x="7860071" y="226120"/>
                    <a:pt x="7941846" y="459160"/>
                    <a:pt x="7936358" y="704684"/>
                  </a:cubicBezTo>
                  <a:cubicBezTo>
                    <a:pt x="7936358" y="704684"/>
                    <a:pt x="7893070" y="1013073"/>
                    <a:pt x="7900504" y="1248607"/>
                  </a:cubicBezTo>
                  <a:cubicBezTo>
                    <a:pt x="7907628" y="2843343"/>
                    <a:pt x="7914784" y="3038946"/>
                    <a:pt x="7914784" y="3038946"/>
                  </a:cubicBezTo>
                  <a:cubicBezTo>
                    <a:pt x="7898103" y="3254678"/>
                    <a:pt x="7783458" y="3465290"/>
                    <a:pt x="7586589" y="3576914"/>
                  </a:cubicBezTo>
                  <a:cubicBezTo>
                    <a:pt x="7436238" y="3662163"/>
                    <a:pt x="7238206" y="3677261"/>
                    <a:pt x="5752458" y="3666519"/>
                  </a:cubicBezTo>
                  <a:lnTo>
                    <a:pt x="5752378" y="3666519"/>
                  </a:lnTo>
                  <a:cubicBezTo>
                    <a:pt x="645952" y="3661242"/>
                    <a:pt x="384604" y="3695095"/>
                    <a:pt x="254278" y="3585937"/>
                  </a:cubicBezTo>
                  <a:cubicBezTo>
                    <a:pt x="145767" y="3495052"/>
                    <a:pt x="81795" y="3301740"/>
                    <a:pt x="63030" y="3101542"/>
                  </a:cubicBezTo>
                  <a:close/>
                </a:path>
              </a:pathLst>
            </a:custGeom>
            <a:solidFill>
              <a:srgbClr val="FADD92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8501557" y="5059890"/>
            <a:ext cx="8653591" cy="3827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400" dirty="0"/>
              <a:t>Qua </a:t>
            </a:r>
            <a:r>
              <a:rPr lang="vi-VN" sz="3400" dirty="0" err="1"/>
              <a:t>hình</a:t>
            </a:r>
            <a:r>
              <a:rPr lang="vi-VN" sz="3400" dirty="0"/>
              <a:t> </a:t>
            </a:r>
            <a:r>
              <a:rPr lang="vi-VN" sz="3400" dirty="0" err="1"/>
              <a:t>ảnh</a:t>
            </a:r>
            <a:r>
              <a:rPr lang="vi-VN" sz="3400" dirty="0"/>
              <a:t> cây cau, </a:t>
            </a:r>
            <a:r>
              <a:rPr lang="vi-VN" sz="3400" dirty="0" err="1"/>
              <a:t>tác</a:t>
            </a:r>
            <a:r>
              <a:rPr lang="vi-VN" sz="3400" dirty="0"/>
              <a:t> </a:t>
            </a:r>
            <a:r>
              <a:rPr lang="vi-VN" sz="3400" dirty="0" err="1"/>
              <a:t>giả</a:t>
            </a:r>
            <a:r>
              <a:rPr lang="vi-VN" sz="3400" dirty="0"/>
              <a:t> ca </a:t>
            </a:r>
            <a:r>
              <a:rPr lang="vi-VN" sz="3400" dirty="0" err="1"/>
              <a:t>ngợi</a:t>
            </a:r>
            <a:r>
              <a:rPr lang="vi-VN" sz="3400" dirty="0"/>
              <a:t> </a:t>
            </a:r>
            <a:r>
              <a:rPr lang="vi-VN" sz="3400" dirty="0" err="1"/>
              <a:t>những</a:t>
            </a:r>
            <a:r>
              <a:rPr lang="vi-VN" sz="3400" dirty="0"/>
              <a:t> </a:t>
            </a:r>
            <a:r>
              <a:rPr lang="vi-VN" sz="3400" dirty="0" err="1"/>
              <a:t>phẩm</a:t>
            </a:r>
            <a:r>
              <a:rPr lang="vi-VN" sz="3400" dirty="0"/>
              <a:t> </a:t>
            </a:r>
            <a:r>
              <a:rPr lang="vi-VN" sz="3400" dirty="0" err="1"/>
              <a:t>chất</a:t>
            </a:r>
            <a:r>
              <a:rPr lang="vi-VN" sz="3400" dirty="0"/>
              <a:t> </a:t>
            </a:r>
            <a:r>
              <a:rPr lang="vi-VN" sz="3400" dirty="0" err="1"/>
              <a:t>tốt</a:t>
            </a:r>
            <a:r>
              <a:rPr lang="vi-VN" sz="3400" dirty="0"/>
              <a:t> </a:t>
            </a:r>
            <a:r>
              <a:rPr lang="vi-VN" sz="3400" dirty="0" err="1"/>
              <a:t>đẹp</a:t>
            </a:r>
            <a:r>
              <a:rPr lang="vi-VN" sz="3400" dirty="0"/>
              <a:t> </a:t>
            </a:r>
            <a:r>
              <a:rPr lang="vi-VN" sz="3400" dirty="0" err="1"/>
              <a:t>của</a:t>
            </a:r>
            <a:r>
              <a:rPr lang="vi-VN" sz="3400" dirty="0"/>
              <a:t> con </a:t>
            </a:r>
            <a:r>
              <a:rPr lang="vi-VN" sz="3400" dirty="0" err="1"/>
              <a:t>người</a:t>
            </a:r>
            <a:r>
              <a:rPr lang="vi-VN" sz="3400" dirty="0"/>
              <a:t> như: khiêm </a:t>
            </a:r>
            <a:r>
              <a:rPr lang="vi-VN" sz="3400" dirty="0" err="1"/>
              <a:t>nhường</a:t>
            </a:r>
            <a:r>
              <a:rPr lang="vi-VN" sz="3400" dirty="0"/>
              <a:t>, </a:t>
            </a:r>
            <a:r>
              <a:rPr lang="vi-VN" sz="3400" dirty="0" err="1"/>
              <a:t>dũng</a:t>
            </a:r>
            <a:r>
              <a:rPr lang="vi-VN" sz="3400" dirty="0"/>
              <a:t> </a:t>
            </a:r>
            <a:r>
              <a:rPr lang="vi-VN" sz="3400" dirty="0" err="1"/>
              <a:t>cảm</a:t>
            </a:r>
            <a:r>
              <a:rPr lang="vi-VN" sz="3400" dirty="0"/>
              <a:t>, </a:t>
            </a:r>
            <a:r>
              <a:rPr lang="vi-VN" sz="3400" dirty="0" err="1"/>
              <a:t>thẳng</a:t>
            </a:r>
            <a:r>
              <a:rPr lang="vi-VN" sz="3400" dirty="0"/>
              <a:t> </a:t>
            </a:r>
            <a:r>
              <a:rPr lang="vi-VN" sz="3400" dirty="0" err="1"/>
              <a:t>thắn</a:t>
            </a:r>
            <a:r>
              <a:rPr lang="vi-VN" sz="3400" dirty="0"/>
              <a:t>, </a:t>
            </a:r>
            <a:r>
              <a:rPr lang="vi-VN" sz="3400" dirty="0" err="1"/>
              <a:t>giàu</a:t>
            </a:r>
            <a:r>
              <a:rPr lang="vi-VN" sz="3400" dirty="0"/>
              <a:t> </a:t>
            </a:r>
            <a:r>
              <a:rPr lang="vi-VN" sz="3400" dirty="0" err="1"/>
              <a:t>lòng</a:t>
            </a:r>
            <a:r>
              <a:rPr lang="vi-VN" sz="3400" dirty="0"/>
              <a:t> thương yêu, </a:t>
            </a:r>
            <a:r>
              <a:rPr lang="vi-VN" sz="3400" dirty="0" err="1"/>
              <a:t>sẵn</a:t>
            </a:r>
            <a:r>
              <a:rPr lang="vi-VN" sz="3400" dirty="0"/>
              <a:t> </a:t>
            </a:r>
            <a:r>
              <a:rPr lang="vi-VN" sz="3400" dirty="0" err="1"/>
              <a:t>sàng</a:t>
            </a:r>
            <a:r>
              <a:rPr lang="vi-VN" sz="3400" dirty="0"/>
              <a:t> </a:t>
            </a:r>
            <a:r>
              <a:rPr lang="vi-VN" sz="3400" dirty="0" err="1"/>
              <a:t>giúp</a:t>
            </a:r>
            <a:r>
              <a:rPr lang="vi-VN" sz="3400" dirty="0"/>
              <a:t> </a:t>
            </a:r>
            <a:r>
              <a:rPr lang="vi-VN" sz="3400" dirty="0" err="1"/>
              <a:t>đỡ</a:t>
            </a:r>
            <a:r>
              <a:rPr lang="vi-VN" sz="3400" dirty="0"/>
              <a:t> </a:t>
            </a:r>
            <a:r>
              <a:rPr lang="vi-VN" sz="3400" dirty="0" err="1"/>
              <a:t>người</a:t>
            </a:r>
            <a:r>
              <a:rPr lang="vi-VN" sz="3400" dirty="0"/>
              <a:t> </a:t>
            </a:r>
            <a:r>
              <a:rPr lang="vi-VN" sz="3400" dirty="0" err="1"/>
              <a:t>khác</a:t>
            </a:r>
            <a:r>
              <a:rPr lang="vi-VN" sz="3400" dirty="0"/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296B3A-40A0-4BAA-8BD0-768CD288E04B}"/>
              </a:ext>
            </a:extLst>
          </p:cNvPr>
          <p:cNvGrpSpPr/>
          <p:nvPr/>
        </p:nvGrpSpPr>
        <p:grpSpPr>
          <a:xfrm>
            <a:off x="2454380" y="549851"/>
            <a:ext cx="13090419" cy="2659611"/>
            <a:chOff x="2454381" y="631655"/>
            <a:chExt cx="13090419" cy="2659611"/>
          </a:xfrm>
        </p:grpSpPr>
        <p:grpSp>
          <p:nvGrpSpPr>
            <p:cNvPr id="13" name="Group 2">
              <a:extLst>
                <a:ext uri="{FF2B5EF4-FFF2-40B4-BE49-F238E27FC236}">
                  <a16:creationId xmlns:a16="http://schemas.microsoft.com/office/drawing/2014/main" id="{3054F090-90FC-4B2E-A806-42F98DB0B562}"/>
                </a:ext>
              </a:extLst>
            </p:cNvPr>
            <p:cNvGrpSpPr/>
            <p:nvPr/>
          </p:nvGrpSpPr>
          <p:grpSpPr>
            <a:xfrm>
              <a:off x="2454381" y="631655"/>
              <a:ext cx="13090419" cy="2659611"/>
              <a:chOff x="-693015" y="38505"/>
              <a:chExt cx="13543741" cy="3004328"/>
            </a:xfrm>
          </p:grpSpPr>
          <p:sp>
            <p:nvSpPr>
              <p:cNvPr id="14" name="Freeform 3">
                <a:extLst>
                  <a:ext uri="{FF2B5EF4-FFF2-40B4-BE49-F238E27FC236}">
                    <a16:creationId xmlns:a16="http://schemas.microsoft.com/office/drawing/2014/main" id="{98EFDAA7-BBD7-433C-82E7-40515150AD0B}"/>
                  </a:ext>
                </a:extLst>
              </p:cNvPr>
              <p:cNvSpPr/>
              <p:nvPr/>
            </p:nvSpPr>
            <p:spPr>
              <a:xfrm>
                <a:off x="-693015" y="38505"/>
                <a:ext cx="13543741" cy="3004328"/>
              </a:xfrm>
              <a:custGeom>
                <a:avLst/>
                <a:gdLst/>
                <a:ahLst/>
                <a:cxnLst/>
                <a:rect l="l" t="t" r="r" b="b"/>
                <a:pathLst>
                  <a:path w="12460745" h="234566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1951" y="12454"/>
                    </a:cubicBezTo>
                    <a:cubicBezTo>
                      <a:pt x="10246287" y="12671"/>
                      <a:pt x="12186677" y="0"/>
                      <a:pt x="12186677" y="0"/>
                    </a:cubicBezTo>
                    <a:cubicBezTo>
                      <a:pt x="12254140" y="0"/>
                      <a:pt x="12330078" y="0"/>
                      <a:pt x="12408850" y="85073"/>
                    </a:cubicBezTo>
                    <a:cubicBezTo>
                      <a:pt x="12451828" y="131488"/>
                      <a:pt x="12452897" y="240224"/>
                      <a:pt x="12453302" y="320281"/>
                    </a:cubicBezTo>
                    <a:cubicBezTo>
                      <a:pt x="12453302" y="320281"/>
                      <a:pt x="12451597" y="1318305"/>
                      <a:pt x="12451597" y="1583082"/>
                    </a:cubicBezTo>
                    <a:cubicBezTo>
                      <a:pt x="12451597" y="1797241"/>
                      <a:pt x="12460746" y="2096420"/>
                      <a:pt x="12460746" y="2096420"/>
                    </a:cubicBezTo>
                    <a:cubicBezTo>
                      <a:pt x="12460746" y="2225089"/>
                      <a:pt x="12456576" y="2345666"/>
                      <a:pt x="12203738" y="2337532"/>
                    </a:cubicBezTo>
                    <a:cubicBezTo>
                      <a:pt x="12203738" y="2337532"/>
                      <a:pt x="11827266" y="2317234"/>
                      <a:pt x="10574131" y="2324832"/>
                    </a:cubicBezTo>
                    <a:cubicBezTo>
                      <a:pt x="2844917" y="2332966"/>
                      <a:pt x="304023" y="2345666"/>
                      <a:pt x="304023" y="2345666"/>
                    </a:cubicBezTo>
                    <a:cubicBezTo>
                      <a:pt x="132548" y="2345666"/>
                      <a:pt x="4213" y="2244597"/>
                      <a:pt x="8532" y="2042050"/>
                    </a:cubicBezTo>
                    <a:cubicBezTo>
                      <a:pt x="8532" y="2042050"/>
                      <a:pt x="9630" y="1543509"/>
                      <a:pt x="4815" y="998284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3436990" y="1009668"/>
              <a:ext cx="11125200" cy="15593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400" b="1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Câu 4: 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Qua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ảnh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cây cau,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giả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thơ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muốn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lên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2" name="Freeform 12"/>
          <p:cNvSpPr/>
          <p:nvPr/>
        </p:nvSpPr>
        <p:spPr>
          <a:xfrm rot="1414031">
            <a:off x="14512507" y="-80884"/>
            <a:ext cx="2473896" cy="1983615"/>
          </a:xfrm>
          <a:custGeom>
            <a:avLst/>
            <a:gdLst/>
            <a:ahLst/>
            <a:cxnLst/>
            <a:rect l="l" t="t" r="r" b="b"/>
            <a:pathLst>
              <a:path w="2473896" h="1983615">
                <a:moveTo>
                  <a:pt x="0" y="0"/>
                </a:moveTo>
                <a:lnTo>
                  <a:pt x="2473896" y="0"/>
                </a:lnTo>
                <a:lnTo>
                  <a:pt x="2473896" y="1983615"/>
                </a:lnTo>
                <a:lnTo>
                  <a:pt x="0" y="19836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9A3FE125-649F-40A6-BF06-3633F71AA6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7278995">
            <a:off x="5435407" y="3746873"/>
            <a:ext cx="278027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34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43589" y="7719312"/>
            <a:ext cx="10481989" cy="7515388"/>
          </a:xfrm>
          <a:custGeom>
            <a:avLst/>
            <a:gdLst/>
            <a:ahLst/>
            <a:cxnLst/>
            <a:rect l="l" t="t" r="r" b="b"/>
            <a:pathLst>
              <a:path w="19777337" h="19777337">
                <a:moveTo>
                  <a:pt x="0" y="0"/>
                </a:moveTo>
                <a:lnTo>
                  <a:pt x="19777338" y="0"/>
                </a:lnTo>
                <a:lnTo>
                  <a:pt x="19777338" y="19777338"/>
                </a:lnTo>
                <a:lnTo>
                  <a:pt x="0" y="197773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3309443" y="4262288"/>
            <a:ext cx="9989002" cy="4723258"/>
            <a:chOff x="0" y="0"/>
            <a:chExt cx="7746799" cy="3663041"/>
          </a:xfrm>
        </p:grpSpPr>
        <p:sp>
          <p:nvSpPr>
            <p:cNvPr id="4" name="Freeform 4"/>
            <p:cNvSpPr/>
            <p:nvPr/>
          </p:nvSpPr>
          <p:spPr>
            <a:xfrm>
              <a:off x="-9098" y="-6509"/>
              <a:ext cx="7761130" cy="3695095"/>
            </a:xfrm>
            <a:custGeom>
              <a:avLst/>
              <a:gdLst/>
              <a:ahLst/>
              <a:cxnLst/>
              <a:rect l="l" t="t" r="r" b="b"/>
              <a:pathLst>
                <a:path w="7761130" h="3695095">
                  <a:moveTo>
                    <a:pt x="63030" y="3101542"/>
                  </a:moveTo>
                  <a:cubicBezTo>
                    <a:pt x="63030" y="3101542"/>
                    <a:pt x="0" y="28549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868057" y="6965"/>
                  </a:cubicBezTo>
                  <a:lnTo>
                    <a:pt x="6868058" y="6965"/>
                  </a:lnTo>
                  <a:cubicBezTo>
                    <a:pt x="7084805" y="16819"/>
                    <a:pt x="7289120" y="36481"/>
                    <a:pt x="7423308" y="101690"/>
                  </a:cubicBezTo>
                  <a:cubicBezTo>
                    <a:pt x="7679355" y="226120"/>
                    <a:pt x="7761129" y="459160"/>
                    <a:pt x="7755642" y="704684"/>
                  </a:cubicBezTo>
                  <a:cubicBezTo>
                    <a:pt x="7755642" y="704684"/>
                    <a:pt x="7712354" y="1013073"/>
                    <a:pt x="7719787" y="1248607"/>
                  </a:cubicBezTo>
                  <a:cubicBezTo>
                    <a:pt x="7726911" y="2843343"/>
                    <a:pt x="7734068" y="3038946"/>
                    <a:pt x="7734068" y="3038946"/>
                  </a:cubicBezTo>
                  <a:cubicBezTo>
                    <a:pt x="7717386" y="3254678"/>
                    <a:pt x="7602741" y="3465290"/>
                    <a:pt x="7405873" y="3576914"/>
                  </a:cubicBezTo>
                  <a:cubicBezTo>
                    <a:pt x="7255521" y="3662163"/>
                    <a:pt x="7057490" y="3677261"/>
                    <a:pt x="5608535" y="3666519"/>
                  </a:cubicBezTo>
                  <a:lnTo>
                    <a:pt x="5608457" y="3666519"/>
                  </a:lnTo>
                  <a:cubicBezTo>
                    <a:pt x="645952" y="3661242"/>
                    <a:pt x="384604" y="3695095"/>
                    <a:pt x="254278" y="3585937"/>
                  </a:cubicBezTo>
                  <a:cubicBezTo>
                    <a:pt x="145767" y="3495052"/>
                    <a:pt x="81795" y="3301740"/>
                    <a:pt x="63030" y="3101542"/>
                  </a:cubicBezTo>
                  <a:close/>
                </a:path>
              </a:pathLst>
            </a:custGeom>
            <a:solidFill>
              <a:srgbClr val="D0EBC8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3406227" y="4352194"/>
            <a:ext cx="9779755" cy="4518899"/>
            <a:chOff x="0" y="0"/>
            <a:chExt cx="7927516" cy="3663041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7941847" cy="3695095"/>
            </a:xfrm>
            <a:custGeom>
              <a:avLst/>
              <a:gdLst/>
              <a:ahLst/>
              <a:cxnLst/>
              <a:rect l="l" t="t" r="r" b="b"/>
              <a:pathLst>
                <a:path w="7941847" h="3695095">
                  <a:moveTo>
                    <a:pt x="63030" y="3101542"/>
                  </a:moveTo>
                  <a:cubicBezTo>
                    <a:pt x="63030" y="3101542"/>
                    <a:pt x="0" y="28549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7048773" y="6965"/>
                  </a:cubicBezTo>
                  <a:lnTo>
                    <a:pt x="7048775" y="6965"/>
                  </a:lnTo>
                  <a:cubicBezTo>
                    <a:pt x="7265522" y="16819"/>
                    <a:pt x="7469836" y="36481"/>
                    <a:pt x="7604025" y="101690"/>
                  </a:cubicBezTo>
                  <a:cubicBezTo>
                    <a:pt x="7860071" y="226120"/>
                    <a:pt x="7941846" y="459160"/>
                    <a:pt x="7936358" y="704684"/>
                  </a:cubicBezTo>
                  <a:cubicBezTo>
                    <a:pt x="7936358" y="704684"/>
                    <a:pt x="7893070" y="1013073"/>
                    <a:pt x="7900504" y="1248607"/>
                  </a:cubicBezTo>
                  <a:cubicBezTo>
                    <a:pt x="7907628" y="2843343"/>
                    <a:pt x="7914784" y="3038946"/>
                    <a:pt x="7914784" y="3038946"/>
                  </a:cubicBezTo>
                  <a:cubicBezTo>
                    <a:pt x="7898103" y="3254678"/>
                    <a:pt x="7783458" y="3465290"/>
                    <a:pt x="7586589" y="3576914"/>
                  </a:cubicBezTo>
                  <a:cubicBezTo>
                    <a:pt x="7436238" y="3662163"/>
                    <a:pt x="7238206" y="3677261"/>
                    <a:pt x="5752458" y="3666519"/>
                  </a:cubicBezTo>
                  <a:lnTo>
                    <a:pt x="5752378" y="3666519"/>
                  </a:lnTo>
                  <a:cubicBezTo>
                    <a:pt x="645952" y="3661242"/>
                    <a:pt x="384604" y="3695095"/>
                    <a:pt x="254278" y="3585937"/>
                  </a:cubicBezTo>
                  <a:cubicBezTo>
                    <a:pt x="145767" y="3495052"/>
                    <a:pt x="81795" y="3301740"/>
                    <a:pt x="63030" y="3101542"/>
                  </a:cubicBezTo>
                  <a:close/>
                </a:path>
              </a:pathLst>
            </a:custGeom>
            <a:solidFill>
              <a:srgbClr val="FADD92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4010774" y="4890027"/>
            <a:ext cx="8653591" cy="3042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400" b="1" i="1" dirty="0" err="1"/>
              <a:t>Gợi</a:t>
            </a:r>
            <a:r>
              <a:rPr lang="vi-VN" sz="3400" b="1" i="1" dirty="0"/>
              <a:t> ý:</a:t>
            </a:r>
          </a:p>
          <a:p>
            <a:pPr algn="just">
              <a:lnSpc>
                <a:spcPct val="150000"/>
              </a:lnSpc>
            </a:pPr>
            <a:r>
              <a:rPr lang="vi-VN" sz="3400" dirty="0"/>
              <a:t>Em </a:t>
            </a:r>
            <a:r>
              <a:rPr lang="vi-VN" sz="3400" dirty="0" err="1"/>
              <a:t>học</a:t>
            </a:r>
            <a:r>
              <a:rPr lang="vi-VN" sz="3400" dirty="0"/>
              <a:t> </a:t>
            </a:r>
            <a:r>
              <a:rPr lang="vi-VN" sz="3400" dirty="0" err="1"/>
              <a:t>được</a:t>
            </a:r>
            <a:r>
              <a:rPr lang="vi-VN" sz="3400" dirty="0"/>
              <a:t> </a:t>
            </a:r>
            <a:r>
              <a:rPr lang="vi-VN" sz="3400" dirty="0" err="1"/>
              <a:t>cách</a:t>
            </a:r>
            <a:r>
              <a:rPr lang="vi-VN" sz="3400" dirty="0"/>
              <a:t> </a:t>
            </a:r>
            <a:r>
              <a:rPr lang="vi-VN" sz="3400" dirty="0" err="1"/>
              <a:t>nhà</a:t>
            </a:r>
            <a:r>
              <a:rPr lang="vi-VN" sz="3400" dirty="0"/>
              <a:t> thơ miêu </a:t>
            </a:r>
            <a:r>
              <a:rPr lang="vi-VN" sz="3400" dirty="0" err="1"/>
              <a:t>tả</a:t>
            </a:r>
            <a:r>
              <a:rPr lang="vi-VN" sz="3400" dirty="0"/>
              <a:t> </a:t>
            </a:r>
            <a:r>
              <a:rPr lang="vi-VN" sz="3400" dirty="0" err="1"/>
              <a:t>hình</a:t>
            </a:r>
            <a:r>
              <a:rPr lang="vi-VN" sz="3400" dirty="0"/>
              <a:t> </a:t>
            </a:r>
            <a:r>
              <a:rPr lang="vi-VN" sz="3400" dirty="0" err="1"/>
              <a:t>dáng</a:t>
            </a:r>
            <a:r>
              <a:rPr lang="vi-VN" sz="3400" dirty="0"/>
              <a:t>, </a:t>
            </a:r>
            <a:r>
              <a:rPr lang="vi-VN" sz="3400" dirty="0" err="1"/>
              <a:t>phẩm</a:t>
            </a:r>
            <a:r>
              <a:rPr lang="vi-VN" sz="3400" dirty="0"/>
              <a:t> </a:t>
            </a:r>
            <a:r>
              <a:rPr lang="vi-VN" sz="3400" dirty="0" err="1"/>
              <a:t>chất</a:t>
            </a:r>
            <a:r>
              <a:rPr lang="vi-VN" sz="3400" dirty="0"/>
              <a:t> </a:t>
            </a:r>
            <a:r>
              <a:rPr lang="vi-VN" sz="3400" dirty="0" err="1"/>
              <a:t>và</a:t>
            </a:r>
            <a:r>
              <a:rPr lang="vi-VN" sz="3400" dirty="0"/>
              <a:t> </a:t>
            </a:r>
            <a:r>
              <a:rPr lang="vi-VN" sz="3400" dirty="0" err="1"/>
              <a:t>ích</a:t>
            </a:r>
            <a:r>
              <a:rPr lang="vi-VN" sz="3400" dirty="0"/>
              <a:t> </a:t>
            </a:r>
            <a:r>
              <a:rPr lang="vi-VN" sz="3400" dirty="0" err="1"/>
              <a:t>lợi</a:t>
            </a:r>
            <a:r>
              <a:rPr lang="vi-VN" sz="3400" dirty="0"/>
              <a:t> </a:t>
            </a:r>
            <a:r>
              <a:rPr lang="vi-VN" sz="3400" dirty="0" err="1"/>
              <a:t>của</a:t>
            </a:r>
            <a:r>
              <a:rPr lang="vi-VN" sz="3400" dirty="0"/>
              <a:t> cây cau </a:t>
            </a:r>
            <a:r>
              <a:rPr lang="vi-VN" sz="3400" dirty="0" err="1"/>
              <a:t>bằng</a:t>
            </a:r>
            <a:r>
              <a:rPr lang="vi-VN" sz="3400" dirty="0"/>
              <a:t> </a:t>
            </a:r>
            <a:r>
              <a:rPr lang="vi-VN" sz="3400" dirty="0" err="1"/>
              <a:t>các</a:t>
            </a:r>
            <a:r>
              <a:rPr lang="vi-VN" sz="3400" dirty="0"/>
              <a:t> </a:t>
            </a:r>
            <a:r>
              <a:rPr lang="vi-VN" sz="3400" dirty="0" err="1"/>
              <a:t>từ</a:t>
            </a:r>
            <a:r>
              <a:rPr lang="vi-VN" sz="3400" dirty="0"/>
              <a:t> </a:t>
            </a:r>
            <a:r>
              <a:rPr lang="vi-VN" sz="3400" dirty="0" err="1"/>
              <a:t>ngữ</a:t>
            </a:r>
            <a:r>
              <a:rPr lang="vi-VN" sz="3400" dirty="0"/>
              <a:t> miêu </a:t>
            </a:r>
            <a:r>
              <a:rPr lang="vi-VN" sz="3400" dirty="0" err="1"/>
              <a:t>tả</a:t>
            </a:r>
            <a:r>
              <a:rPr lang="vi-VN" sz="3400" dirty="0"/>
              <a:t> con </a:t>
            </a:r>
            <a:r>
              <a:rPr lang="vi-VN" sz="3400" dirty="0" err="1"/>
              <a:t>người</a:t>
            </a:r>
            <a:r>
              <a:rPr lang="vi-VN" sz="3400" dirty="0"/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296B3A-40A0-4BAA-8BD0-768CD288E04B}"/>
              </a:ext>
            </a:extLst>
          </p:cNvPr>
          <p:cNvGrpSpPr/>
          <p:nvPr/>
        </p:nvGrpSpPr>
        <p:grpSpPr>
          <a:xfrm>
            <a:off x="2454380" y="549851"/>
            <a:ext cx="13090419" cy="2659611"/>
            <a:chOff x="2454381" y="631655"/>
            <a:chExt cx="13090419" cy="2659611"/>
          </a:xfrm>
        </p:grpSpPr>
        <p:grpSp>
          <p:nvGrpSpPr>
            <p:cNvPr id="13" name="Group 2">
              <a:extLst>
                <a:ext uri="{FF2B5EF4-FFF2-40B4-BE49-F238E27FC236}">
                  <a16:creationId xmlns:a16="http://schemas.microsoft.com/office/drawing/2014/main" id="{3054F090-90FC-4B2E-A806-42F98DB0B562}"/>
                </a:ext>
              </a:extLst>
            </p:cNvPr>
            <p:cNvGrpSpPr/>
            <p:nvPr/>
          </p:nvGrpSpPr>
          <p:grpSpPr>
            <a:xfrm>
              <a:off x="2454381" y="631655"/>
              <a:ext cx="13090419" cy="2659611"/>
              <a:chOff x="-693015" y="38505"/>
              <a:chExt cx="13543741" cy="3004328"/>
            </a:xfrm>
          </p:grpSpPr>
          <p:sp>
            <p:nvSpPr>
              <p:cNvPr id="14" name="Freeform 3">
                <a:extLst>
                  <a:ext uri="{FF2B5EF4-FFF2-40B4-BE49-F238E27FC236}">
                    <a16:creationId xmlns:a16="http://schemas.microsoft.com/office/drawing/2014/main" id="{98EFDAA7-BBD7-433C-82E7-40515150AD0B}"/>
                  </a:ext>
                </a:extLst>
              </p:cNvPr>
              <p:cNvSpPr/>
              <p:nvPr/>
            </p:nvSpPr>
            <p:spPr>
              <a:xfrm>
                <a:off x="-693015" y="38505"/>
                <a:ext cx="13543741" cy="3004328"/>
              </a:xfrm>
              <a:custGeom>
                <a:avLst/>
                <a:gdLst/>
                <a:ahLst/>
                <a:cxnLst/>
                <a:rect l="l" t="t" r="r" b="b"/>
                <a:pathLst>
                  <a:path w="12460745" h="234566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1951" y="12454"/>
                    </a:cubicBezTo>
                    <a:cubicBezTo>
                      <a:pt x="10246287" y="12671"/>
                      <a:pt x="12186677" y="0"/>
                      <a:pt x="12186677" y="0"/>
                    </a:cubicBezTo>
                    <a:cubicBezTo>
                      <a:pt x="12254140" y="0"/>
                      <a:pt x="12330078" y="0"/>
                      <a:pt x="12408850" y="85073"/>
                    </a:cubicBezTo>
                    <a:cubicBezTo>
                      <a:pt x="12451828" y="131488"/>
                      <a:pt x="12452897" y="240224"/>
                      <a:pt x="12453302" y="320281"/>
                    </a:cubicBezTo>
                    <a:cubicBezTo>
                      <a:pt x="12453302" y="320281"/>
                      <a:pt x="12451597" y="1318305"/>
                      <a:pt x="12451597" y="1583082"/>
                    </a:cubicBezTo>
                    <a:cubicBezTo>
                      <a:pt x="12451597" y="1797241"/>
                      <a:pt x="12460746" y="2096420"/>
                      <a:pt x="12460746" y="2096420"/>
                    </a:cubicBezTo>
                    <a:cubicBezTo>
                      <a:pt x="12460746" y="2225089"/>
                      <a:pt x="12456576" y="2345666"/>
                      <a:pt x="12203738" y="2337532"/>
                    </a:cubicBezTo>
                    <a:cubicBezTo>
                      <a:pt x="12203738" y="2337532"/>
                      <a:pt x="11827266" y="2317234"/>
                      <a:pt x="10574131" y="2324832"/>
                    </a:cubicBezTo>
                    <a:cubicBezTo>
                      <a:pt x="2844917" y="2332966"/>
                      <a:pt x="304023" y="2345666"/>
                      <a:pt x="304023" y="2345666"/>
                    </a:cubicBezTo>
                    <a:cubicBezTo>
                      <a:pt x="132548" y="2345666"/>
                      <a:pt x="4213" y="2244597"/>
                      <a:pt x="8532" y="2042050"/>
                    </a:cubicBezTo>
                    <a:cubicBezTo>
                      <a:pt x="8532" y="2042050"/>
                      <a:pt x="9630" y="1543509"/>
                      <a:pt x="4815" y="998284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3436990" y="1009668"/>
              <a:ext cx="11125200" cy="15593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400" b="1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Câu </a:t>
              </a:r>
              <a:r>
                <a:rPr lang="vi-VN" sz="3400" b="1" dirty="0">
                  <a:solidFill>
                    <a:srgbClr val="000000"/>
                  </a:solidFill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5: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ở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thơ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này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cách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tả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 cây </a:t>
              </a:r>
              <a:r>
                <a:rPr lang="vi-VN" sz="3600" dirty="0" err="1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cối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6" name="Picture 3">
            <a:extLst>
              <a:ext uri="{FF2B5EF4-FFF2-40B4-BE49-F238E27FC236}">
                <a16:creationId xmlns:a16="http://schemas.microsoft.com/office/drawing/2014/main" id="{9A3FE125-649F-40A6-BF06-3633F71AA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7278995">
            <a:off x="896250" y="3373283"/>
            <a:ext cx="278027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67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0">
            <a:extLst>
              <a:ext uri="{FF2B5EF4-FFF2-40B4-BE49-F238E27FC236}">
                <a16:creationId xmlns:a16="http://schemas.microsoft.com/office/drawing/2014/main" id="{4AEDC6D3-AD63-48C3-B757-A93CB54434A4}"/>
              </a:ext>
            </a:extLst>
          </p:cNvPr>
          <p:cNvSpPr txBox="1"/>
          <p:nvPr/>
        </p:nvSpPr>
        <p:spPr>
          <a:xfrm>
            <a:off x="1348601" y="3129620"/>
            <a:ext cx="15676811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ĐIỂM 1: MĂNG NON</a:t>
            </a:r>
          </a:p>
          <a:p>
            <a:pPr algn="ctr">
              <a:lnSpc>
                <a:spcPct val="150000"/>
              </a:lnSpc>
            </a:pPr>
            <a:r>
              <a:rPr lang="vi-VN" sz="72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NHƯ MĂNG MỌC THẲNG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4669" y="-4745169"/>
            <a:ext cx="19777337" cy="19777337"/>
          </a:xfrm>
          <a:custGeom>
            <a:avLst/>
            <a:gdLst/>
            <a:ahLst/>
            <a:cxnLst/>
            <a:rect l="l" t="t" r="r" b="b"/>
            <a:pathLst>
              <a:path w="19777337" h="19777337">
                <a:moveTo>
                  <a:pt x="0" y="0"/>
                </a:moveTo>
                <a:lnTo>
                  <a:pt x="19777338" y="0"/>
                </a:lnTo>
                <a:lnTo>
                  <a:pt x="19777338" y="19777338"/>
                </a:lnTo>
                <a:lnTo>
                  <a:pt x="0" y="197773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685800" y="4229100"/>
            <a:ext cx="9989002" cy="4723258"/>
            <a:chOff x="0" y="0"/>
            <a:chExt cx="7746799" cy="3663041"/>
          </a:xfrm>
        </p:grpSpPr>
        <p:sp>
          <p:nvSpPr>
            <p:cNvPr id="4" name="Freeform 4"/>
            <p:cNvSpPr/>
            <p:nvPr/>
          </p:nvSpPr>
          <p:spPr>
            <a:xfrm>
              <a:off x="-9098" y="-6509"/>
              <a:ext cx="7761130" cy="3695095"/>
            </a:xfrm>
            <a:custGeom>
              <a:avLst/>
              <a:gdLst/>
              <a:ahLst/>
              <a:cxnLst/>
              <a:rect l="l" t="t" r="r" b="b"/>
              <a:pathLst>
                <a:path w="7761130" h="3695095">
                  <a:moveTo>
                    <a:pt x="63030" y="3101542"/>
                  </a:moveTo>
                  <a:cubicBezTo>
                    <a:pt x="63030" y="3101542"/>
                    <a:pt x="0" y="28549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868057" y="6965"/>
                  </a:cubicBezTo>
                  <a:lnTo>
                    <a:pt x="6868058" y="6965"/>
                  </a:lnTo>
                  <a:cubicBezTo>
                    <a:pt x="7084805" y="16819"/>
                    <a:pt x="7289120" y="36481"/>
                    <a:pt x="7423308" y="101690"/>
                  </a:cubicBezTo>
                  <a:cubicBezTo>
                    <a:pt x="7679355" y="226120"/>
                    <a:pt x="7761129" y="459160"/>
                    <a:pt x="7755642" y="704684"/>
                  </a:cubicBezTo>
                  <a:cubicBezTo>
                    <a:pt x="7755642" y="704684"/>
                    <a:pt x="7712354" y="1013073"/>
                    <a:pt x="7719787" y="1248607"/>
                  </a:cubicBezTo>
                  <a:cubicBezTo>
                    <a:pt x="7726911" y="2843343"/>
                    <a:pt x="7734068" y="3038946"/>
                    <a:pt x="7734068" y="3038946"/>
                  </a:cubicBezTo>
                  <a:cubicBezTo>
                    <a:pt x="7717386" y="3254678"/>
                    <a:pt x="7602741" y="3465290"/>
                    <a:pt x="7405873" y="3576914"/>
                  </a:cubicBezTo>
                  <a:cubicBezTo>
                    <a:pt x="7255521" y="3662163"/>
                    <a:pt x="7057490" y="3677261"/>
                    <a:pt x="5608535" y="3666519"/>
                  </a:cubicBezTo>
                  <a:lnTo>
                    <a:pt x="5608457" y="3666519"/>
                  </a:lnTo>
                  <a:cubicBezTo>
                    <a:pt x="645952" y="3661242"/>
                    <a:pt x="384604" y="3695095"/>
                    <a:pt x="254278" y="3585937"/>
                  </a:cubicBezTo>
                  <a:cubicBezTo>
                    <a:pt x="145767" y="3495052"/>
                    <a:pt x="81795" y="3301740"/>
                    <a:pt x="63030" y="3101542"/>
                  </a:cubicBezTo>
                  <a:close/>
                </a:path>
              </a:pathLst>
            </a:custGeom>
            <a:solidFill>
              <a:srgbClr val="D0EBC8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782585" y="4331279"/>
            <a:ext cx="9779755" cy="4518899"/>
            <a:chOff x="0" y="0"/>
            <a:chExt cx="7927516" cy="3663041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7941847" cy="3695095"/>
            </a:xfrm>
            <a:custGeom>
              <a:avLst/>
              <a:gdLst/>
              <a:ahLst/>
              <a:cxnLst/>
              <a:rect l="l" t="t" r="r" b="b"/>
              <a:pathLst>
                <a:path w="7941847" h="3695095">
                  <a:moveTo>
                    <a:pt x="63030" y="3101542"/>
                  </a:moveTo>
                  <a:cubicBezTo>
                    <a:pt x="63030" y="3101542"/>
                    <a:pt x="0" y="28549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7048773" y="6965"/>
                  </a:cubicBezTo>
                  <a:lnTo>
                    <a:pt x="7048775" y="6965"/>
                  </a:lnTo>
                  <a:cubicBezTo>
                    <a:pt x="7265522" y="16819"/>
                    <a:pt x="7469836" y="36481"/>
                    <a:pt x="7604025" y="101690"/>
                  </a:cubicBezTo>
                  <a:cubicBezTo>
                    <a:pt x="7860071" y="226120"/>
                    <a:pt x="7941846" y="459160"/>
                    <a:pt x="7936358" y="704684"/>
                  </a:cubicBezTo>
                  <a:cubicBezTo>
                    <a:pt x="7936358" y="704684"/>
                    <a:pt x="7893070" y="1013073"/>
                    <a:pt x="7900504" y="1248607"/>
                  </a:cubicBezTo>
                  <a:cubicBezTo>
                    <a:pt x="7907628" y="2843343"/>
                    <a:pt x="7914784" y="3038946"/>
                    <a:pt x="7914784" y="3038946"/>
                  </a:cubicBezTo>
                  <a:cubicBezTo>
                    <a:pt x="7898103" y="3254678"/>
                    <a:pt x="7783458" y="3465290"/>
                    <a:pt x="7586589" y="3576914"/>
                  </a:cubicBezTo>
                  <a:cubicBezTo>
                    <a:pt x="7436238" y="3662163"/>
                    <a:pt x="7238206" y="3677261"/>
                    <a:pt x="5752458" y="3666519"/>
                  </a:cubicBezTo>
                  <a:lnTo>
                    <a:pt x="5752378" y="3666519"/>
                  </a:lnTo>
                  <a:cubicBezTo>
                    <a:pt x="645952" y="3661242"/>
                    <a:pt x="384604" y="3695095"/>
                    <a:pt x="254278" y="3585937"/>
                  </a:cubicBezTo>
                  <a:cubicBezTo>
                    <a:pt x="145767" y="3495052"/>
                    <a:pt x="81795" y="3301740"/>
                    <a:pt x="63030" y="3101542"/>
                  </a:cubicBezTo>
                  <a:close/>
                </a:path>
              </a:pathLst>
            </a:custGeom>
            <a:solidFill>
              <a:srgbClr val="FADD92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473911" y="4475040"/>
            <a:ext cx="8388260" cy="4328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Tx/>
              <a:buChar char="-"/>
            </a:pPr>
            <a:r>
              <a:rPr lang="vi-VN" sz="3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3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dung: 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Miêu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cây cau.</a:t>
            </a:r>
          </a:p>
          <a:p>
            <a:pPr marL="571500" indent="-5715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Tx/>
              <a:buChar char="-"/>
            </a:pPr>
            <a:r>
              <a:rPr lang="vi-VN" sz="3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vi-VN" sz="3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vi-VN" sz="3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cây cay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ngụ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ý ca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1229" y="2747284"/>
            <a:ext cx="8869006" cy="907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99"/>
              </a:lnSpc>
            </a:pPr>
            <a:r>
              <a:rPr lang="vi-VN" sz="4400" b="1" dirty="0">
                <a:solidFill>
                  <a:srgbClr val="C00000"/>
                </a:solidFill>
                <a:latin typeface="Arial (Body)"/>
              </a:rPr>
              <a:t>NỘI DUNG VÀ Ý NGHĨA BÀI HỌC</a:t>
            </a:r>
            <a:endParaRPr lang="en-US" sz="4400" b="1" dirty="0">
              <a:solidFill>
                <a:srgbClr val="C00000"/>
              </a:solidFill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74403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858269" y="1779549"/>
            <a:ext cx="10571461" cy="6727902"/>
            <a:chOff x="0" y="0"/>
            <a:chExt cx="3976518" cy="2530741"/>
          </a:xfrm>
        </p:grpSpPr>
        <p:sp>
          <p:nvSpPr>
            <p:cNvPr id="5" name="Freeform 5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239668" y="1904690"/>
            <a:ext cx="10002266" cy="6365654"/>
            <a:chOff x="0" y="0"/>
            <a:chExt cx="3976518" cy="2530741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2">
            <a:extLst>
              <a:ext uri="{FF2B5EF4-FFF2-40B4-BE49-F238E27FC236}">
                <a16:creationId xmlns:a16="http://schemas.microsoft.com/office/drawing/2014/main" id="{28D8BF0C-5067-4369-B183-B5CCAB18B5E7}"/>
              </a:ext>
            </a:extLst>
          </p:cNvPr>
          <p:cNvSpPr txBox="1"/>
          <p:nvPr/>
        </p:nvSpPr>
        <p:spPr>
          <a:xfrm>
            <a:off x="3757236" y="3666670"/>
            <a:ext cx="10763251" cy="2889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HOẠT ĐỘNG 3:</a:t>
            </a:r>
          </a:p>
          <a:p>
            <a:pPr algn="ctr">
              <a:lnSpc>
                <a:spcPct val="1500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ĐỌC NÂNG CAO</a:t>
            </a:r>
            <a:endParaRPr lang="en-US" sz="6600" b="1" spc="135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1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30365" y="399119"/>
            <a:ext cx="11027269" cy="1377910"/>
            <a:chOff x="0" y="0"/>
            <a:chExt cx="12456532" cy="2345666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2460745" cy="2345666"/>
            </a:xfrm>
            <a:custGeom>
              <a:avLst/>
              <a:gdLst/>
              <a:ahLst/>
              <a:cxnLst/>
              <a:rect l="l" t="t" r="r" b="b"/>
              <a:pathLst>
                <a:path w="12460745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091951" y="12454"/>
                  </a:cubicBezTo>
                  <a:cubicBezTo>
                    <a:pt x="10246287" y="12671"/>
                    <a:pt x="12186677" y="0"/>
                    <a:pt x="12186677" y="0"/>
                  </a:cubicBezTo>
                  <a:cubicBezTo>
                    <a:pt x="12254140" y="0"/>
                    <a:pt x="12330078" y="0"/>
                    <a:pt x="12408850" y="85073"/>
                  </a:cubicBezTo>
                  <a:cubicBezTo>
                    <a:pt x="12451828" y="131488"/>
                    <a:pt x="12452897" y="240224"/>
                    <a:pt x="12453302" y="320281"/>
                  </a:cubicBezTo>
                  <a:cubicBezTo>
                    <a:pt x="12453302" y="320281"/>
                    <a:pt x="12451597" y="1318305"/>
                    <a:pt x="12451597" y="1583082"/>
                  </a:cubicBezTo>
                  <a:cubicBezTo>
                    <a:pt x="12451597" y="1797241"/>
                    <a:pt x="12460746" y="2096420"/>
                    <a:pt x="12460746" y="2096420"/>
                  </a:cubicBezTo>
                  <a:cubicBezTo>
                    <a:pt x="12460746" y="2225089"/>
                    <a:pt x="12456576" y="2345666"/>
                    <a:pt x="12203738" y="2337532"/>
                  </a:cubicBezTo>
                  <a:cubicBezTo>
                    <a:pt x="12203738" y="2337532"/>
                    <a:pt x="11827266" y="2317234"/>
                    <a:pt x="10574131" y="2324832"/>
                  </a:cubicBezTo>
                  <a:cubicBezTo>
                    <a:pt x="2844917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151550" y="526138"/>
            <a:ext cx="9981167" cy="907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4400" b="1" spc="135" dirty="0">
                <a:solidFill>
                  <a:srgbClr val="C00000"/>
                </a:solidFill>
                <a:latin typeface="Arial (Body)"/>
              </a:rPr>
              <a:t>ĐỌC TRUYỀN ĐIỆN</a:t>
            </a:r>
            <a:endParaRPr lang="en-US" sz="4400" b="1" spc="135" dirty="0">
              <a:solidFill>
                <a:srgbClr val="C00000"/>
              </a:solidFill>
              <a:latin typeface="Arial (Body)"/>
            </a:endParaRPr>
          </a:p>
        </p:txBody>
      </p:sp>
      <p:sp>
        <p:nvSpPr>
          <p:cNvPr id="6" name="Freeform 6"/>
          <p:cNvSpPr/>
          <p:nvPr/>
        </p:nvSpPr>
        <p:spPr>
          <a:xfrm rot="260498">
            <a:off x="13466325" y="9101178"/>
            <a:ext cx="5580941" cy="1429436"/>
          </a:xfrm>
          <a:custGeom>
            <a:avLst/>
            <a:gdLst/>
            <a:ahLst/>
            <a:cxnLst/>
            <a:rect l="l" t="t" r="r" b="b"/>
            <a:pathLst>
              <a:path w="5580941" h="1429436">
                <a:moveTo>
                  <a:pt x="0" y="0"/>
                </a:moveTo>
                <a:lnTo>
                  <a:pt x="5580941" y="0"/>
                </a:lnTo>
                <a:lnTo>
                  <a:pt x="5580941" y="1429435"/>
                </a:lnTo>
                <a:lnTo>
                  <a:pt x="0" y="14294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5400000">
            <a:off x="8498804" y="982582"/>
            <a:ext cx="8189977" cy="10303035"/>
            <a:chOff x="0" y="0"/>
            <a:chExt cx="3243094" cy="7204404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257425" cy="7236458"/>
            </a:xfrm>
            <a:custGeom>
              <a:avLst/>
              <a:gdLst/>
              <a:ahLst/>
              <a:cxnLst/>
              <a:rect l="l" t="t" r="r" b="b"/>
              <a:pathLst>
                <a:path w="3257425" h="7236458">
                  <a:moveTo>
                    <a:pt x="63030" y="6642905"/>
                  </a:moveTo>
                  <a:cubicBezTo>
                    <a:pt x="63030" y="6642905"/>
                    <a:pt x="0" y="63963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64352" y="6965"/>
                  </a:cubicBezTo>
                  <a:lnTo>
                    <a:pt x="2364353" y="6965"/>
                  </a:lnTo>
                  <a:cubicBezTo>
                    <a:pt x="2581100" y="16819"/>
                    <a:pt x="2785415" y="36481"/>
                    <a:pt x="2919603" y="101690"/>
                  </a:cubicBezTo>
                  <a:cubicBezTo>
                    <a:pt x="3175649" y="226120"/>
                    <a:pt x="3257425" y="459160"/>
                    <a:pt x="3251937" y="704684"/>
                  </a:cubicBezTo>
                  <a:cubicBezTo>
                    <a:pt x="3251937" y="704684"/>
                    <a:pt x="3208649" y="1013073"/>
                    <a:pt x="3216082" y="1248607"/>
                  </a:cubicBezTo>
                  <a:cubicBezTo>
                    <a:pt x="3223206" y="6384706"/>
                    <a:pt x="3230362" y="6580309"/>
                    <a:pt x="3230362" y="6580309"/>
                  </a:cubicBezTo>
                  <a:cubicBezTo>
                    <a:pt x="3213681" y="6796041"/>
                    <a:pt x="3099037" y="7006653"/>
                    <a:pt x="2902167" y="7118277"/>
                  </a:cubicBezTo>
                  <a:cubicBezTo>
                    <a:pt x="2751816" y="7203526"/>
                    <a:pt x="2553785" y="7218624"/>
                    <a:pt x="2021784" y="7207882"/>
                  </a:cubicBezTo>
                  <a:lnTo>
                    <a:pt x="2021765" y="7207882"/>
                  </a:lnTo>
                  <a:cubicBezTo>
                    <a:pt x="645952" y="7202605"/>
                    <a:pt x="384604" y="7236458"/>
                    <a:pt x="254278" y="7127301"/>
                  </a:cubicBezTo>
                  <a:cubicBezTo>
                    <a:pt x="145767" y="7036416"/>
                    <a:pt x="81795" y="6843103"/>
                    <a:pt x="63030" y="66429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8710802" y="2798110"/>
            <a:ext cx="8298025" cy="5919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Nghỉ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hơi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VD:</a:t>
            </a:r>
            <a:r>
              <a:rPr lang="vi-VN" sz="3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Nơi/ cho </a:t>
            </a:r>
            <a:r>
              <a:rPr lang="vi-VN" sz="36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dừng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nghỉ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2970" algn="just">
              <a:lnSpc>
                <a:spcPct val="150000"/>
              </a:lnSpc>
            </a:pP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phương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// 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2970" algn="just">
              <a:lnSpc>
                <a:spcPct val="150000"/>
              </a:lnSpc>
            </a:pP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Nơi/ </a:t>
            </a:r>
            <a:r>
              <a:rPr lang="vi-VN" sz="36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ấp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trứng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// 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2970" algn="just">
              <a:lnSpc>
                <a:spcPct val="150000"/>
              </a:lnSpc>
            </a:pP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vi-VN" sz="36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.// 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10"/>
          <p:cNvGrpSpPr/>
          <p:nvPr/>
        </p:nvGrpSpPr>
        <p:grpSpPr>
          <a:xfrm rot="-10800000">
            <a:off x="228600" y="2858015"/>
            <a:ext cx="6541965" cy="7260413"/>
            <a:chOff x="0" y="0"/>
            <a:chExt cx="3387433" cy="3225709"/>
          </a:xfrm>
        </p:grpSpPr>
        <p:sp>
          <p:nvSpPr>
            <p:cNvPr id="11" name="Freeform 11"/>
            <p:cNvSpPr/>
            <p:nvPr/>
          </p:nvSpPr>
          <p:spPr>
            <a:xfrm>
              <a:off x="-9098" y="-6509"/>
              <a:ext cx="3401763" cy="3257763"/>
            </a:xfrm>
            <a:custGeom>
              <a:avLst/>
              <a:gdLst/>
              <a:ahLst/>
              <a:cxnLst/>
              <a:rect l="l" t="t" r="r" b="b"/>
              <a:pathLst>
                <a:path w="3401763" h="3257763">
                  <a:moveTo>
                    <a:pt x="63030" y="2664210"/>
                  </a:moveTo>
                  <a:cubicBezTo>
                    <a:pt x="63030" y="2664210"/>
                    <a:pt x="0" y="241764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508690" y="6965"/>
                  </a:cubicBezTo>
                  <a:lnTo>
                    <a:pt x="2508692" y="6965"/>
                  </a:lnTo>
                  <a:cubicBezTo>
                    <a:pt x="2725438" y="16819"/>
                    <a:pt x="2929753" y="36481"/>
                    <a:pt x="3063942" y="101690"/>
                  </a:cubicBezTo>
                  <a:cubicBezTo>
                    <a:pt x="3319988" y="226120"/>
                    <a:pt x="3401763" y="459160"/>
                    <a:pt x="3396275" y="704684"/>
                  </a:cubicBezTo>
                  <a:cubicBezTo>
                    <a:pt x="3396275" y="704684"/>
                    <a:pt x="3352987" y="1013073"/>
                    <a:pt x="3360421" y="1248607"/>
                  </a:cubicBezTo>
                  <a:cubicBezTo>
                    <a:pt x="3367544" y="2406011"/>
                    <a:pt x="3374701" y="2601614"/>
                    <a:pt x="3374701" y="2601614"/>
                  </a:cubicBezTo>
                  <a:cubicBezTo>
                    <a:pt x="3358019" y="2817346"/>
                    <a:pt x="3243375" y="3027958"/>
                    <a:pt x="3046506" y="3139582"/>
                  </a:cubicBezTo>
                  <a:cubicBezTo>
                    <a:pt x="2896154" y="3224831"/>
                    <a:pt x="2698123" y="3239928"/>
                    <a:pt x="2136736" y="3229187"/>
                  </a:cubicBezTo>
                  <a:lnTo>
                    <a:pt x="2136714" y="3229187"/>
                  </a:lnTo>
                  <a:cubicBezTo>
                    <a:pt x="645952" y="3223910"/>
                    <a:pt x="384604" y="3257763"/>
                    <a:pt x="254278" y="3148605"/>
                  </a:cubicBezTo>
                  <a:cubicBezTo>
                    <a:pt x="145767" y="3057720"/>
                    <a:pt x="81795" y="2864409"/>
                    <a:pt x="63030" y="2664210"/>
                  </a:cubicBezTo>
                  <a:close/>
                </a:path>
              </a:pathLst>
            </a:custGeom>
            <a:solidFill>
              <a:srgbClr val="CDB4DB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10800000">
            <a:off x="530313" y="3009395"/>
            <a:ext cx="5968902" cy="6915606"/>
            <a:chOff x="0" y="0"/>
            <a:chExt cx="3387433" cy="3223860"/>
          </a:xfrm>
        </p:grpSpPr>
        <p:sp>
          <p:nvSpPr>
            <p:cNvPr id="13" name="Freeform 13"/>
            <p:cNvSpPr/>
            <p:nvPr/>
          </p:nvSpPr>
          <p:spPr>
            <a:xfrm>
              <a:off x="-9098" y="-6509"/>
              <a:ext cx="3401763" cy="3255914"/>
            </a:xfrm>
            <a:custGeom>
              <a:avLst/>
              <a:gdLst/>
              <a:ahLst/>
              <a:cxnLst/>
              <a:rect l="l" t="t" r="r" b="b"/>
              <a:pathLst>
                <a:path w="3401763" h="3255914">
                  <a:moveTo>
                    <a:pt x="63030" y="2662360"/>
                  </a:moveTo>
                  <a:cubicBezTo>
                    <a:pt x="63030" y="2662360"/>
                    <a:pt x="0" y="2415796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508690" y="6965"/>
                  </a:cubicBezTo>
                  <a:lnTo>
                    <a:pt x="2508692" y="6965"/>
                  </a:lnTo>
                  <a:cubicBezTo>
                    <a:pt x="2725438" y="16819"/>
                    <a:pt x="2929753" y="36481"/>
                    <a:pt x="3063942" y="101690"/>
                  </a:cubicBezTo>
                  <a:cubicBezTo>
                    <a:pt x="3319988" y="226120"/>
                    <a:pt x="3401763" y="459160"/>
                    <a:pt x="3396275" y="704684"/>
                  </a:cubicBezTo>
                  <a:cubicBezTo>
                    <a:pt x="3396275" y="704684"/>
                    <a:pt x="3352987" y="1013073"/>
                    <a:pt x="3360421" y="1248607"/>
                  </a:cubicBezTo>
                  <a:cubicBezTo>
                    <a:pt x="3367544" y="2404162"/>
                    <a:pt x="3374701" y="2599764"/>
                    <a:pt x="3374701" y="2599764"/>
                  </a:cubicBezTo>
                  <a:cubicBezTo>
                    <a:pt x="3358019" y="2815497"/>
                    <a:pt x="3243375" y="3026109"/>
                    <a:pt x="3046506" y="3137733"/>
                  </a:cubicBezTo>
                  <a:cubicBezTo>
                    <a:pt x="2896154" y="3222981"/>
                    <a:pt x="2698123" y="3238079"/>
                    <a:pt x="2136736" y="3227338"/>
                  </a:cubicBezTo>
                  <a:lnTo>
                    <a:pt x="2136714" y="3227338"/>
                  </a:lnTo>
                  <a:cubicBezTo>
                    <a:pt x="645952" y="3222061"/>
                    <a:pt x="384604" y="3255914"/>
                    <a:pt x="254278" y="3146756"/>
                  </a:cubicBezTo>
                  <a:cubicBezTo>
                    <a:pt x="145767" y="3055871"/>
                    <a:pt x="81795" y="2862559"/>
                    <a:pt x="63030" y="2662360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666747" y="4339862"/>
            <a:ext cx="5673138" cy="4883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>
                <a:solidFill>
                  <a:srgbClr val="253140"/>
                </a:solidFill>
                <a:latin typeface="Arial (Body)"/>
              </a:rPr>
              <a:t>Đọc</a:t>
            </a:r>
            <a:r>
              <a:rPr lang="vi-VN" sz="3600" dirty="0">
                <a:solidFill>
                  <a:srgbClr val="253140"/>
                </a:solidFill>
                <a:latin typeface="Arial (Body)"/>
              </a:rPr>
              <a:t> </a:t>
            </a:r>
            <a:r>
              <a:rPr lang="vi-VN" sz="3600" dirty="0" err="1">
                <a:solidFill>
                  <a:srgbClr val="253140"/>
                </a:solidFill>
                <a:latin typeface="Arial (Body)"/>
              </a:rPr>
              <a:t>lần</a:t>
            </a:r>
            <a:r>
              <a:rPr lang="vi-VN" sz="3600" dirty="0">
                <a:solidFill>
                  <a:srgbClr val="253140"/>
                </a:solidFill>
                <a:latin typeface="Arial (Body)"/>
              </a:rPr>
              <a:t> </a:t>
            </a:r>
            <a:r>
              <a:rPr lang="vi-VN" sz="3600" dirty="0" err="1">
                <a:solidFill>
                  <a:srgbClr val="253140"/>
                </a:solidFill>
                <a:latin typeface="Arial (Body)"/>
              </a:rPr>
              <a:t>lượt</a:t>
            </a:r>
            <a:r>
              <a:rPr lang="vi-VN" sz="3600" dirty="0">
                <a:solidFill>
                  <a:srgbClr val="253140"/>
                </a:solidFill>
                <a:latin typeface="Arial (Body)"/>
              </a:rPr>
              <a:t> </a:t>
            </a:r>
            <a:r>
              <a:rPr lang="vi-VN" sz="3600" dirty="0" err="1">
                <a:solidFill>
                  <a:srgbClr val="253140"/>
                </a:solidFill>
                <a:latin typeface="Arial (Body)"/>
              </a:rPr>
              <a:t>các</a:t>
            </a:r>
            <a:r>
              <a:rPr lang="vi-VN" sz="3600" dirty="0">
                <a:solidFill>
                  <a:srgbClr val="253140"/>
                </a:solidFill>
                <a:latin typeface="Arial (Body)"/>
              </a:rPr>
              <a:t> </a:t>
            </a:r>
            <a:r>
              <a:rPr lang="vi-VN" sz="3600" dirty="0" err="1">
                <a:solidFill>
                  <a:srgbClr val="253140"/>
                </a:solidFill>
                <a:latin typeface="Arial (Body)"/>
              </a:rPr>
              <a:t>khổ</a:t>
            </a:r>
            <a:r>
              <a:rPr lang="vi-VN" sz="3600" dirty="0">
                <a:solidFill>
                  <a:srgbClr val="253140"/>
                </a:solidFill>
                <a:latin typeface="Arial (Body)"/>
              </a:rPr>
              <a:t> thơ theo </a:t>
            </a:r>
            <a:r>
              <a:rPr lang="vi-VN" sz="3600" dirty="0" err="1">
                <a:solidFill>
                  <a:srgbClr val="253140"/>
                </a:solidFill>
                <a:latin typeface="Arial (Body)"/>
              </a:rPr>
              <a:t>số</a:t>
            </a:r>
            <a:r>
              <a:rPr lang="vi-VN" sz="3600" dirty="0">
                <a:solidFill>
                  <a:srgbClr val="253140"/>
                </a:solidFill>
                <a:latin typeface="Arial (Body)"/>
              </a:rPr>
              <a:t> </a:t>
            </a:r>
            <a:r>
              <a:rPr lang="vi-VN" sz="3600" dirty="0" err="1">
                <a:solidFill>
                  <a:srgbClr val="253140"/>
                </a:solidFill>
                <a:latin typeface="Arial (Body)"/>
              </a:rPr>
              <a:t>thứ</a:t>
            </a:r>
            <a:r>
              <a:rPr lang="vi-VN" sz="3600" dirty="0">
                <a:solidFill>
                  <a:srgbClr val="253140"/>
                </a:solidFill>
                <a:latin typeface="Arial (Body)"/>
              </a:rPr>
              <a:t> </a:t>
            </a:r>
            <a:r>
              <a:rPr lang="vi-VN" sz="3600" dirty="0" err="1">
                <a:solidFill>
                  <a:srgbClr val="253140"/>
                </a:solidFill>
                <a:latin typeface="Arial (Body)"/>
              </a:rPr>
              <a:t>tự</a:t>
            </a:r>
            <a:r>
              <a:rPr lang="vi-VN" sz="3600" dirty="0">
                <a:solidFill>
                  <a:srgbClr val="253140"/>
                </a:solidFill>
                <a:latin typeface="Arial (Body)"/>
              </a:rPr>
              <a:t>. </a:t>
            </a: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>
                <a:solidFill>
                  <a:srgbClr val="253140"/>
                </a:solidFill>
                <a:latin typeface="Arial (Body)"/>
              </a:rPr>
              <a:t>Một</a:t>
            </a:r>
            <a:r>
              <a:rPr lang="vi-VN" sz="3600" dirty="0">
                <a:solidFill>
                  <a:srgbClr val="253140"/>
                </a:solidFill>
                <a:latin typeface="Arial (Body)"/>
              </a:rPr>
              <a:t> HS </a:t>
            </a:r>
            <a:r>
              <a:rPr lang="vi-VN" sz="3600" dirty="0" err="1">
                <a:solidFill>
                  <a:srgbClr val="253140"/>
                </a:solidFill>
                <a:latin typeface="Arial (Body)"/>
              </a:rPr>
              <a:t>đọc</a:t>
            </a:r>
            <a:r>
              <a:rPr lang="vi-VN" sz="3600" dirty="0">
                <a:solidFill>
                  <a:srgbClr val="253140"/>
                </a:solidFill>
                <a:latin typeface="Arial (Body)"/>
              </a:rPr>
              <a:t> </a:t>
            </a:r>
            <a:r>
              <a:rPr lang="vi-VN" sz="3600" dirty="0" err="1">
                <a:solidFill>
                  <a:srgbClr val="253140"/>
                </a:solidFill>
                <a:latin typeface="Arial (Body)"/>
              </a:rPr>
              <a:t>một</a:t>
            </a:r>
            <a:r>
              <a:rPr lang="vi-VN" sz="3600" dirty="0">
                <a:solidFill>
                  <a:srgbClr val="253140"/>
                </a:solidFill>
                <a:latin typeface="Arial (Body)"/>
              </a:rPr>
              <a:t> </a:t>
            </a:r>
            <a:r>
              <a:rPr lang="vi-VN" sz="3600" dirty="0" err="1">
                <a:solidFill>
                  <a:srgbClr val="253140"/>
                </a:solidFill>
                <a:latin typeface="Arial (Body)"/>
              </a:rPr>
              <a:t>khổ</a:t>
            </a:r>
            <a:r>
              <a:rPr lang="vi-VN" sz="3600" dirty="0">
                <a:solidFill>
                  <a:srgbClr val="253140"/>
                </a:solidFill>
                <a:latin typeface="Arial (Body)"/>
              </a:rPr>
              <a:t> thơ </a:t>
            </a:r>
            <a:r>
              <a:rPr lang="vi-VN" sz="3600" dirty="0" err="1">
                <a:solidFill>
                  <a:srgbClr val="253140"/>
                </a:solidFill>
                <a:latin typeface="Arial (Body)"/>
              </a:rPr>
              <a:t>và</a:t>
            </a:r>
            <a:r>
              <a:rPr lang="vi-VN" sz="3600" dirty="0">
                <a:solidFill>
                  <a:srgbClr val="253140"/>
                </a:solidFill>
                <a:latin typeface="Arial (Body)"/>
              </a:rPr>
              <a:t> “</a:t>
            </a:r>
            <a:r>
              <a:rPr lang="vi-VN" sz="3600" dirty="0" err="1">
                <a:solidFill>
                  <a:srgbClr val="253140"/>
                </a:solidFill>
                <a:latin typeface="Arial (Body)"/>
              </a:rPr>
              <a:t>truyền</a:t>
            </a:r>
            <a:r>
              <a:rPr lang="vi-VN" sz="3600" dirty="0">
                <a:solidFill>
                  <a:srgbClr val="253140"/>
                </a:solidFill>
                <a:latin typeface="Arial (Body)"/>
              </a:rPr>
              <a:t> </a:t>
            </a:r>
            <a:r>
              <a:rPr lang="vi-VN" sz="3600" dirty="0" err="1">
                <a:solidFill>
                  <a:srgbClr val="253140"/>
                </a:solidFill>
                <a:latin typeface="Arial (Body)"/>
              </a:rPr>
              <a:t>điện</a:t>
            </a:r>
            <a:r>
              <a:rPr lang="vi-VN" sz="3600" dirty="0">
                <a:solidFill>
                  <a:srgbClr val="253140"/>
                </a:solidFill>
                <a:latin typeface="Arial (Body)"/>
              </a:rPr>
              <a:t>” </a:t>
            </a:r>
            <a:r>
              <a:rPr lang="vi-VN" sz="3600" dirty="0" err="1">
                <a:solidFill>
                  <a:srgbClr val="253140"/>
                </a:solidFill>
                <a:latin typeface="Arial (Body)"/>
              </a:rPr>
              <a:t>để</a:t>
            </a:r>
            <a:r>
              <a:rPr lang="vi-VN" sz="3600" dirty="0">
                <a:solidFill>
                  <a:srgbClr val="253140"/>
                </a:solidFill>
                <a:latin typeface="Arial (Body)"/>
              </a:rPr>
              <a:t> </a:t>
            </a:r>
            <a:r>
              <a:rPr lang="vi-VN" sz="3600" dirty="0" err="1">
                <a:solidFill>
                  <a:srgbClr val="253140"/>
                </a:solidFill>
                <a:latin typeface="Arial (Body)"/>
              </a:rPr>
              <a:t>chỉ</a:t>
            </a:r>
            <a:r>
              <a:rPr lang="vi-VN" sz="3600" dirty="0">
                <a:solidFill>
                  <a:srgbClr val="253140"/>
                </a:solidFill>
                <a:latin typeface="Arial (Body)"/>
              </a:rPr>
              <a:t> </a:t>
            </a:r>
            <a:r>
              <a:rPr lang="vi-VN" sz="3600" dirty="0" err="1">
                <a:solidFill>
                  <a:srgbClr val="253140"/>
                </a:solidFill>
                <a:latin typeface="Arial (Body)"/>
              </a:rPr>
              <a:t>định</a:t>
            </a:r>
            <a:r>
              <a:rPr lang="vi-VN" sz="3600" dirty="0">
                <a:solidFill>
                  <a:srgbClr val="253140"/>
                </a:solidFill>
                <a:latin typeface="Arial (Body)"/>
              </a:rPr>
              <a:t> </a:t>
            </a:r>
            <a:r>
              <a:rPr lang="vi-VN" sz="3600" dirty="0" err="1">
                <a:solidFill>
                  <a:srgbClr val="253140"/>
                </a:solidFill>
                <a:latin typeface="Arial (Body)"/>
              </a:rPr>
              <a:t>bạn</a:t>
            </a:r>
            <a:r>
              <a:rPr lang="vi-VN" sz="3600" dirty="0">
                <a:solidFill>
                  <a:srgbClr val="253140"/>
                </a:solidFill>
                <a:latin typeface="Arial (Body)"/>
              </a:rPr>
              <a:t> </a:t>
            </a:r>
            <a:r>
              <a:rPr lang="vi-VN" sz="3600" dirty="0" err="1">
                <a:solidFill>
                  <a:srgbClr val="253140"/>
                </a:solidFill>
                <a:latin typeface="Arial (Body)"/>
              </a:rPr>
              <a:t>tiếp</a:t>
            </a:r>
            <a:r>
              <a:rPr lang="vi-VN" sz="3600" dirty="0">
                <a:solidFill>
                  <a:srgbClr val="253140"/>
                </a:solidFill>
                <a:latin typeface="Arial (Body)"/>
              </a:rPr>
              <a:t> theo </a:t>
            </a:r>
            <a:r>
              <a:rPr lang="vi-VN" sz="3600" dirty="0" err="1">
                <a:solidFill>
                  <a:srgbClr val="253140"/>
                </a:solidFill>
                <a:latin typeface="Arial (Body)"/>
              </a:rPr>
              <a:t>đọc</a:t>
            </a:r>
            <a:r>
              <a:rPr lang="vi-VN" sz="3600" dirty="0">
                <a:solidFill>
                  <a:srgbClr val="253140"/>
                </a:solidFill>
                <a:latin typeface="Arial (Body)"/>
              </a:rPr>
              <a:t> 1 </a:t>
            </a:r>
            <a:r>
              <a:rPr lang="vi-VN" sz="3600" dirty="0" err="1">
                <a:solidFill>
                  <a:srgbClr val="253140"/>
                </a:solidFill>
                <a:latin typeface="Arial (Body)"/>
              </a:rPr>
              <a:t>khổ</a:t>
            </a:r>
            <a:r>
              <a:rPr lang="vi-VN" sz="3600" dirty="0">
                <a:solidFill>
                  <a:srgbClr val="253140"/>
                </a:solidFill>
                <a:latin typeface="Arial (Body)"/>
              </a:rPr>
              <a:t> thơ </a:t>
            </a:r>
            <a:r>
              <a:rPr lang="vi-VN" sz="3600" dirty="0" err="1">
                <a:solidFill>
                  <a:srgbClr val="253140"/>
                </a:solidFill>
                <a:latin typeface="Arial (Body)"/>
              </a:rPr>
              <a:t>bất</a:t>
            </a:r>
            <a:r>
              <a:rPr lang="vi-VN" sz="3600" dirty="0">
                <a:solidFill>
                  <a:srgbClr val="253140"/>
                </a:solidFill>
                <a:latin typeface="Arial (Body)"/>
              </a:rPr>
              <a:t> </a:t>
            </a:r>
            <a:r>
              <a:rPr lang="vi-VN" sz="3600" dirty="0" err="1">
                <a:solidFill>
                  <a:srgbClr val="253140"/>
                </a:solidFill>
                <a:latin typeface="Arial (Body)"/>
              </a:rPr>
              <a:t>kì</a:t>
            </a:r>
            <a:r>
              <a:rPr lang="vi-VN" sz="3600" dirty="0">
                <a:solidFill>
                  <a:srgbClr val="253140"/>
                </a:solidFill>
                <a:latin typeface="Arial (Body)"/>
              </a:rPr>
              <a:t>.</a:t>
            </a:r>
            <a:endParaRPr lang="en-US" sz="3600" dirty="0">
              <a:solidFill>
                <a:srgbClr val="253140"/>
              </a:solidFill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01666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4669" y="-4745169"/>
            <a:ext cx="19777337" cy="19777337"/>
          </a:xfrm>
          <a:custGeom>
            <a:avLst/>
            <a:gdLst/>
            <a:ahLst/>
            <a:cxnLst/>
            <a:rect l="l" t="t" r="r" b="b"/>
            <a:pathLst>
              <a:path w="19777337" h="19777337">
                <a:moveTo>
                  <a:pt x="0" y="0"/>
                </a:moveTo>
                <a:lnTo>
                  <a:pt x="19777338" y="0"/>
                </a:lnTo>
                <a:lnTo>
                  <a:pt x="19777338" y="19777338"/>
                </a:lnTo>
                <a:lnTo>
                  <a:pt x="0" y="197773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485720" y="3839757"/>
            <a:ext cx="4585351" cy="3870574"/>
            <a:chOff x="0" y="0"/>
            <a:chExt cx="8033628" cy="7119301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037841" cy="7119301"/>
            </a:xfrm>
            <a:custGeom>
              <a:avLst/>
              <a:gdLst/>
              <a:ahLst/>
              <a:cxnLst/>
              <a:rect l="l" t="t" r="r" b="b"/>
              <a:pathLst>
                <a:path w="8037841" h="7119301">
                  <a:moveTo>
                    <a:pt x="278431" y="16918"/>
                  </a:moveTo>
                  <a:cubicBezTo>
                    <a:pt x="278431" y="16918"/>
                    <a:pt x="604014" y="12258"/>
                    <a:pt x="1013204" y="12454"/>
                  </a:cubicBezTo>
                  <a:cubicBezTo>
                    <a:pt x="6382800" y="12671"/>
                    <a:pt x="7763773" y="0"/>
                    <a:pt x="7763773" y="0"/>
                  </a:cubicBezTo>
                  <a:cubicBezTo>
                    <a:pt x="7831236" y="0"/>
                    <a:pt x="7907173" y="0"/>
                    <a:pt x="7985946" y="85073"/>
                  </a:cubicBezTo>
                  <a:cubicBezTo>
                    <a:pt x="8028924" y="131488"/>
                    <a:pt x="8029992" y="240224"/>
                    <a:pt x="8030398" y="320281"/>
                  </a:cubicBezTo>
                  <a:cubicBezTo>
                    <a:pt x="8030398" y="320281"/>
                    <a:pt x="8028693" y="5267917"/>
                    <a:pt x="8028693" y="6356717"/>
                  </a:cubicBezTo>
                  <a:cubicBezTo>
                    <a:pt x="8028693" y="6570876"/>
                    <a:pt x="8037841" y="6870054"/>
                    <a:pt x="8037841" y="6870054"/>
                  </a:cubicBezTo>
                  <a:cubicBezTo>
                    <a:pt x="8037841" y="6998723"/>
                    <a:pt x="8033672" y="7119301"/>
                    <a:pt x="7780834" y="7111167"/>
                  </a:cubicBezTo>
                  <a:cubicBezTo>
                    <a:pt x="7780834" y="7111167"/>
                    <a:pt x="7404361" y="7090868"/>
                    <a:pt x="6575101" y="7098467"/>
                  </a:cubicBezTo>
                  <a:cubicBezTo>
                    <a:pt x="2041430" y="7106601"/>
                    <a:pt x="304023" y="7119301"/>
                    <a:pt x="304023" y="7119301"/>
                  </a:cubicBezTo>
                  <a:cubicBezTo>
                    <a:pt x="132548" y="7119301"/>
                    <a:pt x="4213" y="7018231"/>
                    <a:pt x="8532" y="6815685"/>
                  </a:cubicBezTo>
                  <a:cubicBezTo>
                    <a:pt x="8532" y="6815685"/>
                    <a:pt x="9630" y="6317143"/>
                    <a:pt x="4815" y="167084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ADD92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603890" y="3748160"/>
            <a:ext cx="4570058" cy="3843651"/>
            <a:chOff x="0" y="0"/>
            <a:chExt cx="8026434" cy="708708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030647" cy="7087086"/>
            </a:xfrm>
            <a:custGeom>
              <a:avLst/>
              <a:gdLst/>
              <a:ahLst/>
              <a:cxnLst/>
              <a:rect l="l" t="t" r="r" b="b"/>
              <a:pathLst>
                <a:path w="8030647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13076" y="12454"/>
                  </a:cubicBezTo>
                  <a:cubicBezTo>
                    <a:pt x="6376517" y="12671"/>
                    <a:pt x="7756579" y="0"/>
                    <a:pt x="7756579" y="0"/>
                  </a:cubicBezTo>
                  <a:cubicBezTo>
                    <a:pt x="7824042" y="0"/>
                    <a:pt x="7899979" y="0"/>
                    <a:pt x="7978752" y="85073"/>
                  </a:cubicBezTo>
                  <a:cubicBezTo>
                    <a:pt x="8021731" y="131488"/>
                    <a:pt x="8022798" y="240224"/>
                    <a:pt x="8023203" y="320281"/>
                  </a:cubicBezTo>
                  <a:cubicBezTo>
                    <a:pt x="8023203" y="320281"/>
                    <a:pt x="8021499" y="5241263"/>
                    <a:pt x="8021499" y="6324502"/>
                  </a:cubicBezTo>
                  <a:cubicBezTo>
                    <a:pt x="8021499" y="6538661"/>
                    <a:pt x="8030647" y="6837839"/>
                    <a:pt x="8030647" y="6837839"/>
                  </a:cubicBezTo>
                  <a:cubicBezTo>
                    <a:pt x="8030647" y="6966508"/>
                    <a:pt x="8026478" y="7087086"/>
                    <a:pt x="7773640" y="7078952"/>
                  </a:cubicBezTo>
                  <a:cubicBezTo>
                    <a:pt x="7773640" y="7078952"/>
                    <a:pt x="7397167" y="7058653"/>
                    <a:pt x="6568597" y="7066252"/>
                  </a:cubicBezTo>
                  <a:cubicBezTo>
                    <a:pt x="204012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802316" y="3839757"/>
            <a:ext cx="4585351" cy="3870574"/>
            <a:chOff x="0" y="0"/>
            <a:chExt cx="8033628" cy="7119301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037841" cy="7119301"/>
            </a:xfrm>
            <a:custGeom>
              <a:avLst/>
              <a:gdLst/>
              <a:ahLst/>
              <a:cxnLst/>
              <a:rect l="l" t="t" r="r" b="b"/>
              <a:pathLst>
                <a:path w="8037841" h="7119301">
                  <a:moveTo>
                    <a:pt x="278431" y="16918"/>
                  </a:moveTo>
                  <a:cubicBezTo>
                    <a:pt x="278431" y="16918"/>
                    <a:pt x="604014" y="12258"/>
                    <a:pt x="1013204" y="12454"/>
                  </a:cubicBezTo>
                  <a:cubicBezTo>
                    <a:pt x="6382800" y="12671"/>
                    <a:pt x="7763773" y="0"/>
                    <a:pt x="7763773" y="0"/>
                  </a:cubicBezTo>
                  <a:cubicBezTo>
                    <a:pt x="7831236" y="0"/>
                    <a:pt x="7907173" y="0"/>
                    <a:pt x="7985946" y="85073"/>
                  </a:cubicBezTo>
                  <a:cubicBezTo>
                    <a:pt x="8028924" y="131488"/>
                    <a:pt x="8029992" y="240224"/>
                    <a:pt x="8030398" y="320281"/>
                  </a:cubicBezTo>
                  <a:cubicBezTo>
                    <a:pt x="8030398" y="320281"/>
                    <a:pt x="8028693" y="5267917"/>
                    <a:pt x="8028693" y="6356717"/>
                  </a:cubicBezTo>
                  <a:cubicBezTo>
                    <a:pt x="8028693" y="6570876"/>
                    <a:pt x="8037841" y="6870054"/>
                    <a:pt x="8037841" y="6870054"/>
                  </a:cubicBezTo>
                  <a:cubicBezTo>
                    <a:pt x="8037841" y="6998723"/>
                    <a:pt x="8033672" y="7119301"/>
                    <a:pt x="7780834" y="7111167"/>
                  </a:cubicBezTo>
                  <a:cubicBezTo>
                    <a:pt x="7780834" y="7111167"/>
                    <a:pt x="7404361" y="7090868"/>
                    <a:pt x="6575101" y="7098467"/>
                  </a:cubicBezTo>
                  <a:cubicBezTo>
                    <a:pt x="2041430" y="7106601"/>
                    <a:pt x="304023" y="7119301"/>
                    <a:pt x="304023" y="7119301"/>
                  </a:cubicBezTo>
                  <a:cubicBezTo>
                    <a:pt x="132548" y="7119301"/>
                    <a:pt x="4213" y="7018231"/>
                    <a:pt x="8532" y="6815685"/>
                  </a:cubicBezTo>
                  <a:cubicBezTo>
                    <a:pt x="8532" y="6815685"/>
                    <a:pt x="9630" y="6317143"/>
                    <a:pt x="4815" y="167084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CDB4D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920486" y="3748160"/>
            <a:ext cx="4570058" cy="3843651"/>
            <a:chOff x="0" y="0"/>
            <a:chExt cx="8026434" cy="7087086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030647" cy="7087086"/>
            </a:xfrm>
            <a:custGeom>
              <a:avLst/>
              <a:gdLst/>
              <a:ahLst/>
              <a:cxnLst/>
              <a:rect l="l" t="t" r="r" b="b"/>
              <a:pathLst>
                <a:path w="8030647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13076" y="12454"/>
                  </a:cubicBezTo>
                  <a:cubicBezTo>
                    <a:pt x="6376517" y="12671"/>
                    <a:pt x="7756579" y="0"/>
                    <a:pt x="7756579" y="0"/>
                  </a:cubicBezTo>
                  <a:cubicBezTo>
                    <a:pt x="7824042" y="0"/>
                    <a:pt x="7899979" y="0"/>
                    <a:pt x="7978752" y="85073"/>
                  </a:cubicBezTo>
                  <a:cubicBezTo>
                    <a:pt x="8021731" y="131488"/>
                    <a:pt x="8022798" y="240224"/>
                    <a:pt x="8023203" y="320281"/>
                  </a:cubicBezTo>
                  <a:cubicBezTo>
                    <a:pt x="8023203" y="320281"/>
                    <a:pt x="8021499" y="5241263"/>
                    <a:pt x="8021499" y="6324502"/>
                  </a:cubicBezTo>
                  <a:cubicBezTo>
                    <a:pt x="8021499" y="6538661"/>
                    <a:pt x="8030647" y="6837839"/>
                    <a:pt x="8030647" y="6837839"/>
                  </a:cubicBezTo>
                  <a:cubicBezTo>
                    <a:pt x="8030647" y="6966508"/>
                    <a:pt x="8026478" y="7087086"/>
                    <a:pt x="7773640" y="7078952"/>
                  </a:cubicBezTo>
                  <a:cubicBezTo>
                    <a:pt x="7773640" y="7078952"/>
                    <a:pt x="7397167" y="7058653"/>
                    <a:pt x="6568597" y="7066252"/>
                  </a:cubicBezTo>
                  <a:cubicBezTo>
                    <a:pt x="204012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4917433" y="4465502"/>
            <a:ext cx="3907776" cy="1747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 </a:t>
            </a:r>
            <a:r>
              <a:rPr lang="vi-VN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Cau.</a:t>
            </a:r>
            <a:endParaRPr lang="en-US" sz="4000" dirty="0">
              <a:solidFill>
                <a:srgbClr val="25314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153067" y="4465502"/>
            <a:ext cx="4078789" cy="267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vi-VN" sz="4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vi-VN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cây </a:t>
            </a:r>
            <a:r>
              <a:rPr lang="vi-VN" sz="4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cối</a:t>
            </a:r>
            <a:r>
              <a:rPr lang="vi-VN" sz="4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SGK trang 35.</a:t>
            </a:r>
            <a:endParaRPr lang="en-US" sz="4000" dirty="0">
              <a:solidFill>
                <a:srgbClr val="253140"/>
              </a:solidFill>
            </a:endParaRP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E29AA2AA-C6A7-481A-8FD7-6C60A41015C3}"/>
              </a:ext>
            </a:extLst>
          </p:cNvPr>
          <p:cNvSpPr txBox="1"/>
          <p:nvPr/>
        </p:nvSpPr>
        <p:spPr>
          <a:xfrm>
            <a:off x="4716029" y="1630667"/>
            <a:ext cx="9515827" cy="1069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vi-VN" sz="7000" b="1" spc="1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- DẶN DÒ</a:t>
            </a:r>
            <a:endParaRPr lang="en-US" sz="7000" b="1" spc="13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33400" y="-4991100"/>
            <a:ext cx="19777337" cy="19777337"/>
          </a:xfrm>
          <a:custGeom>
            <a:avLst/>
            <a:gdLst/>
            <a:ahLst/>
            <a:cxnLst/>
            <a:rect l="l" t="t" r="r" b="b"/>
            <a:pathLst>
              <a:path w="19777337" h="19777337">
                <a:moveTo>
                  <a:pt x="0" y="0"/>
                </a:moveTo>
                <a:lnTo>
                  <a:pt x="19777338" y="0"/>
                </a:lnTo>
                <a:lnTo>
                  <a:pt x="19777338" y="19777338"/>
                </a:lnTo>
                <a:lnTo>
                  <a:pt x="0" y="197773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70660" y="1790700"/>
            <a:ext cx="10691936" cy="8115087"/>
            <a:chOff x="0" y="0"/>
            <a:chExt cx="4332274" cy="2216503"/>
          </a:xfrm>
        </p:grpSpPr>
        <p:sp>
          <p:nvSpPr>
            <p:cNvPr id="4" name="Freeform 4"/>
            <p:cNvSpPr/>
            <p:nvPr/>
          </p:nvSpPr>
          <p:spPr>
            <a:xfrm>
              <a:off x="-9098" y="-6509"/>
              <a:ext cx="4346604" cy="2248556"/>
            </a:xfrm>
            <a:custGeom>
              <a:avLst/>
              <a:gdLst/>
              <a:ahLst/>
              <a:cxnLst/>
              <a:rect l="l" t="t" r="r" b="b"/>
              <a:pathLst>
                <a:path w="4346604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453531" y="6965"/>
                  </a:cubicBezTo>
                  <a:lnTo>
                    <a:pt x="3453533" y="6965"/>
                  </a:lnTo>
                  <a:cubicBezTo>
                    <a:pt x="3670280" y="16819"/>
                    <a:pt x="3874595" y="36481"/>
                    <a:pt x="4008783" y="101690"/>
                  </a:cubicBezTo>
                  <a:cubicBezTo>
                    <a:pt x="4264829" y="226120"/>
                    <a:pt x="4346604" y="459160"/>
                    <a:pt x="4341117" y="704684"/>
                  </a:cubicBezTo>
                  <a:cubicBezTo>
                    <a:pt x="4341117" y="704684"/>
                    <a:pt x="4297828" y="1013073"/>
                    <a:pt x="4305262" y="1248607"/>
                  </a:cubicBezTo>
                  <a:cubicBezTo>
                    <a:pt x="4312385" y="1396804"/>
                    <a:pt x="4319542" y="1592407"/>
                    <a:pt x="4319542" y="1592407"/>
                  </a:cubicBezTo>
                  <a:cubicBezTo>
                    <a:pt x="4302860" y="1808139"/>
                    <a:pt x="4188216" y="2018751"/>
                    <a:pt x="3991347" y="2130375"/>
                  </a:cubicBezTo>
                  <a:cubicBezTo>
                    <a:pt x="3840996" y="2215624"/>
                    <a:pt x="3642965" y="2230722"/>
                    <a:pt x="2889207" y="2219980"/>
                  </a:cubicBezTo>
                  <a:lnTo>
                    <a:pt x="2889173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ADD92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333320" y="-35211"/>
            <a:ext cx="8043896" cy="1416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Ở NHÀ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78844" y="2104875"/>
            <a:ext cx="9610190" cy="7556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vi-VN" sz="4400" b="1" dirty="0">
                <a:solidFill>
                  <a:srgbClr val="C00000"/>
                </a:solidFill>
              </a:rPr>
              <a:t>TỰ ĐỌC SÁCH BÁO Ở NHÀ THEO YÊU CẦU</a:t>
            </a:r>
          </a:p>
          <a:p>
            <a:pPr marL="342900" lvl="0" indent="-3429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 typeface="Times New Roman" panose="02020603050405020304" pitchFamily="18" charset="0"/>
              <a:buChar char="-"/>
            </a:pPr>
            <a:r>
              <a:rPr lang="vi-VN" sz="3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3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vi-VN" sz="3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trung </a:t>
            </a:r>
            <a:r>
              <a:rPr lang="vi-VN" sz="3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miêu </a:t>
            </a:r>
            <a:r>
              <a:rPr lang="vi-VN" sz="3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vi-VN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cây </a:t>
            </a:r>
            <a:r>
              <a:rPr lang="vi-VN" sz="3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cối</a:t>
            </a:r>
            <a:r>
              <a:rPr lang="vi-VN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 typeface="Times New Roman" panose="02020603050405020304" pitchFamily="18" charset="0"/>
              <a:buChar char="-"/>
            </a:pPr>
            <a:r>
              <a:rPr lang="vi-VN" sz="3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vi-VN" sz="3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3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3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vi-VN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thơ, văn miêu </a:t>
            </a:r>
            <a:r>
              <a:rPr lang="vi-VN" sz="3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vi-VN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văn </a:t>
            </a:r>
            <a:r>
              <a:rPr lang="vi-VN" sz="3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thông tin.</a:t>
            </a:r>
          </a:p>
          <a:p>
            <a:pPr marL="342900" lvl="0" indent="-3429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 typeface="Times New Roman" panose="02020603050405020304" pitchFamily="18" charset="0"/>
              <a:buChar char="-"/>
            </a:pPr>
            <a:r>
              <a:rPr lang="vi-VN" sz="3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vi-VN" sz="3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câu </a:t>
            </a:r>
            <a:r>
              <a:rPr lang="vi-VN" sz="3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3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 câu </a:t>
            </a:r>
            <a:r>
              <a:rPr lang="vi-VN" sz="3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1 </a:t>
            </a:r>
            <a:r>
              <a:rPr lang="vi-VN" sz="3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thơ), 1 </a:t>
            </a:r>
            <a:r>
              <a:rPr lang="vi-VN" sz="3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 miêu </a:t>
            </a:r>
            <a:r>
              <a:rPr lang="vi-VN" sz="3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vi-VN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cung </a:t>
            </a:r>
            <a:r>
              <a:rPr lang="vi-VN" sz="3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vi-VN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thông tin.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33143" y="5371311"/>
            <a:ext cx="7973720" cy="3789717"/>
            <a:chOff x="0" y="0"/>
            <a:chExt cx="10805670" cy="5135675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10809882" cy="5135675"/>
            </a:xfrm>
            <a:custGeom>
              <a:avLst/>
              <a:gdLst/>
              <a:ahLst/>
              <a:cxnLst/>
              <a:rect l="l" t="t" r="r" b="b"/>
              <a:pathLst>
                <a:path w="10809882" h="5135675">
                  <a:moveTo>
                    <a:pt x="278431" y="16918"/>
                  </a:moveTo>
                  <a:cubicBezTo>
                    <a:pt x="278431" y="16918"/>
                    <a:pt x="604014" y="12258"/>
                    <a:pt x="1062558" y="12454"/>
                  </a:cubicBezTo>
                  <a:cubicBezTo>
                    <a:pt x="8804229" y="12671"/>
                    <a:pt x="10535814" y="0"/>
                    <a:pt x="10535814" y="0"/>
                  </a:cubicBezTo>
                  <a:cubicBezTo>
                    <a:pt x="10603278" y="0"/>
                    <a:pt x="10679215" y="0"/>
                    <a:pt x="10757988" y="85073"/>
                  </a:cubicBezTo>
                  <a:cubicBezTo>
                    <a:pt x="10800966" y="131488"/>
                    <a:pt x="10802035" y="240224"/>
                    <a:pt x="10802439" y="320281"/>
                  </a:cubicBezTo>
                  <a:cubicBezTo>
                    <a:pt x="10802439" y="320281"/>
                    <a:pt x="10800735" y="3626703"/>
                    <a:pt x="10800735" y="4373090"/>
                  </a:cubicBezTo>
                  <a:cubicBezTo>
                    <a:pt x="10800735" y="4587249"/>
                    <a:pt x="10809883" y="4886428"/>
                    <a:pt x="10809883" y="4886428"/>
                  </a:cubicBezTo>
                  <a:cubicBezTo>
                    <a:pt x="10809883" y="5015097"/>
                    <a:pt x="10805713" y="5135675"/>
                    <a:pt x="10552875" y="5127541"/>
                  </a:cubicBezTo>
                  <a:cubicBezTo>
                    <a:pt x="10552875" y="5127541"/>
                    <a:pt x="10176403" y="5107242"/>
                    <a:pt x="9081481" y="5114841"/>
                  </a:cubicBezTo>
                  <a:cubicBezTo>
                    <a:pt x="2545013" y="5122975"/>
                    <a:pt x="304023" y="5135675"/>
                    <a:pt x="304023" y="5135675"/>
                  </a:cubicBezTo>
                  <a:cubicBezTo>
                    <a:pt x="132548" y="5135675"/>
                    <a:pt x="4213" y="5034605"/>
                    <a:pt x="8532" y="4832059"/>
                  </a:cubicBezTo>
                  <a:cubicBezTo>
                    <a:pt x="8532" y="4832059"/>
                    <a:pt x="9630" y="4333517"/>
                    <a:pt x="4815" y="1391373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239557" y="5371311"/>
            <a:ext cx="7973720" cy="3789717"/>
            <a:chOff x="0" y="0"/>
            <a:chExt cx="10805670" cy="5135675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0809882" cy="5135675"/>
            </a:xfrm>
            <a:custGeom>
              <a:avLst/>
              <a:gdLst/>
              <a:ahLst/>
              <a:cxnLst/>
              <a:rect l="l" t="t" r="r" b="b"/>
              <a:pathLst>
                <a:path w="10809882" h="5135675">
                  <a:moveTo>
                    <a:pt x="278431" y="16918"/>
                  </a:moveTo>
                  <a:cubicBezTo>
                    <a:pt x="278431" y="16918"/>
                    <a:pt x="604014" y="12258"/>
                    <a:pt x="1062558" y="12454"/>
                  </a:cubicBezTo>
                  <a:cubicBezTo>
                    <a:pt x="8804229" y="12671"/>
                    <a:pt x="10535814" y="0"/>
                    <a:pt x="10535814" y="0"/>
                  </a:cubicBezTo>
                  <a:cubicBezTo>
                    <a:pt x="10603278" y="0"/>
                    <a:pt x="10679215" y="0"/>
                    <a:pt x="10757988" y="85073"/>
                  </a:cubicBezTo>
                  <a:cubicBezTo>
                    <a:pt x="10800966" y="131488"/>
                    <a:pt x="10802035" y="240224"/>
                    <a:pt x="10802439" y="320281"/>
                  </a:cubicBezTo>
                  <a:cubicBezTo>
                    <a:pt x="10802439" y="320281"/>
                    <a:pt x="10800735" y="3626703"/>
                    <a:pt x="10800735" y="4373090"/>
                  </a:cubicBezTo>
                  <a:cubicBezTo>
                    <a:pt x="10800735" y="4587249"/>
                    <a:pt x="10809883" y="4886428"/>
                    <a:pt x="10809883" y="4886428"/>
                  </a:cubicBezTo>
                  <a:cubicBezTo>
                    <a:pt x="10809883" y="5015097"/>
                    <a:pt x="10805713" y="5135675"/>
                    <a:pt x="10552875" y="5127541"/>
                  </a:cubicBezTo>
                  <a:cubicBezTo>
                    <a:pt x="10552875" y="5127541"/>
                    <a:pt x="10176403" y="5107242"/>
                    <a:pt x="9081481" y="5114841"/>
                  </a:cubicBezTo>
                  <a:cubicBezTo>
                    <a:pt x="2545013" y="5122975"/>
                    <a:pt x="304023" y="5135675"/>
                    <a:pt x="304023" y="5135675"/>
                  </a:cubicBezTo>
                  <a:cubicBezTo>
                    <a:pt x="132548" y="5135675"/>
                    <a:pt x="4213" y="5034605"/>
                    <a:pt x="8532" y="4832059"/>
                  </a:cubicBezTo>
                  <a:cubicBezTo>
                    <a:pt x="8532" y="4832059"/>
                    <a:pt x="9630" y="4333517"/>
                    <a:pt x="4815" y="1391373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33143" y="1256511"/>
            <a:ext cx="7973720" cy="3789717"/>
            <a:chOff x="0" y="0"/>
            <a:chExt cx="10805670" cy="5135675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10809882" cy="5135675"/>
            </a:xfrm>
            <a:custGeom>
              <a:avLst/>
              <a:gdLst/>
              <a:ahLst/>
              <a:cxnLst/>
              <a:rect l="l" t="t" r="r" b="b"/>
              <a:pathLst>
                <a:path w="10809882" h="5135675">
                  <a:moveTo>
                    <a:pt x="278431" y="16918"/>
                  </a:moveTo>
                  <a:cubicBezTo>
                    <a:pt x="278431" y="16918"/>
                    <a:pt x="604014" y="12258"/>
                    <a:pt x="1062558" y="12454"/>
                  </a:cubicBezTo>
                  <a:cubicBezTo>
                    <a:pt x="8804229" y="12671"/>
                    <a:pt x="10535814" y="0"/>
                    <a:pt x="10535814" y="0"/>
                  </a:cubicBezTo>
                  <a:cubicBezTo>
                    <a:pt x="10603278" y="0"/>
                    <a:pt x="10679215" y="0"/>
                    <a:pt x="10757988" y="85073"/>
                  </a:cubicBezTo>
                  <a:cubicBezTo>
                    <a:pt x="10800966" y="131488"/>
                    <a:pt x="10802035" y="240224"/>
                    <a:pt x="10802439" y="320281"/>
                  </a:cubicBezTo>
                  <a:cubicBezTo>
                    <a:pt x="10802439" y="320281"/>
                    <a:pt x="10800735" y="3626703"/>
                    <a:pt x="10800735" y="4373090"/>
                  </a:cubicBezTo>
                  <a:cubicBezTo>
                    <a:pt x="10800735" y="4587249"/>
                    <a:pt x="10809883" y="4886428"/>
                    <a:pt x="10809883" y="4886428"/>
                  </a:cubicBezTo>
                  <a:cubicBezTo>
                    <a:pt x="10809883" y="5015097"/>
                    <a:pt x="10805713" y="5135675"/>
                    <a:pt x="10552875" y="5127541"/>
                  </a:cubicBezTo>
                  <a:cubicBezTo>
                    <a:pt x="10552875" y="5127541"/>
                    <a:pt x="10176403" y="5107242"/>
                    <a:pt x="9081481" y="5114841"/>
                  </a:cubicBezTo>
                  <a:cubicBezTo>
                    <a:pt x="2545013" y="5122975"/>
                    <a:pt x="304023" y="5135675"/>
                    <a:pt x="304023" y="5135675"/>
                  </a:cubicBezTo>
                  <a:cubicBezTo>
                    <a:pt x="132548" y="5135675"/>
                    <a:pt x="4213" y="5034605"/>
                    <a:pt x="8532" y="4832059"/>
                  </a:cubicBezTo>
                  <a:cubicBezTo>
                    <a:pt x="8532" y="4832059"/>
                    <a:pt x="9630" y="4333517"/>
                    <a:pt x="4815" y="1391373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82814" y="5240772"/>
            <a:ext cx="7965629" cy="3758427"/>
            <a:chOff x="0" y="0"/>
            <a:chExt cx="10821129" cy="5105739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10825342" cy="5105739"/>
            </a:xfrm>
            <a:custGeom>
              <a:avLst/>
              <a:gdLst/>
              <a:ahLst/>
              <a:cxnLst/>
              <a:rect l="l" t="t" r="r" b="b"/>
              <a:pathLst>
                <a:path w="10825342" h="5105739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3601935"/>
                    <a:pt x="10816195" y="4343154"/>
                  </a:cubicBezTo>
                  <a:cubicBezTo>
                    <a:pt x="10816195" y="4557313"/>
                    <a:pt x="10825342" y="4856492"/>
                    <a:pt x="10825342" y="4856492"/>
                  </a:cubicBezTo>
                  <a:cubicBezTo>
                    <a:pt x="10825342" y="4985161"/>
                    <a:pt x="10821173" y="5105739"/>
                    <a:pt x="10568335" y="5097604"/>
                  </a:cubicBezTo>
                  <a:cubicBezTo>
                    <a:pt x="10568335" y="5097604"/>
                    <a:pt x="10191862" y="5077306"/>
                    <a:pt x="9095459" y="5084904"/>
                  </a:cubicBezTo>
                  <a:cubicBezTo>
                    <a:pt x="2547822" y="5093039"/>
                    <a:pt x="304023" y="5105739"/>
                    <a:pt x="304023" y="5105739"/>
                  </a:cubicBezTo>
                  <a:cubicBezTo>
                    <a:pt x="132548" y="5105739"/>
                    <a:pt x="4213" y="5004670"/>
                    <a:pt x="8532" y="4802122"/>
                  </a:cubicBezTo>
                  <a:cubicBezTo>
                    <a:pt x="8532" y="4802122"/>
                    <a:pt x="9630" y="4303581"/>
                    <a:pt x="4815" y="138715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CDB4DB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389228" y="5240772"/>
            <a:ext cx="7965629" cy="3758427"/>
            <a:chOff x="0" y="0"/>
            <a:chExt cx="10821129" cy="5105739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10825342" cy="5105739"/>
            </a:xfrm>
            <a:custGeom>
              <a:avLst/>
              <a:gdLst/>
              <a:ahLst/>
              <a:cxnLst/>
              <a:rect l="l" t="t" r="r" b="b"/>
              <a:pathLst>
                <a:path w="10825342" h="5105739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3601935"/>
                    <a:pt x="10816195" y="4343154"/>
                  </a:cubicBezTo>
                  <a:cubicBezTo>
                    <a:pt x="10816195" y="4557313"/>
                    <a:pt x="10825342" y="4856492"/>
                    <a:pt x="10825342" y="4856492"/>
                  </a:cubicBezTo>
                  <a:cubicBezTo>
                    <a:pt x="10825342" y="4985161"/>
                    <a:pt x="10821173" y="5105739"/>
                    <a:pt x="10568335" y="5097604"/>
                  </a:cubicBezTo>
                  <a:cubicBezTo>
                    <a:pt x="10568335" y="5097604"/>
                    <a:pt x="10191862" y="5077306"/>
                    <a:pt x="9095459" y="5084904"/>
                  </a:cubicBezTo>
                  <a:cubicBezTo>
                    <a:pt x="2547822" y="5093039"/>
                    <a:pt x="304023" y="5105739"/>
                    <a:pt x="304023" y="5105739"/>
                  </a:cubicBezTo>
                  <a:cubicBezTo>
                    <a:pt x="132548" y="5105739"/>
                    <a:pt x="4213" y="5004670"/>
                    <a:pt x="8532" y="4802122"/>
                  </a:cubicBezTo>
                  <a:cubicBezTo>
                    <a:pt x="8532" y="4802122"/>
                    <a:pt x="9630" y="4303581"/>
                    <a:pt x="4815" y="138715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ADD92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82814" y="1125972"/>
            <a:ext cx="7965629" cy="3758427"/>
            <a:chOff x="0" y="0"/>
            <a:chExt cx="10821129" cy="5105739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0825342" cy="5105739"/>
            </a:xfrm>
            <a:custGeom>
              <a:avLst/>
              <a:gdLst/>
              <a:ahLst/>
              <a:cxnLst/>
              <a:rect l="l" t="t" r="r" b="b"/>
              <a:pathLst>
                <a:path w="10825342" h="5105739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3601935"/>
                    <a:pt x="10816195" y="4343154"/>
                  </a:cubicBezTo>
                  <a:cubicBezTo>
                    <a:pt x="10816195" y="4557313"/>
                    <a:pt x="10825342" y="4856492"/>
                    <a:pt x="10825342" y="4856492"/>
                  </a:cubicBezTo>
                  <a:cubicBezTo>
                    <a:pt x="10825342" y="4985161"/>
                    <a:pt x="10821173" y="5105739"/>
                    <a:pt x="10568335" y="5097604"/>
                  </a:cubicBezTo>
                  <a:cubicBezTo>
                    <a:pt x="10568335" y="5097604"/>
                    <a:pt x="10191862" y="5077306"/>
                    <a:pt x="9095459" y="5084904"/>
                  </a:cubicBezTo>
                  <a:cubicBezTo>
                    <a:pt x="2547822" y="5093039"/>
                    <a:pt x="304023" y="5105739"/>
                    <a:pt x="304023" y="5105739"/>
                  </a:cubicBezTo>
                  <a:cubicBezTo>
                    <a:pt x="132548" y="5105739"/>
                    <a:pt x="4213" y="5004670"/>
                    <a:pt x="8532" y="4802122"/>
                  </a:cubicBezTo>
                  <a:cubicBezTo>
                    <a:pt x="8532" y="4802122"/>
                    <a:pt x="9630" y="4303581"/>
                    <a:pt x="4815" y="138715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ADD92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429162" y="5986168"/>
            <a:ext cx="7324400" cy="2670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4000" b="1" dirty="0" err="1">
                <a:effectLst/>
                <a:ea typeface="Calibri" panose="020F0502020204030204" pitchFamily="34" charset="0"/>
              </a:rPr>
              <a:t>Một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số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nội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dung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chính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: </a:t>
            </a:r>
            <a:r>
              <a:rPr lang="vi-VN" sz="4000" i="1" dirty="0" err="1">
                <a:effectLst/>
                <a:ea typeface="Calibri" panose="020F0502020204030204" pitchFamily="34" charset="0"/>
              </a:rPr>
              <a:t>sự</a:t>
            </a:r>
            <a:r>
              <a:rPr lang="vi-VN" sz="4000" i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i="1" dirty="0" err="1">
                <a:effectLst/>
                <a:ea typeface="Calibri" panose="020F0502020204030204" pitchFamily="34" charset="0"/>
              </a:rPr>
              <a:t>việc</a:t>
            </a:r>
            <a:r>
              <a:rPr lang="vi-VN" sz="4000" i="1" dirty="0">
                <a:effectLst/>
                <a:ea typeface="Calibri" panose="020F0502020204030204" pitchFamily="34" charset="0"/>
              </a:rPr>
              <a:t>, nhân </a:t>
            </a:r>
            <a:r>
              <a:rPr lang="vi-VN" sz="4000" i="1" dirty="0" err="1">
                <a:effectLst/>
                <a:ea typeface="Calibri" panose="020F0502020204030204" pitchFamily="34" charset="0"/>
              </a:rPr>
              <a:t>vật</a:t>
            </a:r>
            <a:r>
              <a:rPr lang="vi-VN" sz="4000" i="1" dirty="0">
                <a:effectLst/>
                <a:ea typeface="Calibri" panose="020F0502020204030204" pitchFamily="34" charset="0"/>
              </a:rPr>
              <a:t>, </a:t>
            </a:r>
            <a:r>
              <a:rPr lang="vi-VN" sz="4000" i="1" dirty="0" err="1">
                <a:effectLst/>
                <a:ea typeface="Calibri" panose="020F0502020204030204" pitchFamily="34" charset="0"/>
              </a:rPr>
              <a:t>hình</a:t>
            </a:r>
            <a:r>
              <a:rPr lang="vi-VN" sz="4000" i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i="1" dirty="0" err="1">
                <a:effectLst/>
                <a:ea typeface="Calibri" panose="020F0502020204030204" pitchFamily="34" charset="0"/>
              </a:rPr>
              <a:t>ảnh</a:t>
            </a:r>
            <a:r>
              <a:rPr lang="vi-VN" sz="4000" i="1" dirty="0">
                <a:effectLst/>
                <a:ea typeface="Calibri" panose="020F0502020204030204" pitchFamily="34" charset="0"/>
              </a:rPr>
              <a:t>, câu văn em </a:t>
            </a:r>
            <a:r>
              <a:rPr lang="vi-VN" sz="4000" i="1" dirty="0" err="1">
                <a:effectLst/>
                <a:ea typeface="Calibri" panose="020F0502020204030204" pitchFamily="34" charset="0"/>
              </a:rPr>
              <a:t>thích</a:t>
            </a:r>
            <a:r>
              <a:rPr lang="vi-VN" sz="4000" i="1" dirty="0">
                <a:effectLst/>
                <a:ea typeface="Calibri" panose="020F0502020204030204" pitchFamily="34" charset="0"/>
              </a:rPr>
              <a:t>.</a:t>
            </a:r>
            <a:endParaRPr lang="en-US" sz="4000" i="1" dirty="0">
              <a:solidFill>
                <a:srgbClr val="25314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708292" y="6708013"/>
            <a:ext cx="7324400" cy="823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4000" b="1" dirty="0" err="1">
                <a:effectLst/>
                <a:ea typeface="Calibri" panose="020F0502020204030204" pitchFamily="34" charset="0"/>
              </a:rPr>
              <a:t>Cảm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nghĩ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của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em.</a:t>
            </a:r>
            <a:endParaRPr lang="en-US" sz="4000" b="1" dirty="0">
              <a:solidFill>
                <a:srgbClr val="25314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56248" y="2739397"/>
            <a:ext cx="7324400" cy="823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4000" b="1" dirty="0">
                <a:effectLst/>
                <a:ea typeface="Calibri" panose="020F0502020204030204" pitchFamily="34" charset="0"/>
              </a:rPr>
              <a:t>Tên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bài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đọc</a:t>
            </a:r>
            <a:endParaRPr lang="en-US" sz="4000" b="1" dirty="0">
              <a:solidFill>
                <a:srgbClr val="253140"/>
              </a:solidFill>
            </a:endParaRPr>
          </a:p>
        </p:txBody>
      </p:sp>
      <p:grpSp>
        <p:nvGrpSpPr>
          <p:cNvPr id="27" name="Group 27"/>
          <p:cNvGrpSpPr/>
          <p:nvPr/>
        </p:nvGrpSpPr>
        <p:grpSpPr>
          <a:xfrm rot="5400000">
            <a:off x="11937275" y="-957708"/>
            <a:ext cx="2773978" cy="7870072"/>
            <a:chOff x="0" y="0"/>
            <a:chExt cx="1742828" cy="4944588"/>
          </a:xfrm>
        </p:grpSpPr>
        <p:sp>
          <p:nvSpPr>
            <p:cNvPr id="28" name="Freeform 28"/>
            <p:cNvSpPr/>
            <p:nvPr/>
          </p:nvSpPr>
          <p:spPr>
            <a:xfrm>
              <a:off x="-9098" y="-6509"/>
              <a:ext cx="1757158" cy="4976641"/>
            </a:xfrm>
            <a:custGeom>
              <a:avLst/>
              <a:gdLst/>
              <a:ahLst/>
              <a:cxnLst/>
              <a:rect l="l" t="t" r="r" b="b"/>
              <a:pathLst>
                <a:path w="1757158" h="4976641">
                  <a:moveTo>
                    <a:pt x="63030" y="4383088"/>
                  </a:moveTo>
                  <a:cubicBezTo>
                    <a:pt x="63030" y="4383088"/>
                    <a:pt x="0" y="4136524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64085" y="6965"/>
                  </a:cubicBezTo>
                  <a:lnTo>
                    <a:pt x="864086" y="6965"/>
                  </a:lnTo>
                  <a:cubicBezTo>
                    <a:pt x="1080833" y="16819"/>
                    <a:pt x="1285148" y="36481"/>
                    <a:pt x="1419337" y="101690"/>
                  </a:cubicBezTo>
                  <a:cubicBezTo>
                    <a:pt x="1675383" y="226120"/>
                    <a:pt x="1757158" y="459160"/>
                    <a:pt x="1751670" y="704684"/>
                  </a:cubicBezTo>
                  <a:cubicBezTo>
                    <a:pt x="1751670" y="704684"/>
                    <a:pt x="1708382" y="1013073"/>
                    <a:pt x="1715816" y="1248607"/>
                  </a:cubicBezTo>
                  <a:cubicBezTo>
                    <a:pt x="1722939" y="4124889"/>
                    <a:pt x="1730095" y="4320493"/>
                    <a:pt x="1730095" y="4320493"/>
                  </a:cubicBezTo>
                  <a:cubicBezTo>
                    <a:pt x="1713414" y="4536225"/>
                    <a:pt x="1598770" y="4746837"/>
                    <a:pt x="1401901" y="4858461"/>
                  </a:cubicBezTo>
                  <a:cubicBezTo>
                    <a:pt x="1251549" y="4943709"/>
                    <a:pt x="1053518" y="4958807"/>
                    <a:pt x="826972" y="4948066"/>
                  </a:cubicBezTo>
                  <a:lnTo>
                    <a:pt x="826972" y="4948066"/>
                  </a:lnTo>
                  <a:cubicBezTo>
                    <a:pt x="645952" y="4942789"/>
                    <a:pt x="384604" y="4976642"/>
                    <a:pt x="254278" y="4867484"/>
                  </a:cubicBezTo>
                  <a:cubicBezTo>
                    <a:pt x="145767" y="4776599"/>
                    <a:pt x="81795" y="4583287"/>
                    <a:pt x="63030" y="43830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10363898" y="1973356"/>
            <a:ext cx="5890434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</a:rPr>
              <a:t>2. GHI VÀO PHIẾU ĐỌC SÁCH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ED9EA61-DE4C-4BF5-9643-AAD59A05311D}"/>
              </a:ext>
            </a:extLst>
          </p:cNvPr>
          <p:cNvSpPr txBox="1"/>
          <p:nvPr/>
        </p:nvSpPr>
        <p:spPr>
          <a:xfrm>
            <a:off x="2438400" y="3764168"/>
            <a:ext cx="14100838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</p:txBody>
      </p:sp>
    </p:spTree>
    <p:extLst>
      <p:ext uri="{BB962C8B-B14F-4D97-AF65-F5344CB8AC3E}">
        <p14:creationId xmlns:p14="http://schemas.microsoft.com/office/powerpoint/2010/main" val="124292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77906" y="278476"/>
            <a:ext cx="12801600" cy="1734016"/>
            <a:chOff x="0" y="0"/>
            <a:chExt cx="17142419" cy="2345666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7146631" cy="2345666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319653" y="670096"/>
            <a:ext cx="12225025" cy="97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6600" b="1" spc="1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vi-VN" sz="6600" b="1" spc="1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 CHỦ ĐIỂM</a:t>
            </a:r>
            <a:endParaRPr lang="en-US" sz="6600" b="1" spc="13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1D28C1-7E88-48E0-B870-F4FBACA49365}"/>
              </a:ext>
            </a:extLst>
          </p:cNvPr>
          <p:cNvSpPr txBox="1"/>
          <p:nvPr/>
        </p:nvSpPr>
        <p:spPr>
          <a:xfrm>
            <a:off x="450603" y="3390900"/>
            <a:ext cx="8998495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/>
              <a:t>TRÒ CHƠI GIẢI Ô CHỮ</a:t>
            </a:r>
          </a:p>
          <a:p>
            <a:pPr algn="just">
              <a:lnSpc>
                <a:spcPct val="150000"/>
              </a:lnSpc>
            </a:pPr>
            <a:r>
              <a:rPr lang="vi-VN" sz="3600" dirty="0" err="1"/>
              <a:t>Đọc</a:t>
            </a:r>
            <a:r>
              <a:rPr lang="vi-VN" sz="3600" dirty="0"/>
              <a:t> </a:t>
            </a:r>
            <a:r>
              <a:rPr lang="vi-VN" sz="3600" dirty="0" err="1"/>
              <a:t>gợi</a:t>
            </a:r>
            <a:r>
              <a:rPr lang="vi-VN" sz="3600" dirty="0"/>
              <a:t> ý → </a:t>
            </a:r>
            <a:r>
              <a:rPr lang="vi-VN" sz="3600" dirty="0" err="1"/>
              <a:t>Phán</a:t>
            </a:r>
            <a:r>
              <a:rPr lang="vi-VN" sz="3600" dirty="0"/>
              <a:t> </a:t>
            </a:r>
            <a:r>
              <a:rPr lang="vi-VN" sz="3600" dirty="0" err="1"/>
              <a:t>đoán</a:t>
            </a:r>
            <a:r>
              <a:rPr lang="vi-VN" sz="3600" dirty="0"/>
              <a:t> </a:t>
            </a:r>
            <a:r>
              <a:rPr lang="vi-VN" sz="3600" dirty="0" err="1"/>
              <a:t>từ</a:t>
            </a:r>
            <a:r>
              <a:rPr lang="vi-VN" sz="3600" dirty="0"/>
              <a:t> </a:t>
            </a:r>
            <a:r>
              <a:rPr lang="vi-VN" sz="3600" dirty="0" err="1"/>
              <a:t>ngữ</a:t>
            </a:r>
            <a:r>
              <a:rPr lang="vi-VN" sz="3600" dirty="0"/>
              <a:t> → Ghi </a:t>
            </a:r>
            <a:r>
              <a:rPr lang="vi-VN" sz="3600" dirty="0" err="1"/>
              <a:t>từ</a:t>
            </a:r>
            <a:r>
              <a:rPr lang="vi-VN" sz="3600" dirty="0"/>
              <a:t> </a:t>
            </a:r>
            <a:r>
              <a:rPr lang="vi-VN" sz="3600" dirty="0" err="1"/>
              <a:t>ngữ</a:t>
            </a:r>
            <a:r>
              <a:rPr lang="vi-VN" sz="3600" dirty="0"/>
              <a:t> </a:t>
            </a:r>
            <a:r>
              <a:rPr lang="vi-VN" sz="3600" dirty="0" err="1"/>
              <a:t>vào</a:t>
            </a:r>
            <a:r>
              <a:rPr lang="vi-VN" sz="3600" dirty="0"/>
              <a:t> </a:t>
            </a:r>
            <a:r>
              <a:rPr lang="vi-VN" sz="3600" dirty="0" err="1"/>
              <a:t>các</a:t>
            </a:r>
            <a:r>
              <a:rPr lang="vi-VN" sz="3600" dirty="0"/>
              <a:t> ô → Sau khi </a:t>
            </a:r>
            <a:r>
              <a:rPr lang="vi-VN" sz="3600" dirty="0" err="1"/>
              <a:t>điền</a:t>
            </a:r>
            <a:r>
              <a:rPr lang="vi-VN" sz="3600" dirty="0"/>
              <a:t> </a:t>
            </a:r>
            <a:r>
              <a:rPr lang="vi-VN" sz="3600" dirty="0" err="1"/>
              <a:t>hết</a:t>
            </a:r>
            <a:r>
              <a:rPr lang="vi-VN" sz="3600" dirty="0"/>
              <a:t> </a:t>
            </a:r>
            <a:r>
              <a:rPr lang="vi-VN" sz="3600" dirty="0" err="1"/>
              <a:t>các</a:t>
            </a:r>
            <a:r>
              <a:rPr lang="vi-VN" sz="3600" dirty="0"/>
              <a:t> </a:t>
            </a:r>
            <a:r>
              <a:rPr lang="vi-VN" sz="3600" dirty="0" err="1"/>
              <a:t>từ</a:t>
            </a:r>
            <a:r>
              <a:rPr lang="vi-VN" sz="3600" dirty="0"/>
              <a:t> </a:t>
            </a:r>
            <a:r>
              <a:rPr lang="vi-VN" sz="3600" dirty="0" err="1"/>
              <a:t>vào</a:t>
            </a:r>
            <a:r>
              <a:rPr lang="vi-VN" sz="3600" dirty="0"/>
              <a:t> </a:t>
            </a:r>
            <a:r>
              <a:rPr lang="vi-VN" sz="3600" dirty="0" err="1"/>
              <a:t>các</a:t>
            </a:r>
            <a:r>
              <a:rPr lang="vi-VN" sz="3600" dirty="0"/>
              <a:t> </a:t>
            </a:r>
            <a:r>
              <a:rPr lang="vi-VN" sz="3600" dirty="0" err="1"/>
              <a:t>hàng</a:t>
            </a:r>
            <a:r>
              <a:rPr lang="vi-VN" sz="3600" dirty="0"/>
              <a:t> ngang, </a:t>
            </a:r>
            <a:r>
              <a:rPr lang="vi-VN" sz="3600" dirty="0" err="1"/>
              <a:t>đọc</a:t>
            </a:r>
            <a:r>
              <a:rPr lang="vi-VN" sz="3600" dirty="0"/>
              <a:t> </a:t>
            </a:r>
            <a:r>
              <a:rPr lang="vi-VN" sz="3600" dirty="0" err="1"/>
              <a:t>từ</a:t>
            </a:r>
            <a:r>
              <a:rPr lang="vi-VN" sz="3600" dirty="0"/>
              <a:t> </a:t>
            </a:r>
            <a:r>
              <a:rPr lang="vi-VN" sz="3600" dirty="0" err="1"/>
              <a:t>mới</a:t>
            </a:r>
            <a:r>
              <a:rPr lang="vi-VN" sz="3600" dirty="0"/>
              <a:t> </a:t>
            </a:r>
            <a:r>
              <a:rPr lang="vi-VN" sz="3600" dirty="0" err="1"/>
              <a:t>xuất</a:t>
            </a:r>
            <a:r>
              <a:rPr lang="vi-VN" sz="3600" dirty="0"/>
              <a:t> </a:t>
            </a:r>
            <a:r>
              <a:rPr lang="vi-VN" sz="3600" dirty="0" err="1"/>
              <a:t>hiện</a:t>
            </a:r>
            <a:r>
              <a:rPr lang="vi-VN" sz="3600" dirty="0"/>
              <a:t> ở </a:t>
            </a:r>
            <a:r>
              <a:rPr lang="vi-VN" sz="3600" dirty="0" err="1"/>
              <a:t>cột</a:t>
            </a:r>
            <a:r>
              <a:rPr lang="vi-VN" sz="3600" dirty="0"/>
              <a:t> </a:t>
            </a:r>
            <a:r>
              <a:rPr lang="vi-VN" sz="3600" dirty="0" err="1"/>
              <a:t>dọc</a:t>
            </a:r>
            <a:r>
              <a:rPr lang="vi-VN" sz="3600" dirty="0"/>
              <a:t> in </a:t>
            </a:r>
            <a:r>
              <a:rPr lang="vi-VN" sz="3600" dirty="0" err="1"/>
              <a:t>màu</a:t>
            </a:r>
            <a:r>
              <a:rPr lang="vi-VN" sz="3600" dirty="0"/>
              <a:t> xanh.</a:t>
            </a:r>
          </a:p>
        </p:txBody>
      </p:sp>
    </p:spTree>
    <p:extLst>
      <p:ext uri="{BB962C8B-B14F-4D97-AF65-F5344CB8AC3E}">
        <p14:creationId xmlns:p14="http://schemas.microsoft.com/office/powerpoint/2010/main" val="196664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77906" y="278476"/>
            <a:ext cx="12801600" cy="1734016"/>
            <a:chOff x="0" y="0"/>
            <a:chExt cx="17142419" cy="2345666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7146631" cy="2345666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319653" y="670096"/>
            <a:ext cx="12225025" cy="97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6600" b="1" spc="1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vi-VN" sz="6600" b="1" spc="1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 CHỦ ĐIỂM</a:t>
            </a:r>
            <a:endParaRPr lang="en-US" sz="6600" b="1" spc="13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1D28C1-7E88-48E0-B870-F4FBACA49365}"/>
              </a:ext>
            </a:extLst>
          </p:cNvPr>
          <p:cNvSpPr txBox="1"/>
          <p:nvPr/>
        </p:nvSpPr>
        <p:spPr>
          <a:xfrm>
            <a:off x="442137" y="2374479"/>
            <a:ext cx="8998495" cy="746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i="0" dirty="0" err="1">
                <a:solidFill>
                  <a:srgbClr val="333333"/>
                </a:solidFill>
                <a:effectLst/>
              </a:rPr>
              <a:t>Dòng</a:t>
            </a:r>
            <a:r>
              <a:rPr lang="vi-VN" sz="3600" b="1" i="0" dirty="0">
                <a:solidFill>
                  <a:srgbClr val="333333"/>
                </a:solidFill>
                <a:effectLst/>
              </a:rPr>
              <a:t> 1: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Nói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..... không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sợ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mất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lòng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.</a:t>
            </a:r>
            <a:r>
              <a:rPr lang="vi-VN" sz="3600" dirty="0"/>
              <a:t/>
            </a:r>
            <a:br>
              <a:rPr lang="vi-VN" sz="3600" dirty="0"/>
            </a:br>
            <a:r>
              <a:rPr lang="vi-VN" sz="3600" b="1" i="0" dirty="0" err="1">
                <a:solidFill>
                  <a:srgbClr val="333333"/>
                </a:solidFill>
                <a:effectLst/>
              </a:rPr>
              <a:t>Dòng</a:t>
            </a:r>
            <a:r>
              <a:rPr lang="vi-VN" sz="3600" b="1" i="0" dirty="0">
                <a:solidFill>
                  <a:srgbClr val="333333"/>
                </a:solidFill>
                <a:effectLst/>
              </a:rPr>
              <a:t> 2: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Đói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cho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sạch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, ..... cho thơm.</a:t>
            </a:r>
            <a:r>
              <a:rPr lang="vi-VN" sz="3600" dirty="0"/>
              <a:t/>
            </a:r>
            <a:br>
              <a:rPr lang="vi-VN" sz="3600" dirty="0"/>
            </a:br>
            <a:r>
              <a:rPr lang="vi-VN" sz="3600" b="1" i="0" dirty="0" err="1">
                <a:solidFill>
                  <a:srgbClr val="333333"/>
                </a:solidFill>
                <a:effectLst/>
              </a:rPr>
              <a:t>Dòng</a:t>
            </a:r>
            <a:r>
              <a:rPr lang="vi-VN" sz="3600" b="1" i="0" dirty="0">
                <a:solidFill>
                  <a:srgbClr val="333333"/>
                </a:solidFill>
                <a:effectLst/>
              </a:rPr>
              <a:t> 3: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Thẳng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như .....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ngựa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.</a:t>
            </a:r>
            <a:r>
              <a:rPr lang="vi-VN" sz="3600" dirty="0"/>
              <a:t/>
            </a:r>
            <a:br>
              <a:rPr lang="vi-VN" sz="3600" dirty="0"/>
            </a:br>
            <a:r>
              <a:rPr lang="vi-VN" sz="3600" b="1" i="0" dirty="0" err="1">
                <a:solidFill>
                  <a:srgbClr val="333333"/>
                </a:solidFill>
                <a:effectLst/>
              </a:rPr>
              <a:t>Dòng</a:t>
            </a:r>
            <a:r>
              <a:rPr lang="vi-VN" sz="3600" b="1" i="0" dirty="0">
                <a:solidFill>
                  <a:srgbClr val="333333"/>
                </a:solidFill>
                <a:effectLst/>
              </a:rPr>
              <a:t> 4: 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Tre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già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.....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mọc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.</a:t>
            </a:r>
            <a:r>
              <a:rPr lang="vi-VN" sz="3600" dirty="0"/>
              <a:t/>
            </a:r>
            <a:br>
              <a:rPr lang="vi-VN" sz="3600" dirty="0"/>
            </a:br>
            <a:r>
              <a:rPr lang="vi-VN" sz="3600" b="1" i="0" dirty="0" err="1">
                <a:solidFill>
                  <a:srgbClr val="333333"/>
                </a:solidFill>
                <a:effectLst/>
              </a:rPr>
              <a:t>Dòng</a:t>
            </a:r>
            <a:r>
              <a:rPr lang="vi-VN" sz="3600" b="1" i="0" dirty="0">
                <a:solidFill>
                  <a:srgbClr val="333333"/>
                </a:solidFill>
                <a:effectLst/>
              </a:rPr>
              <a:t> 5: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Giấy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rách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phải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.....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lấy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lề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.</a:t>
            </a:r>
            <a:r>
              <a:rPr lang="vi-VN" sz="3600" dirty="0"/>
              <a:t/>
            </a:r>
            <a:br>
              <a:rPr lang="vi-VN" sz="3600" dirty="0"/>
            </a:br>
            <a:r>
              <a:rPr lang="vi-VN" sz="3600" b="1" i="0" dirty="0" err="1">
                <a:solidFill>
                  <a:srgbClr val="333333"/>
                </a:solidFill>
                <a:effectLst/>
              </a:rPr>
              <a:t>Dòng</a:t>
            </a:r>
            <a:r>
              <a:rPr lang="vi-VN" sz="3600" b="1" i="0" dirty="0">
                <a:solidFill>
                  <a:srgbClr val="333333"/>
                </a:solidFill>
                <a:effectLst/>
              </a:rPr>
              <a:t> 6: 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Ăn ngay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nói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.....,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mọi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tật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mọi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lành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.</a:t>
            </a:r>
            <a:r>
              <a:rPr lang="vi-VN" sz="3600" dirty="0"/>
              <a:t/>
            </a:r>
            <a:br>
              <a:rPr lang="vi-VN" sz="3600" dirty="0"/>
            </a:br>
            <a:r>
              <a:rPr lang="vi-VN" sz="3600" b="1" i="0" dirty="0" err="1">
                <a:solidFill>
                  <a:srgbClr val="333333"/>
                </a:solidFill>
                <a:effectLst/>
              </a:rPr>
              <a:t>Dòng</a:t>
            </a:r>
            <a:r>
              <a:rPr lang="vi-VN" sz="3600" b="1" i="0" dirty="0">
                <a:solidFill>
                  <a:srgbClr val="333333"/>
                </a:solidFill>
                <a:effectLst/>
              </a:rPr>
              <a:t> 7: 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Ngang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bằng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sổ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.....</a:t>
            </a:r>
            <a:r>
              <a:rPr lang="vi-VN" sz="3600" dirty="0"/>
              <a:t/>
            </a:r>
            <a:br>
              <a:rPr lang="vi-VN" sz="3600" dirty="0"/>
            </a:br>
            <a:r>
              <a:rPr lang="vi-VN" sz="3600" b="1" i="0" dirty="0" err="1">
                <a:solidFill>
                  <a:srgbClr val="333333"/>
                </a:solidFill>
                <a:effectLst/>
              </a:rPr>
              <a:t>Dòng</a:t>
            </a:r>
            <a:r>
              <a:rPr lang="vi-VN" sz="3600" b="1" i="0" dirty="0">
                <a:solidFill>
                  <a:srgbClr val="333333"/>
                </a:solidFill>
                <a:effectLst/>
              </a:rPr>
              <a:t> 8: </a:t>
            </a:r>
            <a:r>
              <a:rPr lang="vi-VN" sz="3600" i="0" dirty="0">
                <a:solidFill>
                  <a:srgbClr val="333333"/>
                </a:solidFill>
                <a:effectLst/>
              </a:rPr>
              <a:t>Danh ..... </a:t>
            </a:r>
            <a:r>
              <a:rPr lang="vi-VN" sz="3600" i="0" dirty="0" err="1">
                <a:solidFill>
                  <a:srgbClr val="333333"/>
                </a:solidFill>
                <a:effectLst/>
              </a:rPr>
              <a:t>điều</a:t>
            </a:r>
            <a:r>
              <a:rPr lang="vi-VN" sz="360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i="0" dirty="0" err="1">
                <a:solidFill>
                  <a:srgbClr val="333333"/>
                </a:solidFill>
                <a:effectLst/>
              </a:rPr>
              <a:t>quý</a:t>
            </a:r>
            <a:r>
              <a:rPr lang="vi-VN" sz="360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i="0" dirty="0" err="1">
                <a:solidFill>
                  <a:srgbClr val="333333"/>
                </a:solidFill>
                <a:effectLst/>
              </a:rPr>
              <a:t>nhất</a:t>
            </a:r>
            <a:r>
              <a:rPr lang="vi-VN" sz="3600" i="0" dirty="0">
                <a:solidFill>
                  <a:srgbClr val="333333"/>
                </a:solidFill>
                <a:effectLst/>
              </a:rPr>
              <a:t>.</a:t>
            </a:r>
            <a:r>
              <a:rPr lang="vi-VN" sz="3600" dirty="0"/>
              <a:t/>
            </a:r>
            <a:br>
              <a:rPr lang="vi-VN" sz="3600" dirty="0"/>
            </a:br>
            <a:r>
              <a:rPr lang="vi-VN" sz="3600" b="1" i="0" dirty="0" err="1">
                <a:solidFill>
                  <a:srgbClr val="333333"/>
                </a:solidFill>
                <a:effectLst/>
              </a:rPr>
              <a:t>Dòng</a:t>
            </a:r>
            <a:r>
              <a:rPr lang="vi-VN" sz="3600" b="1" i="0" dirty="0">
                <a:solidFill>
                  <a:srgbClr val="333333"/>
                </a:solidFill>
                <a:effectLst/>
              </a:rPr>
              <a:t> 9: 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..... ngay không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sợ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chết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</a:rPr>
              <a:t>đứng</a:t>
            </a:r>
            <a:r>
              <a:rPr lang="vi-VN" sz="3600" b="0" i="0" dirty="0">
                <a:solidFill>
                  <a:srgbClr val="333333"/>
                </a:solidFill>
                <a:effectLst/>
              </a:rPr>
              <a:t>.</a:t>
            </a:r>
            <a:endParaRPr lang="vi-VN" sz="3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77906" y="278476"/>
            <a:ext cx="12801600" cy="1418403"/>
            <a:chOff x="0" y="0"/>
            <a:chExt cx="17142419" cy="2345666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7146631" cy="2345666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328119" y="607722"/>
            <a:ext cx="12225025" cy="971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6600" b="1" spc="1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en-US" sz="6600" b="1" spc="13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F5D1E0C-7E54-4B60-8703-19F17627F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113188"/>
              </p:ext>
            </p:extLst>
          </p:nvPr>
        </p:nvGraphicFramePr>
        <p:xfrm>
          <a:off x="-33867" y="2476500"/>
          <a:ext cx="9058912" cy="67457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93188">
                  <a:extLst>
                    <a:ext uri="{9D8B030D-6E8A-4147-A177-3AD203B41FA5}">
                      <a16:colId xmlns:a16="http://schemas.microsoft.com/office/drawing/2014/main" val="2504939788"/>
                    </a:ext>
                  </a:extLst>
                </a:gridCol>
                <a:gridCol w="1293188">
                  <a:extLst>
                    <a:ext uri="{9D8B030D-6E8A-4147-A177-3AD203B41FA5}">
                      <a16:colId xmlns:a16="http://schemas.microsoft.com/office/drawing/2014/main" val="1413150106"/>
                    </a:ext>
                  </a:extLst>
                </a:gridCol>
                <a:gridCol w="1293188">
                  <a:extLst>
                    <a:ext uri="{9D8B030D-6E8A-4147-A177-3AD203B41FA5}">
                      <a16:colId xmlns:a16="http://schemas.microsoft.com/office/drawing/2014/main" val="237033141"/>
                    </a:ext>
                  </a:extLst>
                </a:gridCol>
                <a:gridCol w="1294837">
                  <a:extLst>
                    <a:ext uri="{9D8B030D-6E8A-4147-A177-3AD203B41FA5}">
                      <a16:colId xmlns:a16="http://schemas.microsoft.com/office/drawing/2014/main" val="2647209146"/>
                    </a:ext>
                  </a:extLst>
                </a:gridCol>
                <a:gridCol w="1294837">
                  <a:extLst>
                    <a:ext uri="{9D8B030D-6E8A-4147-A177-3AD203B41FA5}">
                      <a16:colId xmlns:a16="http://schemas.microsoft.com/office/drawing/2014/main" val="877361538"/>
                    </a:ext>
                  </a:extLst>
                </a:gridCol>
                <a:gridCol w="1294837">
                  <a:extLst>
                    <a:ext uri="{9D8B030D-6E8A-4147-A177-3AD203B41FA5}">
                      <a16:colId xmlns:a16="http://schemas.microsoft.com/office/drawing/2014/main" val="709169393"/>
                    </a:ext>
                  </a:extLst>
                </a:gridCol>
                <a:gridCol w="1294837">
                  <a:extLst>
                    <a:ext uri="{9D8B030D-6E8A-4147-A177-3AD203B41FA5}">
                      <a16:colId xmlns:a16="http://schemas.microsoft.com/office/drawing/2014/main" val="2106950286"/>
                    </a:ext>
                  </a:extLst>
                </a:gridCol>
              </a:tblGrid>
              <a:tr h="701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 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 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 dirty="0">
                          <a:effectLst/>
                        </a:rPr>
                        <a:t>1</a:t>
                      </a:r>
                      <a:endParaRPr lang="vi-VN" sz="4400" b="1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T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H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Ậ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T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45350"/>
                  </a:ext>
                </a:extLst>
              </a:tr>
              <a:tr h="701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>
                          <a:effectLst/>
                        </a:rPr>
                        <a:t> </a:t>
                      </a:r>
                      <a:endParaRPr lang="vi-VN" sz="4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 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 dirty="0">
                          <a:effectLst/>
                        </a:rPr>
                        <a:t>2</a:t>
                      </a:r>
                      <a:endParaRPr lang="vi-VN" sz="4400" b="1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R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>
                          <a:effectLst/>
                        </a:rPr>
                        <a:t>Á</a:t>
                      </a:r>
                      <a:endParaRPr lang="vi-VN" sz="4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>
                          <a:effectLst/>
                        </a:rPr>
                        <a:t>C</a:t>
                      </a:r>
                      <a:endParaRPr lang="vi-VN" sz="44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H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633832"/>
                  </a:ext>
                </a:extLst>
              </a:tr>
              <a:tr h="701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 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 dirty="0">
                          <a:effectLst/>
                        </a:rPr>
                        <a:t>3</a:t>
                      </a:r>
                      <a:endParaRPr lang="vi-VN" sz="4400" b="1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R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U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Ộ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T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 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0639068"/>
                  </a:ext>
                </a:extLst>
              </a:tr>
              <a:tr h="927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 dirty="0">
                          <a:effectLst/>
                        </a:rPr>
                        <a:t>4</a:t>
                      </a:r>
                      <a:endParaRPr lang="vi-VN" sz="4400" b="1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M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Ă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N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G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 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400" dirty="0">
                          <a:effectLst/>
                        </a:rPr>
                        <a:t> 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9392488"/>
                  </a:ext>
                </a:extLst>
              </a:tr>
              <a:tr h="701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 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 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 dirty="0">
                          <a:effectLst/>
                        </a:rPr>
                        <a:t>5</a:t>
                      </a:r>
                      <a:endParaRPr lang="vi-VN" sz="4400" b="1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G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I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Ữ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 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87222046"/>
                  </a:ext>
                </a:extLst>
              </a:tr>
              <a:tr h="701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 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 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 dirty="0">
                          <a:effectLst/>
                        </a:rPr>
                        <a:t>6</a:t>
                      </a:r>
                      <a:endParaRPr lang="vi-VN" sz="4400" b="1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T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H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Ậ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T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349630"/>
                  </a:ext>
                </a:extLst>
              </a:tr>
              <a:tr h="701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 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 dirty="0">
                          <a:effectLst/>
                        </a:rPr>
                        <a:t>7</a:t>
                      </a:r>
                      <a:endParaRPr lang="vi-VN" sz="4400" b="1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T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H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Ẳ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N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G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061727"/>
                  </a:ext>
                </a:extLst>
              </a:tr>
              <a:tr h="701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 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 dirty="0">
                          <a:effectLst/>
                        </a:rPr>
                        <a:t>8</a:t>
                      </a:r>
                      <a:endParaRPr lang="vi-VN" sz="4400" b="1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D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Ự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 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 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 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2833797"/>
                  </a:ext>
                </a:extLst>
              </a:tr>
              <a:tr h="701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 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 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b="1" dirty="0">
                          <a:effectLst/>
                        </a:rPr>
                        <a:t>9</a:t>
                      </a:r>
                      <a:endParaRPr lang="vi-VN" sz="4400" b="1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C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Â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Y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4400" dirty="0">
                          <a:effectLst/>
                        </a:rPr>
                        <a:t> </a:t>
                      </a:r>
                      <a:endParaRPr lang="vi-VN" sz="44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3527761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144B4422-31B7-4DAC-AB5B-88E0D6BA2ADD}"/>
              </a:ext>
            </a:extLst>
          </p:cNvPr>
          <p:cNvSpPr/>
          <p:nvPr/>
        </p:nvSpPr>
        <p:spPr>
          <a:xfrm>
            <a:off x="10396645" y="5143500"/>
            <a:ext cx="1752600" cy="838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450BDB-4253-4EBE-AA40-53C97ADBB0EF}"/>
              </a:ext>
            </a:extLst>
          </p:cNvPr>
          <p:cNvSpPr txBox="1"/>
          <p:nvPr/>
        </p:nvSpPr>
        <p:spPr>
          <a:xfrm>
            <a:off x="12649200" y="5212259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/>
              <a:t>TRUNG THỰC</a:t>
            </a:r>
          </a:p>
        </p:txBody>
      </p:sp>
    </p:spTree>
    <p:extLst>
      <p:ext uri="{BB962C8B-B14F-4D97-AF65-F5344CB8AC3E}">
        <p14:creationId xmlns:p14="http://schemas.microsoft.com/office/powerpoint/2010/main" val="1549675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1113" y="-4745169"/>
            <a:ext cx="19777337" cy="19777337"/>
          </a:xfrm>
          <a:custGeom>
            <a:avLst/>
            <a:gdLst/>
            <a:ahLst/>
            <a:cxnLst/>
            <a:rect l="l" t="t" r="r" b="b"/>
            <a:pathLst>
              <a:path w="19777337" h="19777337">
                <a:moveTo>
                  <a:pt x="0" y="0"/>
                </a:moveTo>
                <a:lnTo>
                  <a:pt x="19777338" y="0"/>
                </a:lnTo>
                <a:lnTo>
                  <a:pt x="19777338" y="19777338"/>
                </a:lnTo>
                <a:lnTo>
                  <a:pt x="0" y="197773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00200" y="6187456"/>
            <a:ext cx="11444342" cy="3775213"/>
            <a:chOff x="0" y="0"/>
            <a:chExt cx="10805670" cy="5116019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10809882" cy="5116019"/>
            </a:xfrm>
            <a:custGeom>
              <a:avLst/>
              <a:gdLst/>
              <a:ahLst/>
              <a:cxnLst/>
              <a:rect l="l" t="t" r="r" b="b"/>
              <a:pathLst>
                <a:path w="10809882" h="5116019">
                  <a:moveTo>
                    <a:pt x="278431" y="16918"/>
                  </a:moveTo>
                  <a:cubicBezTo>
                    <a:pt x="278431" y="16918"/>
                    <a:pt x="604014" y="12258"/>
                    <a:pt x="1062558" y="12454"/>
                  </a:cubicBezTo>
                  <a:cubicBezTo>
                    <a:pt x="8804229" y="12671"/>
                    <a:pt x="10535814" y="0"/>
                    <a:pt x="10535814" y="0"/>
                  </a:cubicBezTo>
                  <a:cubicBezTo>
                    <a:pt x="10603278" y="0"/>
                    <a:pt x="10679215" y="0"/>
                    <a:pt x="10757988" y="85073"/>
                  </a:cubicBezTo>
                  <a:cubicBezTo>
                    <a:pt x="10800966" y="131488"/>
                    <a:pt x="10802035" y="240224"/>
                    <a:pt x="10802439" y="320281"/>
                  </a:cubicBezTo>
                  <a:cubicBezTo>
                    <a:pt x="10802439" y="320281"/>
                    <a:pt x="10800735" y="3610440"/>
                    <a:pt x="10800735" y="4353435"/>
                  </a:cubicBezTo>
                  <a:cubicBezTo>
                    <a:pt x="10800735" y="4567594"/>
                    <a:pt x="10809883" y="4866773"/>
                    <a:pt x="10809883" y="4866773"/>
                  </a:cubicBezTo>
                  <a:cubicBezTo>
                    <a:pt x="10809883" y="4995442"/>
                    <a:pt x="10805713" y="5116019"/>
                    <a:pt x="10552875" y="5107885"/>
                  </a:cubicBezTo>
                  <a:cubicBezTo>
                    <a:pt x="10552875" y="5107885"/>
                    <a:pt x="10176403" y="5087586"/>
                    <a:pt x="9081481" y="5095185"/>
                  </a:cubicBezTo>
                  <a:cubicBezTo>
                    <a:pt x="2545013" y="5103319"/>
                    <a:pt x="304023" y="5116019"/>
                    <a:pt x="304023" y="5116019"/>
                  </a:cubicBezTo>
                  <a:cubicBezTo>
                    <a:pt x="132548" y="5116019"/>
                    <a:pt x="4213" y="5014950"/>
                    <a:pt x="8532" y="4812403"/>
                  </a:cubicBezTo>
                  <a:cubicBezTo>
                    <a:pt x="8532" y="4812403"/>
                    <a:pt x="9630" y="4313862"/>
                    <a:pt x="4815" y="138860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549108" y="969092"/>
            <a:ext cx="9160637" cy="3789717"/>
            <a:chOff x="0" y="0"/>
            <a:chExt cx="10805670" cy="5135675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0809882" cy="5135675"/>
            </a:xfrm>
            <a:custGeom>
              <a:avLst/>
              <a:gdLst/>
              <a:ahLst/>
              <a:cxnLst/>
              <a:rect l="l" t="t" r="r" b="b"/>
              <a:pathLst>
                <a:path w="10809882" h="5135675">
                  <a:moveTo>
                    <a:pt x="278431" y="16918"/>
                  </a:moveTo>
                  <a:cubicBezTo>
                    <a:pt x="278431" y="16918"/>
                    <a:pt x="604014" y="12258"/>
                    <a:pt x="1062558" y="12454"/>
                  </a:cubicBezTo>
                  <a:cubicBezTo>
                    <a:pt x="8804229" y="12671"/>
                    <a:pt x="10535814" y="0"/>
                    <a:pt x="10535814" y="0"/>
                  </a:cubicBezTo>
                  <a:cubicBezTo>
                    <a:pt x="10603278" y="0"/>
                    <a:pt x="10679215" y="0"/>
                    <a:pt x="10757988" y="85073"/>
                  </a:cubicBezTo>
                  <a:cubicBezTo>
                    <a:pt x="10800966" y="131488"/>
                    <a:pt x="10802035" y="240224"/>
                    <a:pt x="10802439" y="320281"/>
                  </a:cubicBezTo>
                  <a:cubicBezTo>
                    <a:pt x="10802439" y="320281"/>
                    <a:pt x="10800735" y="3626703"/>
                    <a:pt x="10800735" y="4373090"/>
                  </a:cubicBezTo>
                  <a:cubicBezTo>
                    <a:pt x="10800735" y="4587249"/>
                    <a:pt x="10809883" y="4886428"/>
                    <a:pt x="10809883" y="4886428"/>
                  </a:cubicBezTo>
                  <a:cubicBezTo>
                    <a:pt x="10809883" y="5015097"/>
                    <a:pt x="10805713" y="5135675"/>
                    <a:pt x="10552875" y="5127541"/>
                  </a:cubicBezTo>
                  <a:cubicBezTo>
                    <a:pt x="10552875" y="5127541"/>
                    <a:pt x="10176403" y="5107242"/>
                    <a:pt x="9081481" y="5114841"/>
                  </a:cubicBezTo>
                  <a:cubicBezTo>
                    <a:pt x="2545013" y="5122975"/>
                    <a:pt x="304023" y="5135675"/>
                    <a:pt x="304023" y="5135675"/>
                  </a:cubicBezTo>
                  <a:cubicBezTo>
                    <a:pt x="132548" y="5135675"/>
                    <a:pt x="4213" y="5034605"/>
                    <a:pt x="8532" y="4832059"/>
                  </a:cubicBezTo>
                  <a:cubicBezTo>
                    <a:pt x="8532" y="4832059"/>
                    <a:pt x="9630" y="4333517"/>
                    <a:pt x="4815" y="1391373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49871" y="6042413"/>
            <a:ext cx="11432729" cy="3758427"/>
            <a:chOff x="0" y="0"/>
            <a:chExt cx="10821129" cy="5105739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10825342" cy="5105739"/>
            </a:xfrm>
            <a:custGeom>
              <a:avLst/>
              <a:gdLst/>
              <a:ahLst/>
              <a:cxnLst/>
              <a:rect l="l" t="t" r="r" b="b"/>
              <a:pathLst>
                <a:path w="10825342" h="5105739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3601935"/>
                    <a:pt x="10816195" y="4343154"/>
                  </a:cubicBezTo>
                  <a:cubicBezTo>
                    <a:pt x="10816195" y="4557313"/>
                    <a:pt x="10825342" y="4856492"/>
                    <a:pt x="10825342" y="4856492"/>
                  </a:cubicBezTo>
                  <a:cubicBezTo>
                    <a:pt x="10825342" y="4985161"/>
                    <a:pt x="10821173" y="5105739"/>
                    <a:pt x="10568335" y="5097604"/>
                  </a:cubicBezTo>
                  <a:cubicBezTo>
                    <a:pt x="10568335" y="5097604"/>
                    <a:pt x="10191862" y="5077306"/>
                    <a:pt x="9095459" y="5084904"/>
                  </a:cubicBezTo>
                  <a:cubicBezTo>
                    <a:pt x="2547822" y="5093039"/>
                    <a:pt x="304023" y="5105739"/>
                    <a:pt x="304023" y="5105739"/>
                  </a:cubicBezTo>
                  <a:cubicBezTo>
                    <a:pt x="132548" y="5105739"/>
                    <a:pt x="4213" y="5004670"/>
                    <a:pt x="8532" y="4802122"/>
                  </a:cubicBezTo>
                  <a:cubicBezTo>
                    <a:pt x="8532" y="4802122"/>
                    <a:pt x="9630" y="4303581"/>
                    <a:pt x="4815" y="138715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ADD92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806496" y="1081296"/>
            <a:ext cx="9157072" cy="3758427"/>
            <a:chOff x="0" y="0"/>
            <a:chExt cx="10821129" cy="5105739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10825342" cy="5105739"/>
            </a:xfrm>
            <a:custGeom>
              <a:avLst/>
              <a:gdLst/>
              <a:ahLst/>
              <a:cxnLst/>
              <a:rect l="l" t="t" r="r" b="b"/>
              <a:pathLst>
                <a:path w="10825342" h="5105739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3601935"/>
                    <a:pt x="10816195" y="4343154"/>
                  </a:cubicBezTo>
                  <a:cubicBezTo>
                    <a:pt x="10816195" y="4557313"/>
                    <a:pt x="10825342" y="4856492"/>
                    <a:pt x="10825342" y="4856492"/>
                  </a:cubicBezTo>
                  <a:cubicBezTo>
                    <a:pt x="10825342" y="4985161"/>
                    <a:pt x="10821173" y="5105739"/>
                    <a:pt x="10568335" y="5097604"/>
                  </a:cubicBezTo>
                  <a:cubicBezTo>
                    <a:pt x="10568335" y="5097604"/>
                    <a:pt x="10191862" y="5077306"/>
                    <a:pt x="9095459" y="5084904"/>
                  </a:cubicBezTo>
                  <a:cubicBezTo>
                    <a:pt x="2547822" y="5093039"/>
                    <a:pt x="304023" y="5105739"/>
                    <a:pt x="304023" y="5105739"/>
                  </a:cubicBezTo>
                  <a:cubicBezTo>
                    <a:pt x="132548" y="5105739"/>
                    <a:pt x="4213" y="5004670"/>
                    <a:pt x="8532" y="4802122"/>
                  </a:cubicBezTo>
                  <a:cubicBezTo>
                    <a:pt x="8532" y="4802122"/>
                    <a:pt x="9630" y="4303581"/>
                    <a:pt x="4815" y="138715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CDB4DB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2371235" y="6528617"/>
            <a:ext cx="10185549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ự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trung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thắn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Trung </a:t>
            </a:r>
            <a:r>
              <a:rPr lang="vi-VN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thà</a:t>
            </a: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, luôn </a:t>
            </a:r>
            <a:r>
              <a:rPr lang="vi-VN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 lên </a:t>
            </a:r>
            <a:r>
              <a:rPr lang="vi-VN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890086" y="1521755"/>
            <a:ext cx="8986326" cy="267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“trung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253140"/>
              </a:solidFill>
            </a:endParaRPr>
          </a:p>
        </p:txBody>
      </p:sp>
      <p:pic>
        <p:nvPicPr>
          <p:cNvPr id="19" name="Picture 11">
            <a:extLst>
              <a:ext uri="{FF2B5EF4-FFF2-40B4-BE49-F238E27FC236}">
                <a16:creationId xmlns:a16="http://schemas.microsoft.com/office/drawing/2014/main" id="{6EC76E6D-DD0B-4E81-B74F-E227E6257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434448">
            <a:off x="14086797" y="4724036"/>
            <a:ext cx="1450351" cy="2741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32352" y="2597110"/>
            <a:ext cx="7147215" cy="6661189"/>
            <a:chOff x="0" y="0"/>
            <a:chExt cx="8073578" cy="7529000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077790" cy="7528999"/>
            </a:xfrm>
            <a:custGeom>
              <a:avLst/>
              <a:gdLst/>
              <a:ahLst/>
              <a:cxnLst/>
              <a:rect l="l" t="t" r="r" b="b"/>
              <a:pathLst>
                <a:path w="8077790" h="7528999">
                  <a:moveTo>
                    <a:pt x="278431" y="16918"/>
                  </a:moveTo>
                  <a:cubicBezTo>
                    <a:pt x="278431" y="16918"/>
                    <a:pt x="604014" y="12258"/>
                    <a:pt x="1013916" y="12454"/>
                  </a:cubicBezTo>
                  <a:cubicBezTo>
                    <a:pt x="6417698" y="12671"/>
                    <a:pt x="7803722" y="0"/>
                    <a:pt x="7803722" y="0"/>
                  </a:cubicBezTo>
                  <a:cubicBezTo>
                    <a:pt x="7871186" y="0"/>
                    <a:pt x="7947124" y="0"/>
                    <a:pt x="8025896" y="85073"/>
                  </a:cubicBezTo>
                  <a:cubicBezTo>
                    <a:pt x="8068874" y="131488"/>
                    <a:pt x="8069942" y="240224"/>
                    <a:pt x="8070348" y="320281"/>
                  </a:cubicBezTo>
                  <a:cubicBezTo>
                    <a:pt x="8070348" y="320281"/>
                    <a:pt x="8068643" y="5606893"/>
                    <a:pt x="8068643" y="6766416"/>
                  </a:cubicBezTo>
                  <a:cubicBezTo>
                    <a:pt x="8068643" y="6980574"/>
                    <a:pt x="8077791" y="7279753"/>
                    <a:pt x="8077791" y="7279753"/>
                  </a:cubicBezTo>
                  <a:cubicBezTo>
                    <a:pt x="8077791" y="7408422"/>
                    <a:pt x="8073622" y="7528999"/>
                    <a:pt x="7820784" y="7520865"/>
                  </a:cubicBezTo>
                  <a:cubicBezTo>
                    <a:pt x="7820784" y="7520865"/>
                    <a:pt x="7444312" y="7500567"/>
                    <a:pt x="6611223" y="7508165"/>
                  </a:cubicBezTo>
                  <a:cubicBezTo>
                    <a:pt x="2048687" y="7516299"/>
                    <a:pt x="304023" y="7528999"/>
                    <a:pt x="304023" y="7528999"/>
                  </a:cubicBezTo>
                  <a:cubicBezTo>
                    <a:pt x="132548" y="7528999"/>
                    <a:pt x="4213" y="7427930"/>
                    <a:pt x="8532" y="7225383"/>
                  </a:cubicBezTo>
                  <a:cubicBezTo>
                    <a:pt x="8532" y="7225383"/>
                    <a:pt x="9630" y="6726842"/>
                    <a:pt x="4815" y="172857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0515600" y="3784908"/>
            <a:ext cx="6084994" cy="45172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</a:pPr>
            <a:r>
              <a:rPr lang="en-US" sz="4000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4000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vi-VN" sz="4000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thêm </a:t>
            </a:r>
            <a:r>
              <a:rPr lang="vi-VN" sz="4000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4000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4000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4000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4000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vi-VN" sz="4000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trung.</a:t>
            </a:r>
            <a:endParaRPr lang="en-US" sz="4000" i="1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 </a:t>
            </a:r>
            <a:r>
              <a:rPr lang="vi-VN" sz="4000" b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vi-VN" sz="4000" b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vi-VN" sz="4000" dirty="0"/>
              <a:t>trung </a:t>
            </a:r>
            <a:r>
              <a:rPr lang="vi-VN" sz="4000" dirty="0" err="1"/>
              <a:t>thành</a:t>
            </a:r>
            <a:r>
              <a:rPr lang="vi-VN" sz="4000" dirty="0"/>
              <a:t>, trung </a:t>
            </a:r>
            <a:r>
              <a:rPr lang="vi-VN" sz="4000" dirty="0" err="1"/>
              <a:t>hiếu</a:t>
            </a:r>
            <a:r>
              <a:rPr lang="vi-VN" sz="4000" dirty="0"/>
              <a:t>, trung kiên, trung </a:t>
            </a:r>
            <a:r>
              <a:rPr lang="vi-VN" sz="4000" dirty="0" err="1"/>
              <a:t>dũng</a:t>
            </a:r>
            <a:r>
              <a:rPr lang="vi-VN" sz="4000" dirty="0"/>
              <a:t>, trung </a:t>
            </a:r>
            <a:r>
              <a:rPr lang="vi-VN" sz="4000" dirty="0" err="1"/>
              <a:t>nghĩa</a:t>
            </a:r>
            <a:r>
              <a:rPr lang="vi-VN" sz="4000" dirty="0"/>
              <a:t>,…</a:t>
            </a:r>
            <a:r>
              <a:rPr lang="en-US" sz="4000" dirty="0">
                <a:solidFill>
                  <a:srgbClr val="25314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Freeform 13"/>
          <p:cNvSpPr/>
          <p:nvPr/>
        </p:nvSpPr>
        <p:spPr>
          <a:xfrm>
            <a:off x="8780992" y="8375223"/>
            <a:ext cx="1943916" cy="1636424"/>
          </a:xfrm>
          <a:custGeom>
            <a:avLst/>
            <a:gdLst/>
            <a:ahLst/>
            <a:cxnLst/>
            <a:rect l="l" t="t" r="r" b="b"/>
            <a:pathLst>
              <a:path w="1943916" h="1636424">
                <a:moveTo>
                  <a:pt x="0" y="0"/>
                </a:moveTo>
                <a:lnTo>
                  <a:pt x="1943916" y="0"/>
                </a:lnTo>
                <a:lnTo>
                  <a:pt x="1943916" y="1636424"/>
                </a:lnTo>
                <a:lnTo>
                  <a:pt x="0" y="1636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858269" y="1779549"/>
            <a:ext cx="10571461" cy="6727902"/>
            <a:chOff x="0" y="0"/>
            <a:chExt cx="3976518" cy="2530741"/>
          </a:xfrm>
        </p:grpSpPr>
        <p:sp>
          <p:nvSpPr>
            <p:cNvPr id="5" name="Freeform 5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142867" y="1960673"/>
            <a:ext cx="10002266" cy="6365654"/>
            <a:chOff x="0" y="0"/>
            <a:chExt cx="3976518" cy="2530741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0">
            <a:extLst>
              <a:ext uri="{FF2B5EF4-FFF2-40B4-BE49-F238E27FC236}">
                <a16:creationId xmlns:a16="http://schemas.microsoft.com/office/drawing/2014/main" id="{034224D7-735D-4540-8850-FFB7019A18BB}"/>
              </a:ext>
            </a:extLst>
          </p:cNvPr>
          <p:cNvSpPr txBox="1"/>
          <p:nvPr/>
        </p:nvSpPr>
        <p:spPr>
          <a:xfrm>
            <a:off x="4521466" y="4095916"/>
            <a:ext cx="9234792" cy="1618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1: CAU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00349" y="1548949"/>
            <a:ext cx="12687300" cy="995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6600" b="1" spc="135" dirty="0">
                <a:solidFill>
                  <a:srgbClr val="C00000"/>
                </a:solidFill>
                <a:cs typeface="Arial" panose="020B0604020202020204" pitchFamily="34" charset="0"/>
              </a:rPr>
              <a:t>NỘI DUNG BÀI HỌC</a:t>
            </a:r>
            <a:endParaRPr lang="en-US" sz="6600" b="1" spc="135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359517" y="3802932"/>
            <a:ext cx="4747877" cy="4765205"/>
          </a:xfrm>
          <a:custGeom>
            <a:avLst/>
            <a:gdLst/>
            <a:ahLst/>
            <a:cxnLst/>
            <a:rect l="l" t="t" r="r" b="b"/>
            <a:pathLst>
              <a:path w="4747877" h="4765205">
                <a:moveTo>
                  <a:pt x="0" y="0"/>
                </a:moveTo>
                <a:lnTo>
                  <a:pt x="4747877" y="0"/>
                </a:lnTo>
                <a:lnTo>
                  <a:pt x="4747877" y="4765205"/>
                </a:lnTo>
                <a:lnTo>
                  <a:pt x="0" y="4765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666703" y="3802932"/>
            <a:ext cx="4747877" cy="4765205"/>
          </a:xfrm>
          <a:custGeom>
            <a:avLst/>
            <a:gdLst/>
            <a:ahLst/>
            <a:cxnLst/>
            <a:rect l="l" t="t" r="r" b="b"/>
            <a:pathLst>
              <a:path w="4747877" h="4765205">
                <a:moveTo>
                  <a:pt x="0" y="0"/>
                </a:moveTo>
                <a:lnTo>
                  <a:pt x="4747878" y="0"/>
                </a:lnTo>
                <a:lnTo>
                  <a:pt x="4747878" y="4765205"/>
                </a:lnTo>
                <a:lnTo>
                  <a:pt x="0" y="47652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018821" y="3802932"/>
            <a:ext cx="4747877" cy="4765205"/>
          </a:xfrm>
          <a:custGeom>
            <a:avLst/>
            <a:gdLst/>
            <a:ahLst/>
            <a:cxnLst/>
            <a:rect l="l" t="t" r="r" b="b"/>
            <a:pathLst>
              <a:path w="4747877" h="4765205">
                <a:moveTo>
                  <a:pt x="0" y="0"/>
                </a:moveTo>
                <a:lnTo>
                  <a:pt x="4747877" y="0"/>
                </a:lnTo>
                <a:lnTo>
                  <a:pt x="4747877" y="4765205"/>
                </a:lnTo>
                <a:lnTo>
                  <a:pt x="0" y="47652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391458" y="4674949"/>
            <a:ext cx="4747877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  <a:p>
            <a:pPr marL="0" lvl="0" indent="0" algn="ctr">
              <a:lnSpc>
                <a:spcPct val="150000"/>
              </a:lnSpc>
            </a:pPr>
            <a:r>
              <a:rPr lang="vi-VN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vi-VN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vi-VN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400440" y="4674949"/>
            <a:ext cx="3280402" cy="20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  <a:p>
            <a:pPr marL="0" lvl="0" indent="0" algn="ctr">
              <a:lnSpc>
                <a:spcPct val="150000"/>
              </a:lnSpc>
            </a:pPr>
            <a:r>
              <a:rPr lang="vi-VN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vi-VN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414903" y="4674949"/>
            <a:ext cx="4117498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  <a:p>
            <a:pPr marL="0" lvl="0" indent="0" algn="ctr">
              <a:lnSpc>
                <a:spcPct val="150000"/>
              </a:lnSpc>
            </a:pPr>
            <a:r>
              <a:rPr lang="vi-VN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vi-VN" sz="4800" b="1" dirty="0">
                <a:latin typeface="Arial" panose="020B0604020202020204" pitchFamily="34" charset="0"/>
                <a:cs typeface="Arial" panose="020B0604020202020204" pitchFamily="34" charset="0"/>
              </a:rPr>
              <a:t> nâng cao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379</TotalTime>
  <Words>1165</Words>
  <Application>Microsoft Office PowerPoint</Application>
  <PresentationFormat>Custom</PresentationFormat>
  <Paragraphs>215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Malgun Gothic</vt:lpstr>
      <vt:lpstr>Calibri</vt:lpstr>
      <vt:lpstr>Times New Roman</vt:lpstr>
      <vt:lpstr>Trebuchet MS</vt:lpstr>
      <vt:lpstr>Wingdings 3</vt:lpstr>
      <vt:lpstr>Arial (Body)</vt:lpstr>
      <vt:lpstr>Arial</vt:lpstr>
      <vt:lpstr>Wingdings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Playful English Class Education Presentation</dc:title>
  <cp:lastModifiedBy>PC</cp:lastModifiedBy>
  <cp:revision>42</cp:revision>
  <dcterms:created xsi:type="dcterms:W3CDTF">2006-08-16T00:00:00Z</dcterms:created>
  <dcterms:modified xsi:type="dcterms:W3CDTF">2023-08-25T07:56:40Z</dcterms:modified>
  <dc:identifier>DAFqK1P4Hn0</dc:identifier>
</cp:coreProperties>
</file>