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85" r:id="rId6"/>
    <p:sldId id="265" r:id="rId7"/>
    <p:sldId id="259" r:id="rId8"/>
    <p:sldId id="312" r:id="rId9"/>
    <p:sldId id="315" r:id="rId10"/>
    <p:sldId id="316" r:id="rId11"/>
    <p:sldId id="311" r:id="rId12"/>
    <p:sldId id="313" r:id="rId13"/>
    <p:sldId id="317" r:id="rId14"/>
    <p:sldId id="318" r:id="rId15"/>
    <p:sldId id="26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Medium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  <p:embeddedFont>
      <p:font typeface="Nunito Light" panose="020B0604020202020204" charset="0"/>
      <p:regular r:id="rId31"/>
      <p:italic r:id="rId32"/>
    </p:embeddedFont>
    <p:embeddedFont>
      <p:font typeface="Bebas Neu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A73648-BA36-4CD7-A933-2AFE488D91ED}">
  <a:tblStyle styleId="{7AA73648-BA36-4CD7-A933-2AFE488D91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6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04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687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67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72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0a1c3ded63_0_1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0a1c3ded63_0_1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10b581ccf23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10b581ccf23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10a1ea10860_0_2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10a1ea10860_0_2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4" name="Google Shape;5704;g10b581ccf23_0_2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5" name="Google Shape;5705;g10b581ccf23_0_2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2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7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034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409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9988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69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3180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096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695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479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"/>
          <p:cNvSpPr txBox="1">
            <a:spLocks noGrp="1"/>
          </p:cNvSpPr>
          <p:nvPr>
            <p:ph type="title"/>
          </p:nvPr>
        </p:nvSpPr>
        <p:spPr>
          <a:xfrm>
            <a:off x="713225" y="1655400"/>
            <a:ext cx="45306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"/>
          <p:cNvSpPr txBox="1">
            <a:spLocks noGrp="1"/>
          </p:cNvSpPr>
          <p:nvPr>
            <p:ph type="subTitle" idx="1"/>
          </p:nvPr>
        </p:nvSpPr>
        <p:spPr>
          <a:xfrm>
            <a:off x="713225" y="2326199"/>
            <a:ext cx="45306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13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"/>
          <p:cNvSpPr txBox="1">
            <a:spLocks noGrp="1"/>
          </p:cNvSpPr>
          <p:nvPr>
            <p:ph type="title" hasCustomPrompt="1"/>
          </p:nvPr>
        </p:nvSpPr>
        <p:spPr>
          <a:xfrm>
            <a:off x="1349550" y="1276850"/>
            <a:ext cx="6444900" cy="19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11"/>
          <p:cNvSpPr txBox="1">
            <a:spLocks noGrp="1"/>
          </p:cNvSpPr>
          <p:nvPr>
            <p:ph type="subTitle" idx="1"/>
          </p:nvPr>
        </p:nvSpPr>
        <p:spPr>
          <a:xfrm>
            <a:off x="1349550" y="3188750"/>
            <a:ext cx="64449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47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3"/>
          <p:cNvSpPr txBox="1">
            <a:spLocks noGrp="1"/>
          </p:cNvSpPr>
          <p:nvPr>
            <p:ph type="title"/>
          </p:nvPr>
        </p:nvSpPr>
        <p:spPr>
          <a:xfrm>
            <a:off x="713175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9" name="Google Shape;1249;p13"/>
          <p:cNvSpPr txBox="1">
            <a:spLocks noGrp="1"/>
          </p:cNvSpPr>
          <p:nvPr>
            <p:ph type="subTitle" idx="1"/>
          </p:nvPr>
        </p:nvSpPr>
        <p:spPr>
          <a:xfrm>
            <a:off x="713175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3"/>
          <p:cNvSpPr txBox="1">
            <a:spLocks noGrp="1"/>
          </p:cNvSpPr>
          <p:nvPr>
            <p:ph type="title" idx="2"/>
          </p:nvPr>
        </p:nvSpPr>
        <p:spPr>
          <a:xfrm>
            <a:off x="3299211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1" name="Google Shape;1251;p13"/>
          <p:cNvSpPr txBox="1">
            <a:spLocks noGrp="1"/>
          </p:cNvSpPr>
          <p:nvPr>
            <p:ph type="subTitle" idx="3"/>
          </p:nvPr>
        </p:nvSpPr>
        <p:spPr>
          <a:xfrm>
            <a:off x="3299213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3"/>
          <p:cNvSpPr txBox="1">
            <a:spLocks noGrp="1"/>
          </p:cNvSpPr>
          <p:nvPr>
            <p:ph type="title" idx="4"/>
          </p:nvPr>
        </p:nvSpPr>
        <p:spPr>
          <a:xfrm>
            <a:off x="713175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subTitle" idx="5"/>
          </p:nvPr>
        </p:nvSpPr>
        <p:spPr>
          <a:xfrm>
            <a:off x="713175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3"/>
          <p:cNvSpPr txBox="1">
            <a:spLocks noGrp="1"/>
          </p:cNvSpPr>
          <p:nvPr>
            <p:ph type="title" idx="6"/>
          </p:nvPr>
        </p:nvSpPr>
        <p:spPr>
          <a:xfrm>
            <a:off x="3299212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subTitle" idx="7"/>
          </p:nvPr>
        </p:nvSpPr>
        <p:spPr>
          <a:xfrm>
            <a:off x="3299213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8"/>
          </p:nvPr>
        </p:nvSpPr>
        <p:spPr>
          <a:xfrm>
            <a:off x="5885229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9"/>
          </p:nvPr>
        </p:nvSpPr>
        <p:spPr>
          <a:xfrm>
            <a:off x="5885233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13"/>
          </p:nvPr>
        </p:nvSpPr>
        <p:spPr>
          <a:xfrm>
            <a:off x="5885230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subTitle" idx="14"/>
          </p:nvPr>
        </p:nvSpPr>
        <p:spPr>
          <a:xfrm>
            <a:off x="5885233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3"/>
          <p:cNvSpPr txBox="1">
            <a:spLocks noGrp="1"/>
          </p:cNvSpPr>
          <p:nvPr>
            <p:ph type="title" idx="15" hasCustomPrompt="1"/>
          </p:nvPr>
        </p:nvSpPr>
        <p:spPr>
          <a:xfrm>
            <a:off x="713175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16" hasCustomPrompt="1"/>
          </p:nvPr>
        </p:nvSpPr>
        <p:spPr>
          <a:xfrm>
            <a:off x="713200" y="2972363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7" hasCustomPrompt="1"/>
          </p:nvPr>
        </p:nvSpPr>
        <p:spPr>
          <a:xfrm>
            <a:off x="3299220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title" idx="18" hasCustomPrompt="1"/>
          </p:nvPr>
        </p:nvSpPr>
        <p:spPr>
          <a:xfrm>
            <a:off x="3299220" y="3036038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9" hasCustomPrompt="1"/>
          </p:nvPr>
        </p:nvSpPr>
        <p:spPr>
          <a:xfrm>
            <a:off x="5885238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5" name="Google Shape;1265;p13"/>
          <p:cNvSpPr txBox="1">
            <a:spLocks noGrp="1"/>
          </p:cNvSpPr>
          <p:nvPr>
            <p:ph type="title" idx="20" hasCustomPrompt="1"/>
          </p:nvPr>
        </p:nvSpPr>
        <p:spPr>
          <a:xfrm>
            <a:off x="5885238" y="3036038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6" name="Google Shape;1266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05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099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"/>
          <p:cNvSpPr txBox="1">
            <a:spLocks noGrp="1"/>
          </p:cNvSpPr>
          <p:nvPr>
            <p:ph type="title"/>
          </p:nvPr>
        </p:nvSpPr>
        <p:spPr>
          <a:xfrm>
            <a:off x="713225" y="1379700"/>
            <a:ext cx="5715300" cy="23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97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1"/>
          <p:cNvSpPr txBox="1">
            <a:spLocks noGrp="1"/>
          </p:cNvSpPr>
          <p:nvPr>
            <p:ph type="title"/>
          </p:nvPr>
        </p:nvSpPr>
        <p:spPr>
          <a:xfrm>
            <a:off x="1359875" y="1658000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5" name="Google Shape;1625;p21"/>
          <p:cNvSpPr txBox="1">
            <a:spLocks noGrp="1"/>
          </p:cNvSpPr>
          <p:nvPr>
            <p:ph type="subTitle" idx="1"/>
          </p:nvPr>
        </p:nvSpPr>
        <p:spPr>
          <a:xfrm>
            <a:off x="1359875" y="20449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1"/>
          <p:cNvSpPr txBox="1">
            <a:spLocks noGrp="1"/>
          </p:cNvSpPr>
          <p:nvPr>
            <p:ph type="title" idx="2"/>
          </p:nvPr>
        </p:nvSpPr>
        <p:spPr>
          <a:xfrm>
            <a:off x="4438832" y="1658000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7" name="Google Shape;1627;p21"/>
          <p:cNvSpPr txBox="1">
            <a:spLocks noGrp="1"/>
          </p:cNvSpPr>
          <p:nvPr>
            <p:ph type="subTitle" idx="3"/>
          </p:nvPr>
        </p:nvSpPr>
        <p:spPr>
          <a:xfrm>
            <a:off x="4438830" y="20449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1"/>
          <p:cNvSpPr txBox="1">
            <a:spLocks noGrp="1"/>
          </p:cNvSpPr>
          <p:nvPr>
            <p:ph type="title" idx="4"/>
          </p:nvPr>
        </p:nvSpPr>
        <p:spPr>
          <a:xfrm>
            <a:off x="3218225" y="3091325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9" name="Google Shape;1629;p21"/>
          <p:cNvSpPr txBox="1">
            <a:spLocks noGrp="1"/>
          </p:cNvSpPr>
          <p:nvPr>
            <p:ph type="subTitle" idx="5"/>
          </p:nvPr>
        </p:nvSpPr>
        <p:spPr>
          <a:xfrm>
            <a:off x="3218225" y="34783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0" name="Google Shape;1630;p21"/>
          <p:cNvSpPr txBox="1">
            <a:spLocks noGrp="1"/>
          </p:cNvSpPr>
          <p:nvPr>
            <p:ph type="title" idx="6"/>
          </p:nvPr>
        </p:nvSpPr>
        <p:spPr>
          <a:xfrm>
            <a:off x="6297182" y="3091325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1" name="Google Shape;1631;p21"/>
          <p:cNvSpPr txBox="1">
            <a:spLocks noGrp="1"/>
          </p:cNvSpPr>
          <p:nvPr>
            <p:ph type="subTitle" idx="7"/>
          </p:nvPr>
        </p:nvSpPr>
        <p:spPr>
          <a:xfrm>
            <a:off x="6297180" y="34783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1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581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2711500" y="1118050"/>
            <a:ext cx="5719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"/>
          <p:cNvSpPr txBox="1">
            <a:spLocks noGrp="1"/>
          </p:cNvSpPr>
          <p:nvPr>
            <p:ph type="subTitle" idx="1"/>
          </p:nvPr>
        </p:nvSpPr>
        <p:spPr>
          <a:xfrm>
            <a:off x="2711500" y="1853750"/>
            <a:ext cx="5719200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307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824426" y="2371050"/>
            <a:ext cx="40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3824426" y="1529250"/>
            <a:ext cx="40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824425" y="3212850"/>
            <a:ext cx="40143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90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728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58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70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691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96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79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Box 434">
            <a:extLst>
              <a:ext uri="{FF2B5EF4-FFF2-40B4-BE49-F238E27FC236}">
                <a16:creationId xmlns:a16="http://schemas.microsoft.com/office/drawing/2014/main" id="{B14C9592-272A-4656-9BCE-B11369B34BF7}"/>
              </a:ext>
            </a:extLst>
          </p:cNvPr>
          <p:cNvSpPr txBox="1"/>
          <p:nvPr/>
        </p:nvSpPr>
        <p:spPr>
          <a:xfrm>
            <a:off x="975935" y="1684417"/>
            <a:ext cx="722283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</a:rPr>
              <a:t>NHIỆT LIỆT CHÀO MỪNG CÁC EM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</a:rPr>
              <a:t>ĐẾN VỚI BUỔI HỌC HÔM NAY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p36"/>
          <p:cNvSpPr txBox="1">
            <a:spLocks noGrp="1"/>
          </p:cNvSpPr>
          <p:nvPr>
            <p:ph type="title"/>
          </p:nvPr>
        </p:nvSpPr>
        <p:spPr>
          <a:xfrm>
            <a:off x="2968633" y="279850"/>
            <a:ext cx="3206733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ĐÁP ÁN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695278-8796-427E-9B7C-9BFA915C3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44236"/>
              </p:ext>
            </p:extLst>
          </p:nvPr>
        </p:nvGraphicFramePr>
        <p:xfrm>
          <a:off x="1027019" y="1852379"/>
          <a:ext cx="7323666" cy="1788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61833">
                  <a:extLst>
                    <a:ext uri="{9D8B030D-6E8A-4147-A177-3AD203B41FA5}">
                      <a16:colId xmlns:a16="http://schemas.microsoft.com/office/drawing/2014/main" val="1061507335"/>
                    </a:ext>
                  </a:extLst>
                </a:gridCol>
                <a:gridCol w="3661833">
                  <a:extLst>
                    <a:ext uri="{9D8B030D-6E8A-4147-A177-3AD203B41FA5}">
                      <a16:colId xmlns:a16="http://schemas.microsoft.com/office/drawing/2014/main" val="249237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Nhóm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Danh </a:t>
                      </a:r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từ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7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i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Tên </a:t>
                      </a:r>
                      <a:r>
                        <a:rPr lang="vi-VN" sz="1800" i="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người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Nguyễn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Hiền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Trần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Thái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Tông.</a:t>
                      </a:r>
                      <a:endParaRPr lang="vi-VN" sz="24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669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Tên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địa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lý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Dương A,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Thắng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Trực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Định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24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09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18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" name="Google Shape;4442;p37"/>
          <p:cNvSpPr/>
          <p:nvPr/>
        </p:nvSpPr>
        <p:spPr>
          <a:xfrm flipH="1">
            <a:off x="2044969" y="9942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70EEA-44B9-4178-9B94-24F0F92411C5}"/>
              </a:ext>
            </a:extLst>
          </p:cNvPr>
          <p:cNvSpPr txBox="1"/>
          <p:nvPr/>
        </p:nvSpPr>
        <p:spPr>
          <a:xfrm>
            <a:off x="946542" y="1306028"/>
            <a:ext cx="382772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latin typeface="+mn-lt"/>
            </a:endParaRPr>
          </a:p>
        </p:txBody>
      </p:sp>
      <p:pic>
        <p:nvPicPr>
          <p:cNvPr id="233" name="Picture 5">
            <a:extLst>
              <a:ext uri="{FF2B5EF4-FFF2-40B4-BE49-F238E27FC236}">
                <a16:creationId xmlns:a16="http://schemas.microsoft.com/office/drawing/2014/main" id="{B309B650-7868-4C0D-BA54-35E599B7C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243571">
            <a:off x="113603" y="2738736"/>
            <a:ext cx="1091021" cy="8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981174" y="1988454"/>
            <a:ext cx="5715300" cy="1000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3: VIẾT ĐOẠN VĂN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102" name="Google Shape;9102;p62"/>
          <p:cNvSpPr/>
          <p:nvPr/>
        </p:nvSpPr>
        <p:spPr>
          <a:xfrm flipH="1">
            <a:off x="829144" y="49370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32104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37"/>
          <p:cNvSpPr/>
          <p:nvPr/>
        </p:nvSpPr>
        <p:spPr>
          <a:xfrm>
            <a:off x="4763660" y="3984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B7505-6CCF-44EF-BE57-2C8D4837FB32}"/>
              </a:ext>
            </a:extLst>
          </p:cNvPr>
          <p:cNvSpPr txBox="1"/>
          <p:nvPr/>
        </p:nvSpPr>
        <p:spPr>
          <a:xfrm>
            <a:off x="1391030" y="1967456"/>
            <a:ext cx="684563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thương, ngoan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em.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sân,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Sau khi 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xong,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luôn khen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tham gia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“Em yêu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ADC1D9E-C0EA-4AB8-AF98-042C174ABA50}"/>
              </a:ext>
            </a:extLst>
          </p:cNvPr>
          <p:cNvSpPr/>
          <p:nvPr/>
        </p:nvSpPr>
        <p:spPr>
          <a:xfrm>
            <a:off x="601606" y="1644504"/>
            <a:ext cx="2071616" cy="350874"/>
          </a:xfrm>
          <a:prstGeom prst="homePlat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Gợi</a:t>
            </a:r>
            <a:r>
              <a:rPr lang="vi-VN" sz="1800" b="1" i="1" dirty="0">
                <a:solidFill>
                  <a:schemeClr val="tx1">
                    <a:lumMod val="10000"/>
                  </a:schemeClr>
                </a:solidFill>
              </a:rPr>
              <a:t> ý </a:t>
            </a:r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trả</a:t>
            </a:r>
            <a:r>
              <a:rPr lang="vi-VN" sz="1800" b="1" i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lời</a:t>
            </a:r>
            <a:endParaRPr lang="vi-VN" sz="1800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61654C-4882-4638-8661-9E3381A62248}"/>
              </a:ext>
            </a:extLst>
          </p:cNvPr>
          <p:cNvCxnSpPr>
            <a:cxnSpLocks/>
          </p:cNvCxnSpPr>
          <p:nvPr/>
        </p:nvCxnSpPr>
        <p:spPr>
          <a:xfrm>
            <a:off x="1509823" y="2381693"/>
            <a:ext cx="40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D10AD16-2456-42D7-9CDA-13080994687F}"/>
              </a:ext>
            </a:extLst>
          </p:cNvPr>
          <p:cNvCxnSpPr>
            <a:cxnSpLocks/>
          </p:cNvCxnSpPr>
          <p:nvPr/>
        </p:nvCxnSpPr>
        <p:spPr>
          <a:xfrm>
            <a:off x="2217793" y="2381693"/>
            <a:ext cx="621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282D44B-5955-423E-B2DB-15E6B2A731A0}"/>
              </a:ext>
            </a:extLst>
          </p:cNvPr>
          <p:cNvCxnSpPr>
            <a:cxnSpLocks/>
          </p:cNvCxnSpPr>
          <p:nvPr/>
        </p:nvCxnSpPr>
        <p:spPr>
          <a:xfrm>
            <a:off x="6131442" y="2371060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3DC1945-8D51-4FA5-839B-A7CF5433AEC9}"/>
              </a:ext>
            </a:extLst>
          </p:cNvPr>
          <p:cNvCxnSpPr>
            <a:cxnSpLocks/>
          </p:cNvCxnSpPr>
          <p:nvPr/>
        </p:nvCxnSpPr>
        <p:spPr>
          <a:xfrm>
            <a:off x="6655982" y="2363972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AA3850-AED1-4741-9926-F728D8660CC7}"/>
              </a:ext>
            </a:extLst>
          </p:cNvPr>
          <p:cNvCxnSpPr>
            <a:cxnSpLocks/>
          </p:cNvCxnSpPr>
          <p:nvPr/>
        </p:nvCxnSpPr>
        <p:spPr>
          <a:xfrm>
            <a:off x="7169890" y="2356884"/>
            <a:ext cx="272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FD4C323-E299-4865-B6FE-D2995E68391E}"/>
              </a:ext>
            </a:extLst>
          </p:cNvPr>
          <p:cNvCxnSpPr>
            <a:cxnSpLocks/>
          </p:cNvCxnSpPr>
          <p:nvPr/>
        </p:nvCxnSpPr>
        <p:spPr>
          <a:xfrm>
            <a:off x="2124305" y="2768009"/>
            <a:ext cx="40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CCEBB2E-6DDA-413D-ABAB-9DD3E192A400}"/>
              </a:ext>
            </a:extLst>
          </p:cNvPr>
          <p:cNvCxnSpPr>
            <a:cxnSpLocks/>
          </p:cNvCxnSpPr>
          <p:nvPr/>
        </p:nvCxnSpPr>
        <p:spPr>
          <a:xfrm>
            <a:off x="5426150" y="2768009"/>
            <a:ext cx="559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313A6E7-EB38-4DC8-A0BC-7884BB5D566A}"/>
              </a:ext>
            </a:extLst>
          </p:cNvPr>
          <p:cNvCxnSpPr>
            <a:cxnSpLocks/>
          </p:cNvCxnSpPr>
          <p:nvPr/>
        </p:nvCxnSpPr>
        <p:spPr>
          <a:xfrm>
            <a:off x="7065336" y="2768009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722202F-B75D-4A23-97F8-8511EB863943}"/>
              </a:ext>
            </a:extLst>
          </p:cNvPr>
          <p:cNvCxnSpPr>
            <a:cxnSpLocks/>
          </p:cNvCxnSpPr>
          <p:nvPr/>
        </p:nvCxnSpPr>
        <p:spPr>
          <a:xfrm>
            <a:off x="7634179" y="2768009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7F5E6725-A9E6-4484-B4F4-E320E4B9C6EF}"/>
              </a:ext>
            </a:extLst>
          </p:cNvPr>
          <p:cNvCxnSpPr>
            <a:cxnSpLocks/>
          </p:cNvCxnSpPr>
          <p:nvPr/>
        </p:nvCxnSpPr>
        <p:spPr>
          <a:xfrm>
            <a:off x="2124305" y="3161414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428BAF3-EB79-4C27-BB7F-69DF8ACAED22}"/>
              </a:ext>
            </a:extLst>
          </p:cNvPr>
          <p:cNvCxnSpPr>
            <a:cxnSpLocks/>
          </p:cNvCxnSpPr>
          <p:nvPr/>
        </p:nvCxnSpPr>
        <p:spPr>
          <a:xfrm>
            <a:off x="4237976" y="3161414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57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901;p62">
            <a:extLst>
              <a:ext uri="{FF2B5EF4-FFF2-40B4-BE49-F238E27FC236}">
                <a16:creationId xmlns:a16="http://schemas.microsoft.com/office/drawing/2014/main" id="{A3E3F3CC-ED42-416E-A182-F0496663B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350" y="409184"/>
            <a:ext cx="5715300" cy="849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CỦNG CỐ - DẶN DÒ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931B23-22A5-4E57-84F8-5F62D7747DE2}"/>
              </a:ext>
            </a:extLst>
          </p:cNvPr>
          <p:cNvSpPr/>
          <p:nvPr/>
        </p:nvSpPr>
        <p:spPr>
          <a:xfrm>
            <a:off x="2256611" y="1625453"/>
            <a:ext cx="1935125" cy="233916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61A6D3-8288-4954-91E9-8438DAADE149}"/>
              </a:ext>
            </a:extLst>
          </p:cNvPr>
          <p:cNvSpPr/>
          <p:nvPr/>
        </p:nvSpPr>
        <p:spPr>
          <a:xfrm>
            <a:off x="5045885" y="1625453"/>
            <a:ext cx="1935125" cy="233916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3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1" name="Google Shape;5331;p39"/>
          <p:cNvSpPr/>
          <p:nvPr/>
        </p:nvSpPr>
        <p:spPr>
          <a:xfrm flipH="1">
            <a:off x="4039285" y="394387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8901;p62">
            <a:extLst>
              <a:ext uri="{FF2B5EF4-FFF2-40B4-BE49-F238E27FC236}">
                <a16:creationId xmlns:a16="http://schemas.microsoft.com/office/drawing/2014/main" id="{8F6C68A9-4CDB-48EF-941B-6925DA834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394" y="2164114"/>
            <a:ext cx="6884984" cy="1000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  <a:latin typeface="+mn-lt"/>
              </a:rPr>
              <a:t>BÀI HỌC KẾT THÚC</a:t>
            </a:r>
            <a:br>
              <a:rPr lang="vi-VN" sz="3200" dirty="0">
                <a:solidFill>
                  <a:srgbClr val="C00000"/>
                </a:solidFill>
                <a:latin typeface="+mn-lt"/>
              </a:rPr>
            </a:br>
            <a:r>
              <a:rPr lang="vi-VN" sz="3200" dirty="0">
                <a:solidFill>
                  <a:srgbClr val="C00000"/>
                </a:solidFill>
                <a:latin typeface="+mn-lt"/>
              </a:rPr>
              <a:t>CẢM ƠN CÁC EM ĐÃ LẮNG NGHE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p37"/>
          <p:cNvSpPr txBox="1">
            <a:spLocks noGrp="1"/>
          </p:cNvSpPr>
          <p:nvPr>
            <p:ph type="title"/>
          </p:nvPr>
        </p:nvSpPr>
        <p:spPr>
          <a:xfrm>
            <a:off x="2567941" y="267176"/>
            <a:ext cx="417036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KHỞI ĐỘNG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373" name="Google Shape;4373;p37"/>
          <p:cNvGrpSpPr/>
          <p:nvPr/>
        </p:nvGrpSpPr>
        <p:grpSpPr>
          <a:xfrm rot="10800000">
            <a:off x="2567941" y="4466683"/>
            <a:ext cx="543589" cy="564021"/>
            <a:chOff x="1843825" y="3806950"/>
            <a:chExt cx="1608250" cy="1668700"/>
          </a:xfrm>
        </p:grpSpPr>
        <p:sp>
          <p:nvSpPr>
            <p:cNvPr id="4374" name="Google Shape;4374;p3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37"/>
          <p:cNvSpPr/>
          <p:nvPr/>
        </p:nvSpPr>
        <p:spPr>
          <a:xfrm>
            <a:off x="4763660" y="3984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53A543F-7D70-4F68-AE8B-5B38B76FF826}"/>
              </a:ext>
            </a:extLst>
          </p:cNvPr>
          <p:cNvSpPr/>
          <p:nvPr/>
        </p:nvSpPr>
        <p:spPr>
          <a:xfrm>
            <a:off x="1481667" y="1126208"/>
            <a:ext cx="3090333" cy="1261393"/>
          </a:xfrm>
          <a:prstGeom prst="wedgeRoundRectCallout">
            <a:avLst>
              <a:gd name="adj1" fmla="val 88467"/>
              <a:gd name="adj2" fmla="val 4743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Em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hãy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phân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biệt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danh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từ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chung, danh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từ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riêng.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AD5FA2-F017-4004-9681-2667D07B1B56}"/>
              </a:ext>
            </a:extLst>
          </p:cNvPr>
          <p:cNvSpPr/>
          <p:nvPr/>
        </p:nvSpPr>
        <p:spPr>
          <a:xfrm>
            <a:off x="1232082" y="2841049"/>
            <a:ext cx="4377509" cy="199979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hoa.</a:t>
            </a:r>
            <a:endParaRPr lang="vi-VN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4" name="Picture 5">
            <a:extLst>
              <a:ext uri="{FF2B5EF4-FFF2-40B4-BE49-F238E27FC236}">
                <a16:creationId xmlns:a16="http://schemas.microsoft.com/office/drawing/2014/main" id="{0B206C63-F8FA-423F-B530-B4D78677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9145227">
            <a:off x="642757" y="2193540"/>
            <a:ext cx="1022190" cy="75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27">
            <a:extLst>
              <a:ext uri="{FF2B5EF4-FFF2-40B4-BE49-F238E27FC236}">
                <a16:creationId xmlns:a16="http://schemas.microsoft.com/office/drawing/2014/main" id="{02BF73C4-3F07-4A92-9D2F-BACC117E971D}"/>
              </a:ext>
            </a:extLst>
          </p:cNvPr>
          <p:cNvSpPr txBox="1"/>
          <p:nvPr/>
        </p:nvSpPr>
        <p:spPr>
          <a:xfrm>
            <a:off x="464130" y="1738681"/>
            <a:ext cx="8708783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LUYỆN TẬP VỀ DANH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p35"/>
          <p:cNvSpPr txBox="1">
            <a:spLocks noGrp="1"/>
          </p:cNvSpPr>
          <p:nvPr>
            <p:ph type="title"/>
          </p:nvPr>
        </p:nvSpPr>
        <p:spPr>
          <a:xfrm>
            <a:off x="1939888" y="623979"/>
            <a:ext cx="5347061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  <p:sp>
        <p:nvSpPr>
          <p:cNvPr id="4222" name="Google Shape;4222;p35"/>
          <p:cNvSpPr/>
          <p:nvPr/>
        </p:nvSpPr>
        <p:spPr>
          <a:xfrm>
            <a:off x="7148660" y="4637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35"/>
          <p:cNvSpPr/>
          <p:nvPr/>
        </p:nvSpPr>
        <p:spPr>
          <a:xfrm>
            <a:off x="7470249" y="766277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595075-7C55-403C-85F1-4FABBC965639}"/>
              </a:ext>
            </a:extLst>
          </p:cNvPr>
          <p:cNvSpPr/>
          <p:nvPr/>
        </p:nvSpPr>
        <p:spPr>
          <a:xfrm>
            <a:off x="949286" y="1926109"/>
            <a:ext cx="2236151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D84D29B0-87AA-42A5-B1EE-16E057856188}"/>
              </a:ext>
            </a:extLst>
          </p:cNvPr>
          <p:cNvSpPr/>
          <p:nvPr/>
        </p:nvSpPr>
        <p:spPr>
          <a:xfrm>
            <a:off x="3506736" y="1892120"/>
            <a:ext cx="2238085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529DB5BF-2F88-4032-9650-28AB15F4594F}"/>
              </a:ext>
            </a:extLst>
          </p:cNvPr>
          <p:cNvSpPr/>
          <p:nvPr/>
        </p:nvSpPr>
        <p:spPr>
          <a:xfrm>
            <a:off x="6068789" y="1870988"/>
            <a:ext cx="2236716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501C23-1513-438D-86E3-85ABF813696F}"/>
              </a:ext>
            </a:extLst>
          </p:cNvPr>
          <p:cNvSpPr/>
          <p:nvPr/>
        </p:nvSpPr>
        <p:spPr>
          <a:xfrm>
            <a:off x="2706605" y="1687215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0CD5231-401C-4292-8627-8D29CDFB4AA2}"/>
              </a:ext>
            </a:extLst>
          </p:cNvPr>
          <p:cNvSpPr/>
          <p:nvPr/>
        </p:nvSpPr>
        <p:spPr>
          <a:xfrm>
            <a:off x="5199024" y="1666083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endParaRPr lang="vi-VN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825D6E5-D727-4E8E-985B-02CAA4FFE802}"/>
              </a:ext>
            </a:extLst>
          </p:cNvPr>
          <p:cNvSpPr/>
          <p:nvPr/>
        </p:nvSpPr>
        <p:spPr>
          <a:xfrm>
            <a:off x="7798308" y="1621581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endParaRPr lang="vi-VN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7" grpId="0" animBg="1"/>
      <p:bldP spid="178" grpId="0" animBg="1"/>
      <p:bldP spid="39" grpId="0" animBg="1"/>
      <p:bldP spid="180" grpId="0" animBg="1"/>
      <p:bldP spid="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1068058" y="1616962"/>
            <a:ext cx="5715300" cy="1958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1</a:t>
            </a:r>
            <a:br>
              <a:rPr lang="vi-VN" sz="2600" dirty="0">
                <a:solidFill>
                  <a:srgbClr val="C00000"/>
                </a:solidFill>
                <a:latin typeface="+mn-lt"/>
              </a:rPr>
            </a:br>
            <a:r>
              <a:rPr lang="vi-VN" sz="26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VÀ SẮP XẾP CÁC DANH TỪ CHUNG VÀO NHÓM THÍCH HỢP 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F2F455D-2A20-430D-B2A7-D14C96C0E4B9}"/>
              </a:ext>
            </a:extLst>
          </p:cNvPr>
          <p:cNvSpPr/>
          <p:nvPr/>
        </p:nvSpPr>
        <p:spPr>
          <a:xfrm>
            <a:off x="609267" y="235126"/>
            <a:ext cx="7897320" cy="616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Bài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1: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0A602-1B3A-4343-91E6-FD2D3E047742}"/>
              </a:ext>
            </a:extLst>
          </p:cNvPr>
          <p:cNvSpPr txBox="1"/>
          <p:nvPr/>
        </p:nvSpPr>
        <p:spPr>
          <a:xfrm>
            <a:off x="1026672" y="1057276"/>
            <a:ext cx="723909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Buổi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sáng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gà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xóm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te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te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gáy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con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lợn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chuồng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đã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ủn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ỉn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đòi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ăn. Trên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mái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nhà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làn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khói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bếp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lan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nhẹ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Mọi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người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tập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trung ở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đầu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cụ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phụ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lão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đang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trồng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vải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thiều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dưới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bãi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Hôm nay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Chủ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nhật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bạn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học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sinh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lớp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4B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cũng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ra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2DDBAD-A398-4450-8449-2E549BF67BE4}"/>
              </a:ext>
            </a:extLst>
          </p:cNvPr>
          <p:cNvCxnSpPr/>
          <p:nvPr/>
        </p:nvCxnSpPr>
        <p:spPr>
          <a:xfrm>
            <a:off x="1093350" y="1473200"/>
            <a:ext cx="104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DDFE3C6-8492-465E-B958-E2DC577ACEF6}"/>
              </a:ext>
            </a:extLst>
          </p:cNvPr>
          <p:cNvCxnSpPr/>
          <p:nvPr/>
        </p:nvCxnSpPr>
        <p:spPr>
          <a:xfrm>
            <a:off x="2668150" y="1473200"/>
            <a:ext cx="104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9CC6EDE-90FB-4A49-B62C-6F09A3E94D11}"/>
              </a:ext>
            </a:extLst>
          </p:cNvPr>
          <p:cNvCxnSpPr>
            <a:cxnSpLocks/>
          </p:cNvCxnSpPr>
          <p:nvPr/>
        </p:nvCxnSpPr>
        <p:spPr>
          <a:xfrm>
            <a:off x="5590053" y="1432057"/>
            <a:ext cx="803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53BCE01-19EC-457E-A6A2-73BD125C8848}"/>
              </a:ext>
            </a:extLst>
          </p:cNvPr>
          <p:cNvCxnSpPr>
            <a:cxnSpLocks/>
          </p:cNvCxnSpPr>
          <p:nvPr/>
        </p:nvCxnSpPr>
        <p:spPr>
          <a:xfrm>
            <a:off x="7118410" y="1458052"/>
            <a:ext cx="713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13109AC-B64A-4BF9-B93D-AB4A92126C6F}"/>
              </a:ext>
            </a:extLst>
          </p:cNvPr>
          <p:cNvCxnSpPr>
            <a:cxnSpLocks/>
          </p:cNvCxnSpPr>
          <p:nvPr/>
        </p:nvCxnSpPr>
        <p:spPr>
          <a:xfrm>
            <a:off x="3083017" y="1882576"/>
            <a:ext cx="85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FAEBBD4-C634-4BF4-AE57-127D80DD85D9}"/>
              </a:ext>
            </a:extLst>
          </p:cNvPr>
          <p:cNvCxnSpPr>
            <a:cxnSpLocks/>
          </p:cNvCxnSpPr>
          <p:nvPr/>
        </p:nvCxnSpPr>
        <p:spPr>
          <a:xfrm>
            <a:off x="4739276" y="1877085"/>
            <a:ext cx="85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549A70-7272-4B3F-84C7-6FDD8232EC15}"/>
              </a:ext>
            </a:extLst>
          </p:cNvPr>
          <p:cNvCxnSpPr>
            <a:cxnSpLocks/>
          </p:cNvCxnSpPr>
          <p:nvPr/>
        </p:nvCxnSpPr>
        <p:spPr>
          <a:xfrm>
            <a:off x="5674720" y="1877085"/>
            <a:ext cx="38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89D729F-5408-4E07-8690-8BABBA5FFCF4}"/>
              </a:ext>
            </a:extLst>
          </p:cNvPr>
          <p:cNvCxnSpPr>
            <a:cxnSpLocks/>
          </p:cNvCxnSpPr>
          <p:nvPr/>
        </p:nvCxnSpPr>
        <p:spPr>
          <a:xfrm>
            <a:off x="2294201" y="1484642"/>
            <a:ext cx="272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p36"/>
          <p:cNvSpPr txBox="1">
            <a:spLocks noGrp="1"/>
          </p:cNvSpPr>
          <p:nvPr>
            <p:ph type="title"/>
          </p:nvPr>
        </p:nvSpPr>
        <p:spPr>
          <a:xfrm>
            <a:off x="2968633" y="279850"/>
            <a:ext cx="3206733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ĐÁP ÁN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695278-8796-427E-9B7C-9BFA915C3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54719"/>
              </p:ext>
            </p:extLst>
          </p:nvPr>
        </p:nvGraphicFramePr>
        <p:xfrm>
          <a:off x="1027019" y="1331383"/>
          <a:ext cx="7323666" cy="32054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61833">
                  <a:extLst>
                    <a:ext uri="{9D8B030D-6E8A-4147-A177-3AD203B41FA5}">
                      <a16:colId xmlns:a16="http://schemas.microsoft.com/office/drawing/2014/main" val="1061507335"/>
                    </a:ext>
                  </a:extLst>
                </a:gridCol>
                <a:gridCol w="3661833">
                  <a:extLst>
                    <a:ext uri="{9D8B030D-6E8A-4147-A177-3AD203B41FA5}">
                      <a16:colId xmlns:a16="http://schemas.microsoft.com/office/drawing/2014/main" val="249237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Nhóm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Danh </a:t>
                      </a:r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từ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7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người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hàng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xóm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người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cụ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phụ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lão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bạn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học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sinh.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669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vật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chuồng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mái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nhà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(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làn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khói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bếp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đầu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làng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đồng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vải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thiều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bãi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09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con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vật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gà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(con)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lợn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2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thời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gian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buổi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sáng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hôm nay,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Chủ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nhật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0694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1092558" y="1260990"/>
            <a:ext cx="5715300" cy="23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2</a:t>
            </a:r>
            <a:br>
              <a:rPr lang="vi-VN" sz="2600" dirty="0">
                <a:solidFill>
                  <a:srgbClr val="C00000"/>
                </a:solidFill>
                <a:latin typeface="+mn-lt"/>
              </a:rPr>
            </a:br>
            <a:r>
              <a:rPr lang="vi-VN" sz="2600" dirty="0">
                <a:solidFill>
                  <a:srgbClr val="C00000"/>
                </a:solidFill>
                <a:latin typeface="+mn-lt"/>
              </a:rPr>
              <a:t>XẾP CÁC DANH TỪ RIÊNG VÀO NHÓM THÍCH HỢP 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1488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17021-85AD-48F0-9835-D8B367C42FCB}"/>
              </a:ext>
            </a:extLst>
          </p:cNvPr>
          <p:cNvSpPr txBox="1"/>
          <p:nvPr/>
        </p:nvSpPr>
        <p:spPr>
          <a:xfrm>
            <a:off x="4272020" y="295276"/>
            <a:ext cx="452110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Bài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2: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Xếp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riêng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vào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nhóm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thích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hợp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1800" dirty="0" err="1"/>
              <a:t>Nguyễn</a:t>
            </a:r>
            <a:r>
              <a:rPr lang="vi-VN" sz="1800" dirty="0"/>
              <a:t> </a:t>
            </a:r>
            <a:r>
              <a:rPr lang="vi-VN" sz="1800" dirty="0" err="1"/>
              <a:t>Hiền</a:t>
            </a:r>
            <a:r>
              <a:rPr lang="vi-VN" sz="1800" dirty="0"/>
              <a:t> quê ở thôn Dương A, nay </a:t>
            </a:r>
            <a:r>
              <a:rPr lang="vi-VN" sz="1800" dirty="0" err="1"/>
              <a:t>thuộc</a:t>
            </a:r>
            <a:r>
              <a:rPr lang="vi-VN" sz="1800" dirty="0"/>
              <a:t> </a:t>
            </a:r>
            <a:r>
              <a:rPr lang="vi-VN" sz="1800" dirty="0" err="1"/>
              <a:t>xã</a:t>
            </a:r>
            <a:r>
              <a:rPr lang="vi-VN" sz="1800" dirty="0"/>
              <a:t> Nam </a:t>
            </a:r>
            <a:r>
              <a:rPr lang="vi-VN" sz="1800" dirty="0" err="1"/>
              <a:t>Thắng</a:t>
            </a:r>
            <a:r>
              <a:rPr lang="vi-VN" sz="1800" dirty="0"/>
              <a:t>, </a:t>
            </a:r>
            <a:r>
              <a:rPr lang="vi-VN" sz="1800" dirty="0" err="1"/>
              <a:t>huyện</a:t>
            </a:r>
            <a:r>
              <a:rPr lang="vi-VN" sz="1800" dirty="0"/>
              <a:t> Nam </a:t>
            </a:r>
            <a:r>
              <a:rPr lang="vi-VN" sz="1800" dirty="0" err="1"/>
              <a:t>Trực</a:t>
            </a:r>
            <a:r>
              <a:rPr lang="vi-VN" sz="1800" dirty="0"/>
              <a:t>, </a:t>
            </a:r>
            <a:r>
              <a:rPr lang="vi-VN" sz="1800" dirty="0" err="1"/>
              <a:t>tỉnh</a:t>
            </a:r>
            <a:r>
              <a:rPr lang="vi-VN" sz="1800" dirty="0"/>
              <a:t> Nam </a:t>
            </a:r>
            <a:r>
              <a:rPr lang="vi-VN" sz="1800" dirty="0" err="1"/>
              <a:t>Định</a:t>
            </a:r>
            <a:r>
              <a:rPr lang="vi-VN" sz="1800" dirty="0"/>
              <a:t>. Ông </a:t>
            </a:r>
            <a:r>
              <a:rPr lang="vi-VN" sz="1800" dirty="0" err="1"/>
              <a:t>nổi</a:t>
            </a:r>
            <a:r>
              <a:rPr lang="vi-VN" sz="1800" dirty="0"/>
              <a:t> </a:t>
            </a:r>
            <a:r>
              <a:rPr lang="vi-VN" sz="1800" dirty="0" err="1"/>
              <a:t>tiếng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thần</a:t>
            </a:r>
            <a:r>
              <a:rPr lang="vi-VN" sz="1800" dirty="0"/>
              <a:t> </a:t>
            </a:r>
            <a:r>
              <a:rPr lang="vi-VN" sz="1800" dirty="0" err="1"/>
              <a:t>đồng</a:t>
            </a:r>
            <a:r>
              <a:rPr lang="vi-VN" sz="1800" dirty="0"/>
              <a:t>. </a:t>
            </a:r>
            <a:r>
              <a:rPr lang="vi-VN" sz="1800" dirty="0" err="1"/>
              <a:t>Dưới</a:t>
            </a:r>
            <a:r>
              <a:rPr lang="vi-VN" sz="1800" dirty="0"/>
              <a:t> </a:t>
            </a:r>
            <a:r>
              <a:rPr lang="vi-VN" sz="1800" dirty="0" err="1"/>
              <a:t>thời</a:t>
            </a:r>
            <a:r>
              <a:rPr lang="vi-VN" sz="1800" dirty="0"/>
              <a:t> vua </a:t>
            </a:r>
            <a:r>
              <a:rPr lang="vi-VN" sz="1800" dirty="0" err="1"/>
              <a:t>Trần</a:t>
            </a:r>
            <a:r>
              <a:rPr lang="vi-VN" sz="1800" dirty="0"/>
              <a:t> </a:t>
            </a:r>
            <a:r>
              <a:rPr lang="vi-VN" sz="1800" dirty="0" err="1"/>
              <a:t>Thái</a:t>
            </a:r>
            <a:r>
              <a:rPr lang="vi-VN" sz="1800" dirty="0"/>
              <a:t> Tông, ông </a:t>
            </a:r>
            <a:r>
              <a:rPr lang="vi-VN" sz="1800" dirty="0" err="1"/>
              <a:t>đồ</a:t>
            </a:r>
            <a:r>
              <a:rPr lang="vi-VN" sz="1800" dirty="0"/>
              <a:t> </a:t>
            </a:r>
            <a:r>
              <a:rPr lang="vi-VN" sz="1800" dirty="0" err="1"/>
              <a:t>Trạng</a:t>
            </a:r>
            <a:r>
              <a:rPr lang="vi-VN" sz="1800" dirty="0"/>
              <a:t> nguyên khi </a:t>
            </a:r>
            <a:r>
              <a:rPr lang="vi-VN" sz="1800" dirty="0" err="1"/>
              <a:t>mới</a:t>
            </a:r>
            <a:r>
              <a:rPr lang="vi-VN" sz="1800" dirty="0"/>
              <a:t> 12 </a:t>
            </a:r>
            <a:r>
              <a:rPr lang="vi-VN" sz="1800" dirty="0" err="1"/>
              <a:t>tuổi</a:t>
            </a:r>
            <a:r>
              <a:rPr lang="vi-VN" sz="1800" dirty="0"/>
              <a:t>.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C4D5C-8434-464A-B410-AA884EA96462}"/>
              </a:ext>
            </a:extLst>
          </p:cNvPr>
          <p:cNvGrpSpPr/>
          <p:nvPr/>
        </p:nvGrpSpPr>
        <p:grpSpPr>
          <a:xfrm>
            <a:off x="4574381" y="3478423"/>
            <a:ext cx="1927887" cy="810805"/>
            <a:chOff x="1554227" y="3219448"/>
            <a:chExt cx="1667132" cy="86677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CD62BD-CD63-4141-8514-FEEB94696895}"/>
                </a:ext>
              </a:extLst>
            </p:cNvPr>
            <p:cNvSpPr/>
            <p:nvPr/>
          </p:nvSpPr>
          <p:spPr>
            <a:xfrm>
              <a:off x="1554227" y="3219448"/>
              <a:ext cx="1527640" cy="866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BDB0A4-1289-4D93-80FA-B53AD36BBCF6}"/>
                </a:ext>
              </a:extLst>
            </p:cNvPr>
            <p:cNvSpPr/>
            <p:nvPr/>
          </p:nvSpPr>
          <p:spPr>
            <a:xfrm>
              <a:off x="1693719" y="3219448"/>
              <a:ext cx="1527640" cy="866776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Tên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người</a:t>
              </a:r>
              <a:endParaRPr lang="vi-VN" sz="1800" b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00C470-A4F9-48D1-BABC-B4F9C9C765CB}"/>
              </a:ext>
            </a:extLst>
          </p:cNvPr>
          <p:cNvGrpSpPr/>
          <p:nvPr/>
        </p:nvGrpSpPr>
        <p:grpSpPr>
          <a:xfrm>
            <a:off x="6862451" y="3478423"/>
            <a:ext cx="1930674" cy="810805"/>
            <a:chOff x="1554227" y="3219448"/>
            <a:chExt cx="1669542" cy="8667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3AD564-C2B6-4073-AFC4-B05ED49373BF}"/>
                </a:ext>
              </a:extLst>
            </p:cNvPr>
            <p:cNvSpPr/>
            <p:nvPr/>
          </p:nvSpPr>
          <p:spPr>
            <a:xfrm>
              <a:off x="1554227" y="3219448"/>
              <a:ext cx="1527640" cy="866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905A50-7BA4-470A-8590-AE7AF4630472}"/>
                </a:ext>
              </a:extLst>
            </p:cNvPr>
            <p:cNvSpPr/>
            <p:nvPr/>
          </p:nvSpPr>
          <p:spPr>
            <a:xfrm>
              <a:off x="1696129" y="3219448"/>
              <a:ext cx="1527640" cy="866776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Tên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địa</a:t>
              </a:r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lí</a:t>
              </a:r>
              <a:endParaRPr lang="vi-VN" sz="1800" b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D66C76-A406-455C-8DCD-38B0AD2EDB77}"/>
              </a:ext>
            </a:extLst>
          </p:cNvPr>
          <p:cNvCxnSpPr/>
          <p:nvPr/>
        </p:nvCxnSpPr>
        <p:spPr>
          <a:xfrm>
            <a:off x="4391247" y="1531088"/>
            <a:ext cx="1350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C30126-53B6-40C4-95AB-93CC83A51E84}"/>
              </a:ext>
            </a:extLst>
          </p:cNvPr>
          <p:cNvCxnSpPr>
            <a:cxnSpLocks/>
          </p:cNvCxnSpPr>
          <p:nvPr/>
        </p:nvCxnSpPr>
        <p:spPr>
          <a:xfrm>
            <a:off x="7127359" y="1531088"/>
            <a:ext cx="1059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4D90BA-957F-4622-9BD4-530649EBD573}"/>
              </a:ext>
            </a:extLst>
          </p:cNvPr>
          <p:cNvCxnSpPr>
            <a:cxnSpLocks/>
          </p:cNvCxnSpPr>
          <p:nvPr/>
        </p:nvCxnSpPr>
        <p:spPr>
          <a:xfrm>
            <a:off x="5453190" y="1939056"/>
            <a:ext cx="11708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ED928-E2A7-4E99-8CA3-7AE119042F61}"/>
              </a:ext>
            </a:extLst>
          </p:cNvPr>
          <p:cNvCxnSpPr>
            <a:cxnSpLocks/>
          </p:cNvCxnSpPr>
          <p:nvPr/>
        </p:nvCxnSpPr>
        <p:spPr>
          <a:xfrm>
            <a:off x="4845166" y="2349802"/>
            <a:ext cx="896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4D413D-B9F6-4CA3-8FA8-C115014D21EC}"/>
              </a:ext>
            </a:extLst>
          </p:cNvPr>
          <p:cNvCxnSpPr>
            <a:cxnSpLocks/>
          </p:cNvCxnSpPr>
          <p:nvPr/>
        </p:nvCxnSpPr>
        <p:spPr>
          <a:xfrm>
            <a:off x="6083847" y="2749915"/>
            <a:ext cx="16247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A7B674-E5F5-4879-9F1E-A5AF91318272}"/>
              </a:ext>
            </a:extLst>
          </p:cNvPr>
          <p:cNvCxnSpPr>
            <a:cxnSpLocks/>
          </p:cNvCxnSpPr>
          <p:nvPr/>
        </p:nvCxnSpPr>
        <p:spPr>
          <a:xfrm>
            <a:off x="7569317" y="1939056"/>
            <a:ext cx="1059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07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526</Words>
  <Application>Microsoft Office PowerPoint</Application>
  <PresentationFormat>On-screen Show (16:9)</PresentationFormat>
  <Paragraphs>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Open Sans Medium</vt:lpstr>
      <vt:lpstr>Times New Roman</vt:lpstr>
      <vt:lpstr>Trebuchet MS</vt:lpstr>
      <vt:lpstr>Wingdings 3</vt:lpstr>
      <vt:lpstr>Nunito Light</vt:lpstr>
      <vt:lpstr>Arial</vt:lpstr>
      <vt:lpstr>Bebas Neue</vt:lpstr>
      <vt:lpstr>Wingdings</vt:lpstr>
      <vt:lpstr>Facet</vt:lpstr>
      <vt:lpstr>PowerPoint Presentation</vt:lpstr>
      <vt:lpstr>KHỞI ĐỘNG</vt:lpstr>
      <vt:lpstr>PowerPoint Presentation</vt:lpstr>
      <vt:lpstr>NỘI DUNG BÀI HỌC</vt:lpstr>
      <vt:lpstr>HOẠT ĐỘNG 1 TÌM VÀ SẮP XẾP CÁC DANH TỪ CHUNG VÀO NHÓM THÍCH HỢP </vt:lpstr>
      <vt:lpstr>PowerPoint Presentation</vt:lpstr>
      <vt:lpstr>ĐÁP ÁN</vt:lpstr>
      <vt:lpstr>HOẠT ĐỘNG 2 XẾP CÁC DANH TỪ RIÊNG VÀO NHÓM THÍCH HỢP </vt:lpstr>
      <vt:lpstr>PowerPoint Presentation</vt:lpstr>
      <vt:lpstr>ĐÁP ÁN</vt:lpstr>
      <vt:lpstr>PowerPoint Presentation</vt:lpstr>
      <vt:lpstr>HOẠT ĐỘNG 3: VIẾT ĐOẠN VĂN</vt:lpstr>
      <vt:lpstr>PowerPoint Presentation</vt:lpstr>
      <vt:lpstr>CỦNG CỐ - DẶN DÒ</vt:lpstr>
      <vt:lpstr>BÀI HỌC KẾT THÚC CẢM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56</cp:revision>
  <dcterms:modified xsi:type="dcterms:W3CDTF">2023-08-25T09:16:09Z</dcterms:modified>
</cp:coreProperties>
</file>