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3"/>
  </p:notesMasterIdLst>
  <p:sldIdLst>
    <p:sldId id="260" r:id="rId2"/>
    <p:sldId id="257" r:id="rId3"/>
    <p:sldId id="258" r:id="rId4"/>
    <p:sldId id="262" r:id="rId5"/>
    <p:sldId id="259" r:id="rId6"/>
    <p:sldId id="263" r:id="rId7"/>
    <p:sldId id="292" r:id="rId8"/>
    <p:sldId id="290" r:id="rId9"/>
    <p:sldId id="289" r:id="rId10"/>
    <p:sldId id="293" r:id="rId11"/>
    <p:sldId id="295" r:id="rId12"/>
    <p:sldId id="294" r:id="rId13"/>
    <p:sldId id="296" r:id="rId14"/>
    <p:sldId id="297" r:id="rId15"/>
    <p:sldId id="298" r:id="rId16"/>
    <p:sldId id="299" r:id="rId17"/>
    <p:sldId id="300" r:id="rId18"/>
    <p:sldId id="286" r:id="rId19"/>
    <p:sldId id="291" r:id="rId20"/>
    <p:sldId id="301" r:id="rId21"/>
    <p:sldId id="272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atrick Hand" panose="020B0604020202020204" charset="0"/>
      <p:regular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  <p:embeddedFont>
      <p:font typeface="Wingdings 3" panose="05040102010807070707" pitchFamily="18" charset="2"/>
      <p:regular r:id="rId33"/>
    </p:embeddedFont>
    <p:embeddedFont>
      <p:font typeface="Lato" panose="020B0604020202020204" charset="0"/>
      <p:regular r:id="rId34"/>
      <p:bold r:id="rId35"/>
      <p:italic r:id="rId36"/>
      <p:boldItalic r:id="rId37"/>
    </p:embeddedFont>
    <p:embeddedFont>
      <p:font typeface="Roboto" panose="020B0604020202020204" charset="0"/>
      <p:regular r:id="rId38"/>
      <p:bold r:id="rId39"/>
      <p:italic r:id="rId40"/>
      <p:boldItalic r:id="rId41"/>
    </p:embeddedFont>
    <p:embeddedFont>
      <p:font typeface="Open Sans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1C18BD-DF07-457C-9A59-9046608D93D6}">
  <a:tblStyle styleId="{081C18BD-DF07-457C-9A59-9046608D93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486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3" name="Google Shape;3583;g9a0699419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4" name="Google Shape;3584;g9a0699419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4032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3" name="Google Shape;3583;g9a0699419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4" name="Google Shape;3584;g9a0699419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963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3" name="Google Shape;3583;g9a0699419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4" name="Google Shape;3584;g9a0699419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2059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3" name="Google Shape;3583;g9a0699419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4" name="Google Shape;3584;g9a0699419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765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3" name="Google Shape;3583;g9a0699419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4" name="Google Shape;3584;g9a0699419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642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3" name="Google Shape;3583;g9a0699419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4" name="Google Shape;3584;g9a0699419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2807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3" name="Google Shape;3583;g9a0699419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4" name="Google Shape;3584;g9a0699419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761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3" name="Google Shape;3583;g9a0699419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4" name="Google Shape;3584;g9a0699419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8370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5408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436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6077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9" name="Google Shape;3529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0" name="Google Shape;3530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3" name="Google Shape;3583;g9a0699419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4" name="Google Shape;3584;g9a0699419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106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1921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3" name="Google Shape;3583;g9a0699419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4" name="Google Shape;3584;g9a0699419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9501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1823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1644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76693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2807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027083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8450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3160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0985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073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24" name="Google Shape;2024;p13"/>
          <p:cNvSpPr txBox="1">
            <a:spLocks noGrp="1"/>
          </p:cNvSpPr>
          <p:nvPr>
            <p:ph type="subTitle" idx="1"/>
          </p:nvPr>
        </p:nvSpPr>
        <p:spPr>
          <a:xfrm>
            <a:off x="206906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5" name="Google Shape;2025;p13"/>
          <p:cNvSpPr txBox="1">
            <a:spLocks noGrp="1"/>
          </p:cNvSpPr>
          <p:nvPr>
            <p:ph type="title" idx="2"/>
          </p:nvPr>
        </p:nvSpPr>
        <p:spPr>
          <a:xfrm>
            <a:off x="2069063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6" name="Google Shape;2026;p13"/>
          <p:cNvSpPr txBox="1">
            <a:spLocks noGrp="1"/>
          </p:cNvSpPr>
          <p:nvPr>
            <p:ph type="title" idx="3" hasCustomPrompt="1"/>
          </p:nvPr>
        </p:nvSpPr>
        <p:spPr>
          <a:xfrm>
            <a:off x="2069100" y="1479061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27" name="Google Shape;2027;p13"/>
          <p:cNvSpPr txBox="1">
            <a:spLocks noGrp="1"/>
          </p:cNvSpPr>
          <p:nvPr>
            <p:ph type="subTitle" idx="4"/>
          </p:nvPr>
        </p:nvSpPr>
        <p:spPr>
          <a:xfrm>
            <a:off x="475893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8" name="Google Shape;2028;p13"/>
          <p:cNvSpPr txBox="1">
            <a:spLocks noGrp="1"/>
          </p:cNvSpPr>
          <p:nvPr>
            <p:ph type="title" idx="5"/>
          </p:nvPr>
        </p:nvSpPr>
        <p:spPr>
          <a:xfrm>
            <a:off x="4758936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9" name="Google Shape;2029;p13"/>
          <p:cNvSpPr txBox="1">
            <a:spLocks noGrp="1"/>
          </p:cNvSpPr>
          <p:nvPr>
            <p:ph type="title" idx="6" hasCustomPrompt="1"/>
          </p:nvPr>
        </p:nvSpPr>
        <p:spPr>
          <a:xfrm>
            <a:off x="4758946" y="147899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0" name="Google Shape;2030;p13"/>
          <p:cNvSpPr txBox="1">
            <a:spLocks noGrp="1"/>
          </p:cNvSpPr>
          <p:nvPr>
            <p:ph type="subTitle" idx="7"/>
          </p:nvPr>
        </p:nvSpPr>
        <p:spPr>
          <a:xfrm>
            <a:off x="2069063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1" name="Google Shape;2031;p13"/>
          <p:cNvSpPr txBox="1">
            <a:spLocks noGrp="1"/>
          </p:cNvSpPr>
          <p:nvPr>
            <p:ph type="title" idx="8"/>
          </p:nvPr>
        </p:nvSpPr>
        <p:spPr>
          <a:xfrm>
            <a:off x="2069063" y="38302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2" name="Google Shape;2032;p13"/>
          <p:cNvSpPr txBox="1">
            <a:spLocks noGrp="1"/>
          </p:cNvSpPr>
          <p:nvPr>
            <p:ph type="title" idx="9" hasCustomPrompt="1"/>
          </p:nvPr>
        </p:nvSpPr>
        <p:spPr>
          <a:xfrm>
            <a:off x="2069075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3" name="Google Shape;2033;p13"/>
          <p:cNvSpPr txBox="1">
            <a:spLocks noGrp="1"/>
          </p:cNvSpPr>
          <p:nvPr>
            <p:ph type="subTitle" idx="13"/>
          </p:nvPr>
        </p:nvSpPr>
        <p:spPr>
          <a:xfrm>
            <a:off x="4758933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4" name="Google Shape;2034;p13"/>
          <p:cNvSpPr txBox="1">
            <a:spLocks noGrp="1"/>
          </p:cNvSpPr>
          <p:nvPr>
            <p:ph type="title" idx="14"/>
          </p:nvPr>
        </p:nvSpPr>
        <p:spPr>
          <a:xfrm>
            <a:off x="4758936" y="38302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5" name="Google Shape;2035;p13"/>
          <p:cNvSpPr txBox="1">
            <a:spLocks noGrp="1"/>
          </p:cNvSpPr>
          <p:nvPr>
            <p:ph type="title" idx="15" hasCustomPrompt="1"/>
          </p:nvPr>
        </p:nvSpPr>
        <p:spPr>
          <a:xfrm>
            <a:off x="4758946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56049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338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2642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"/>
          <p:cNvSpPr txBox="1">
            <a:spLocks noGrp="1"/>
          </p:cNvSpPr>
          <p:nvPr>
            <p:ph type="title"/>
          </p:nvPr>
        </p:nvSpPr>
        <p:spPr>
          <a:xfrm>
            <a:off x="4489850" y="1441125"/>
            <a:ext cx="3680100" cy="1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47625"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1485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0800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7228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532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3418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458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5279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15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8913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1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9924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844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0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570;p41"/>
          <p:cNvSpPr txBox="1">
            <a:spLocks noGrp="1"/>
          </p:cNvSpPr>
          <p:nvPr>
            <p:ph type="title"/>
          </p:nvPr>
        </p:nvSpPr>
        <p:spPr>
          <a:xfrm>
            <a:off x="915879" y="1739468"/>
            <a:ext cx="732904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C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NHIỆT LIỆT CHÀO MỪNG CÁC EM HỌC SINH THAM DỰ BUỔI HỌC HÔM NAY</a:t>
            </a:r>
            <a:endParaRPr lang="vi-VN" sz="2800" dirty="0">
              <a:solidFill>
                <a:srgbClr val="C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25C782-9886-4BED-A2AB-405D461DB934}"/>
              </a:ext>
            </a:extLst>
          </p:cNvPr>
          <p:cNvSpPr txBox="1"/>
          <p:nvPr/>
        </p:nvSpPr>
        <p:spPr>
          <a:xfrm>
            <a:off x="3987612" y="994395"/>
            <a:ext cx="493598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sao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hôm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đi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hay?</a:t>
            </a:r>
            <a:endParaRPr lang="vi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Ông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khen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như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sao ông khen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như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1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C8E59F3-4884-49F1-884A-708F468AB975}"/>
              </a:ext>
            </a:extLst>
          </p:cNvPr>
          <p:cNvSpPr/>
          <p:nvPr/>
        </p:nvSpPr>
        <p:spPr>
          <a:xfrm>
            <a:off x="1900248" y="323221"/>
            <a:ext cx="5769632" cy="520161"/>
          </a:xfrm>
          <a:custGeom>
            <a:avLst/>
            <a:gdLst>
              <a:gd name="connsiteX0" fmla="*/ 0 w 5769632"/>
              <a:gd name="connsiteY0" fmla="*/ 0 h 520161"/>
              <a:gd name="connsiteX1" fmla="*/ 583374 w 5769632"/>
              <a:gd name="connsiteY1" fmla="*/ 0 h 520161"/>
              <a:gd name="connsiteX2" fmla="*/ 1109051 w 5769632"/>
              <a:gd name="connsiteY2" fmla="*/ 0 h 520161"/>
              <a:gd name="connsiteX3" fmla="*/ 1807818 w 5769632"/>
              <a:gd name="connsiteY3" fmla="*/ 0 h 520161"/>
              <a:gd name="connsiteX4" fmla="*/ 2506585 w 5769632"/>
              <a:gd name="connsiteY4" fmla="*/ 0 h 520161"/>
              <a:gd name="connsiteX5" fmla="*/ 3089958 w 5769632"/>
              <a:gd name="connsiteY5" fmla="*/ 0 h 520161"/>
              <a:gd name="connsiteX6" fmla="*/ 3731029 w 5769632"/>
              <a:gd name="connsiteY6" fmla="*/ 0 h 520161"/>
              <a:gd name="connsiteX7" fmla="*/ 4487492 w 5769632"/>
              <a:gd name="connsiteY7" fmla="*/ 0 h 520161"/>
              <a:gd name="connsiteX8" fmla="*/ 5186258 w 5769632"/>
              <a:gd name="connsiteY8" fmla="*/ 0 h 520161"/>
              <a:gd name="connsiteX9" fmla="*/ 5769632 w 5769632"/>
              <a:gd name="connsiteY9" fmla="*/ 0 h 520161"/>
              <a:gd name="connsiteX10" fmla="*/ 5769632 w 5769632"/>
              <a:gd name="connsiteY10" fmla="*/ 520161 h 520161"/>
              <a:gd name="connsiteX11" fmla="*/ 5243954 w 5769632"/>
              <a:gd name="connsiteY11" fmla="*/ 520161 h 520161"/>
              <a:gd name="connsiteX12" fmla="*/ 4602884 w 5769632"/>
              <a:gd name="connsiteY12" fmla="*/ 520161 h 520161"/>
              <a:gd name="connsiteX13" fmla="*/ 4134903 w 5769632"/>
              <a:gd name="connsiteY13" fmla="*/ 520161 h 520161"/>
              <a:gd name="connsiteX14" fmla="*/ 3436136 w 5769632"/>
              <a:gd name="connsiteY14" fmla="*/ 520161 h 520161"/>
              <a:gd name="connsiteX15" fmla="*/ 2737370 w 5769632"/>
              <a:gd name="connsiteY15" fmla="*/ 520161 h 520161"/>
              <a:gd name="connsiteX16" fmla="*/ 2153996 w 5769632"/>
              <a:gd name="connsiteY16" fmla="*/ 520161 h 520161"/>
              <a:gd name="connsiteX17" fmla="*/ 1628318 w 5769632"/>
              <a:gd name="connsiteY17" fmla="*/ 520161 h 520161"/>
              <a:gd name="connsiteX18" fmla="*/ 987248 w 5769632"/>
              <a:gd name="connsiteY18" fmla="*/ 520161 h 520161"/>
              <a:gd name="connsiteX19" fmla="*/ 0 w 5769632"/>
              <a:gd name="connsiteY19" fmla="*/ 520161 h 520161"/>
              <a:gd name="connsiteX20" fmla="*/ 0 w 5769632"/>
              <a:gd name="connsiteY20" fmla="*/ 0 h 52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69632" h="520161" extrusionOk="0">
                <a:moveTo>
                  <a:pt x="0" y="0"/>
                </a:moveTo>
                <a:cubicBezTo>
                  <a:pt x="269268" y="-3050"/>
                  <a:pt x="412858" y="16870"/>
                  <a:pt x="583374" y="0"/>
                </a:cubicBezTo>
                <a:cubicBezTo>
                  <a:pt x="753890" y="-16870"/>
                  <a:pt x="859776" y="10107"/>
                  <a:pt x="1109051" y="0"/>
                </a:cubicBezTo>
                <a:cubicBezTo>
                  <a:pt x="1358326" y="-10107"/>
                  <a:pt x="1534245" y="1474"/>
                  <a:pt x="1807818" y="0"/>
                </a:cubicBezTo>
                <a:cubicBezTo>
                  <a:pt x="2081391" y="-1474"/>
                  <a:pt x="2316751" y="-29719"/>
                  <a:pt x="2506585" y="0"/>
                </a:cubicBezTo>
                <a:cubicBezTo>
                  <a:pt x="2696419" y="29719"/>
                  <a:pt x="2808413" y="-22286"/>
                  <a:pt x="3089958" y="0"/>
                </a:cubicBezTo>
                <a:cubicBezTo>
                  <a:pt x="3371503" y="22286"/>
                  <a:pt x="3441044" y="12481"/>
                  <a:pt x="3731029" y="0"/>
                </a:cubicBezTo>
                <a:cubicBezTo>
                  <a:pt x="4021014" y="-12481"/>
                  <a:pt x="4219428" y="-37703"/>
                  <a:pt x="4487492" y="0"/>
                </a:cubicBezTo>
                <a:cubicBezTo>
                  <a:pt x="4755556" y="37703"/>
                  <a:pt x="4963093" y="-646"/>
                  <a:pt x="5186258" y="0"/>
                </a:cubicBezTo>
                <a:cubicBezTo>
                  <a:pt x="5409423" y="646"/>
                  <a:pt x="5593717" y="21653"/>
                  <a:pt x="5769632" y="0"/>
                </a:cubicBezTo>
                <a:cubicBezTo>
                  <a:pt x="5760315" y="140926"/>
                  <a:pt x="5776113" y="267022"/>
                  <a:pt x="5769632" y="520161"/>
                </a:cubicBezTo>
                <a:cubicBezTo>
                  <a:pt x="5606745" y="541126"/>
                  <a:pt x="5349490" y="499900"/>
                  <a:pt x="5243954" y="520161"/>
                </a:cubicBezTo>
                <a:cubicBezTo>
                  <a:pt x="5138418" y="540422"/>
                  <a:pt x="4893117" y="492747"/>
                  <a:pt x="4602884" y="520161"/>
                </a:cubicBezTo>
                <a:cubicBezTo>
                  <a:pt x="4312651" y="547576"/>
                  <a:pt x="4255359" y="522759"/>
                  <a:pt x="4134903" y="520161"/>
                </a:cubicBezTo>
                <a:cubicBezTo>
                  <a:pt x="4014447" y="517563"/>
                  <a:pt x="3728391" y="540501"/>
                  <a:pt x="3436136" y="520161"/>
                </a:cubicBezTo>
                <a:cubicBezTo>
                  <a:pt x="3143881" y="499821"/>
                  <a:pt x="2994932" y="519970"/>
                  <a:pt x="2737370" y="520161"/>
                </a:cubicBezTo>
                <a:cubicBezTo>
                  <a:pt x="2479808" y="520352"/>
                  <a:pt x="2408458" y="540759"/>
                  <a:pt x="2153996" y="520161"/>
                </a:cubicBezTo>
                <a:cubicBezTo>
                  <a:pt x="1899534" y="499563"/>
                  <a:pt x="1861590" y="539800"/>
                  <a:pt x="1628318" y="520161"/>
                </a:cubicBezTo>
                <a:cubicBezTo>
                  <a:pt x="1395046" y="500522"/>
                  <a:pt x="1133548" y="509099"/>
                  <a:pt x="987248" y="520161"/>
                </a:cubicBezTo>
                <a:cubicBezTo>
                  <a:pt x="840948" y="531224"/>
                  <a:pt x="396579" y="516348"/>
                  <a:pt x="0" y="520161"/>
                </a:cubicBezTo>
                <a:cubicBezTo>
                  <a:pt x="19972" y="353181"/>
                  <a:pt x="-3714" y="13949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6868618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0000"/>
                </a:solidFill>
              </a:rPr>
              <a:t>Câu 1: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sao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hôm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đi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FDFDF50-77CA-470E-B763-3B8C4F5390EF}"/>
              </a:ext>
            </a:extLst>
          </p:cNvPr>
          <p:cNvSpPr/>
          <p:nvPr/>
        </p:nvSpPr>
        <p:spPr>
          <a:xfrm>
            <a:off x="3858457" y="2566909"/>
            <a:ext cx="754602" cy="52016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267596-6914-4C94-BA79-75685838912E}"/>
              </a:ext>
            </a:extLst>
          </p:cNvPr>
          <p:cNvSpPr txBox="1"/>
          <p:nvPr/>
        </p:nvSpPr>
        <p:spPr>
          <a:xfrm>
            <a:off x="5139064" y="2183224"/>
            <a:ext cx="2920754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quan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784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C8E59F3-4884-49F1-884A-708F468AB975}"/>
              </a:ext>
            </a:extLst>
          </p:cNvPr>
          <p:cNvSpPr/>
          <p:nvPr/>
        </p:nvSpPr>
        <p:spPr>
          <a:xfrm>
            <a:off x="1900248" y="323221"/>
            <a:ext cx="5769632" cy="520161"/>
          </a:xfrm>
          <a:custGeom>
            <a:avLst/>
            <a:gdLst>
              <a:gd name="connsiteX0" fmla="*/ 0 w 5769632"/>
              <a:gd name="connsiteY0" fmla="*/ 0 h 520161"/>
              <a:gd name="connsiteX1" fmla="*/ 583374 w 5769632"/>
              <a:gd name="connsiteY1" fmla="*/ 0 h 520161"/>
              <a:gd name="connsiteX2" fmla="*/ 1109051 w 5769632"/>
              <a:gd name="connsiteY2" fmla="*/ 0 h 520161"/>
              <a:gd name="connsiteX3" fmla="*/ 1807818 w 5769632"/>
              <a:gd name="connsiteY3" fmla="*/ 0 h 520161"/>
              <a:gd name="connsiteX4" fmla="*/ 2506585 w 5769632"/>
              <a:gd name="connsiteY4" fmla="*/ 0 h 520161"/>
              <a:gd name="connsiteX5" fmla="*/ 3089958 w 5769632"/>
              <a:gd name="connsiteY5" fmla="*/ 0 h 520161"/>
              <a:gd name="connsiteX6" fmla="*/ 3731029 w 5769632"/>
              <a:gd name="connsiteY6" fmla="*/ 0 h 520161"/>
              <a:gd name="connsiteX7" fmla="*/ 4487492 w 5769632"/>
              <a:gd name="connsiteY7" fmla="*/ 0 h 520161"/>
              <a:gd name="connsiteX8" fmla="*/ 5186258 w 5769632"/>
              <a:gd name="connsiteY8" fmla="*/ 0 h 520161"/>
              <a:gd name="connsiteX9" fmla="*/ 5769632 w 5769632"/>
              <a:gd name="connsiteY9" fmla="*/ 0 h 520161"/>
              <a:gd name="connsiteX10" fmla="*/ 5769632 w 5769632"/>
              <a:gd name="connsiteY10" fmla="*/ 520161 h 520161"/>
              <a:gd name="connsiteX11" fmla="*/ 5243954 w 5769632"/>
              <a:gd name="connsiteY11" fmla="*/ 520161 h 520161"/>
              <a:gd name="connsiteX12" fmla="*/ 4602884 w 5769632"/>
              <a:gd name="connsiteY12" fmla="*/ 520161 h 520161"/>
              <a:gd name="connsiteX13" fmla="*/ 4134903 w 5769632"/>
              <a:gd name="connsiteY13" fmla="*/ 520161 h 520161"/>
              <a:gd name="connsiteX14" fmla="*/ 3436136 w 5769632"/>
              <a:gd name="connsiteY14" fmla="*/ 520161 h 520161"/>
              <a:gd name="connsiteX15" fmla="*/ 2737370 w 5769632"/>
              <a:gd name="connsiteY15" fmla="*/ 520161 h 520161"/>
              <a:gd name="connsiteX16" fmla="*/ 2153996 w 5769632"/>
              <a:gd name="connsiteY16" fmla="*/ 520161 h 520161"/>
              <a:gd name="connsiteX17" fmla="*/ 1628318 w 5769632"/>
              <a:gd name="connsiteY17" fmla="*/ 520161 h 520161"/>
              <a:gd name="connsiteX18" fmla="*/ 987248 w 5769632"/>
              <a:gd name="connsiteY18" fmla="*/ 520161 h 520161"/>
              <a:gd name="connsiteX19" fmla="*/ 0 w 5769632"/>
              <a:gd name="connsiteY19" fmla="*/ 520161 h 520161"/>
              <a:gd name="connsiteX20" fmla="*/ 0 w 5769632"/>
              <a:gd name="connsiteY20" fmla="*/ 0 h 52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69632" h="520161" extrusionOk="0">
                <a:moveTo>
                  <a:pt x="0" y="0"/>
                </a:moveTo>
                <a:cubicBezTo>
                  <a:pt x="269268" y="-3050"/>
                  <a:pt x="412858" y="16870"/>
                  <a:pt x="583374" y="0"/>
                </a:cubicBezTo>
                <a:cubicBezTo>
                  <a:pt x="753890" y="-16870"/>
                  <a:pt x="859776" y="10107"/>
                  <a:pt x="1109051" y="0"/>
                </a:cubicBezTo>
                <a:cubicBezTo>
                  <a:pt x="1358326" y="-10107"/>
                  <a:pt x="1534245" y="1474"/>
                  <a:pt x="1807818" y="0"/>
                </a:cubicBezTo>
                <a:cubicBezTo>
                  <a:pt x="2081391" y="-1474"/>
                  <a:pt x="2316751" y="-29719"/>
                  <a:pt x="2506585" y="0"/>
                </a:cubicBezTo>
                <a:cubicBezTo>
                  <a:pt x="2696419" y="29719"/>
                  <a:pt x="2808413" y="-22286"/>
                  <a:pt x="3089958" y="0"/>
                </a:cubicBezTo>
                <a:cubicBezTo>
                  <a:pt x="3371503" y="22286"/>
                  <a:pt x="3441044" y="12481"/>
                  <a:pt x="3731029" y="0"/>
                </a:cubicBezTo>
                <a:cubicBezTo>
                  <a:pt x="4021014" y="-12481"/>
                  <a:pt x="4219428" y="-37703"/>
                  <a:pt x="4487492" y="0"/>
                </a:cubicBezTo>
                <a:cubicBezTo>
                  <a:pt x="4755556" y="37703"/>
                  <a:pt x="4963093" y="-646"/>
                  <a:pt x="5186258" y="0"/>
                </a:cubicBezTo>
                <a:cubicBezTo>
                  <a:pt x="5409423" y="646"/>
                  <a:pt x="5593717" y="21653"/>
                  <a:pt x="5769632" y="0"/>
                </a:cubicBezTo>
                <a:cubicBezTo>
                  <a:pt x="5760315" y="140926"/>
                  <a:pt x="5776113" y="267022"/>
                  <a:pt x="5769632" y="520161"/>
                </a:cubicBezTo>
                <a:cubicBezTo>
                  <a:pt x="5606745" y="541126"/>
                  <a:pt x="5349490" y="499900"/>
                  <a:pt x="5243954" y="520161"/>
                </a:cubicBezTo>
                <a:cubicBezTo>
                  <a:pt x="5138418" y="540422"/>
                  <a:pt x="4893117" y="492747"/>
                  <a:pt x="4602884" y="520161"/>
                </a:cubicBezTo>
                <a:cubicBezTo>
                  <a:pt x="4312651" y="547576"/>
                  <a:pt x="4255359" y="522759"/>
                  <a:pt x="4134903" y="520161"/>
                </a:cubicBezTo>
                <a:cubicBezTo>
                  <a:pt x="4014447" y="517563"/>
                  <a:pt x="3728391" y="540501"/>
                  <a:pt x="3436136" y="520161"/>
                </a:cubicBezTo>
                <a:cubicBezTo>
                  <a:pt x="3143881" y="499821"/>
                  <a:pt x="2994932" y="519970"/>
                  <a:pt x="2737370" y="520161"/>
                </a:cubicBezTo>
                <a:cubicBezTo>
                  <a:pt x="2479808" y="520352"/>
                  <a:pt x="2408458" y="540759"/>
                  <a:pt x="2153996" y="520161"/>
                </a:cubicBezTo>
                <a:cubicBezTo>
                  <a:pt x="1899534" y="499563"/>
                  <a:pt x="1861590" y="539800"/>
                  <a:pt x="1628318" y="520161"/>
                </a:cubicBezTo>
                <a:cubicBezTo>
                  <a:pt x="1395046" y="500522"/>
                  <a:pt x="1133548" y="509099"/>
                  <a:pt x="987248" y="520161"/>
                </a:cubicBezTo>
                <a:cubicBezTo>
                  <a:pt x="840948" y="531224"/>
                  <a:pt x="396579" y="516348"/>
                  <a:pt x="0" y="520161"/>
                </a:cubicBezTo>
                <a:cubicBezTo>
                  <a:pt x="19972" y="353181"/>
                  <a:pt x="-3714" y="13949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6868618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0000"/>
                </a:solidFill>
              </a:rPr>
              <a:t>Câu 2: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FDFDF50-77CA-470E-B763-3B8C4F5390EF}"/>
              </a:ext>
            </a:extLst>
          </p:cNvPr>
          <p:cNvSpPr/>
          <p:nvPr/>
        </p:nvSpPr>
        <p:spPr>
          <a:xfrm>
            <a:off x="4030462" y="2566909"/>
            <a:ext cx="754602" cy="52016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267596-6914-4C94-BA79-75685838912E}"/>
              </a:ext>
            </a:extLst>
          </p:cNvPr>
          <p:cNvSpPr txBox="1"/>
          <p:nvPr/>
        </p:nvSpPr>
        <p:spPr>
          <a:xfrm>
            <a:off x="5139064" y="2183224"/>
            <a:ext cx="2920754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 err="1"/>
              <a:t>Bài</a:t>
            </a:r>
            <a:r>
              <a:rPr lang="vi-VN" sz="1800" dirty="0"/>
              <a:t> </a:t>
            </a:r>
            <a:r>
              <a:rPr lang="vi-VN" sz="1800" dirty="0" err="1"/>
              <a:t>tập</a:t>
            </a:r>
            <a:r>
              <a:rPr lang="vi-VN" sz="1800" dirty="0"/>
              <a:t> </a:t>
            </a:r>
            <a:r>
              <a:rPr lang="vi-VN" sz="1800" dirty="0" err="1"/>
              <a:t>làm</a:t>
            </a:r>
            <a:r>
              <a:rPr lang="vi-VN" sz="1800" dirty="0"/>
              <a:t> văn </a:t>
            </a:r>
            <a:r>
              <a:rPr lang="vi-VN" sz="1800" dirty="0" err="1"/>
              <a:t>của</a:t>
            </a:r>
            <a:r>
              <a:rPr lang="vi-VN" sz="1800" dirty="0"/>
              <a:t> </a:t>
            </a:r>
            <a:r>
              <a:rPr lang="vi-VN" sz="1800" dirty="0" err="1"/>
              <a:t>Bé</a:t>
            </a:r>
            <a:r>
              <a:rPr lang="vi-VN" sz="1800" dirty="0"/>
              <a:t> </a:t>
            </a:r>
            <a:r>
              <a:rPr lang="vi-VN" sz="1800" dirty="0" err="1"/>
              <a:t>tả</a:t>
            </a:r>
            <a:r>
              <a:rPr lang="vi-VN" sz="1800" dirty="0"/>
              <a:t> </a:t>
            </a:r>
            <a:r>
              <a:rPr lang="vi-VN" sz="1800" dirty="0" err="1"/>
              <a:t>cảnh</a:t>
            </a:r>
            <a:r>
              <a:rPr lang="vi-VN" sz="1800" dirty="0"/>
              <a:t> đi </a:t>
            </a:r>
            <a:r>
              <a:rPr lang="vi-VN" sz="1800" dirty="0" err="1"/>
              <a:t>làm</a:t>
            </a:r>
            <a:r>
              <a:rPr lang="vi-VN" sz="1800" dirty="0"/>
              <a:t> </a:t>
            </a:r>
            <a:r>
              <a:rPr lang="vi-VN" sz="1800" dirty="0" err="1"/>
              <a:t>đồng</a:t>
            </a:r>
            <a:r>
              <a:rPr lang="vi-VN" sz="1800" dirty="0"/>
              <a:t> </a:t>
            </a:r>
            <a:r>
              <a:rPr lang="vi-VN" sz="1800" dirty="0" err="1"/>
              <a:t>vào</a:t>
            </a:r>
            <a:r>
              <a:rPr lang="vi-VN" sz="1800" dirty="0"/>
              <a:t> </a:t>
            </a:r>
            <a:r>
              <a:rPr lang="vi-VN" sz="1800" dirty="0" err="1"/>
              <a:t>buổi</a:t>
            </a:r>
            <a:r>
              <a:rPr lang="vi-VN" sz="1800" dirty="0"/>
              <a:t> </a:t>
            </a:r>
            <a:r>
              <a:rPr lang="vi-VN" sz="1800" dirty="0" err="1"/>
              <a:t>sáng</a:t>
            </a:r>
            <a:r>
              <a:rPr lang="vi-VN" sz="1800" dirty="0"/>
              <a:t> </a:t>
            </a:r>
            <a:r>
              <a:rPr lang="vi-VN" sz="1800" dirty="0" err="1"/>
              <a:t>Chủ</a:t>
            </a:r>
            <a:r>
              <a:rPr lang="vi-VN" sz="1800" dirty="0"/>
              <a:t> </a:t>
            </a:r>
            <a:r>
              <a:rPr lang="vi-VN" sz="1800" dirty="0" err="1"/>
              <a:t>nhật</a:t>
            </a:r>
            <a:r>
              <a:rPr lang="vi-VN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95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C8E59F3-4884-49F1-884A-708F468AB975}"/>
              </a:ext>
            </a:extLst>
          </p:cNvPr>
          <p:cNvSpPr/>
          <p:nvPr/>
        </p:nvSpPr>
        <p:spPr>
          <a:xfrm>
            <a:off x="1922228" y="191864"/>
            <a:ext cx="5765833" cy="873455"/>
          </a:xfrm>
          <a:custGeom>
            <a:avLst/>
            <a:gdLst>
              <a:gd name="connsiteX0" fmla="*/ 0 w 5765833"/>
              <a:gd name="connsiteY0" fmla="*/ 0 h 873455"/>
              <a:gd name="connsiteX1" fmla="*/ 582990 w 5765833"/>
              <a:gd name="connsiteY1" fmla="*/ 0 h 873455"/>
              <a:gd name="connsiteX2" fmla="*/ 1108321 w 5765833"/>
              <a:gd name="connsiteY2" fmla="*/ 0 h 873455"/>
              <a:gd name="connsiteX3" fmla="*/ 1806628 w 5765833"/>
              <a:gd name="connsiteY3" fmla="*/ 0 h 873455"/>
              <a:gd name="connsiteX4" fmla="*/ 2504934 w 5765833"/>
              <a:gd name="connsiteY4" fmla="*/ 0 h 873455"/>
              <a:gd name="connsiteX5" fmla="*/ 3087924 w 5765833"/>
              <a:gd name="connsiteY5" fmla="*/ 0 h 873455"/>
              <a:gd name="connsiteX6" fmla="*/ 3728572 w 5765833"/>
              <a:gd name="connsiteY6" fmla="*/ 0 h 873455"/>
              <a:gd name="connsiteX7" fmla="*/ 4484537 w 5765833"/>
              <a:gd name="connsiteY7" fmla="*/ 0 h 873455"/>
              <a:gd name="connsiteX8" fmla="*/ 5182843 w 5765833"/>
              <a:gd name="connsiteY8" fmla="*/ 0 h 873455"/>
              <a:gd name="connsiteX9" fmla="*/ 5765833 w 5765833"/>
              <a:gd name="connsiteY9" fmla="*/ 0 h 873455"/>
              <a:gd name="connsiteX10" fmla="*/ 5765833 w 5765833"/>
              <a:gd name="connsiteY10" fmla="*/ 454197 h 873455"/>
              <a:gd name="connsiteX11" fmla="*/ 5765833 w 5765833"/>
              <a:gd name="connsiteY11" fmla="*/ 873455 h 873455"/>
              <a:gd name="connsiteX12" fmla="*/ 5298160 w 5765833"/>
              <a:gd name="connsiteY12" fmla="*/ 873455 h 873455"/>
              <a:gd name="connsiteX13" fmla="*/ 4830487 w 5765833"/>
              <a:gd name="connsiteY13" fmla="*/ 873455 h 873455"/>
              <a:gd name="connsiteX14" fmla="*/ 4132180 w 5765833"/>
              <a:gd name="connsiteY14" fmla="*/ 873455 h 873455"/>
              <a:gd name="connsiteX15" fmla="*/ 3433874 w 5765833"/>
              <a:gd name="connsiteY15" fmla="*/ 873455 h 873455"/>
              <a:gd name="connsiteX16" fmla="*/ 2850884 w 5765833"/>
              <a:gd name="connsiteY16" fmla="*/ 873455 h 873455"/>
              <a:gd name="connsiteX17" fmla="*/ 2325553 w 5765833"/>
              <a:gd name="connsiteY17" fmla="*/ 873455 h 873455"/>
              <a:gd name="connsiteX18" fmla="*/ 1684905 w 5765833"/>
              <a:gd name="connsiteY18" fmla="*/ 873455 h 873455"/>
              <a:gd name="connsiteX19" fmla="*/ 1159573 w 5765833"/>
              <a:gd name="connsiteY19" fmla="*/ 873455 h 873455"/>
              <a:gd name="connsiteX20" fmla="*/ 0 w 5765833"/>
              <a:gd name="connsiteY20" fmla="*/ 873455 h 873455"/>
              <a:gd name="connsiteX21" fmla="*/ 0 w 5765833"/>
              <a:gd name="connsiteY21" fmla="*/ 462931 h 873455"/>
              <a:gd name="connsiteX22" fmla="*/ 0 w 5765833"/>
              <a:gd name="connsiteY22" fmla="*/ 0 h 87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65833" h="873455" extrusionOk="0">
                <a:moveTo>
                  <a:pt x="0" y="0"/>
                </a:moveTo>
                <a:cubicBezTo>
                  <a:pt x="250187" y="-11252"/>
                  <a:pt x="373296" y="15932"/>
                  <a:pt x="582990" y="0"/>
                </a:cubicBezTo>
                <a:cubicBezTo>
                  <a:pt x="792684" y="-15932"/>
                  <a:pt x="949653" y="-21309"/>
                  <a:pt x="1108321" y="0"/>
                </a:cubicBezTo>
                <a:cubicBezTo>
                  <a:pt x="1266989" y="21309"/>
                  <a:pt x="1591659" y="28769"/>
                  <a:pt x="1806628" y="0"/>
                </a:cubicBezTo>
                <a:cubicBezTo>
                  <a:pt x="2021597" y="-28769"/>
                  <a:pt x="2166730" y="31970"/>
                  <a:pt x="2504934" y="0"/>
                </a:cubicBezTo>
                <a:cubicBezTo>
                  <a:pt x="2843138" y="-31970"/>
                  <a:pt x="2828401" y="-18968"/>
                  <a:pt x="3087924" y="0"/>
                </a:cubicBezTo>
                <a:cubicBezTo>
                  <a:pt x="3347447" y="18968"/>
                  <a:pt x="3471279" y="1524"/>
                  <a:pt x="3728572" y="0"/>
                </a:cubicBezTo>
                <a:cubicBezTo>
                  <a:pt x="3985865" y="-1524"/>
                  <a:pt x="4143213" y="-28119"/>
                  <a:pt x="4484537" y="0"/>
                </a:cubicBezTo>
                <a:cubicBezTo>
                  <a:pt x="4825861" y="28119"/>
                  <a:pt x="4848101" y="19006"/>
                  <a:pt x="5182843" y="0"/>
                </a:cubicBezTo>
                <a:cubicBezTo>
                  <a:pt x="5517585" y="-19006"/>
                  <a:pt x="5557816" y="-22762"/>
                  <a:pt x="5765833" y="0"/>
                </a:cubicBezTo>
                <a:cubicBezTo>
                  <a:pt x="5785963" y="136224"/>
                  <a:pt x="5748961" y="238417"/>
                  <a:pt x="5765833" y="454197"/>
                </a:cubicBezTo>
                <a:cubicBezTo>
                  <a:pt x="5782705" y="669977"/>
                  <a:pt x="5786606" y="760621"/>
                  <a:pt x="5765833" y="873455"/>
                </a:cubicBezTo>
                <a:cubicBezTo>
                  <a:pt x="5578004" y="878482"/>
                  <a:pt x="5446844" y="888078"/>
                  <a:pt x="5298160" y="873455"/>
                </a:cubicBezTo>
                <a:cubicBezTo>
                  <a:pt x="5149476" y="858832"/>
                  <a:pt x="5000633" y="889752"/>
                  <a:pt x="4830487" y="873455"/>
                </a:cubicBezTo>
                <a:cubicBezTo>
                  <a:pt x="4660341" y="857158"/>
                  <a:pt x="4319472" y="890160"/>
                  <a:pt x="4132180" y="873455"/>
                </a:cubicBezTo>
                <a:cubicBezTo>
                  <a:pt x="3944888" y="856750"/>
                  <a:pt x="3775051" y="851399"/>
                  <a:pt x="3433874" y="873455"/>
                </a:cubicBezTo>
                <a:cubicBezTo>
                  <a:pt x="3092697" y="895511"/>
                  <a:pt x="3021770" y="875275"/>
                  <a:pt x="2850884" y="873455"/>
                </a:cubicBezTo>
                <a:cubicBezTo>
                  <a:pt x="2679998" y="871636"/>
                  <a:pt x="2558635" y="890409"/>
                  <a:pt x="2325553" y="873455"/>
                </a:cubicBezTo>
                <a:cubicBezTo>
                  <a:pt x="2092471" y="856501"/>
                  <a:pt x="1926886" y="877816"/>
                  <a:pt x="1684905" y="873455"/>
                </a:cubicBezTo>
                <a:cubicBezTo>
                  <a:pt x="1442924" y="869094"/>
                  <a:pt x="1405086" y="886548"/>
                  <a:pt x="1159573" y="873455"/>
                </a:cubicBezTo>
                <a:cubicBezTo>
                  <a:pt x="914060" y="860362"/>
                  <a:pt x="458419" y="823356"/>
                  <a:pt x="0" y="873455"/>
                </a:cubicBezTo>
                <a:cubicBezTo>
                  <a:pt x="-1507" y="765132"/>
                  <a:pt x="-1649" y="599567"/>
                  <a:pt x="0" y="462931"/>
                </a:cubicBezTo>
                <a:cubicBezTo>
                  <a:pt x="1649" y="326295"/>
                  <a:pt x="-9659" y="106242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6868618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000000"/>
                </a:solidFill>
              </a:rPr>
              <a:t>Câu 3: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hay?</a:t>
            </a:r>
            <a:endParaRPr lang="vi-VN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FDFDF50-77CA-470E-B763-3B8C4F5390EF}"/>
              </a:ext>
            </a:extLst>
          </p:cNvPr>
          <p:cNvSpPr/>
          <p:nvPr/>
        </p:nvSpPr>
        <p:spPr>
          <a:xfrm>
            <a:off x="4030462" y="2566909"/>
            <a:ext cx="754602" cy="52016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267596-6914-4C94-BA79-75685838912E}"/>
              </a:ext>
            </a:extLst>
          </p:cNvPr>
          <p:cNvSpPr txBox="1"/>
          <p:nvPr/>
        </p:nvSpPr>
        <p:spPr>
          <a:xfrm>
            <a:off x="5139064" y="2183224"/>
            <a:ext cx="2920754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 err="1"/>
              <a:t>Bé</a:t>
            </a:r>
            <a:r>
              <a:rPr lang="vi-VN" sz="1800" dirty="0"/>
              <a:t> ra </a:t>
            </a:r>
            <a:r>
              <a:rPr lang="vi-VN" sz="1800" dirty="0" err="1"/>
              <a:t>đầu</a:t>
            </a:r>
            <a:r>
              <a:rPr lang="vi-VN" sz="1800" dirty="0"/>
              <a:t> </a:t>
            </a:r>
            <a:r>
              <a:rPr lang="vi-VN" sz="1800" dirty="0" err="1"/>
              <a:t>làng</a:t>
            </a:r>
            <a:r>
              <a:rPr lang="vi-VN" sz="1800" dirty="0"/>
              <a:t> </a:t>
            </a:r>
            <a:r>
              <a:rPr lang="vi-VN" sz="1800" dirty="0" err="1"/>
              <a:t>để</a:t>
            </a:r>
            <a:r>
              <a:rPr lang="vi-VN" sz="1800" dirty="0"/>
              <a:t> quan </a:t>
            </a:r>
            <a:r>
              <a:rPr lang="vi-VN" sz="1800" dirty="0" err="1"/>
              <a:t>sát</a:t>
            </a:r>
            <a:r>
              <a:rPr lang="vi-VN" sz="1800" dirty="0"/>
              <a:t>, </a:t>
            </a:r>
            <a:r>
              <a:rPr lang="vi-VN" sz="1800" dirty="0" err="1"/>
              <a:t>viết</a:t>
            </a:r>
            <a:r>
              <a:rPr lang="vi-VN" sz="1800" dirty="0"/>
              <a:t> </a:t>
            </a:r>
            <a:r>
              <a:rPr lang="vi-VN" sz="1800" dirty="0" err="1"/>
              <a:t>rồi</a:t>
            </a:r>
            <a:r>
              <a:rPr lang="vi-VN" sz="1800" dirty="0"/>
              <a:t> </a:t>
            </a:r>
            <a:r>
              <a:rPr lang="vi-VN" sz="1800" dirty="0" err="1"/>
              <a:t>sửa</a:t>
            </a:r>
            <a:r>
              <a:rPr lang="vi-VN" sz="1800" dirty="0"/>
              <a:t>, </a:t>
            </a:r>
            <a:r>
              <a:rPr lang="vi-VN" sz="1800" dirty="0" err="1"/>
              <a:t>viết</a:t>
            </a:r>
            <a:r>
              <a:rPr lang="vi-VN" sz="1800" dirty="0"/>
              <a:t> đi </a:t>
            </a:r>
            <a:r>
              <a:rPr lang="vi-VN" sz="1800" dirty="0" err="1"/>
              <a:t>viết</a:t>
            </a:r>
            <a:r>
              <a:rPr lang="vi-VN" sz="1800" dirty="0"/>
              <a:t> </a:t>
            </a:r>
            <a:r>
              <a:rPr lang="vi-VN" sz="1800" dirty="0" err="1"/>
              <a:t>lại</a:t>
            </a:r>
            <a:r>
              <a:rPr lang="vi-VN" sz="1800" dirty="0"/>
              <a:t> </a:t>
            </a:r>
            <a:r>
              <a:rPr lang="vi-VN" sz="1800" dirty="0" err="1"/>
              <a:t>nhiều</a:t>
            </a:r>
            <a:r>
              <a:rPr lang="vi-VN" sz="1800" dirty="0"/>
              <a:t> </a:t>
            </a:r>
            <a:r>
              <a:rPr lang="vi-VN" sz="1800" dirty="0" err="1"/>
              <a:t>lần</a:t>
            </a:r>
            <a:r>
              <a:rPr lang="vi-VN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1964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C8E59F3-4884-49F1-884A-708F468AB975}"/>
              </a:ext>
            </a:extLst>
          </p:cNvPr>
          <p:cNvSpPr/>
          <p:nvPr/>
        </p:nvSpPr>
        <p:spPr>
          <a:xfrm>
            <a:off x="1922228" y="191864"/>
            <a:ext cx="5765833" cy="642637"/>
          </a:xfrm>
          <a:custGeom>
            <a:avLst/>
            <a:gdLst>
              <a:gd name="connsiteX0" fmla="*/ 0 w 5765833"/>
              <a:gd name="connsiteY0" fmla="*/ 0 h 642637"/>
              <a:gd name="connsiteX1" fmla="*/ 582990 w 5765833"/>
              <a:gd name="connsiteY1" fmla="*/ 0 h 642637"/>
              <a:gd name="connsiteX2" fmla="*/ 1108321 w 5765833"/>
              <a:gd name="connsiteY2" fmla="*/ 0 h 642637"/>
              <a:gd name="connsiteX3" fmla="*/ 1806628 w 5765833"/>
              <a:gd name="connsiteY3" fmla="*/ 0 h 642637"/>
              <a:gd name="connsiteX4" fmla="*/ 2504934 w 5765833"/>
              <a:gd name="connsiteY4" fmla="*/ 0 h 642637"/>
              <a:gd name="connsiteX5" fmla="*/ 3087924 w 5765833"/>
              <a:gd name="connsiteY5" fmla="*/ 0 h 642637"/>
              <a:gd name="connsiteX6" fmla="*/ 3728572 w 5765833"/>
              <a:gd name="connsiteY6" fmla="*/ 0 h 642637"/>
              <a:gd name="connsiteX7" fmla="*/ 4484537 w 5765833"/>
              <a:gd name="connsiteY7" fmla="*/ 0 h 642637"/>
              <a:gd name="connsiteX8" fmla="*/ 5182843 w 5765833"/>
              <a:gd name="connsiteY8" fmla="*/ 0 h 642637"/>
              <a:gd name="connsiteX9" fmla="*/ 5765833 w 5765833"/>
              <a:gd name="connsiteY9" fmla="*/ 0 h 642637"/>
              <a:gd name="connsiteX10" fmla="*/ 5765833 w 5765833"/>
              <a:gd name="connsiteY10" fmla="*/ 642637 h 642637"/>
              <a:gd name="connsiteX11" fmla="*/ 5240502 w 5765833"/>
              <a:gd name="connsiteY11" fmla="*/ 642637 h 642637"/>
              <a:gd name="connsiteX12" fmla="*/ 4599853 w 5765833"/>
              <a:gd name="connsiteY12" fmla="*/ 642637 h 642637"/>
              <a:gd name="connsiteX13" fmla="*/ 4132180 w 5765833"/>
              <a:gd name="connsiteY13" fmla="*/ 642637 h 642637"/>
              <a:gd name="connsiteX14" fmla="*/ 3433874 w 5765833"/>
              <a:gd name="connsiteY14" fmla="*/ 642637 h 642637"/>
              <a:gd name="connsiteX15" fmla="*/ 2735567 w 5765833"/>
              <a:gd name="connsiteY15" fmla="*/ 642637 h 642637"/>
              <a:gd name="connsiteX16" fmla="*/ 2152578 w 5765833"/>
              <a:gd name="connsiteY16" fmla="*/ 642637 h 642637"/>
              <a:gd name="connsiteX17" fmla="*/ 1627246 w 5765833"/>
              <a:gd name="connsiteY17" fmla="*/ 642637 h 642637"/>
              <a:gd name="connsiteX18" fmla="*/ 986598 w 5765833"/>
              <a:gd name="connsiteY18" fmla="*/ 642637 h 642637"/>
              <a:gd name="connsiteX19" fmla="*/ 0 w 5765833"/>
              <a:gd name="connsiteY19" fmla="*/ 642637 h 642637"/>
              <a:gd name="connsiteX20" fmla="*/ 0 w 5765833"/>
              <a:gd name="connsiteY20" fmla="*/ 0 h 64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65833" h="642637" extrusionOk="0">
                <a:moveTo>
                  <a:pt x="0" y="0"/>
                </a:moveTo>
                <a:cubicBezTo>
                  <a:pt x="250187" y="-11252"/>
                  <a:pt x="373296" y="15932"/>
                  <a:pt x="582990" y="0"/>
                </a:cubicBezTo>
                <a:cubicBezTo>
                  <a:pt x="792684" y="-15932"/>
                  <a:pt x="949653" y="-21309"/>
                  <a:pt x="1108321" y="0"/>
                </a:cubicBezTo>
                <a:cubicBezTo>
                  <a:pt x="1266989" y="21309"/>
                  <a:pt x="1591659" y="28769"/>
                  <a:pt x="1806628" y="0"/>
                </a:cubicBezTo>
                <a:cubicBezTo>
                  <a:pt x="2021597" y="-28769"/>
                  <a:pt x="2166730" y="31970"/>
                  <a:pt x="2504934" y="0"/>
                </a:cubicBezTo>
                <a:cubicBezTo>
                  <a:pt x="2843138" y="-31970"/>
                  <a:pt x="2828401" y="-18968"/>
                  <a:pt x="3087924" y="0"/>
                </a:cubicBezTo>
                <a:cubicBezTo>
                  <a:pt x="3347447" y="18968"/>
                  <a:pt x="3471279" y="1524"/>
                  <a:pt x="3728572" y="0"/>
                </a:cubicBezTo>
                <a:cubicBezTo>
                  <a:pt x="3985865" y="-1524"/>
                  <a:pt x="4143213" y="-28119"/>
                  <a:pt x="4484537" y="0"/>
                </a:cubicBezTo>
                <a:cubicBezTo>
                  <a:pt x="4825861" y="28119"/>
                  <a:pt x="4848101" y="19006"/>
                  <a:pt x="5182843" y="0"/>
                </a:cubicBezTo>
                <a:cubicBezTo>
                  <a:pt x="5517585" y="-19006"/>
                  <a:pt x="5557816" y="-22762"/>
                  <a:pt x="5765833" y="0"/>
                </a:cubicBezTo>
                <a:cubicBezTo>
                  <a:pt x="5796713" y="169658"/>
                  <a:pt x="5773580" y="425788"/>
                  <a:pt x="5765833" y="642637"/>
                </a:cubicBezTo>
                <a:cubicBezTo>
                  <a:pt x="5531844" y="639998"/>
                  <a:pt x="5380645" y="642136"/>
                  <a:pt x="5240502" y="642637"/>
                </a:cubicBezTo>
                <a:cubicBezTo>
                  <a:pt x="5100359" y="643138"/>
                  <a:pt x="4832591" y="658125"/>
                  <a:pt x="4599853" y="642637"/>
                </a:cubicBezTo>
                <a:cubicBezTo>
                  <a:pt x="4367115" y="627149"/>
                  <a:pt x="4302326" y="658934"/>
                  <a:pt x="4132180" y="642637"/>
                </a:cubicBezTo>
                <a:cubicBezTo>
                  <a:pt x="3962034" y="626340"/>
                  <a:pt x="3620482" y="658119"/>
                  <a:pt x="3433874" y="642637"/>
                </a:cubicBezTo>
                <a:cubicBezTo>
                  <a:pt x="3247266" y="627155"/>
                  <a:pt x="3080664" y="623819"/>
                  <a:pt x="2735567" y="642637"/>
                </a:cubicBezTo>
                <a:cubicBezTo>
                  <a:pt x="2390470" y="661455"/>
                  <a:pt x="2316410" y="640306"/>
                  <a:pt x="2152578" y="642637"/>
                </a:cubicBezTo>
                <a:cubicBezTo>
                  <a:pt x="1988746" y="644968"/>
                  <a:pt x="1868054" y="667173"/>
                  <a:pt x="1627246" y="642637"/>
                </a:cubicBezTo>
                <a:cubicBezTo>
                  <a:pt x="1386438" y="618101"/>
                  <a:pt x="1228579" y="646998"/>
                  <a:pt x="986598" y="642637"/>
                </a:cubicBezTo>
                <a:cubicBezTo>
                  <a:pt x="744617" y="638276"/>
                  <a:pt x="275820" y="612810"/>
                  <a:pt x="0" y="642637"/>
                </a:cubicBezTo>
                <a:cubicBezTo>
                  <a:pt x="-17217" y="415175"/>
                  <a:pt x="21161" y="22260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6868618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000000"/>
                </a:solidFill>
              </a:rPr>
              <a:t>Câu 4: </a:t>
            </a:r>
            <a:r>
              <a:rPr lang="vi-VN" sz="1800" dirty="0">
                <a:solidFill>
                  <a:srgbClr val="000000"/>
                </a:solidFill>
              </a:rPr>
              <a:t>Ông </a:t>
            </a:r>
            <a:r>
              <a:rPr lang="vi-VN" sz="1800" dirty="0" err="1">
                <a:solidFill>
                  <a:srgbClr val="000000"/>
                </a:solidFill>
              </a:rPr>
              <a:t>đã</a:t>
            </a:r>
            <a:r>
              <a:rPr lang="vi-VN" sz="1800" dirty="0">
                <a:solidFill>
                  <a:srgbClr val="000000"/>
                </a:solidFill>
              </a:rPr>
              <a:t> khen </a:t>
            </a:r>
            <a:r>
              <a:rPr lang="vi-VN" sz="1800" dirty="0" err="1">
                <a:solidFill>
                  <a:srgbClr val="000000"/>
                </a:solidFill>
              </a:rPr>
              <a:t>bé</a:t>
            </a:r>
            <a:r>
              <a:rPr lang="vi-VN" sz="1800" dirty="0">
                <a:solidFill>
                  <a:srgbClr val="000000"/>
                </a:solidFill>
              </a:rPr>
              <a:t> như </a:t>
            </a:r>
            <a:r>
              <a:rPr lang="vi-VN" sz="1800" dirty="0" err="1">
                <a:solidFill>
                  <a:srgbClr val="000000"/>
                </a:solidFill>
              </a:rPr>
              <a:t>thế</a:t>
            </a:r>
            <a:r>
              <a:rPr lang="vi-VN" sz="1800" dirty="0">
                <a:solidFill>
                  <a:srgbClr val="000000"/>
                </a:solidFill>
              </a:rPr>
              <a:t> </a:t>
            </a:r>
            <a:r>
              <a:rPr lang="vi-VN" sz="1800" dirty="0" err="1">
                <a:solidFill>
                  <a:srgbClr val="000000"/>
                </a:solidFill>
              </a:rPr>
              <a:t>nào</a:t>
            </a:r>
            <a:r>
              <a:rPr lang="vi-VN" sz="1800" dirty="0">
                <a:solidFill>
                  <a:srgbClr val="000000"/>
                </a:solidFill>
              </a:rPr>
              <a:t>?</a:t>
            </a:r>
            <a:endParaRPr lang="vi-VN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FDFDF50-77CA-470E-B763-3B8C4F5390EF}"/>
              </a:ext>
            </a:extLst>
          </p:cNvPr>
          <p:cNvSpPr/>
          <p:nvPr/>
        </p:nvSpPr>
        <p:spPr>
          <a:xfrm>
            <a:off x="4299011" y="2756902"/>
            <a:ext cx="545977" cy="43018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267596-6914-4C94-BA79-75685838912E}"/>
              </a:ext>
            </a:extLst>
          </p:cNvPr>
          <p:cNvSpPr txBox="1"/>
          <p:nvPr/>
        </p:nvSpPr>
        <p:spPr>
          <a:xfrm>
            <a:off x="5263350" y="2058936"/>
            <a:ext cx="3232579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/>
              <a:t>Ông khen </a:t>
            </a:r>
            <a:r>
              <a:rPr lang="vi-VN" sz="1800" dirty="0" err="1"/>
              <a:t>Bé</a:t>
            </a:r>
            <a:r>
              <a:rPr lang="vi-VN" sz="1800" dirty="0"/>
              <a:t>: “</a:t>
            </a:r>
            <a:r>
              <a:rPr lang="vi-VN" sz="1800" dirty="0" err="1"/>
              <a:t>Cháu</a:t>
            </a:r>
            <a:r>
              <a:rPr lang="vi-VN" sz="1800" dirty="0"/>
              <a:t> </a:t>
            </a:r>
            <a:r>
              <a:rPr lang="vi-VN" sz="1800" dirty="0" err="1"/>
              <a:t>giỏi</a:t>
            </a:r>
            <a:r>
              <a:rPr lang="vi-VN" sz="1800" dirty="0"/>
              <a:t> </a:t>
            </a:r>
            <a:r>
              <a:rPr lang="vi-VN" sz="1800" dirty="0" err="1"/>
              <a:t>quá</a:t>
            </a:r>
            <a:r>
              <a:rPr lang="vi-VN" sz="1800" dirty="0"/>
              <a:t>! </a:t>
            </a:r>
            <a:r>
              <a:rPr lang="vi-VN" sz="1800" dirty="0" err="1"/>
              <a:t>Viết</a:t>
            </a:r>
            <a:r>
              <a:rPr lang="vi-VN" sz="1800" dirty="0"/>
              <a:t> như </a:t>
            </a:r>
            <a:r>
              <a:rPr lang="vi-VN" sz="1800" dirty="0" err="1"/>
              <a:t>hệt</a:t>
            </a:r>
            <a:r>
              <a:rPr lang="vi-VN" sz="1800" dirty="0"/>
              <a:t>!” – </a:t>
            </a:r>
            <a:r>
              <a:rPr lang="vi-VN" sz="1800" dirty="0" err="1"/>
              <a:t>tức</a:t>
            </a:r>
            <a:r>
              <a:rPr lang="vi-VN" sz="1800" dirty="0"/>
              <a:t> </a:t>
            </a:r>
            <a:r>
              <a:rPr lang="vi-VN" sz="1800" dirty="0" err="1"/>
              <a:t>là</a:t>
            </a:r>
            <a:r>
              <a:rPr lang="vi-VN" sz="1800" dirty="0"/>
              <a:t> </a:t>
            </a:r>
            <a:r>
              <a:rPr lang="vi-VN" sz="1800" dirty="0" err="1"/>
              <a:t>Bé</a:t>
            </a:r>
            <a:r>
              <a:rPr lang="vi-VN" sz="1800" dirty="0"/>
              <a:t> </a:t>
            </a:r>
            <a:r>
              <a:rPr lang="vi-VN" sz="1800" dirty="0" err="1"/>
              <a:t>tả</a:t>
            </a:r>
            <a:r>
              <a:rPr lang="vi-VN" sz="1800" dirty="0"/>
              <a:t> </a:t>
            </a:r>
            <a:r>
              <a:rPr lang="vi-VN" sz="1800" dirty="0" err="1"/>
              <a:t>cảnh</a:t>
            </a:r>
            <a:r>
              <a:rPr lang="vi-VN" sz="1800" dirty="0"/>
              <a:t> đi </a:t>
            </a:r>
            <a:r>
              <a:rPr lang="vi-VN" sz="1800" dirty="0" err="1"/>
              <a:t>làm</a:t>
            </a:r>
            <a:r>
              <a:rPr lang="vi-VN" sz="1800" dirty="0"/>
              <a:t> </a:t>
            </a:r>
            <a:r>
              <a:rPr lang="vi-VN" sz="1800" dirty="0" err="1"/>
              <a:t>đồng</a:t>
            </a:r>
            <a:r>
              <a:rPr lang="vi-VN" sz="1800" dirty="0"/>
              <a:t> </a:t>
            </a:r>
            <a:r>
              <a:rPr lang="vi-VN" sz="1800" dirty="0" err="1"/>
              <a:t>buổi</a:t>
            </a:r>
            <a:r>
              <a:rPr lang="vi-VN" sz="1800" dirty="0"/>
              <a:t> </a:t>
            </a:r>
            <a:r>
              <a:rPr lang="vi-VN" sz="1800" dirty="0" err="1"/>
              <a:t>sáng</a:t>
            </a:r>
            <a:r>
              <a:rPr lang="vi-VN" sz="1800" dirty="0"/>
              <a:t> </a:t>
            </a:r>
            <a:r>
              <a:rPr lang="vi-VN" sz="1800" dirty="0" err="1"/>
              <a:t>rất</a:t>
            </a:r>
            <a:r>
              <a:rPr lang="vi-VN" sz="1800" dirty="0"/>
              <a:t> </a:t>
            </a:r>
            <a:r>
              <a:rPr lang="vi-VN" sz="1800" dirty="0" err="1"/>
              <a:t>thực</a:t>
            </a:r>
            <a:r>
              <a:rPr lang="vi-VN" sz="1800" dirty="0"/>
              <a:t>, quan </a:t>
            </a:r>
            <a:r>
              <a:rPr lang="vi-VN" sz="1800" dirty="0" err="1"/>
              <a:t>sát</a:t>
            </a:r>
            <a:r>
              <a:rPr lang="vi-VN" sz="1800" dirty="0"/>
              <a:t> </a:t>
            </a:r>
            <a:r>
              <a:rPr lang="vi-VN" sz="1800" dirty="0" err="1"/>
              <a:t>rất</a:t>
            </a:r>
            <a:r>
              <a:rPr lang="vi-VN" sz="1800" dirty="0"/>
              <a:t> </a:t>
            </a:r>
            <a:r>
              <a:rPr lang="vi-VN" sz="1800" dirty="0" err="1"/>
              <a:t>đúng</a:t>
            </a:r>
            <a:r>
              <a:rPr lang="vi-VN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3400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C8E59F3-4884-49F1-884A-708F468AB975}"/>
              </a:ext>
            </a:extLst>
          </p:cNvPr>
          <p:cNvSpPr/>
          <p:nvPr/>
        </p:nvSpPr>
        <p:spPr>
          <a:xfrm>
            <a:off x="733815" y="167910"/>
            <a:ext cx="7776772" cy="801830"/>
          </a:xfrm>
          <a:custGeom>
            <a:avLst/>
            <a:gdLst>
              <a:gd name="connsiteX0" fmla="*/ 0 w 7776772"/>
              <a:gd name="connsiteY0" fmla="*/ 0 h 801830"/>
              <a:gd name="connsiteX1" fmla="*/ 570297 w 7776772"/>
              <a:gd name="connsiteY1" fmla="*/ 0 h 801830"/>
              <a:gd name="connsiteX2" fmla="*/ 1062826 w 7776772"/>
              <a:gd name="connsiteY2" fmla="*/ 0 h 801830"/>
              <a:gd name="connsiteX3" fmla="*/ 1788658 w 7776772"/>
              <a:gd name="connsiteY3" fmla="*/ 0 h 801830"/>
              <a:gd name="connsiteX4" fmla="*/ 2514490 w 7776772"/>
              <a:gd name="connsiteY4" fmla="*/ 0 h 801830"/>
              <a:gd name="connsiteX5" fmla="*/ 3084786 w 7776772"/>
              <a:gd name="connsiteY5" fmla="*/ 0 h 801830"/>
              <a:gd name="connsiteX6" fmla="*/ 3732851 w 7776772"/>
              <a:gd name="connsiteY6" fmla="*/ 0 h 801830"/>
              <a:gd name="connsiteX7" fmla="*/ 4536450 w 7776772"/>
              <a:gd name="connsiteY7" fmla="*/ 0 h 801830"/>
              <a:gd name="connsiteX8" fmla="*/ 5262282 w 7776772"/>
              <a:gd name="connsiteY8" fmla="*/ 0 h 801830"/>
              <a:gd name="connsiteX9" fmla="*/ 5754811 w 7776772"/>
              <a:gd name="connsiteY9" fmla="*/ 0 h 801830"/>
              <a:gd name="connsiteX10" fmla="*/ 6558411 w 7776772"/>
              <a:gd name="connsiteY10" fmla="*/ 0 h 801830"/>
              <a:gd name="connsiteX11" fmla="*/ 6973172 w 7776772"/>
              <a:gd name="connsiteY11" fmla="*/ 0 h 801830"/>
              <a:gd name="connsiteX12" fmla="*/ 7776772 w 7776772"/>
              <a:gd name="connsiteY12" fmla="*/ 0 h 801830"/>
              <a:gd name="connsiteX13" fmla="*/ 7776772 w 7776772"/>
              <a:gd name="connsiteY13" fmla="*/ 384878 h 801830"/>
              <a:gd name="connsiteX14" fmla="*/ 7776772 w 7776772"/>
              <a:gd name="connsiteY14" fmla="*/ 801830 h 801830"/>
              <a:gd name="connsiteX15" fmla="*/ 6973172 w 7776772"/>
              <a:gd name="connsiteY15" fmla="*/ 801830 h 801830"/>
              <a:gd name="connsiteX16" fmla="*/ 6402876 w 7776772"/>
              <a:gd name="connsiteY16" fmla="*/ 801830 h 801830"/>
              <a:gd name="connsiteX17" fmla="*/ 5910347 w 7776772"/>
              <a:gd name="connsiteY17" fmla="*/ 801830 h 801830"/>
              <a:gd name="connsiteX18" fmla="*/ 5262282 w 7776772"/>
              <a:gd name="connsiteY18" fmla="*/ 801830 h 801830"/>
              <a:gd name="connsiteX19" fmla="*/ 4769753 w 7776772"/>
              <a:gd name="connsiteY19" fmla="*/ 801830 h 801830"/>
              <a:gd name="connsiteX20" fmla="*/ 4121689 w 7776772"/>
              <a:gd name="connsiteY20" fmla="*/ 801830 h 801830"/>
              <a:gd name="connsiteX21" fmla="*/ 3706928 w 7776772"/>
              <a:gd name="connsiteY21" fmla="*/ 801830 h 801830"/>
              <a:gd name="connsiteX22" fmla="*/ 3214399 w 7776772"/>
              <a:gd name="connsiteY22" fmla="*/ 801830 h 801830"/>
              <a:gd name="connsiteX23" fmla="*/ 2644102 w 7776772"/>
              <a:gd name="connsiteY23" fmla="*/ 801830 h 801830"/>
              <a:gd name="connsiteX24" fmla="*/ 2229341 w 7776772"/>
              <a:gd name="connsiteY24" fmla="*/ 801830 h 801830"/>
              <a:gd name="connsiteX25" fmla="*/ 1659045 w 7776772"/>
              <a:gd name="connsiteY25" fmla="*/ 801830 h 801830"/>
              <a:gd name="connsiteX26" fmla="*/ 933213 w 7776772"/>
              <a:gd name="connsiteY26" fmla="*/ 801830 h 801830"/>
              <a:gd name="connsiteX27" fmla="*/ 0 w 7776772"/>
              <a:gd name="connsiteY27" fmla="*/ 801830 h 801830"/>
              <a:gd name="connsiteX28" fmla="*/ 0 w 7776772"/>
              <a:gd name="connsiteY28" fmla="*/ 392897 h 801830"/>
              <a:gd name="connsiteX29" fmla="*/ 0 w 7776772"/>
              <a:gd name="connsiteY29" fmla="*/ 0 h 80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776772" h="801830" extrusionOk="0">
                <a:moveTo>
                  <a:pt x="0" y="0"/>
                </a:moveTo>
                <a:cubicBezTo>
                  <a:pt x="197223" y="24402"/>
                  <a:pt x="359750" y="28028"/>
                  <a:pt x="570297" y="0"/>
                </a:cubicBezTo>
                <a:cubicBezTo>
                  <a:pt x="780844" y="-28028"/>
                  <a:pt x="872937" y="-7088"/>
                  <a:pt x="1062826" y="0"/>
                </a:cubicBezTo>
                <a:cubicBezTo>
                  <a:pt x="1252715" y="7088"/>
                  <a:pt x="1551014" y="6333"/>
                  <a:pt x="1788658" y="0"/>
                </a:cubicBezTo>
                <a:cubicBezTo>
                  <a:pt x="2026302" y="-6333"/>
                  <a:pt x="2257456" y="22718"/>
                  <a:pt x="2514490" y="0"/>
                </a:cubicBezTo>
                <a:cubicBezTo>
                  <a:pt x="2771524" y="-22718"/>
                  <a:pt x="2870809" y="3700"/>
                  <a:pt x="3084786" y="0"/>
                </a:cubicBezTo>
                <a:cubicBezTo>
                  <a:pt x="3298763" y="-3700"/>
                  <a:pt x="3585598" y="-23131"/>
                  <a:pt x="3732851" y="0"/>
                </a:cubicBezTo>
                <a:cubicBezTo>
                  <a:pt x="3880104" y="23131"/>
                  <a:pt x="4182095" y="16051"/>
                  <a:pt x="4536450" y="0"/>
                </a:cubicBezTo>
                <a:cubicBezTo>
                  <a:pt x="4890805" y="-16051"/>
                  <a:pt x="5110137" y="1566"/>
                  <a:pt x="5262282" y="0"/>
                </a:cubicBezTo>
                <a:cubicBezTo>
                  <a:pt x="5414427" y="-1566"/>
                  <a:pt x="5562657" y="14460"/>
                  <a:pt x="5754811" y="0"/>
                </a:cubicBezTo>
                <a:cubicBezTo>
                  <a:pt x="5946965" y="-14460"/>
                  <a:pt x="6213113" y="-10130"/>
                  <a:pt x="6558411" y="0"/>
                </a:cubicBezTo>
                <a:cubicBezTo>
                  <a:pt x="6903709" y="10130"/>
                  <a:pt x="6879932" y="-15622"/>
                  <a:pt x="6973172" y="0"/>
                </a:cubicBezTo>
                <a:cubicBezTo>
                  <a:pt x="7066412" y="15622"/>
                  <a:pt x="7514852" y="35310"/>
                  <a:pt x="7776772" y="0"/>
                </a:cubicBezTo>
                <a:cubicBezTo>
                  <a:pt x="7770896" y="152710"/>
                  <a:pt x="7782806" y="259833"/>
                  <a:pt x="7776772" y="384878"/>
                </a:cubicBezTo>
                <a:cubicBezTo>
                  <a:pt x="7770738" y="509923"/>
                  <a:pt x="7777794" y="622322"/>
                  <a:pt x="7776772" y="801830"/>
                </a:cubicBezTo>
                <a:cubicBezTo>
                  <a:pt x="7407452" y="809370"/>
                  <a:pt x="7304569" y="787244"/>
                  <a:pt x="6973172" y="801830"/>
                </a:cubicBezTo>
                <a:cubicBezTo>
                  <a:pt x="6641775" y="816416"/>
                  <a:pt x="6680072" y="809379"/>
                  <a:pt x="6402876" y="801830"/>
                </a:cubicBezTo>
                <a:cubicBezTo>
                  <a:pt x="6125680" y="794281"/>
                  <a:pt x="6100101" y="780431"/>
                  <a:pt x="5910347" y="801830"/>
                </a:cubicBezTo>
                <a:cubicBezTo>
                  <a:pt x="5720593" y="823229"/>
                  <a:pt x="5426041" y="800102"/>
                  <a:pt x="5262282" y="801830"/>
                </a:cubicBezTo>
                <a:cubicBezTo>
                  <a:pt x="5098524" y="803558"/>
                  <a:pt x="4963779" y="821731"/>
                  <a:pt x="4769753" y="801830"/>
                </a:cubicBezTo>
                <a:cubicBezTo>
                  <a:pt x="4575727" y="781929"/>
                  <a:pt x="4328625" y="804297"/>
                  <a:pt x="4121689" y="801830"/>
                </a:cubicBezTo>
                <a:cubicBezTo>
                  <a:pt x="3914753" y="799363"/>
                  <a:pt x="3805226" y="821507"/>
                  <a:pt x="3706928" y="801830"/>
                </a:cubicBezTo>
                <a:cubicBezTo>
                  <a:pt x="3608630" y="782153"/>
                  <a:pt x="3329951" y="792329"/>
                  <a:pt x="3214399" y="801830"/>
                </a:cubicBezTo>
                <a:cubicBezTo>
                  <a:pt x="3098847" y="811331"/>
                  <a:pt x="2908052" y="807904"/>
                  <a:pt x="2644102" y="801830"/>
                </a:cubicBezTo>
                <a:cubicBezTo>
                  <a:pt x="2380152" y="795756"/>
                  <a:pt x="2434575" y="804087"/>
                  <a:pt x="2229341" y="801830"/>
                </a:cubicBezTo>
                <a:cubicBezTo>
                  <a:pt x="2024107" y="799573"/>
                  <a:pt x="1893831" y="775524"/>
                  <a:pt x="1659045" y="801830"/>
                </a:cubicBezTo>
                <a:cubicBezTo>
                  <a:pt x="1424259" y="828136"/>
                  <a:pt x="1293008" y="818932"/>
                  <a:pt x="933213" y="801830"/>
                </a:cubicBezTo>
                <a:cubicBezTo>
                  <a:pt x="573418" y="784728"/>
                  <a:pt x="229977" y="786570"/>
                  <a:pt x="0" y="801830"/>
                </a:cubicBezTo>
                <a:cubicBezTo>
                  <a:pt x="6746" y="642552"/>
                  <a:pt x="-19502" y="528358"/>
                  <a:pt x="0" y="392897"/>
                </a:cubicBezTo>
                <a:cubicBezTo>
                  <a:pt x="19502" y="257436"/>
                  <a:pt x="13687" y="104591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6868618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000000"/>
                </a:solidFill>
              </a:rPr>
              <a:t>Câu 5: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sao ông khen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như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69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41B507-ABA5-49EA-B165-97BE1B7C2CF5}"/>
              </a:ext>
            </a:extLst>
          </p:cNvPr>
          <p:cNvSpPr txBox="1"/>
          <p:nvPr/>
        </p:nvSpPr>
        <p:spPr>
          <a:xfrm>
            <a:off x="3112902" y="372322"/>
            <a:ext cx="2764597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Quang </a:t>
            </a:r>
            <a:r>
              <a:rPr lang="vi-VN" sz="18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vi-VN" sz="18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vi-VN" sz="18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endParaRPr lang="vi-VN" sz="1800" b="1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04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41B507-ABA5-49EA-B165-97BE1B7C2CF5}"/>
              </a:ext>
            </a:extLst>
          </p:cNvPr>
          <p:cNvSpPr txBox="1"/>
          <p:nvPr/>
        </p:nvSpPr>
        <p:spPr>
          <a:xfrm>
            <a:off x="3112902" y="897212"/>
            <a:ext cx="3220165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Quang </a:t>
            </a:r>
            <a:r>
              <a:rPr lang="vi-VN" sz="1800" b="1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vi-VN" sz="18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vi-VN" sz="1800" b="1" i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endParaRPr lang="vi-VN" sz="1800" b="1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B770D5-1A04-4895-A18B-12E87ED134E8}"/>
              </a:ext>
            </a:extLst>
          </p:cNvPr>
          <p:cNvSpPr txBox="1"/>
          <p:nvPr/>
        </p:nvSpPr>
        <p:spPr>
          <a:xfrm>
            <a:off x="735252" y="2455333"/>
            <a:ext cx="2071466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tắp</a:t>
            </a:r>
            <a:endParaRPr lang="vi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816599-048A-4FBE-A04E-A451584E2E14}"/>
              </a:ext>
            </a:extLst>
          </p:cNvPr>
          <p:cNvSpPr txBox="1"/>
          <p:nvPr/>
        </p:nvSpPr>
        <p:spPr>
          <a:xfrm>
            <a:off x="3314355" y="2797094"/>
            <a:ext cx="1963154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endParaRPr lang="vi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A2DA57-E5CC-4DE0-AA33-B013DC90C1F3}"/>
              </a:ext>
            </a:extLst>
          </p:cNvPr>
          <p:cNvSpPr txBox="1"/>
          <p:nvPr/>
        </p:nvSpPr>
        <p:spPr>
          <a:xfrm>
            <a:off x="5443935" y="2730488"/>
            <a:ext cx="338085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đùa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ồn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ã,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át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rét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buốt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4581E9-8A80-410F-945F-7FCF5BE93BD5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2219417" y="1353747"/>
            <a:ext cx="2503568" cy="10349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07F0E5-0A70-4576-969B-D8E56E407733}"/>
              </a:ext>
            </a:extLst>
          </p:cNvPr>
          <p:cNvCxnSpPr>
            <a:stCxn id="2" idx="2"/>
          </p:cNvCxnSpPr>
          <p:nvPr/>
        </p:nvCxnSpPr>
        <p:spPr>
          <a:xfrm flipH="1">
            <a:off x="4572000" y="1353747"/>
            <a:ext cx="150985" cy="13767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998A392-850F-4C4D-8A5F-F4D6C605D001}"/>
              </a:ext>
            </a:extLst>
          </p:cNvPr>
          <p:cNvCxnSpPr>
            <a:stCxn id="2" idx="2"/>
          </p:cNvCxnSpPr>
          <p:nvPr/>
        </p:nvCxnSpPr>
        <p:spPr>
          <a:xfrm>
            <a:off x="4722985" y="1353747"/>
            <a:ext cx="2024948" cy="11015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11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0" name="Google Shape;3570;p41"/>
          <p:cNvSpPr txBox="1">
            <a:spLocks noGrp="1"/>
          </p:cNvSpPr>
          <p:nvPr>
            <p:ph type="title"/>
          </p:nvPr>
        </p:nvSpPr>
        <p:spPr>
          <a:xfrm>
            <a:off x="1342426" y="1812282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vi-VN" sz="2000" b="0" dirty="0" err="1">
                <a:solidFill>
                  <a:srgbClr val="000000"/>
                </a:solidFill>
                <a:latin typeface="+mn-lt"/>
              </a:rPr>
              <a:t>Kể</a:t>
            </a:r>
            <a:r>
              <a:rPr lang="vi-VN" sz="20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vi-VN" sz="2000" b="0" dirty="0" err="1">
                <a:solidFill>
                  <a:srgbClr val="000000"/>
                </a:solidFill>
                <a:latin typeface="+mn-lt"/>
              </a:rPr>
              <a:t>về</a:t>
            </a:r>
            <a:r>
              <a:rPr lang="vi-VN" sz="20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vi-VN" sz="2000" b="0" dirty="0" err="1">
                <a:solidFill>
                  <a:srgbClr val="000000"/>
                </a:solidFill>
                <a:latin typeface="+mn-lt"/>
              </a:rPr>
              <a:t>một</a:t>
            </a:r>
            <a:r>
              <a:rPr lang="vi-VN" sz="2000" b="0" dirty="0">
                <a:solidFill>
                  <a:srgbClr val="000000"/>
                </a:solidFill>
                <a:latin typeface="+mn-lt"/>
              </a:rPr>
              <a:t> cô </a:t>
            </a:r>
            <a:r>
              <a:rPr lang="vi-VN" sz="2000" b="0" dirty="0" err="1">
                <a:solidFill>
                  <a:srgbClr val="000000"/>
                </a:solidFill>
                <a:latin typeface="+mn-lt"/>
              </a:rPr>
              <a:t>bé</a:t>
            </a:r>
            <a:r>
              <a:rPr lang="vi-VN" sz="20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vi-VN" sz="2000" b="0" dirty="0" err="1">
                <a:solidFill>
                  <a:srgbClr val="000000"/>
                </a:solidFill>
                <a:latin typeface="+mn-lt"/>
              </a:rPr>
              <a:t>đạt</a:t>
            </a:r>
            <a:r>
              <a:rPr lang="vi-VN" sz="20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vi-VN" sz="2000" b="0" dirty="0" err="1">
                <a:solidFill>
                  <a:srgbClr val="000000"/>
                </a:solidFill>
                <a:latin typeface="+mn-lt"/>
              </a:rPr>
              <a:t>điểm</a:t>
            </a:r>
            <a:r>
              <a:rPr lang="vi-VN" sz="2000" b="0" dirty="0">
                <a:solidFill>
                  <a:srgbClr val="000000"/>
                </a:solidFill>
                <a:latin typeface="+mn-lt"/>
              </a:rPr>
              <a:t> cao ở </a:t>
            </a:r>
            <a:r>
              <a:rPr lang="vi-VN" sz="2000" b="0" dirty="0" err="1">
                <a:solidFill>
                  <a:srgbClr val="000000"/>
                </a:solidFill>
                <a:latin typeface="+mn-lt"/>
              </a:rPr>
              <a:t>bài</a:t>
            </a:r>
            <a:r>
              <a:rPr lang="vi-VN" sz="2000" b="0" dirty="0">
                <a:solidFill>
                  <a:srgbClr val="000000"/>
                </a:solidFill>
                <a:latin typeface="+mn-lt"/>
              </a:rPr>
              <a:t> văn </a:t>
            </a:r>
            <a:r>
              <a:rPr lang="vi-VN" sz="2000" b="0" dirty="0" err="1">
                <a:solidFill>
                  <a:srgbClr val="000000"/>
                </a:solidFill>
                <a:latin typeface="+mn-lt"/>
              </a:rPr>
              <a:t>tả</a:t>
            </a:r>
            <a:r>
              <a:rPr lang="vi-VN" sz="20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vi-VN" sz="2000" b="0" dirty="0" err="1">
                <a:solidFill>
                  <a:srgbClr val="000000"/>
                </a:solidFill>
                <a:latin typeface="+mn-lt"/>
              </a:rPr>
              <a:t>cảnh</a:t>
            </a:r>
            <a:r>
              <a:rPr lang="vi-VN" sz="20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vi-VN" sz="2000" b="0" dirty="0" err="1">
                <a:solidFill>
                  <a:srgbClr val="000000"/>
                </a:solidFill>
                <a:latin typeface="+mn-lt"/>
              </a:rPr>
              <a:t>nhờ</a:t>
            </a:r>
            <a:r>
              <a:rPr lang="vi-VN" sz="2000" b="0" dirty="0">
                <a:solidFill>
                  <a:srgbClr val="000000"/>
                </a:solidFill>
                <a:latin typeface="+mn-lt"/>
              </a:rPr>
              <a:t> chăm </a:t>
            </a:r>
            <a:r>
              <a:rPr lang="vi-VN" sz="2000" b="0" dirty="0" err="1">
                <a:solidFill>
                  <a:srgbClr val="000000"/>
                </a:solidFill>
                <a:latin typeface="+mn-lt"/>
              </a:rPr>
              <a:t>chỉ</a:t>
            </a:r>
            <a:r>
              <a:rPr lang="vi-VN" sz="2000" b="0" dirty="0">
                <a:solidFill>
                  <a:srgbClr val="000000"/>
                </a:solidFill>
                <a:latin typeface="+mn-lt"/>
              </a:rPr>
              <a:t>, </a:t>
            </a:r>
            <a:r>
              <a:rPr lang="vi-VN" sz="2000" b="0" dirty="0" err="1">
                <a:solidFill>
                  <a:srgbClr val="000000"/>
                </a:solidFill>
                <a:latin typeface="+mn-lt"/>
              </a:rPr>
              <a:t>chịu</a:t>
            </a:r>
            <a:r>
              <a:rPr lang="vi-VN" sz="20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vi-VN" sz="2000" b="0" dirty="0" err="1">
                <a:solidFill>
                  <a:srgbClr val="000000"/>
                </a:solidFill>
                <a:latin typeface="+mn-lt"/>
              </a:rPr>
              <a:t>khó</a:t>
            </a:r>
            <a:r>
              <a:rPr lang="vi-VN" sz="2000" b="0" dirty="0">
                <a:solidFill>
                  <a:srgbClr val="000000"/>
                </a:solidFill>
                <a:latin typeface="+mn-lt"/>
              </a:rPr>
              <a:t> quan </a:t>
            </a:r>
            <a:r>
              <a:rPr lang="vi-VN" sz="2000" b="0" dirty="0" err="1">
                <a:solidFill>
                  <a:srgbClr val="000000"/>
                </a:solidFill>
                <a:latin typeface="+mn-lt"/>
              </a:rPr>
              <a:t>sát</a:t>
            </a:r>
            <a:r>
              <a:rPr lang="vi-VN" sz="20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vi-VN" sz="2000" b="0" dirty="0" err="1">
                <a:solidFill>
                  <a:srgbClr val="000000"/>
                </a:solidFill>
                <a:latin typeface="+mn-lt"/>
              </a:rPr>
              <a:t>để</a:t>
            </a:r>
            <a:r>
              <a:rPr lang="vi-VN" sz="2000" b="0" dirty="0">
                <a:solidFill>
                  <a:srgbClr val="000000"/>
                </a:solidFill>
                <a:latin typeface="+mn-lt"/>
              </a:rPr>
              <a:t> miêu </a:t>
            </a:r>
            <a:r>
              <a:rPr lang="vi-VN" sz="2000" b="0" dirty="0" err="1">
                <a:solidFill>
                  <a:srgbClr val="000000"/>
                </a:solidFill>
                <a:latin typeface="+mn-lt"/>
              </a:rPr>
              <a:t>tả</a:t>
            </a:r>
            <a:r>
              <a:rPr lang="vi-VN" sz="20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vi-VN" sz="2000" b="0" dirty="0" err="1">
                <a:solidFill>
                  <a:srgbClr val="000000"/>
                </a:solidFill>
                <a:latin typeface="+mn-lt"/>
              </a:rPr>
              <a:t>đúng</a:t>
            </a:r>
            <a:r>
              <a:rPr lang="vi-VN" sz="20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vi-VN" sz="2000" b="0" dirty="0" err="1">
                <a:solidFill>
                  <a:srgbClr val="000000"/>
                </a:solidFill>
                <a:latin typeface="+mn-lt"/>
              </a:rPr>
              <a:t>sự</a:t>
            </a:r>
            <a:r>
              <a:rPr lang="vi-VN" sz="20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vi-VN" sz="2000" b="0" dirty="0" err="1">
                <a:solidFill>
                  <a:srgbClr val="000000"/>
                </a:solidFill>
                <a:latin typeface="+mn-lt"/>
              </a:rPr>
              <a:t>việc</a:t>
            </a:r>
            <a:r>
              <a:rPr lang="vi-VN" sz="2000" b="0" dirty="0">
                <a:solidFill>
                  <a:srgbClr val="000000"/>
                </a:solidFill>
                <a:latin typeface="+mn-lt"/>
              </a:rPr>
              <a:t> theo yêu </a:t>
            </a:r>
            <a:r>
              <a:rPr lang="vi-VN" sz="2000" b="0" dirty="0" err="1">
                <a:solidFill>
                  <a:srgbClr val="000000"/>
                </a:solidFill>
                <a:latin typeface="+mn-lt"/>
              </a:rPr>
              <a:t>cầu</a:t>
            </a:r>
            <a:r>
              <a:rPr lang="vi-VN" sz="20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vi-VN" sz="2000" b="0" dirty="0" err="1">
                <a:solidFill>
                  <a:srgbClr val="000000"/>
                </a:solidFill>
                <a:latin typeface="+mn-lt"/>
              </a:rPr>
              <a:t>của</a:t>
            </a:r>
            <a:r>
              <a:rPr lang="vi-VN" sz="20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vi-VN" sz="2000" b="0" dirty="0" err="1">
                <a:solidFill>
                  <a:srgbClr val="000000"/>
                </a:solidFill>
                <a:latin typeface="+mn-lt"/>
              </a:rPr>
              <a:t>bài</a:t>
            </a:r>
            <a:r>
              <a:rPr lang="vi-VN" sz="20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vi-VN" sz="2000" b="0" dirty="0" err="1">
                <a:solidFill>
                  <a:srgbClr val="000000"/>
                </a:solidFill>
                <a:latin typeface="+mn-lt"/>
              </a:rPr>
              <a:t>tập</a:t>
            </a:r>
            <a:r>
              <a:rPr lang="vi-VN" sz="20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vi-VN" sz="2000" b="0" dirty="0" err="1">
                <a:solidFill>
                  <a:srgbClr val="000000"/>
                </a:solidFill>
                <a:latin typeface="+mn-lt"/>
              </a:rPr>
              <a:t>làm</a:t>
            </a:r>
            <a:r>
              <a:rPr lang="vi-VN" sz="2000" b="0" dirty="0">
                <a:solidFill>
                  <a:srgbClr val="000000"/>
                </a:solidFill>
                <a:latin typeface="+mn-lt"/>
              </a:rPr>
              <a:t> văn.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272BE9EA-EECC-42A9-9E2A-BCDB1B076FC7}"/>
              </a:ext>
            </a:extLst>
          </p:cNvPr>
          <p:cNvSpPr txBox="1"/>
          <p:nvPr/>
        </p:nvSpPr>
        <p:spPr>
          <a:xfrm>
            <a:off x="2718067" y="450989"/>
            <a:ext cx="4037840" cy="5260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2600" b="1" u="none" spc="10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2600" b="1" u="none" spc="104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252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520;p37">
            <a:extLst>
              <a:ext uri="{FF2B5EF4-FFF2-40B4-BE49-F238E27FC236}">
                <a16:creationId xmlns:a16="http://schemas.microsoft.com/office/drawing/2014/main" id="{8F382961-0203-4A05-A94A-6BCD6F844C6D}"/>
              </a:ext>
            </a:extLst>
          </p:cNvPr>
          <p:cNvSpPr txBox="1">
            <a:spLocks/>
          </p:cNvSpPr>
          <p:nvPr/>
        </p:nvSpPr>
        <p:spPr>
          <a:xfrm>
            <a:off x="2451183" y="2704437"/>
            <a:ext cx="4241634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vi-VN" dirty="0">
                <a:solidFill>
                  <a:srgbClr val="000000"/>
                </a:solidFill>
                <a:latin typeface="+mn-lt"/>
              </a:rPr>
              <a:t>HOẠT ĐỘNG 3: </a:t>
            </a:r>
          </a:p>
          <a:p>
            <a:pPr>
              <a:lnSpc>
                <a:spcPct val="150000"/>
              </a:lnSpc>
            </a:pPr>
            <a:r>
              <a:rPr lang="vi-VN" dirty="0">
                <a:solidFill>
                  <a:srgbClr val="000000"/>
                </a:solidFill>
                <a:latin typeface="+mn-lt"/>
              </a:rPr>
              <a:t>ĐỌC NÂNG CAO</a:t>
            </a:r>
          </a:p>
        </p:txBody>
      </p:sp>
    </p:spTree>
    <p:extLst>
      <p:ext uri="{BB962C8B-B14F-4D97-AF65-F5344CB8AC3E}">
        <p14:creationId xmlns:p14="http://schemas.microsoft.com/office/powerpoint/2010/main" val="3427243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B719925-CE7C-46B7-BC4B-52BB8FD7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000" y="167467"/>
            <a:ext cx="3852000" cy="477600"/>
          </a:xfrm>
        </p:spPr>
        <p:txBody>
          <a:bodyPr/>
          <a:lstStyle/>
          <a:p>
            <a:pPr algn="ctr"/>
            <a:r>
              <a:rPr lang="vi-VN" sz="2700" dirty="0">
                <a:solidFill>
                  <a:srgbClr val="C00000"/>
                </a:solidFill>
                <a:latin typeface="+mn-lt"/>
              </a:rPr>
              <a:t>KHỞI ĐỘNG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3B41A458-29D5-4E1C-B236-7C2634E89CC4}"/>
              </a:ext>
            </a:extLst>
          </p:cNvPr>
          <p:cNvSpPr/>
          <p:nvPr/>
        </p:nvSpPr>
        <p:spPr>
          <a:xfrm>
            <a:off x="3852334" y="1007533"/>
            <a:ext cx="4169666" cy="1413934"/>
          </a:xfrm>
          <a:prstGeom prst="wedgeRoundRectCallout">
            <a:avLst>
              <a:gd name="adj1" fmla="val -69189"/>
              <a:gd name="adj2" fmla="val 3996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rgbClr val="000000"/>
                </a:solidFill>
              </a:rPr>
              <a:t>Em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vi-VN" sz="2000" dirty="0" err="1">
                <a:solidFill>
                  <a:srgbClr val="000000"/>
                </a:solidFill>
              </a:rPr>
              <a:t>hãy</a:t>
            </a:r>
            <a:r>
              <a:rPr lang="vi-VN" sz="2000" dirty="0">
                <a:solidFill>
                  <a:srgbClr val="000000"/>
                </a:solidFill>
              </a:rPr>
              <a:t> </a:t>
            </a:r>
            <a:r>
              <a:rPr lang="vi-VN" sz="2000" dirty="0" err="1">
                <a:solidFill>
                  <a:srgbClr val="000000"/>
                </a:solidFill>
              </a:rPr>
              <a:t>đọc</a:t>
            </a:r>
            <a:r>
              <a:rPr lang="vi-VN" sz="2000" dirty="0">
                <a:solidFill>
                  <a:srgbClr val="000000"/>
                </a:solidFill>
              </a:rPr>
              <a:t> </a:t>
            </a:r>
            <a:r>
              <a:rPr lang="vi-VN" sz="2000" dirty="0" err="1">
                <a:solidFill>
                  <a:srgbClr val="000000"/>
                </a:solidFill>
              </a:rPr>
              <a:t>diễn</a:t>
            </a:r>
            <a:r>
              <a:rPr lang="vi-VN" sz="2000" dirty="0">
                <a:solidFill>
                  <a:srgbClr val="000000"/>
                </a:solidFill>
              </a:rPr>
              <a:t> </a:t>
            </a:r>
            <a:r>
              <a:rPr lang="vi-VN" sz="2000" dirty="0" err="1">
                <a:solidFill>
                  <a:srgbClr val="000000"/>
                </a:solidFill>
              </a:rPr>
              <a:t>cảm</a:t>
            </a:r>
            <a:r>
              <a:rPr lang="vi-VN" sz="2000" dirty="0">
                <a:solidFill>
                  <a:srgbClr val="000000"/>
                </a:solidFill>
              </a:rPr>
              <a:t> </a:t>
            </a:r>
            <a:r>
              <a:rPr lang="vi-VN" sz="2000" dirty="0" err="1">
                <a:solidFill>
                  <a:srgbClr val="000000"/>
                </a:solidFill>
              </a:rPr>
              <a:t>bài</a:t>
            </a:r>
            <a:r>
              <a:rPr lang="vi-VN" sz="2000" dirty="0">
                <a:solidFill>
                  <a:srgbClr val="000000"/>
                </a:solidFill>
              </a:rPr>
              <a:t> </a:t>
            </a:r>
            <a:r>
              <a:rPr lang="vi-VN" sz="2000" i="1" dirty="0">
                <a:solidFill>
                  <a:srgbClr val="000000"/>
                </a:solidFill>
              </a:rPr>
              <a:t>Cô </a:t>
            </a:r>
            <a:r>
              <a:rPr lang="vi-VN" sz="2000" i="1" dirty="0" err="1">
                <a:solidFill>
                  <a:srgbClr val="000000"/>
                </a:solidFill>
              </a:rPr>
              <a:t>giáo</a:t>
            </a:r>
            <a:r>
              <a:rPr lang="vi-VN" sz="2000" i="1" dirty="0">
                <a:solidFill>
                  <a:srgbClr val="000000"/>
                </a:solidFill>
              </a:rPr>
              <a:t> </a:t>
            </a:r>
            <a:r>
              <a:rPr lang="vi-VN" sz="2000" i="1" dirty="0" err="1">
                <a:solidFill>
                  <a:srgbClr val="000000"/>
                </a:solidFill>
              </a:rPr>
              <a:t>nhỏ</a:t>
            </a:r>
            <a:r>
              <a:rPr lang="vi-VN" sz="2000" i="1" dirty="0">
                <a:solidFill>
                  <a:srgbClr val="000000"/>
                </a:solidFill>
              </a:rPr>
              <a:t>.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vi-VN" sz="2000" dirty="0" err="1">
                <a:solidFill>
                  <a:srgbClr val="000000"/>
                </a:solidFill>
              </a:rPr>
              <a:t>Hãy</a:t>
            </a:r>
            <a:r>
              <a:rPr lang="vi-VN" sz="2000" dirty="0">
                <a:solidFill>
                  <a:srgbClr val="000000"/>
                </a:solidFill>
              </a:rPr>
              <a:t> </a:t>
            </a:r>
            <a:r>
              <a:rPr lang="vi-VN" sz="2000" dirty="0" err="1">
                <a:solidFill>
                  <a:srgbClr val="000000"/>
                </a:solidFill>
              </a:rPr>
              <a:t>nhắc</a:t>
            </a:r>
            <a:r>
              <a:rPr lang="vi-VN" sz="2000" dirty="0">
                <a:solidFill>
                  <a:srgbClr val="000000"/>
                </a:solidFill>
              </a:rPr>
              <a:t> </a:t>
            </a:r>
            <a:r>
              <a:rPr lang="vi-VN" sz="2000" dirty="0" err="1">
                <a:solidFill>
                  <a:srgbClr val="000000"/>
                </a:solidFill>
              </a:rPr>
              <a:t>lại</a:t>
            </a:r>
            <a:r>
              <a:rPr lang="vi-VN" sz="2000" dirty="0">
                <a:solidFill>
                  <a:srgbClr val="000000"/>
                </a:solidFill>
              </a:rPr>
              <a:t> </a:t>
            </a:r>
            <a:r>
              <a:rPr lang="vi-VN" sz="2000" dirty="0" err="1">
                <a:solidFill>
                  <a:srgbClr val="000000"/>
                </a:solidFill>
              </a:rPr>
              <a:t>nội</a:t>
            </a:r>
            <a:r>
              <a:rPr lang="vi-VN" sz="2000" dirty="0">
                <a:solidFill>
                  <a:srgbClr val="000000"/>
                </a:solidFill>
              </a:rPr>
              <a:t> dung </a:t>
            </a:r>
            <a:r>
              <a:rPr lang="vi-VN" sz="2000" dirty="0" err="1">
                <a:solidFill>
                  <a:srgbClr val="000000"/>
                </a:solidFill>
              </a:rPr>
              <a:t>bài</a:t>
            </a:r>
            <a:r>
              <a:rPr lang="vi-VN" sz="2000" dirty="0">
                <a:solidFill>
                  <a:srgbClr val="000000"/>
                </a:solidFill>
              </a:rPr>
              <a:t> </a:t>
            </a:r>
            <a:r>
              <a:rPr lang="vi-VN" sz="2000" dirty="0" err="1">
                <a:solidFill>
                  <a:srgbClr val="000000"/>
                </a:solidFill>
              </a:rPr>
              <a:t>đọc</a:t>
            </a:r>
            <a:r>
              <a:rPr lang="vi-VN" sz="2000" dirty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104C03-99BE-49E1-AC3B-2AE721A656A5}"/>
              </a:ext>
            </a:extLst>
          </p:cNvPr>
          <p:cNvSpPr/>
          <p:nvPr/>
        </p:nvSpPr>
        <p:spPr>
          <a:xfrm>
            <a:off x="440268" y="1538816"/>
            <a:ext cx="2489200" cy="2065867"/>
          </a:xfrm>
          <a:custGeom>
            <a:avLst/>
            <a:gdLst>
              <a:gd name="connsiteX0" fmla="*/ 0 w 2489200"/>
              <a:gd name="connsiteY0" fmla="*/ 0 h 2065867"/>
              <a:gd name="connsiteX1" fmla="*/ 572516 w 2489200"/>
              <a:gd name="connsiteY1" fmla="*/ 0 h 2065867"/>
              <a:gd name="connsiteX2" fmla="*/ 1120140 w 2489200"/>
              <a:gd name="connsiteY2" fmla="*/ 0 h 2065867"/>
              <a:gd name="connsiteX3" fmla="*/ 1692656 w 2489200"/>
              <a:gd name="connsiteY3" fmla="*/ 0 h 2065867"/>
              <a:gd name="connsiteX4" fmla="*/ 2489200 w 2489200"/>
              <a:gd name="connsiteY4" fmla="*/ 0 h 2065867"/>
              <a:gd name="connsiteX5" fmla="*/ 2489200 w 2489200"/>
              <a:gd name="connsiteY5" fmla="*/ 647305 h 2065867"/>
              <a:gd name="connsiteX6" fmla="*/ 2489200 w 2489200"/>
              <a:gd name="connsiteY6" fmla="*/ 1315269 h 2065867"/>
              <a:gd name="connsiteX7" fmla="*/ 2489200 w 2489200"/>
              <a:gd name="connsiteY7" fmla="*/ 2065867 h 2065867"/>
              <a:gd name="connsiteX8" fmla="*/ 1842008 w 2489200"/>
              <a:gd name="connsiteY8" fmla="*/ 2065867 h 2065867"/>
              <a:gd name="connsiteX9" fmla="*/ 1244600 w 2489200"/>
              <a:gd name="connsiteY9" fmla="*/ 2065867 h 2065867"/>
              <a:gd name="connsiteX10" fmla="*/ 672084 w 2489200"/>
              <a:gd name="connsiteY10" fmla="*/ 2065867 h 2065867"/>
              <a:gd name="connsiteX11" fmla="*/ 0 w 2489200"/>
              <a:gd name="connsiteY11" fmla="*/ 2065867 h 2065867"/>
              <a:gd name="connsiteX12" fmla="*/ 0 w 2489200"/>
              <a:gd name="connsiteY12" fmla="*/ 1335927 h 2065867"/>
              <a:gd name="connsiteX13" fmla="*/ 0 w 2489200"/>
              <a:gd name="connsiteY13" fmla="*/ 647305 h 2065867"/>
              <a:gd name="connsiteX14" fmla="*/ 0 w 2489200"/>
              <a:gd name="connsiteY14" fmla="*/ 0 h 206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89200" h="2065867" fill="none" extrusionOk="0">
                <a:moveTo>
                  <a:pt x="0" y="0"/>
                </a:moveTo>
                <a:cubicBezTo>
                  <a:pt x="115773" y="11093"/>
                  <a:pt x="358817" y="-1619"/>
                  <a:pt x="572516" y="0"/>
                </a:cubicBezTo>
                <a:cubicBezTo>
                  <a:pt x="786215" y="1619"/>
                  <a:pt x="951836" y="-10394"/>
                  <a:pt x="1120140" y="0"/>
                </a:cubicBezTo>
                <a:cubicBezTo>
                  <a:pt x="1288444" y="10394"/>
                  <a:pt x="1545125" y="-11231"/>
                  <a:pt x="1692656" y="0"/>
                </a:cubicBezTo>
                <a:cubicBezTo>
                  <a:pt x="1840187" y="11231"/>
                  <a:pt x="2226984" y="-18828"/>
                  <a:pt x="2489200" y="0"/>
                </a:cubicBezTo>
                <a:cubicBezTo>
                  <a:pt x="2474141" y="293535"/>
                  <a:pt x="2477115" y="324845"/>
                  <a:pt x="2489200" y="647305"/>
                </a:cubicBezTo>
                <a:cubicBezTo>
                  <a:pt x="2501285" y="969765"/>
                  <a:pt x="2464326" y="1114968"/>
                  <a:pt x="2489200" y="1315269"/>
                </a:cubicBezTo>
                <a:cubicBezTo>
                  <a:pt x="2514074" y="1515570"/>
                  <a:pt x="2514675" y="1849733"/>
                  <a:pt x="2489200" y="2065867"/>
                </a:cubicBezTo>
                <a:cubicBezTo>
                  <a:pt x="2183439" y="2033991"/>
                  <a:pt x="2050504" y="2074867"/>
                  <a:pt x="1842008" y="2065867"/>
                </a:cubicBezTo>
                <a:cubicBezTo>
                  <a:pt x="1633512" y="2056867"/>
                  <a:pt x="1520718" y="2079881"/>
                  <a:pt x="1244600" y="2065867"/>
                </a:cubicBezTo>
                <a:cubicBezTo>
                  <a:pt x="968482" y="2051853"/>
                  <a:pt x="844357" y="2092167"/>
                  <a:pt x="672084" y="2065867"/>
                </a:cubicBezTo>
                <a:cubicBezTo>
                  <a:pt x="499811" y="2039567"/>
                  <a:pt x="194179" y="2061525"/>
                  <a:pt x="0" y="2065867"/>
                </a:cubicBezTo>
                <a:cubicBezTo>
                  <a:pt x="-19546" y="1783197"/>
                  <a:pt x="35597" y="1621309"/>
                  <a:pt x="0" y="1335927"/>
                </a:cubicBezTo>
                <a:cubicBezTo>
                  <a:pt x="-35597" y="1050545"/>
                  <a:pt x="-31827" y="939373"/>
                  <a:pt x="0" y="647305"/>
                </a:cubicBezTo>
                <a:cubicBezTo>
                  <a:pt x="31827" y="355237"/>
                  <a:pt x="8786" y="195749"/>
                  <a:pt x="0" y="0"/>
                </a:cubicBezTo>
                <a:close/>
              </a:path>
              <a:path w="2489200" h="2065867" stroke="0" extrusionOk="0">
                <a:moveTo>
                  <a:pt x="0" y="0"/>
                </a:moveTo>
                <a:cubicBezTo>
                  <a:pt x="122427" y="-20682"/>
                  <a:pt x="299290" y="-24440"/>
                  <a:pt x="547624" y="0"/>
                </a:cubicBezTo>
                <a:cubicBezTo>
                  <a:pt x="795958" y="24440"/>
                  <a:pt x="979093" y="-12522"/>
                  <a:pt x="1095248" y="0"/>
                </a:cubicBezTo>
                <a:cubicBezTo>
                  <a:pt x="1211403" y="12522"/>
                  <a:pt x="1416084" y="21463"/>
                  <a:pt x="1667764" y="0"/>
                </a:cubicBezTo>
                <a:cubicBezTo>
                  <a:pt x="1919444" y="-21463"/>
                  <a:pt x="2241810" y="17185"/>
                  <a:pt x="2489200" y="0"/>
                </a:cubicBezTo>
                <a:cubicBezTo>
                  <a:pt x="2500175" y="247453"/>
                  <a:pt x="2480855" y="361903"/>
                  <a:pt x="2489200" y="626646"/>
                </a:cubicBezTo>
                <a:cubicBezTo>
                  <a:pt x="2497545" y="891389"/>
                  <a:pt x="2523514" y="1024991"/>
                  <a:pt x="2489200" y="1335927"/>
                </a:cubicBezTo>
                <a:cubicBezTo>
                  <a:pt x="2454886" y="1646863"/>
                  <a:pt x="2460915" y="1784324"/>
                  <a:pt x="2489200" y="2065867"/>
                </a:cubicBezTo>
                <a:cubicBezTo>
                  <a:pt x="2352296" y="2071992"/>
                  <a:pt x="1965600" y="2043144"/>
                  <a:pt x="1817116" y="2065867"/>
                </a:cubicBezTo>
                <a:cubicBezTo>
                  <a:pt x="1668632" y="2088590"/>
                  <a:pt x="1340816" y="2089753"/>
                  <a:pt x="1169924" y="2065867"/>
                </a:cubicBezTo>
                <a:cubicBezTo>
                  <a:pt x="999032" y="2041981"/>
                  <a:pt x="779107" y="2046772"/>
                  <a:pt x="597408" y="2065867"/>
                </a:cubicBezTo>
                <a:cubicBezTo>
                  <a:pt x="415709" y="2084962"/>
                  <a:pt x="255016" y="2082412"/>
                  <a:pt x="0" y="2065867"/>
                </a:cubicBezTo>
                <a:cubicBezTo>
                  <a:pt x="-17097" y="1900444"/>
                  <a:pt x="-10332" y="1666517"/>
                  <a:pt x="0" y="1356586"/>
                </a:cubicBezTo>
                <a:cubicBezTo>
                  <a:pt x="10332" y="1046655"/>
                  <a:pt x="-30440" y="998578"/>
                  <a:pt x="0" y="729940"/>
                </a:cubicBezTo>
                <a:cubicBezTo>
                  <a:pt x="30440" y="461302"/>
                  <a:pt x="6643" y="31986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4118605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0000"/>
                </a:solidFill>
              </a:rPr>
              <a:t>Em </a:t>
            </a:r>
            <a:r>
              <a:rPr lang="vi-VN" sz="1800" dirty="0" err="1">
                <a:solidFill>
                  <a:srgbClr val="000000"/>
                </a:solidFill>
              </a:rPr>
              <a:t>hãy</a:t>
            </a:r>
            <a:r>
              <a:rPr lang="vi-VN" sz="1800" dirty="0">
                <a:solidFill>
                  <a:srgbClr val="000000"/>
                </a:solidFill>
              </a:rPr>
              <a:t> </a:t>
            </a:r>
            <a:r>
              <a:rPr lang="vi-VN" sz="1800" dirty="0" err="1">
                <a:solidFill>
                  <a:srgbClr val="000000"/>
                </a:solidFill>
              </a:rPr>
              <a:t>lựa</a:t>
            </a:r>
            <a:r>
              <a:rPr lang="vi-VN" sz="1800" dirty="0">
                <a:solidFill>
                  <a:srgbClr val="000000"/>
                </a:solidFill>
              </a:rPr>
              <a:t> </a:t>
            </a:r>
            <a:r>
              <a:rPr lang="vi-VN" sz="1800" dirty="0" err="1">
                <a:solidFill>
                  <a:srgbClr val="000000"/>
                </a:solidFill>
              </a:rPr>
              <a:t>chọn</a:t>
            </a:r>
            <a:r>
              <a:rPr lang="vi-VN" sz="1800" dirty="0">
                <a:solidFill>
                  <a:srgbClr val="000000"/>
                </a:solidFill>
              </a:rPr>
              <a:t> </a:t>
            </a:r>
            <a:r>
              <a:rPr lang="vi-VN" sz="1800" dirty="0" err="1">
                <a:solidFill>
                  <a:srgbClr val="000000"/>
                </a:solidFill>
              </a:rPr>
              <a:t>đoạn</a:t>
            </a:r>
            <a:r>
              <a:rPr lang="vi-VN" sz="1800" dirty="0">
                <a:solidFill>
                  <a:srgbClr val="000000"/>
                </a:solidFill>
              </a:rPr>
              <a:t> văn trong </a:t>
            </a:r>
            <a:r>
              <a:rPr lang="vi-VN" sz="1800" dirty="0" err="1">
                <a:solidFill>
                  <a:srgbClr val="000000"/>
                </a:solidFill>
              </a:rPr>
              <a:t>bài</a:t>
            </a:r>
            <a:r>
              <a:rPr lang="vi-VN" sz="1800" dirty="0">
                <a:solidFill>
                  <a:srgbClr val="000000"/>
                </a:solidFill>
              </a:rPr>
              <a:t> </a:t>
            </a:r>
            <a:r>
              <a:rPr lang="vi-VN" sz="1800" dirty="0" err="1">
                <a:solidFill>
                  <a:srgbClr val="000000"/>
                </a:solidFill>
              </a:rPr>
              <a:t>đọc</a:t>
            </a:r>
            <a:r>
              <a:rPr lang="vi-VN" sz="1800" dirty="0">
                <a:solidFill>
                  <a:srgbClr val="000000"/>
                </a:solidFill>
              </a:rPr>
              <a:t> </a:t>
            </a:r>
            <a:r>
              <a:rPr lang="vi-VN" sz="1800" i="1" dirty="0" err="1">
                <a:solidFill>
                  <a:srgbClr val="000000"/>
                </a:solidFill>
              </a:rPr>
              <a:t>Bài</a:t>
            </a:r>
            <a:r>
              <a:rPr lang="vi-VN" sz="1800" i="1" dirty="0">
                <a:solidFill>
                  <a:srgbClr val="000000"/>
                </a:solidFill>
              </a:rPr>
              <a:t> văn </a:t>
            </a:r>
            <a:r>
              <a:rPr lang="vi-VN" sz="1800" i="1" dirty="0" err="1">
                <a:solidFill>
                  <a:srgbClr val="000000"/>
                </a:solidFill>
              </a:rPr>
              <a:t>tả</a:t>
            </a:r>
            <a:r>
              <a:rPr lang="vi-VN" sz="1800" i="1" dirty="0">
                <a:solidFill>
                  <a:srgbClr val="000000"/>
                </a:solidFill>
              </a:rPr>
              <a:t> </a:t>
            </a:r>
            <a:r>
              <a:rPr lang="vi-VN" sz="1800" i="1" dirty="0" err="1">
                <a:solidFill>
                  <a:srgbClr val="000000"/>
                </a:solidFill>
              </a:rPr>
              <a:t>cảnh</a:t>
            </a:r>
            <a:r>
              <a:rPr lang="vi-VN" sz="1800" i="1" dirty="0">
                <a:solidFill>
                  <a:srgbClr val="000000"/>
                </a:solidFill>
              </a:rPr>
              <a:t> </a:t>
            </a:r>
            <a:r>
              <a:rPr lang="vi-VN" sz="1800" dirty="0" err="1">
                <a:solidFill>
                  <a:srgbClr val="000000"/>
                </a:solidFill>
              </a:rPr>
              <a:t>và</a:t>
            </a:r>
            <a:r>
              <a:rPr lang="vi-VN" sz="1800" dirty="0">
                <a:solidFill>
                  <a:srgbClr val="000000"/>
                </a:solidFill>
              </a:rPr>
              <a:t> </a:t>
            </a:r>
            <a:r>
              <a:rPr lang="vi-VN" sz="1800" dirty="0" err="1">
                <a:solidFill>
                  <a:srgbClr val="000000"/>
                </a:solidFill>
              </a:rPr>
              <a:t>đọc</a:t>
            </a:r>
            <a:r>
              <a:rPr lang="vi-VN" sz="1800" dirty="0">
                <a:solidFill>
                  <a:srgbClr val="000000"/>
                </a:solidFill>
              </a:rPr>
              <a:t> </a:t>
            </a:r>
            <a:r>
              <a:rPr lang="vi-VN" sz="1800" dirty="0" err="1">
                <a:solidFill>
                  <a:srgbClr val="000000"/>
                </a:solidFill>
              </a:rPr>
              <a:t>diễn</a:t>
            </a:r>
            <a:r>
              <a:rPr lang="vi-VN" sz="1800" dirty="0">
                <a:solidFill>
                  <a:srgbClr val="000000"/>
                </a:solidFill>
              </a:rPr>
              <a:t> </a:t>
            </a:r>
            <a:r>
              <a:rPr lang="vi-VN" sz="1800" dirty="0" err="1">
                <a:solidFill>
                  <a:srgbClr val="000000"/>
                </a:solidFill>
              </a:rPr>
              <a:t>cảm</a:t>
            </a:r>
            <a:r>
              <a:rPr lang="vi-VN" sz="1800" dirty="0">
                <a:solidFill>
                  <a:srgbClr val="000000"/>
                </a:solidFill>
              </a:rPr>
              <a:t> </a:t>
            </a:r>
            <a:r>
              <a:rPr lang="vi-VN" sz="1800" dirty="0" err="1">
                <a:solidFill>
                  <a:srgbClr val="000000"/>
                </a:solidFill>
              </a:rPr>
              <a:t>trước</a:t>
            </a:r>
            <a:r>
              <a:rPr lang="vi-VN" sz="1800" dirty="0">
                <a:solidFill>
                  <a:srgbClr val="000000"/>
                </a:solidFill>
              </a:rPr>
              <a:t> </a:t>
            </a:r>
            <a:r>
              <a:rPr lang="vi-VN" sz="1800" dirty="0" err="1">
                <a:solidFill>
                  <a:srgbClr val="000000"/>
                </a:solidFill>
              </a:rPr>
              <a:t>lớp</a:t>
            </a:r>
            <a:r>
              <a:rPr lang="vi-VN" sz="1800" dirty="0">
                <a:solidFill>
                  <a:srgbClr val="000000"/>
                </a:solidFill>
              </a:rPr>
              <a:t>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D7A4BFA-3FE6-443C-A0BB-C5A7FF591010}"/>
              </a:ext>
            </a:extLst>
          </p:cNvPr>
          <p:cNvCxnSpPr>
            <a:stCxn id="4" idx="3"/>
          </p:cNvCxnSpPr>
          <p:nvPr/>
        </p:nvCxnSpPr>
        <p:spPr>
          <a:xfrm flipV="1">
            <a:off x="2929468" y="1346200"/>
            <a:ext cx="1439332" cy="1225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7AC0D3-45D1-4300-805D-9D15F2AE7138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929468" y="2571750"/>
            <a:ext cx="1439332" cy="9165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CF40767-9BA8-4140-B8D3-806987ECF03F}"/>
              </a:ext>
            </a:extLst>
          </p:cNvPr>
          <p:cNvSpPr/>
          <p:nvPr/>
        </p:nvSpPr>
        <p:spPr>
          <a:xfrm>
            <a:off x="4572000" y="607483"/>
            <a:ext cx="4131732" cy="127000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oạn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phân vai (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ông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phân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vi-V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EDFCAC-F8C9-44A3-B6E1-00D1927BC0F1}"/>
              </a:ext>
            </a:extLst>
          </p:cNvPr>
          <p:cNvSpPr/>
          <p:nvPr/>
        </p:nvSpPr>
        <p:spPr>
          <a:xfrm>
            <a:off x="4572000" y="3030008"/>
            <a:ext cx="4131732" cy="127000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604112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8" name="Google Shape;4018;p53"/>
          <p:cNvSpPr txBox="1">
            <a:spLocks noGrp="1"/>
          </p:cNvSpPr>
          <p:nvPr>
            <p:ph type="title"/>
          </p:nvPr>
        </p:nvSpPr>
        <p:spPr>
          <a:xfrm>
            <a:off x="1766679" y="1879315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000000"/>
                </a:solidFill>
                <a:latin typeface="+mn-lt"/>
              </a:rPr>
              <a:t>01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014" name="Google Shape;4014;p53"/>
          <p:cNvSpPr txBox="1">
            <a:spLocks noGrp="1"/>
          </p:cNvSpPr>
          <p:nvPr>
            <p:ph type="subTitle" idx="1"/>
          </p:nvPr>
        </p:nvSpPr>
        <p:spPr>
          <a:xfrm>
            <a:off x="1766671" y="2377017"/>
            <a:ext cx="2474375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vi-VN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vi-VN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019" name="Google Shape;4019;p53"/>
          <p:cNvSpPr txBox="1">
            <a:spLocks noGrp="1"/>
          </p:cNvSpPr>
          <p:nvPr>
            <p:ph type="title" idx="2"/>
          </p:nvPr>
        </p:nvSpPr>
        <p:spPr>
          <a:xfrm>
            <a:off x="5077896" y="1879315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000000"/>
                </a:solidFill>
                <a:latin typeface="+mn-lt"/>
              </a:rPr>
              <a:t>02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016" name="Google Shape;4016;p53"/>
          <p:cNvSpPr txBox="1">
            <a:spLocks noGrp="1"/>
          </p:cNvSpPr>
          <p:nvPr>
            <p:ph type="subTitle" idx="4"/>
          </p:nvPr>
        </p:nvSpPr>
        <p:spPr>
          <a:xfrm>
            <a:off x="5077896" y="2377017"/>
            <a:ext cx="2474375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danh 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7FBECD1C-FB86-4526-8BE3-ECF8ABE8DBC1}"/>
              </a:ext>
            </a:extLst>
          </p:cNvPr>
          <p:cNvSpPr txBox="1"/>
          <p:nvPr/>
        </p:nvSpPr>
        <p:spPr>
          <a:xfrm>
            <a:off x="1928425" y="587672"/>
            <a:ext cx="5287150" cy="5260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- DẶN DÒ</a:t>
            </a:r>
            <a:endParaRPr lang="en-US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8" grpId="0"/>
      <p:bldP spid="4014" grpId="0" build="p"/>
      <p:bldP spid="4019" grpId="0"/>
      <p:bldP spid="40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12">
            <a:extLst>
              <a:ext uri="{FF2B5EF4-FFF2-40B4-BE49-F238E27FC236}">
                <a16:creationId xmlns:a16="http://schemas.microsoft.com/office/drawing/2014/main" id="{2EEED105-006C-4F33-8244-A44B1AEFAC1A}"/>
              </a:ext>
            </a:extLst>
          </p:cNvPr>
          <p:cNvSpPr txBox="1"/>
          <p:nvPr/>
        </p:nvSpPr>
        <p:spPr>
          <a:xfrm>
            <a:off x="1283112" y="1792081"/>
            <a:ext cx="6861821" cy="155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CHĂM HỌC, CHĂM LÀM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4: BÀI VĂN TẢ CẢNH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5AB48-8209-4828-9B84-0703DFADC5E1}"/>
              </a:ext>
            </a:extLst>
          </p:cNvPr>
          <p:cNvSpPr txBox="1"/>
          <p:nvPr/>
        </p:nvSpPr>
        <p:spPr>
          <a:xfrm>
            <a:off x="1990241" y="508000"/>
            <a:ext cx="5067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700" b="1" dirty="0">
                <a:solidFill>
                  <a:srgbClr val="C00000"/>
                </a:solidFill>
              </a:rPr>
              <a:t>NỘI DUNG BÀI HỌC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B76DDB-25F6-4CD0-B5F3-8DDFD2B6ED18}"/>
              </a:ext>
            </a:extLst>
          </p:cNvPr>
          <p:cNvSpPr/>
          <p:nvPr/>
        </p:nvSpPr>
        <p:spPr>
          <a:xfrm>
            <a:off x="152394" y="1888066"/>
            <a:ext cx="2827873" cy="1295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0000"/>
                </a:solidFill>
              </a:rPr>
              <a:t>01.</a:t>
            </a:r>
          </a:p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0000"/>
                </a:solidFill>
              </a:rPr>
              <a:t>ĐỌC THÀNH TIẾNG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F8AAC7D-87D8-4D4A-A163-196CA8DBEC93}"/>
              </a:ext>
            </a:extLst>
          </p:cNvPr>
          <p:cNvSpPr/>
          <p:nvPr/>
        </p:nvSpPr>
        <p:spPr>
          <a:xfrm>
            <a:off x="3158064" y="1894415"/>
            <a:ext cx="2827873" cy="1295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0000"/>
                </a:solidFill>
              </a:rPr>
              <a:t>02.</a:t>
            </a:r>
          </a:p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0000"/>
                </a:solidFill>
              </a:rPr>
              <a:t>ĐỌC HIỂU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60F9F0A-E6DB-42DA-A6FD-2C767898FF71}"/>
              </a:ext>
            </a:extLst>
          </p:cNvPr>
          <p:cNvSpPr/>
          <p:nvPr/>
        </p:nvSpPr>
        <p:spPr>
          <a:xfrm>
            <a:off x="6163735" y="1888065"/>
            <a:ext cx="2827873" cy="1295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0000"/>
                </a:solidFill>
              </a:rPr>
              <a:t>03.</a:t>
            </a:r>
          </a:p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0000"/>
                </a:solidFill>
              </a:rPr>
              <a:t>ĐỌC NÂNG CAO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520;p37">
            <a:extLst>
              <a:ext uri="{FF2B5EF4-FFF2-40B4-BE49-F238E27FC236}">
                <a16:creationId xmlns:a16="http://schemas.microsoft.com/office/drawing/2014/main" id="{8F382961-0203-4A05-A94A-6BCD6F844C6D}"/>
              </a:ext>
            </a:extLst>
          </p:cNvPr>
          <p:cNvSpPr txBox="1">
            <a:spLocks/>
          </p:cNvSpPr>
          <p:nvPr/>
        </p:nvSpPr>
        <p:spPr>
          <a:xfrm>
            <a:off x="2451183" y="2704437"/>
            <a:ext cx="4241634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vi-VN" dirty="0">
                <a:solidFill>
                  <a:srgbClr val="000000"/>
                </a:solidFill>
                <a:latin typeface="+mn-lt"/>
              </a:rPr>
              <a:t>HOẠT ĐỘNG 1: </a:t>
            </a:r>
            <a:br>
              <a:rPr lang="vi-VN" dirty="0">
                <a:solidFill>
                  <a:srgbClr val="000000"/>
                </a:solidFill>
                <a:latin typeface="+mn-lt"/>
              </a:rPr>
            </a:br>
            <a:r>
              <a:rPr lang="vi-VN" dirty="0">
                <a:solidFill>
                  <a:srgbClr val="000000"/>
                </a:solidFill>
                <a:latin typeface="+mn-lt"/>
              </a:rPr>
              <a:t>ĐỌC THÀNH TIẾNG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FE393C4-A67B-4528-886E-CC4F77F486A0}"/>
              </a:ext>
            </a:extLst>
          </p:cNvPr>
          <p:cNvSpPr/>
          <p:nvPr/>
        </p:nvSpPr>
        <p:spPr>
          <a:xfrm>
            <a:off x="3814235" y="770466"/>
            <a:ext cx="4123267" cy="16255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0000"/>
                </a:solidFill>
              </a:rPr>
              <a:t>Em </a:t>
            </a:r>
            <a:r>
              <a:rPr lang="vi-VN" sz="1800" dirty="0" err="1">
                <a:solidFill>
                  <a:srgbClr val="000000"/>
                </a:solidFill>
              </a:rPr>
              <a:t>hãy</a:t>
            </a:r>
            <a:r>
              <a:rPr lang="vi-VN" sz="1800" dirty="0">
                <a:solidFill>
                  <a:srgbClr val="000000"/>
                </a:solidFill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18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18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vi-VN" sz="18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vi-VN" sz="18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rgbClr val="000000"/>
              </a:solidFill>
            </a:endParaRP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36817399-DFB8-4585-8527-B9BEB8EC3818}"/>
              </a:ext>
            </a:extLst>
          </p:cNvPr>
          <p:cNvSpPr/>
          <p:nvPr/>
        </p:nvSpPr>
        <p:spPr>
          <a:xfrm>
            <a:off x="3268133" y="524933"/>
            <a:ext cx="2480733" cy="491067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i="1" dirty="0" err="1">
                <a:solidFill>
                  <a:srgbClr val="000000"/>
                </a:solidFill>
              </a:rPr>
              <a:t>Đọc</a:t>
            </a:r>
            <a:r>
              <a:rPr lang="vi-VN" sz="1800" b="1" i="1" dirty="0">
                <a:solidFill>
                  <a:srgbClr val="000000"/>
                </a:solidFill>
              </a:rPr>
              <a:t> theo </a:t>
            </a:r>
            <a:r>
              <a:rPr lang="vi-VN" sz="1800" b="1" i="1" dirty="0" err="1">
                <a:solidFill>
                  <a:srgbClr val="000000"/>
                </a:solidFill>
              </a:rPr>
              <a:t>nhóm</a:t>
            </a:r>
            <a:r>
              <a:rPr lang="vi-VN" sz="1800" b="1" i="1" dirty="0">
                <a:solidFill>
                  <a:srgbClr val="000000"/>
                </a:solidFill>
              </a:rPr>
              <a:t> đôi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5B68E7-4BFF-4671-B217-66CAAD11E7D5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2321985" y="2390774"/>
            <a:ext cx="3553884" cy="8519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9DCF9DF-055D-4DCA-BEA1-C9F8BC78F877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4929717" y="2396065"/>
            <a:ext cx="946152" cy="12954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48AF9F8-A285-493F-9F44-4B3F23F9ACE7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5875869" y="2396065"/>
            <a:ext cx="1024464" cy="11302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3D65E72-0AE3-4298-8A84-D1053E1125CB}"/>
              </a:ext>
            </a:extLst>
          </p:cNvPr>
          <p:cNvSpPr txBox="1"/>
          <p:nvPr/>
        </p:nvSpPr>
        <p:spPr>
          <a:xfrm>
            <a:off x="1018119" y="3242734"/>
            <a:ext cx="2607732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16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vi-VN" sz="16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vi-VN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vi-VN" sz="16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vi-VN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vi-VN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16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vi-VN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16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vi-VN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chữa</a:t>
            </a:r>
            <a:r>
              <a:rPr lang="vi-VN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16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vi-VN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…”.</a:t>
            </a:r>
            <a:endParaRPr lang="vi-VN" sz="1600" dirty="0">
              <a:latin typeface="+mn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22A4A80-3529-46A3-BD5E-54A00BDF9211}"/>
              </a:ext>
            </a:extLst>
          </p:cNvPr>
          <p:cNvSpPr txBox="1"/>
          <p:nvPr/>
        </p:nvSpPr>
        <p:spPr>
          <a:xfrm>
            <a:off x="3924297" y="3770839"/>
            <a:ext cx="1845731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16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vi-VN" sz="16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vi-VN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theo </a:t>
            </a:r>
            <a:r>
              <a:rPr lang="vi-VN" sz="16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vi-VN" sz="16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vi-VN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vi-VN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vi-VN" sz="1600" dirty="0">
              <a:latin typeface="+mn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BB8E841-78A8-4891-B23B-5EF65AA2E4A5}"/>
              </a:ext>
            </a:extLst>
          </p:cNvPr>
          <p:cNvSpPr txBox="1"/>
          <p:nvPr/>
        </p:nvSpPr>
        <p:spPr>
          <a:xfrm>
            <a:off x="6017674" y="3605653"/>
            <a:ext cx="2112439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16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vi-VN" sz="16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vi-VN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vi-VN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endParaRPr lang="vi-VN" sz="16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5" grpId="0"/>
      <p:bldP spid="58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FE393C4-A67B-4528-886E-CC4F77F486A0}"/>
              </a:ext>
            </a:extLst>
          </p:cNvPr>
          <p:cNvSpPr/>
          <p:nvPr/>
        </p:nvSpPr>
        <p:spPr>
          <a:xfrm>
            <a:off x="3831086" y="379849"/>
            <a:ext cx="4424243" cy="12980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rgbClr val="000000"/>
                </a:solidFill>
              </a:rPr>
              <a:t>Em </a:t>
            </a:r>
            <a:r>
              <a:rPr lang="vi-VN" sz="1800" dirty="0" err="1">
                <a:solidFill>
                  <a:srgbClr val="000000"/>
                </a:solidFill>
              </a:rPr>
              <a:t>hãy</a:t>
            </a:r>
            <a:r>
              <a:rPr lang="vi-VN" sz="1800" dirty="0">
                <a:solidFill>
                  <a:srgbClr val="000000"/>
                </a:solidFill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18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18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vi-VN" sz="18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vi-VN" sz="18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rgbClr val="000000"/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5785E635-724D-404E-A3DC-C20079A40754}"/>
              </a:ext>
            </a:extLst>
          </p:cNvPr>
          <p:cNvSpPr/>
          <p:nvPr/>
        </p:nvSpPr>
        <p:spPr>
          <a:xfrm>
            <a:off x="5834581" y="2047967"/>
            <a:ext cx="417251" cy="523783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04495D-9053-44E5-8E47-6F4F90589AF7}"/>
              </a:ext>
            </a:extLst>
          </p:cNvPr>
          <p:cNvSpPr/>
          <p:nvPr/>
        </p:nvSpPr>
        <p:spPr>
          <a:xfrm>
            <a:off x="3912565" y="2696541"/>
            <a:ext cx="4261282" cy="17400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khoan thai,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nghe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theo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dõi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 câu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phân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/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37FCA62D-3142-4BBD-9224-70076757BA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726032" y="2339821"/>
            <a:ext cx="713439" cy="71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994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520;p37">
            <a:extLst>
              <a:ext uri="{FF2B5EF4-FFF2-40B4-BE49-F238E27FC236}">
                <a16:creationId xmlns:a16="http://schemas.microsoft.com/office/drawing/2014/main" id="{8F382961-0203-4A05-A94A-6BCD6F844C6D}"/>
              </a:ext>
            </a:extLst>
          </p:cNvPr>
          <p:cNvSpPr txBox="1">
            <a:spLocks/>
          </p:cNvSpPr>
          <p:nvPr/>
        </p:nvSpPr>
        <p:spPr>
          <a:xfrm>
            <a:off x="2451183" y="2704437"/>
            <a:ext cx="4241634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None/>
              <a:defRPr sz="2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vi-VN" dirty="0">
                <a:solidFill>
                  <a:srgbClr val="000000"/>
                </a:solidFill>
                <a:latin typeface="+mn-lt"/>
              </a:rPr>
              <a:t>HOẠT ĐỘNG 2:</a:t>
            </a:r>
          </a:p>
          <a:p>
            <a:pPr>
              <a:lnSpc>
                <a:spcPct val="150000"/>
              </a:lnSpc>
            </a:pPr>
            <a:r>
              <a:rPr lang="vi-VN" dirty="0">
                <a:solidFill>
                  <a:srgbClr val="000000"/>
                </a:solidFill>
                <a:latin typeface="+mn-lt"/>
              </a:rPr>
              <a:t>ĐỌC HIỂU</a:t>
            </a:r>
          </a:p>
        </p:txBody>
      </p:sp>
    </p:spTree>
    <p:extLst>
      <p:ext uri="{BB962C8B-B14F-4D97-AF65-F5344CB8AC3E}">
        <p14:creationId xmlns:p14="http://schemas.microsoft.com/office/powerpoint/2010/main" val="7956299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A962D73-84F3-4B38-80C7-017B62723113}"/>
              </a:ext>
            </a:extLst>
          </p:cNvPr>
          <p:cNvSpPr/>
          <p:nvPr/>
        </p:nvSpPr>
        <p:spPr>
          <a:xfrm>
            <a:off x="1687184" y="767103"/>
            <a:ext cx="5769632" cy="520161"/>
          </a:xfrm>
          <a:custGeom>
            <a:avLst/>
            <a:gdLst>
              <a:gd name="connsiteX0" fmla="*/ 0 w 5769632"/>
              <a:gd name="connsiteY0" fmla="*/ 0 h 520161"/>
              <a:gd name="connsiteX1" fmla="*/ 583374 w 5769632"/>
              <a:gd name="connsiteY1" fmla="*/ 0 h 520161"/>
              <a:gd name="connsiteX2" fmla="*/ 1109051 w 5769632"/>
              <a:gd name="connsiteY2" fmla="*/ 0 h 520161"/>
              <a:gd name="connsiteX3" fmla="*/ 1807818 w 5769632"/>
              <a:gd name="connsiteY3" fmla="*/ 0 h 520161"/>
              <a:gd name="connsiteX4" fmla="*/ 2506585 w 5769632"/>
              <a:gd name="connsiteY4" fmla="*/ 0 h 520161"/>
              <a:gd name="connsiteX5" fmla="*/ 3089958 w 5769632"/>
              <a:gd name="connsiteY5" fmla="*/ 0 h 520161"/>
              <a:gd name="connsiteX6" fmla="*/ 3731029 w 5769632"/>
              <a:gd name="connsiteY6" fmla="*/ 0 h 520161"/>
              <a:gd name="connsiteX7" fmla="*/ 4487492 w 5769632"/>
              <a:gd name="connsiteY7" fmla="*/ 0 h 520161"/>
              <a:gd name="connsiteX8" fmla="*/ 5186258 w 5769632"/>
              <a:gd name="connsiteY8" fmla="*/ 0 h 520161"/>
              <a:gd name="connsiteX9" fmla="*/ 5769632 w 5769632"/>
              <a:gd name="connsiteY9" fmla="*/ 0 h 520161"/>
              <a:gd name="connsiteX10" fmla="*/ 5769632 w 5769632"/>
              <a:gd name="connsiteY10" fmla="*/ 520161 h 520161"/>
              <a:gd name="connsiteX11" fmla="*/ 5243954 w 5769632"/>
              <a:gd name="connsiteY11" fmla="*/ 520161 h 520161"/>
              <a:gd name="connsiteX12" fmla="*/ 4602884 w 5769632"/>
              <a:gd name="connsiteY12" fmla="*/ 520161 h 520161"/>
              <a:gd name="connsiteX13" fmla="*/ 4134903 w 5769632"/>
              <a:gd name="connsiteY13" fmla="*/ 520161 h 520161"/>
              <a:gd name="connsiteX14" fmla="*/ 3436136 w 5769632"/>
              <a:gd name="connsiteY14" fmla="*/ 520161 h 520161"/>
              <a:gd name="connsiteX15" fmla="*/ 2737370 w 5769632"/>
              <a:gd name="connsiteY15" fmla="*/ 520161 h 520161"/>
              <a:gd name="connsiteX16" fmla="*/ 2153996 w 5769632"/>
              <a:gd name="connsiteY16" fmla="*/ 520161 h 520161"/>
              <a:gd name="connsiteX17" fmla="*/ 1628318 w 5769632"/>
              <a:gd name="connsiteY17" fmla="*/ 520161 h 520161"/>
              <a:gd name="connsiteX18" fmla="*/ 987248 w 5769632"/>
              <a:gd name="connsiteY18" fmla="*/ 520161 h 520161"/>
              <a:gd name="connsiteX19" fmla="*/ 0 w 5769632"/>
              <a:gd name="connsiteY19" fmla="*/ 520161 h 520161"/>
              <a:gd name="connsiteX20" fmla="*/ 0 w 5769632"/>
              <a:gd name="connsiteY20" fmla="*/ 0 h 52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69632" h="520161" extrusionOk="0">
                <a:moveTo>
                  <a:pt x="0" y="0"/>
                </a:moveTo>
                <a:cubicBezTo>
                  <a:pt x="269268" y="-3050"/>
                  <a:pt x="412858" y="16870"/>
                  <a:pt x="583374" y="0"/>
                </a:cubicBezTo>
                <a:cubicBezTo>
                  <a:pt x="753890" y="-16870"/>
                  <a:pt x="859776" y="10107"/>
                  <a:pt x="1109051" y="0"/>
                </a:cubicBezTo>
                <a:cubicBezTo>
                  <a:pt x="1358326" y="-10107"/>
                  <a:pt x="1534245" y="1474"/>
                  <a:pt x="1807818" y="0"/>
                </a:cubicBezTo>
                <a:cubicBezTo>
                  <a:pt x="2081391" y="-1474"/>
                  <a:pt x="2316751" y="-29719"/>
                  <a:pt x="2506585" y="0"/>
                </a:cubicBezTo>
                <a:cubicBezTo>
                  <a:pt x="2696419" y="29719"/>
                  <a:pt x="2808413" y="-22286"/>
                  <a:pt x="3089958" y="0"/>
                </a:cubicBezTo>
                <a:cubicBezTo>
                  <a:pt x="3371503" y="22286"/>
                  <a:pt x="3441044" y="12481"/>
                  <a:pt x="3731029" y="0"/>
                </a:cubicBezTo>
                <a:cubicBezTo>
                  <a:pt x="4021014" y="-12481"/>
                  <a:pt x="4219428" y="-37703"/>
                  <a:pt x="4487492" y="0"/>
                </a:cubicBezTo>
                <a:cubicBezTo>
                  <a:pt x="4755556" y="37703"/>
                  <a:pt x="4963093" y="-646"/>
                  <a:pt x="5186258" y="0"/>
                </a:cubicBezTo>
                <a:cubicBezTo>
                  <a:pt x="5409423" y="646"/>
                  <a:pt x="5593717" y="21653"/>
                  <a:pt x="5769632" y="0"/>
                </a:cubicBezTo>
                <a:cubicBezTo>
                  <a:pt x="5760315" y="140926"/>
                  <a:pt x="5776113" y="267022"/>
                  <a:pt x="5769632" y="520161"/>
                </a:cubicBezTo>
                <a:cubicBezTo>
                  <a:pt x="5606745" y="541126"/>
                  <a:pt x="5349490" y="499900"/>
                  <a:pt x="5243954" y="520161"/>
                </a:cubicBezTo>
                <a:cubicBezTo>
                  <a:pt x="5138418" y="540422"/>
                  <a:pt x="4893117" y="492747"/>
                  <a:pt x="4602884" y="520161"/>
                </a:cubicBezTo>
                <a:cubicBezTo>
                  <a:pt x="4312651" y="547576"/>
                  <a:pt x="4255359" y="522759"/>
                  <a:pt x="4134903" y="520161"/>
                </a:cubicBezTo>
                <a:cubicBezTo>
                  <a:pt x="4014447" y="517563"/>
                  <a:pt x="3728391" y="540501"/>
                  <a:pt x="3436136" y="520161"/>
                </a:cubicBezTo>
                <a:cubicBezTo>
                  <a:pt x="3143881" y="499821"/>
                  <a:pt x="2994932" y="519970"/>
                  <a:pt x="2737370" y="520161"/>
                </a:cubicBezTo>
                <a:cubicBezTo>
                  <a:pt x="2479808" y="520352"/>
                  <a:pt x="2408458" y="540759"/>
                  <a:pt x="2153996" y="520161"/>
                </a:cubicBezTo>
                <a:cubicBezTo>
                  <a:pt x="1899534" y="499563"/>
                  <a:pt x="1861590" y="539800"/>
                  <a:pt x="1628318" y="520161"/>
                </a:cubicBezTo>
                <a:cubicBezTo>
                  <a:pt x="1395046" y="500522"/>
                  <a:pt x="1133548" y="509099"/>
                  <a:pt x="987248" y="520161"/>
                </a:cubicBezTo>
                <a:cubicBezTo>
                  <a:pt x="840948" y="531224"/>
                  <a:pt x="396579" y="516348"/>
                  <a:pt x="0" y="520161"/>
                </a:cubicBezTo>
                <a:cubicBezTo>
                  <a:pt x="19972" y="353181"/>
                  <a:pt x="-3714" y="13949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6868618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000000"/>
                </a:solidFill>
              </a:rPr>
              <a:t>Em </a:t>
            </a:r>
            <a:r>
              <a:rPr lang="vi-VN" sz="2000" b="1" dirty="0" err="1">
                <a:solidFill>
                  <a:srgbClr val="000000"/>
                </a:solidFill>
              </a:rPr>
              <a:t>hãy</a:t>
            </a:r>
            <a:r>
              <a:rPr lang="vi-VN" sz="2000" b="1" dirty="0">
                <a:solidFill>
                  <a:srgbClr val="000000"/>
                </a:solidFill>
              </a:rPr>
              <a:t> </a:t>
            </a:r>
            <a:r>
              <a:rPr lang="vi-VN" sz="2000" b="1" dirty="0" err="1">
                <a:solidFill>
                  <a:srgbClr val="000000"/>
                </a:solidFill>
              </a:rPr>
              <a:t>đọc</a:t>
            </a:r>
            <a:r>
              <a:rPr lang="vi-VN" sz="2000" b="1" dirty="0">
                <a:solidFill>
                  <a:srgbClr val="000000"/>
                </a:solidFill>
              </a:rPr>
              <a:t> to, </a:t>
            </a:r>
            <a:r>
              <a:rPr lang="vi-VN" sz="2000" b="1" dirty="0" err="1">
                <a:solidFill>
                  <a:srgbClr val="000000"/>
                </a:solidFill>
              </a:rPr>
              <a:t>rõ</a:t>
            </a:r>
            <a:r>
              <a:rPr lang="vi-VN" sz="2000" b="1" dirty="0">
                <a:solidFill>
                  <a:srgbClr val="000000"/>
                </a:solidFill>
              </a:rPr>
              <a:t> </a:t>
            </a:r>
            <a:r>
              <a:rPr lang="vi-VN" sz="2000" b="1" dirty="0" err="1">
                <a:solidFill>
                  <a:srgbClr val="000000"/>
                </a:solidFill>
              </a:rPr>
              <a:t>nghĩa</a:t>
            </a:r>
            <a:r>
              <a:rPr lang="vi-VN" sz="2000" b="1" dirty="0">
                <a:solidFill>
                  <a:srgbClr val="000000"/>
                </a:solidFill>
              </a:rPr>
              <a:t> </a:t>
            </a:r>
            <a:r>
              <a:rPr lang="vi-VN" sz="2000" b="1" dirty="0" err="1">
                <a:solidFill>
                  <a:srgbClr val="000000"/>
                </a:solidFill>
              </a:rPr>
              <a:t>các</a:t>
            </a:r>
            <a:r>
              <a:rPr lang="vi-VN" sz="2000" b="1" dirty="0">
                <a:solidFill>
                  <a:srgbClr val="000000"/>
                </a:solidFill>
              </a:rPr>
              <a:t> </a:t>
            </a:r>
            <a:r>
              <a:rPr lang="vi-VN" sz="2000" b="1" dirty="0" err="1">
                <a:solidFill>
                  <a:srgbClr val="000000"/>
                </a:solidFill>
              </a:rPr>
              <a:t>từ</a:t>
            </a:r>
            <a:r>
              <a:rPr lang="vi-VN" sz="2000" b="1" dirty="0">
                <a:solidFill>
                  <a:srgbClr val="000000"/>
                </a:solidFill>
              </a:rPr>
              <a:t> </a:t>
            </a:r>
            <a:r>
              <a:rPr lang="vi-VN" sz="2000" b="1" dirty="0" err="1">
                <a:solidFill>
                  <a:srgbClr val="000000"/>
                </a:solidFill>
              </a:rPr>
              <a:t>khó</a:t>
            </a:r>
            <a:r>
              <a:rPr lang="vi-VN" sz="2000" b="1" dirty="0">
                <a:solidFill>
                  <a:srgbClr val="000000"/>
                </a:solidFill>
              </a:rPr>
              <a:t> sau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71529C1-E6C1-4EF8-BA17-361E419DD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229073"/>
              </p:ext>
            </p:extLst>
          </p:nvPr>
        </p:nvGraphicFramePr>
        <p:xfrm>
          <a:off x="1981826" y="1729359"/>
          <a:ext cx="5311806" cy="293496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311806">
                  <a:extLst>
                    <a:ext uri="{9D8B030D-6E8A-4147-A177-3AD203B41FA5}">
                      <a16:colId xmlns:a16="http://schemas.microsoft.com/office/drawing/2014/main" val="3095291645"/>
                    </a:ext>
                  </a:extLst>
                </a:gridCol>
              </a:tblGrid>
              <a:tr h="553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1800" b="1" dirty="0" err="1">
                          <a:solidFill>
                            <a:srgbClr val="000000"/>
                          </a:solidFill>
                        </a:rPr>
                        <a:t>Phụ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vi-VN" sz="1800" b="1" dirty="0" err="1">
                          <a:solidFill>
                            <a:srgbClr val="000000"/>
                          </a:solidFill>
                        </a:rPr>
                        <a:t>lão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</a:rPr>
                        <a:t>: </a:t>
                      </a:r>
                      <a:r>
                        <a:rPr lang="vi-VN" sz="1800" b="0" dirty="0" err="1">
                          <a:solidFill>
                            <a:srgbClr val="000000"/>
                          </a:solidFill>
                        </a:rPr>
                        <a:t>người</a:t>
                      </a:r>
                      <a:r>
                        <a:rPr lang="vi-VN" sz="18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vi-VN" sz="1800" b="0" dirty="0" err="1">
                          <a:solidFill>
                            <a:srgbClr val="000000"/>
                          </a:solidFill>
                        </a:rPr>
                        <a:t>già</a:t>
                      </a:r>
                      <a:endParaRPr lang="vi-VN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286853"/>
                  </a:ext>
                </a:extLst>
              </a:tr>
              <a:tr h="553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1800" b="1" dirty="0" err="1">
                          <a:solidFill>
                            <a:srgbClr val="000000"/>
                          </a:solidFill>
                        </a:rPr>
                        <a:t>Vải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vi-VN" sz="1800" b="1" dirty="0" err="1">
                          <a:solidFill>
                            <a:srgbClr val="000000"/>
                          </a:solidFill>
                        </a:rPr>
                        <a:t>thiều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</a:rPr>
                        <a:t>: </a:t>
                      </a:r>
                      <a:r>
                        <a:rPr lang="vi-VN" sz="1800" b="0" dirty="0" err="1">
                          <a:solidFill>
                            <a:srgbClr val="000000"/>
                          </a:solidFill>
                        </a:rPr>
                        <a:t>loại</a:t>
                      </a:r>
                      <a:r>
                        <a:rPr lang="vi-VN" sz="18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vi-VN" sz="1800" b="0" dirty="0" err="1">
                          <a:solidFill>
                            <a:srgbClr val="000000"/>
                          </a:solidFill>
                        </a:rPr>
                        <a:t>vải</a:t>
                      </a:r>
                      <a:r>
                        <a:rPr lang="vi-VN" sz="18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vi-VN" sz="1800" b="0" dirty="0" err="1">
                          <a:solidFill>
                            <a:srgbClr val="000000"/>
                          </a:solidFill>
                        </a:rPr>
                        <a:t>có</a:t>
                      </a:r>
                      <a:r>
                        <a:rPr lang="vi-VN" sz="18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vi-VN" sz="1800" b="0" dirty="0" err="1">
                          <a:solidFill>
                            <a:srgbClr val="000000"/>
                          </a:solidFill>
                        </a:rPr>
                        <a:t>quả</a:t>
                      </a:r>
                      <a:r>
                        <a:rPr lang="vi-VN" sz="1800" b="0" dirty="0">
                          <a:solidFill>
                            <a:srgbClr val="000000"/>
                          </a:solidFill>
                        </a:rPr>
                        <a:t> ngon, </a:t>
                      </a:r>
                      <a:r>
                        <a:rPr lang="vi-VN" sz="1800" b="0" dirty="0" err="1">
                          <a:solidFill>
                            <a:srgbClr val="000000"/>
                          </a:solidFill>
                        </a:rPr>
                        <a:t>hạt</a:t>
                      </a:r>
                      <a:r>
                        <a:rPr lang="vi-VN" sz="18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vi-VN" sz="1800" b="0" dirty="0" err="1">
                          <a:solidFill>
                            <a:srgbClr val="000000"/>
                          </a:solidFill>
                        </a:rPr>
                        <a:t>nhỏ</a:t>
                      </a:r>
                      <a:r>
                        <a:rPr lang="vi-VN" sz="1800" b="0" dirty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vi-VN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615339"/>
                  </a:ext>
                </a:extLst>
              </a:tr>
              <a:tr h="553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1800" b="1" dirty="0" err="1">
                          <a:solidFill>
                            <a:srgbClr val="000000"/>
                          </a:solidFill>
                        </a:rPr>
                        <a:t>Vồ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</a:rPr>
                        <a:t>: </a:t>
                      </a:r>
                      <a:r>
                        <a:rPr lang="vi-VN" sz="1800" b="0" dirty="0" err="1">
                          <a:solidFill>
                            <a:srgbClr val="000000"/>
                          </a:solidFill>
                        </a:rPr>
                        <a:t>dụng</a:t>
                      </a:r>
                      <a:r>
                        <a:rPr lang="vi-VN" sz="18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vi-VN" sz="1800" b="0" dirty="0" err="1">
                          <a:solidFill>
                            <a:srgbClr val="000000"/>
                          </a:solidFill>
                        </a:rPr>
                        <a:t>cụ</a:t>
                      </a:r>
                      <a:r>
                        <a:rPr lang="vi-VN" sz="18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vi-VN" sz="1800" b="0" dirty="0" err="1">
                          <a:solidFill>
                            <a:srgbClr val="000000"/>
                          </a:solidFill>
                        </a:rPr>
                        <a:t>bằng</a:t>
                      </a:r>
                      <a:r>
                        <a:rPr lang="vi-VN" sz="18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vi-VN" sz="1800" b="0" dirty="0" err="1">
                          <a:solidFill>
                            <a:srgbClr val="000000"/>
                          </a:solidFill>
                        </a:rPr>
                        <a:t>gỗ</a:t>
                      </a:r>
                      <a:r>
                        <a:rPr lang="vi-VN" sz="18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vi-VN" sz="1800" b="0" dirty="0" err="1">
                          <a:solidFill>
                            <a:srgbClr val="000000"/>
                          </a:solidFill>
                        </a:rPr>
                        <a:t>chắc</a:t>
                      </a:r>
                      <a:r>
                        <a:rPr lang="vi-VN" sz="1800" b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vi-VN" sz="1800" b="0" dirty="0" err="1">
                          <a:solidFill>
                            <a:srgbClr val="000000"/>
                          </a:solidFill>
                        </a:rPr>
                        <a:t>nặng</a:t>
                      </a:r>
                      <a:r>
                        <a:rPr lang="vi-VN" sz="1800" b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vi-VN" sz="1800" b="0" dirty="0" err="1">
                          <a:solidFill>
                            <a:srgbClr val="000000"/>
                          </a:solidFill>
                        </a:rPr>
                        <a:t>có</a:t>
                      </a:r>
                      <a:r>
                        <a:rPr lang="vi-VN" sz="18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vi-VN" sz="1800" b="0" dirty="0" err="1">
                          <a:solidFill>
                            <a:srgbClr val="000000"/>
                          </a:solidFill>
                        </a:rPr>
                        <a:t>cán</a:t>
                      </a:r>
                      <a:r>
                        <a:rPr lang="vi-VN" sz="18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vi-VN" sz="1800" b="0" dirty="0" err="1">
                          <a:solidFill>
                            <a:srgbClr val="000000"/>
                          </a:solidFill>
                        </a:rPr>
                        <a:t>dùng</a:t>
                      </a:r>
                      <a:r>
                        <a:rPr lang="vi-VN" sz="18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vi-VN" sz="1800" b="0" dirty="0" err="1">
                          <a:solidFill>
                            <a:srgbClr val="000000"/>
                          </a:solidFill>
                        </a:rPr>
                        <a:t>để</a:t>
                      </a:r>
                      <a:r>
                        <a:rPr lang="vi-VN" sz="18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vi-VN" sz="1800" b="0" dirty="0" err="1">
                          <a:solidFill>
                            <a:srgbClr val="000000"/>
                          </a:solidFill>
                        </a:rPr>
                        <a:t>đập</a:t>
                      </a:r>
                      <a:r>
                        <a:rPr lang="vi-VN" sz="1800" b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vi-VN" sz="1800" b="0" dirty="0" err="1">
                          <a:solidFill>
                            <a:srgbClr val="000000"/>
                          </a:solidFill>
                        </a:rPr>
                        <a:t>nện</a:t>
                      </a:r>
                      <a:r>
                        <a:rPr lang="vi-VN" sz="1800" b="0" dirty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vi-VN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351201"/>
                  </a:ext>
                </a:extLst>
              </a:tr>
              <a:tr h="5530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1800" b="1" dirty="0" err="1">
                          <a:solidFill>
                            <a:srgbClr val="000000"/>
                          </a:solidFill>
                        </a:rPr>
                        <a:t>Bạch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vi-VN" sz="1800" b="1" dirty="0" err="1">
                          <a:solidFill>
                            <a:srgbClr val="000000"/>
                          </a:solidFill>
                        </a:rPr>
                        <a:t>đàn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</a:rPr>
                        <a:t> (khuynh </a:t>
                      </a:r>
                      <a:r>
                        <a:rPr lang="vi-VN" sz="1800" b="1" dirty="0" err="1">
                          <a:solidFill>
                            <a:srgbClr val="000000"/>
                          </a:solidFill>
                        </a:rPr>
                        <a:t>diệp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</a:rPr>
                        <a:t>): </a:t>
                      </a:r>
                      <a:r>
                        <a:rPr lang="vi-VN" sz="1800" b="0" dirty="0" err="1">
                          <a:solidFill>
                            <a:srgbClr val="000000"/>
                          </a:solidFill>
                        </a:rPr>
                        <a:t>loại</a:t>
                      </a:r>
                      <a:r>
                        <a:rPr lang="vi-VN" sz="1800" b="0" dirty="0">
                          <a:solidFill>
                            <a:srgbClr val="000000"/>
                          </a:solidFill>
                        </a:rPr>
                        <a:t> cây to, thân </a:t>
                      </a:r>
                      <a:r>
                        <a:rPr lang="vi-VN" sz="1800" b="0" dirty="0" err="1">
                          <a:solidFill>
                            <a:srgbClr val="000000"/>
                          </a:solidFill>
                        </a:rPr>
                        <a:t>thẳng</a:t>
                      </a:r>
                      <a:r>
                        <a:rPr lang="vi-VN" sz="1800" b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vi-VN" sz="1800" b="0" dirty="0" err="1">
                          <a:solidFill>
                            <a:srgbClr val="000000"/>
                          </a:solidFill>
                        </a:rPr>
                        <a:t>lá</a:t>
                      </a:r>
                      <a:r>
                        <a:rPr lang="vi-VN" sz="18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vi-VN" sz="1800" b="0" dirty="0" err="1">
                          <a:solidFill>
                            <a:srgbClr val="000000"/>
                          </a:solidFill>
                        </a:rPr>
                        <a:t>có</a:t>
                      </a:r>
                      <a:r>
                        <a:rPr lang="vi-VN" sz="1800" b="0" dirty="0">
                          <a:solidFill>
                            <a:srgbClr val="000000"/>
                          </a:solidFill>
                        </a:rPr>
                        <a:t> tinh </a:t>
                      </a:r>
                      <a:r>
                        <a:rPr lang="vi-VN" sz="1800" b="0" dirty="0" err="1">
                          <a:solidFill>
                            <a:srgbClr val="000000"/>
                          </a:solidFill>
                        </a:rPr>
                        <a:t>dầu</a:t>
                      </a:r>
                      <a:r>
                        <a:rPr lang="vi-VN" sz="18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vi-VN" sz="1800" b="0" dirty="0" err="1">
                          <a:solidFill>
                            <a:srgbClr val="000000"/>
                          </a:solidFill>
                        </a:rPr>
                        <a:t>để</a:t>
                      </a:r>
                      <a:r>
                        <a:rPr lang="vi-VN" sz="18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vi-VN" sz="1800" b="0" dirty="0" err="1">
                          <a:solidFill>
                            <a:srgbClr val="000000"/>
                          </a:solidFill>
                        </a:rPr>
                        <a:t>làm</a:t>
                      </a:r>
                      <a:r>
                        <a:rPr lang="vi-VN" sz="1800" b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vi-VN" sz="1800" b="0" dirty="0" err="1">
                          <a:solidFill>
                            <a:srgbClr val="000000"/>
                          </a:solidFill>
                        </a:rPr>
                        <a:t>thuốc</a:t>
                      </a:r>
                      <a:r>
                        <a:rPr lang="vi-VN" sz="1800" b="0" dirty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vi-VN" sz="18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517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26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228</TotalTime>
  <Words>658</Words>
  <Application>Microsoft Office PowerPoint</Application>
  <PresentationFormat>On-screen Show (16:9)</PresentationFormat>
  <Paragraphs>59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Calibri</vt:lpstr>
      <vt:lpstr>Times New Roman</vt:lpstr>
      <vt:lpstr>Patrick Hand</vt:lpstr>
      <vt:lpstr>Trebuchet MS</vt:lpstr>
      <vt:lpstr>Wingdings 3</vt:lpstr>
      <vt:lpstr>Lato</vt:lpstr>
      <vt:lpstr>Arial</vt:lpstr>
      <vt:lpstr>Roboto</vt:lpstr>
      <vt:lpstr>Open Sans</vt:lpstr>
      <vt:lpstr>Facet</vt:lpstr>
      <vt:lpstr>NHIỆT LIỆT CHÀO MỪNG CÁC EM HỌC SINH THAM DỰ BUỔI HỌC HÔM NAY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Kể về một cô bé đạt điểm cao ở bài văn tả cảnh nhờ chăm chỉ, chịu khó quan sát để miêu tả đúng sự việc theo yêu cầu của bài tập làm văn.</vt:lpstr>
      <vt:lpstr>PowerPoint Presentation</vt:lpstr>
      <vt:lpstr>PowerPoint Presentation</vt:lpstr>
      <vt:lpstr>01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CÁC EM HỌC SINH THAM DỰ BUỔI HỌC HÔM NAY</dc:title>
  <cp:lastModifiedBy>PC</cp:lastModifiedBy>
  <cp:revision>31</cp:revision>
  <dcterms:modified xsi:type="dcterms:W3CDTF">2023-08-25T09:20:07Z</dcterms:modified>
</cp:coreProperties>
</file>