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8"/>
  </p:notesMasterIdLst>
  <p:sldIdLst>
    <p:sldId id="256" r:id="rId2"/>
    <p:sldId id="259" r:id="rId3"/>
    <p:sldId id="258" r:id="rId4"/>
    <p:sldId id="267" r:id="rId5"/>
    <p:sldId id="257" r:id="rId6"/>
    <p:sldId id="261" r:id="rId7"/>
    <p:sldId id="311" r:id="rId8"/>
    <p:sldId id="271" r:id="rId9"/>
    <p:sldId id="262" r:id="rId10"/>
    <p:sldId id="260" r:id="rId11"/>
    <p:sldId id="313" r:id="rId12"/>
    <p:sldId id="270" r:id="rId13"/>
    <p:sldId id="264" r:id="rId14"/>
    <p:sldId id="291" r:id="rId15"/>
    <p:sldId id="314" r:id="rId16"/>
    <p:sldId id="263" r:id="rId1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Trebuchet MS" panose="020B0603020202020204" pitchFamily="34" charset="0"/>
      <p:regular r:id="rId23"/>
      <p:bold r:id="rId24"/>
      <p:italic r:id="rId25"/>
      <p:boldItalic r:id="rId26"/>
    </p:embeddedFont>
    <p:embeddedFont>
      <p:font typeface="Wingdings 3" panose="05040102010807070707" pitchFamily="18" charset="2"/>
      <p:regular r:id="rId27"/>
    </p:embeddedFont>
    <p:embeddedFont>
      <p:font typeface="Figtree Medium" panose="020B0604020202020204" charset="0"/>
      <p:regular r:id="rId28"/>
      <p:bold r:id="rId29"/>
      <p:italic r:id="rId30"/>
      <p:boldItalic r:id="rId31"/>
    </p:embeddedFont>
    <p:embeddedFont>
      <p:font typeface="Bebas Neue" panose="020B0604020202020204" charset="0"/>
      <p:regular r:id="rId32"/>
    </p:embeddedFont>
    <p:embeddedFont>
      <p:font typeface="Kumbh Sans SemiBold" panose="020B0604020202020204" charset="0"/>
      <p:regular r:id="rId33"/>
      <p:bold r:id="rId34"/>
    </p:embeddedFont>
    <p:embeddedFont>
      <p:font typeface="Kumbh Sans" panose="020B0604020202020204" charset="0"/>
      <p:regular r:id="rId35"/>
      <p:bold r:id="rId36"/>
    </p:embeddedFont>
    <p:embeddedFont>
      <p:font typeface="Anaheim" panose="020B0604020202020204" charset="0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90530C9-22B2-4D2B-AE65-2F7E94ABB395}">
  <a:tblStyle styleId="{E90530C9-22B2-4D2B-AE65-2F7E94ABB39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73C7EC7-DBCA-4D8C-8FB6-140390C942D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25" d="100"/>
          <a:sy n="25" d="100"/>
        </p:scale>
        <p:origin x="696" y="9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45bd3862f9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245bd3862f9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8" name="Google Shape;1308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14669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g54dda1946d_6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3" name="Google Shape;1283;g54dda1946d_6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g245c5c91233_2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0" name="Google Shape;850;g245c5c91233_2_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6" name="Google Shape;2146;gd44c0c1fca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7" name="Google Shape;2147;gd44c0c1fca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68033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245bd3862f9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245bd3862f9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3" name="Google Shape;1023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2866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8" name="Google Shape;1308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06896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30969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0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81778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18491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081743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39559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54024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583570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1997550" y="1271750"/>
            <a:ext cx="5148900" cy="13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8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1"/>
          </p:nvPr>
        </p:nvSpPr>
        <p:spPr>
          <a:xfrm>
            <a:off x="1997550" y="2435750"/>
            <a:ext cx="5148900" cy="671400"/>
          </a:xfrm>
          <a:prstGeom prst="rect">
            <a:avLst/>
          </a:prstGeom>
          <a:solidFill>
            <a:schemeClr val="lt2"/>
          </a:solidFill>
          <a:ln w="3810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12932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3007013" y="1499627"/>
            <a:ext cx="4181100" cy="4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2"/>
          </p:nvPr>
        </p:nvSpPr>
        <p:spPr>
          <a:xfrm>
            <a:off x="3007063" y="2399803"/>
            <a:ext cx="4181100" cy="4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3"/>
          </p:nvPr>
        </p:nvSpPr>
        <p:spPr>
          <a:xfrm>
            <a:off x="3007013" y="3300499"/>
            <a:ext cx="4181100" cy="4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4"/>
          </p:nvPr>
        </p:nvSpPr>
        <p:spPr>
          <a:xfrm>
            <a:off x="3007063" y="4205000"/>
            <a:ext cx="4181100" cy="4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5" hasCustomPrompt="1"/>
          </p:nvPr>
        </p:nvSpPr>
        <p:spPr>
          <a:xfrm>
            <a:off x="1938041" y="1211775"/>
            <a:ext cx="770400" cy="645000"/>
          </a:xfrm>
          <a:prstGeom prst="rect">
            <a:avLst/>
          </a:prstGeom>
          <a:solidFill>
            <a:schemeClr val="accent4"/>
          </a:solidFill>
          <a:ln w="381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6" hasCustomPrompt="1"/>
          </p:nvPr>
        </p:nvSpPr>
        <p:spPr>
          <a:xfrm>
            <a:off x="1938026" y="3012105"/>
            <a:ext cx="770400" cy="645300"/>
          </a:xfrm>
          <a:prstGeom prst="rect">
            <a:avLst/>
          </a:prstGeom>
          <a:solidFill>
            <a:schemeClr val="accent6"/>
          </a:solidFill>
          <a:ln w="3810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7" hasCustomPrompt="1"/>
          </p:nvPr>
        </p:nvSpPr>
        <p:spPr>
          <a:xfrm>
            <a:off x="1938026" y="2111932"/>
            <a:ext cx="770400" cy="645300"/>
          </a:xfrm>
          <a:prstGeom prst="rect">
            <a:avLst/>
          </a:prstGeom>
          <a:solidFill>
            <a:schemeClr val="accent2"/>
          </a:solidFill>
          <a:ln w="3810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 idx="8" hasCustomPrompt="1"/>
          </p:nvPr>
        </p:nvSpPr>
        <p:spPr>
          <a:xfrm>
            <a:off x="1938026" y="3916602"/>
            <a:ext cx="770400" cy="645300"/>
          </a:xfrm>
          <a:prstGeom prst="rect">
            <a:avLst/>
          </a:prstGeom>
          <a:solidFill>
            <a:schemeClr val="accent1"/>
          </a:solidFill>
          <a:ln w="381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9"/>
          </p:nvPr>
        </p:nvSpPr>
        <p:spPr>
          <a:xfrm>
            <a:off x="3007013" y="1167750"/>
            <a:ext cx="41811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Kumbh Sans SemiBold"/>
                <a:ea typeface="Kumbh Sans SemiBold"/>
                <a:cs typeface="Kumbh Sans SemiBold"/>
                <a:sym typeface="Kumbh Sa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13"/>
          </p:nvPr>
        </p:nvSpPr>
        <p:spPr>
          <a:xfrm>
            <a:off x="3007051" y="2067928"/>
            <a:ext cx="41811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Kumbh Sans SemiBold"/>
                <a:ea typeface="Kumbh Sans SemiBold"/>
                <a:cs typeface="Kumbh Sans SemiBold"/>
                <a:sym typeface="Kumbh Sa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14"/>
          </p:nvPr>
        </p:nvSpPr>
        <p:spPr>
          <a:xfrm>
            <a:off x="3007013" y="2968095"/>
            <a:ext cx="41811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Kumbh Sans SemiBold"/>
                <a:ea typeface="Kumbh Sans SemiBold"/>
                <a:cs typeface="Kumbh Sans SemiBold"/>
                <a:sym typeface="Kumbh Sa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15"/>
          </p:nvPr>
        </p:nvSpPr>
        <p:spPr>
          <a:xfrm>
            <a:off x="3007051" y="3872598"/>
            <a:ext cx="41811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Kumbh Sans SemiBold"/>
                <a:ea typeface="Kumbh Sans SemiBold"/>
                <a:cs typeface="Kumbh Sans SemiBold"/>
                <a:sym typeface="Kumbh Sa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82845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2114700" y="1463250"/>
            <a:ext cx="4914600" cy="221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7422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889088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25"/>
          <p:cNvSpPr txBox="1">
            <a:spLocks noGrp="1"/>
          </p:cNvSpPr>
          <p:nvPr>
            <p:ph type="subTitle" idx="1"/>
          </p:nvPr>
        </p:nvSpPr>
        <p:spPr>
          <a:xfrm>
            <a:off x="1527300" y="1591425"/>
            <a:ext cx="60894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25"/>
          <p:cNvSpPr txBox="1">
            <a:spLocks noGrp="1"/>
          </p:cNvSpPr>
          <p:nvPr>
            <p:ph type="subTitle" idx="2"/>
          </p:nvPr>
        </p:nvSpPr>
        <p:spPr>
          <a:xfrm>
            <a:off x="1527300" y="3039225"/>
            <a:ext cx="60894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3278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title" hasCustomPrompt="1"/>
          </p:nvPr>
        </p:nvSpPr>
        <p:spPr>
          <a:xfrm>
            <a:off x="2149525" y="1746263"/>
            <a:ext cx="4845000" cy="115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1" name="Google Shape;61;p11"/>
          <p:cNvSpPr txBox="1">
            <a:spLocks noGrp="1"/>
          </p:cNvSpPr>
          <p:nvPr>
            <p:ph type="subTitle" idx="1"/>
          </p:nvPr>
        </p:nvSpPr>
        <p:spPr>
          <a:xfrm>
            <a:off x="2149525" y="2900137"/>
            <a:ext cx="4845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76436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713225" y="1661713"/>
            <a:ext cx="41460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Figtree Medium"/>
              <a:buChar char="■"/>
              <a:defRPr>
                <a:solidFill>
                  <a:schemeClr val="lt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Medium"/>
              <a:buChar char="○"/>
              <a:defRPr>
                <a:solidFill>
                  <a:schemeClr val="lt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Medium"/>
              <a:buChar char="■"/>
              <a:defRPr>
                <a:solidFill>
                  <a:schemeClr val="lt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Medium"/>
              <a:buChar char="●"/>
              <a:defRPr>
                <a:solidFill>
                  <a:schemeClr val="lt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Medium"/>
              <a:buChar char="○"/>
              <a:defRPr>
                <a:solidFill>
                  <a:schemeClr val="lt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Medium"/>
              <a:buChar char="■"/>
              <a:defRPr>
                <a:solidFill>
                  <a:schemeClr val="lt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Medium"/>
              <a:buChar char="●"/>
              <a:defRPr>
                <a:solidFill>
                  <a:schemeClr val="lt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Medium"/>
              <a:buChar char="○"/>
              <a:defRPr>
                <a:solidFill>
                  <a:schemeClr val="lt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 Medium"/>
              <a:buChar char="■"/>
              <a:defRPr>
                <a:solidFill>
                  <a:schemeClr val="lt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33785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288550" y="1802700"/>
            <a:ext cx="4459500" cy="107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1395950" y="1802698"/>
            <a:ext cx="1541100" cy="1538100"/>
          </a:xfrm>
          <a:prstGeom prst="rect">
            <a:avLst/>
          </a:prstGeom>
          <a:solidFill>
            <a:schemeClr val="accent4"/>
          </a:solidFill>
          <a:ln w="381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3288550" y="2881202"/>
            <a:ext cx="4459500" cy="459600"/>
          </a:xfrm>
          <a:prstGeom prst="rect">
            <a:avLst/>
          </a:prstGeom>
          <a:solidFill>
            <a:schemeClr val="lt2"/>
          </a:solidFill>
          <a:ln w="3810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34831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>
            <a:spLocks noGrp="1"/>
          </p:cNvSpPr>
          <p:nvPr>
            <p:ph type="title"/>
          </p:nvPr>
        </p:nvSpPr>
        <p:spPr>
          <a:xfrm>
            <a:off x="720000" y="727188"/>
            <a:ext cx="3519600" cy="259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0"/>
          <p:cNvSpPr txBox="1">
            <a:spLocks noGrp="1"/>
          </p:cNvSpPr>
          <p:nvPr>
            <p:ph type="subTitle" idx="1"/>
          </p:nvPr>
        </p:nvSpPr>
        <p:spPr>
          <a:xfrm>
            <a:off x="720000" y="3519013"/>
            <a:ext cx="3519600" cy="89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0"/>
          <p:cNvSpPr>
            <a:spLocks noGrp="1"/>
          </p:cNvSpPr>
          <p:nvPr>
            <p:ph type="pic" idx="2"/>
          </p:nvPr>
        </p:nvSpPr>
        <p:spPr>
          <a:xfrm>
            <a:off x="5273100" y="533875"/>
            <a:ext cx="3157800" cy="40758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851334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26"/>
          <p:cNvSpPr txBox="1">
            <a:spLocks noGrp="1"/>
          </p:cNvSpPr>
          <p:nvPr>
            <p:ph type="subTitle" idx="1"/>
          </p:nvPr>
        </p:nvSpPr>
        <p:spPr>
          <a:xfrm>
            <a:off x="1013825" y="2947799"/>
            <a:ext cx="21753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26"/>
          <p:cNvSpPr txBox="1">
            <a:spLocks noGrp="1"/>
          </p:cNvSpPr>
          <p:nvPr>
            <p:ph type="subTitle" idx="2"/>
          </p:nvPr>
        </p:nvSpPr>
        <p:spPr>
          <a:xfrm>
            <a:off x="3484347" y="2947799"/>
            <a:ext cx="21753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26"/>
          <p:cNvSpPr txBox="1">
            <a:spLocks noGrp="1"/>
          </p:cNvSpPr>
          <p:nvPr>
            <p:ph type="subTitle" idx="3"/>
          </p:nvPr>
        </p:nvSpPr>
        <p:spPr>
          <a:xfrm>
            <a:off x="5954875" y="2947799"/>
            <a:ext cx="21753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26"/>
          <p:cNvSpPr txBox="1">
            <a:spLocks noGrp="1"/>
          </p:cNvSpPr>
          <p:nvPr>
            <p:ph type="subTitle" idx="4"/>
          </p:nvPr>
        </p:nvSpPr>
        <p:spPr>
          <a:xfrm>
            <a:off x="1013825" y="2363990"/>
            <a:ext cx="2175300" cy="6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Kumbh Sans SemiBold"/>
                <a:ea typeface="Kumbh Sans SemiBold"/>
                <a:cs typeface="Kumbh Sans SemiBold"/>
                <a:sym typeface="Kumbh Sa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30" name="Google Shape;230;p26"/>
          <p:cNvSpPr txBox="1">
            <a:spLocks noGrp="1"/>
          </p:cNvSpPr>
          <p:nvPr>
            <p:ph type="subTitle" idx="5"/>
          </p:nvPr>
        </p:nvSpPr>
        <p:spPr>
          <a:xfrm>
            <a:off x="3484350" y="2363990"/>
            <a:ext cx="2175300" cy="6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Kumbh Sans SemiBold"/>
                <a:ea typeface="Kumbh Sans SemiBold"/>
                <a:cs typeface="Kumbh Sans SemiBold"/>
                <a:sym typeface="Kumbh Sa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31" name="Google Shape;231;p26"/>
          <p:cNvSpPr txBox="1">
            <a:spLocks noGrp="1"/>
          </p:cNvSpPr>
          <p:nvPr>
            <p:ph type="subTitle" idx="6"/>
          </p:nvPr>
        </p:nvSpPr>
        <p:spPr>
          <a:xfrm>
            <a:off x="5954875" y="2363990"/>
            <a:ext cx="2175300" cy="6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Kumbh Sans SemiBold"/>
                <a:ea typeface="Kumbh Sans SemiBold"/>
                <a:cs typeface="Kumbh Sans SemiBold"/>
                <a:sym typeface="Kumbh Sa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17112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13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30180F"/>
              </a:buClr>
              <a:buSzPts val="1400"/>
              <a:buChar char="■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180F"/>
              </a:buClr>
              <a:buSzPts val="1400"/>
              <a:buFont typeface="Livvic Medium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180F"/>
              </a:buClr>
              <a:buSzPts val="1400"/>
              <a:buFont typeface="Livvic Medium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180F"/>
              </a:buClr>
              <a:buSzPts val="1400"/>
              <a:buFont typeface="Livvic Medium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180F"/>
              </a:buClr>
              <a:buSzPts val="1400"/>
              <a:buFont typeface="Livvic Medium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180F"/>
              </a:buClr>
              <a:buSzPts val="1400"/>
              <a:buFont typeface="Livvic Medium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180F"/>
              </a:buClr>
              <a:buSzPts val="1400"/>
              <a:buFont typeface="Livvic Medium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180F"/>
              </a:buClr>
              <a:buSzPts val="1400"/>
              <a:buFont typeface="Livvic Medium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180F"/>
              </a:buClr>
              <a:buSzPts val="1400"/>
              <a:buFont typeface="Livvic Medium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52055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24"/>
          <p:cNvSpPr txBox="1">
            <a:spLocks noGrp="1"/>
          </p:cNvSpPr>
          <p:nvPr>
            <p:ph type="subTitle" idx="1"/>
          </p:nvPr>
        </p:nvSpPr>
        <p:spPr>
          <a:xfrm>
            <a:off x="3210590" y="3468413"/>
            <a:ext cx="3874200" cy="8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4"/>
          <p:cNvSpPr txBox="1">
            <a:spLocks noGrp="1"/>
          </p:cNvSpPr>
          <p:nvPr>
            <p:ph type="subTitle" idx="2"/>
          </p:nvPr>
        </p:nvSpPr>
        <p:spPr>
          <a:xfrm>
            <a:off x="3210582" y="1821538"/>
            <a:ext cx="3874200" cy="8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24"/>
          <p:cNvSpPr txBox="1">
            <a:spLocks noGrp="1"/>
          </p:cNvSpPr>
          <p:nvPr>
            <p:ph type="subTitle" idx="3"/>
          </p:nvPr>
        </p:nvSpPr>
        <p:spPr>
          <a:xfrm>
            <a:off x="3210597" y="1338837"/>
            <a:ext cx="38742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Kumbh Sans SemiBold"/>
                <a:ea typeface="Kumbh Sans SemiBold"/>
                <a:cs typeface="Kumbh Sans SemiBold"/>
                <a:sym typeface="Kumbh Sa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7" name="Google Shape;197;p24"/>
          <p:cNvSpPr txBox="1">
            <a:spLocks noGrp="1"/>
          </p:cNvSpPr>
          <p:nvPr>
            <p:ph type="subTitle" idx="4"/>
          </p:nvPr>
        </p:nvSpPr>
        <p:spPr>
          <a:xfrm>
            <a:off x="3210610" y="2985712"/>
            <a:ext cx="38742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Kumbh Sans SemiBold"/>
                <a:ea typeface="Kumbh Sans SemiBold"/>
                <a:cs typeface="Kumbh Sans SemiBold"/>
                <a:sym typeface="Kumbh Sa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4694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89297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8/25/2023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19055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78590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32988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428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34359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73333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452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356;p37"/>
          <p:cNvSpPr txBox="1">
            <a:spLocks noGrp="1"/>
          </p:cNvSpPr>
          <p:nvPr>
            <p:ph type="ctrTitle"/>
          </p:nvPr>
        </p:nvSpPr>
        <p:spPr>
          <a:xfrm>
            <a:off x="1650653" y="1664288"/>
            <a:ext cx="6177300" cy="175340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400" dirty="0">
                <a:solidFill>
                  <a:srgbClr val="C00000"/>
                </a:solidFill>
                <a:latin typeface="+mn-lt"/>
              </a:rPr>
              <a:t>CHÀO MỪNG CÁC EM ĐẾN VỚI BÀI HỌC HÔM NAY</a:t>
            </a:r>
            <a:endParaRPr sz="3400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:a16="http://schemas.microsoft.com/office/drawing/2014/main" id="{2F32E25F-4010-4A39-B4E3-D607A36B7AB8}"/>
              </a:ext>
            </a:extLst>
          </p:cNvPr>
          <p:cNvSpPr txBox="1"/>
          <p:nvPr/>
        </p:nvSpPr>
        <p:spPr>
          <a:xfrm>
            <a:off x="4331491" y="1835581"/>
            <a:ext cx="3872709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0" i="0" dirty="0" err="1">
                <a:solidFill>
                  <a:srgbClr val="081C36"/>
                </a:solidFill>
                <a:effectLst/>
                <a:latin typeface="+mn-lt"/>
              </a:rPr>
              <a:t>Các</a:t>
            </a:r>
            <a:r>
              <a:rPr lang="vi-VN" sz="2000" b="0" i="0" dirty="0">
                <a:solidFill>
                  <a:srgbClr val="081C36"/>
                </a:solidFill>
                <a:effectLst/>
                <a:latin typeface="+mn-lt"/>
              </a:rPr>
              <a:t> </a:t>
            </a:r>
            <a:r>
              <a:rPr lang="vi-VN" sz="2000" b="0" i="0" dirty="0" err="1">
                <a:solidFill>
                  <a:srgbClr val="081C36"/>
                </a:solidFill>
                <a:effectLst/>
                <a:latin typeface="+mn-lt"/>
              </a:rPr>
              <a:t>bạn</a:t>
            </a:r>
            <a:r>
              <a:rPr lang="vi-VN" sz="2000" b="0" i="0" dirty="0">
                <a:solidFill>
                  <a:srgbClr val="081C36"/>
                </a:solidFill>
                <a:effectLst/>
                <a:latin typeface="+mn-lt"/>
              </a:rPr>
              <a:t> HS </a:t>
            </a:r>
            <a:r>
              <a:rPr lang="vi-VN" sz="2000" b="0" i="0" dirty="0" err="1">
                <a:solidFill>
                  <a:srgbClr val="081C36"/>
                </a:solidFill>
                <a:effectLst/>
                <a:latin typeface="+mn-lt"/>
              </a:rPr>
              <a:t>cắt</a:t>
            </a:r>
            <a:r>
              <a:rPr lang="vi-VN" sz="2000" b="0" i="0" dirty="0">
                <a:solidFill>
                  <a:srgbClr val="081C36"/>
                </a:solidFill>
                <a:effectLst/>
                <a:latin typeface="+mn-lt"/>
              </a:rPr>
              <a:t> </a:t>
            </a:r>
            <a:r>
              <a:rPr lang="vi-VN" sz="2000" b="0" i="0" dirty="0" err="1">
                <a:solidFill>
                  <a:srgbClr val="081C36"/>
                </a:solidFill>
                <a:effectLst/>
                <a:latin typeface="+mn-lt"/>
              </a:rPr>
              <a:t>các</a:t>
            </a:r>
            <a:r>
              <a:rPr lang="vi-VN" sz="2000" b="0" i="0" dirty="0">
                <a:solidFill>
                  <a:srgbClr val="081C36"/>
                </a:solidFill>
                <a:effectLst/>
                <a:latin typeface="+mn-lt"/>
              </a:rPr>
              <a:t> bông hoa </a:t>
            </a:r>
            <a:r>
              <a:rPr lang="vi-VN" sz="2000" b="0" i="0" dirty="0" err="1">
                <a:solidFill>
                  <a:srgbClr val="081C36"/>
                </a:solidFill>
                <a:effectLst/>
                <a:latin typeface="+mn-lt"/>
              </a:rPr>
              <a:t>nhiều</a:t>
            </a:r>
            <a:r>
              <a:rPr lang="vi-VN" sz="2000" b="0" i="0" dirty="0">
                <a:solidFill>
                  <a:srgbClr val="081C36"/>
                </a:solidFill>
                <a:effectLst/>
                <a:latin typeface="+mn-lt"/>
              </a:rPr>
              <a:t> </a:t>
            </a:r>
            <a:r>
              <a:rPr lang="vi-VN" sz="2000" b="0" i="0" dirty="0" err="1">
                <a:solidFill>
                  <a:srgbClr val="081C36"/>
                </a:solidFill>
                <a:effectLst/>
                <a:latin typeface="+mn-lt"/>
              </a:rPr>
              <a:t>cánh</a:t>
            </a:r>
            <a:r>
              <a:rPr lang="vi-VN" sz="2000" b="0" i="0" dirty="0">
                <a:solidFill>
                  <a:srgbClr val="081C36"/>
                </a:solidFill>
                <a:effectLst/>
                <a:latin typeface="+mn-lt"/>
              </a:rPr>
              <a:t> </a:t>
            </a:r>
            <a:r>
              <a:rPr lang="vi-VN" sz="2000" b="0" i="0" dirty="0" err="1">
                <a:solidFill>
                  <a:srgbClr val="081C36"/>
                </a:solidFill>
                <a:effectLst/>
                <a:latin typeface="+mn-lt"/>
              </a:rPr>
              <a:t>bằng</a:t>
            </a:r>
            <a:r>
              <a:rPr lang="vi-VN" sz="2000" b="0" i="0" dirty="0">
                <a:solidFill>
                  <a:srgbClr val="081C36"/>
                </a:solidFill>
                <a:effectLst/>
                <a:latin typeface="+mn-lt"/>
              </a:rPr>
              <a:t> </a:t>
            </a:r>
            <a:r>
              <a:rPr lang="vi-VN" sz="2000" b="0" i="0" dirty="0" err="1">
                <a:solidFill>
                  <a:srgbClr val="081C36"/>
                </a:solidFill>
                <a:effectLst/>
                <a:latin typeface="+mn-lt"/>
              </a:rPr>
              <a:t>giấy</a:t>
            </a:r>
            <a:r>
              <a:rPr lang="vi-VN" sz="2000" b="0" i="0" dirty="0">
                <a:solidFill>
                  <a:srgbClr val="081C36"/>
                </a:solidFill>
                <a:effectLst/>
                <a:latin typeface="+mn-lt"/>
              </a:rPr>
              <a:t> </a:t>
            </a:r>
            <a:r>
              <a:rPr lang="vi-VN" sz="2000" b="0" i="0" dirty="0" err="1">
                <a:solidFill>
                  <a:srgbClr val="081C36"/>
                </a:solidFill>
                <a:effectLst/>
                <a:latin typeface="+mn-lt"/>
              </a:rPr>
              <a:t>màu</a:t>
            </a:r>
            <a:r>
              <a:rPr lang="vi-VN" sz="2000" b="0" i="0" dirty="0">
                <a:solidFill>
                  <a:srgbClr val="081C36"/>
                </a:solidFill>
                <a:effectLst/>
                <a:latin typeface="+mn-lt"/>
              </a:rPr>
              <a:t> </a:t>
            </a:r>
            <a:r>
              <a:rPr lang="vi-VN" sz="2000" b="0" i="0" dirty="0" err="1">
                <a:solidFill>
                  <a:srgbClr val="081C36"/>
                </a:solidFill>
                <a:effectLst/>
                <a:latin typeface="+mn-lt"/>
              </a:rPr>
              <a:t>và</a:t>
            </a:r>
            <a:r>
              <a:rPr lang="vi-VN" sz="2000" b="0" i="0" dirty="0">
                <a:solidFill>
                  <a:srgbClr val="081C36"/>
                </a:solidFill>
                <a:effectLst/>
                <a:latin typeface="+mn-lt"/>
              </a:rPr>
              <a:t> </a:t>
            </a:r>
            <a:r>
              <a:rPr lang="vi-VN" sz="2000" b="0" i="0" dirty="0" err="1">
                <a:solidFill>
                  <a:srgbClr val="081C36"/>
                </a:solidFill>
                <a:effectLst/>
                <a:latin typeface="+mn-lt"/>
              </a:rPr>
              <a:t>viết</a:t>
            </a:r>
            <a:r>
              <a:rPr lang="vi-VN" sz="2000" b="0" i="0" dirty="0">
                <a:solidFill>
                  <a:srgbClr val="081C36"/>
                </a:solidFill>
                <a:effectLst/>
                <a:latin typeface="+mn-lt"/>
              </a:rPr>
              <a:t> </a:t>
            </a:r>
            <a:r>
              <a:rPr lang="vi-VN" sz="2000" b="0" i="0" dirty="0" err="1">
                <a:solidFill>
                  <a:srgbClr val="081C36"/>
                </a:solidFill>
                <a:effectLst/>
                <a:latin typeface="+mn-lt"/>
              </a:rPr>
              <a:t>những</a:t>
            </a:r>
            <a:r>
              <a:rPr lang="vi-VN" sz="2000" b="0" i="0" dirty="0">
                <a:solidFill>
                  <a:srgbClr val="081C36"/>
                </a:solidFill>
                <a:effectLst/>
                <a:latin typeface="+mn-lt"/>
              </a:rPr>
              <a:t> câu </a:t>
            </a:r>
            <a:r>
              <a:rPr lang="vi-VN" sz="2000" b="0" i="0" dirty="0" err="1">
                <a:solidFill>
                  <a:srgbClr val="081C36"/>
                </a:solidFill>
                <a:effectLst/>
                <a:latin typeface="+mn-lt"/>
              </a:rPr>
              <a:t>đố</a:t>
            </a:r>
            <a:r>
              <a:rPr lang="vi-VN" sz="2000" b="0" i="0" dirty="0">
                <a:solidFill>
                  <a:srgbClr val="081C36"/>
                </a:solidFill>
                <a:effectLst/>
                <a:latin typeface="+mn-lt"/>
              </a:rPr>
              <a:t> </a:t>
            </a:r>
            <a:r>
              <a:rPr lang="vi-VN" sz="2000" b="0" i="0" dirty="0" err="1">
                <a:solidFill>
                  <a:srgbClr val="081C36"/>
                </a:solidFill>
                <a:effectLst/>
                <a:latin typeface="+mn-lt"/>
              </a:rPr>
              <a:t>vào</a:t>
            </a:r>
            <a:r>
              <a:rPr lang="vi-VN" sz="2000" b="0" i="0" dirty="0">
                <a:solidFill>
                  <a:srgbClr val="081C36"/>
                </a:solidFill>
                <a:effectLst/>
                <a:latin typeface="+mn-lt"/>
              </a:rPr>
              <a:t> bông hoa, sau </a:t>
            </a:r>
            <a:r>
              <a:rPr lang="vi-VN" sz="2000" b="0" i="0" dirty="0" err="1">
                <a:solidFill>
                  <a:srgbClr val="081C36"/>
                </a:solidFill>
                <a:effectLst/>
                <a:latin typeface="+mn-lt"/>
              </a:rPr>
              <a:t>đó</a:t>
            </a:r>
            <a:r>
              <a:rPr lang="vi-VN" sz="2000" b="0" i="0" dirty="0">
                <a:solidFill>
                  <a:srgbClr val="081C36"/>
                </a:solidFill>
                <a:effectLst/>
                <a:latin typeface="+mn-lt"/>
              </a:rPr>
              <a:t> </a:t>
            </a:r>
            <a:r>
              <a:rPr lang="vi-VN" sz="2000" b="0" i="0" dirty="0" err="1">
                <a:solidFill>
                  <a:srgbClr val="081C36"/>
                </a:solidFill>
                <a:effectLst/>
                <a:latin typeface="+mn-lt"/>
              </a:rPr>
              <a:t>tổ</a:t>
            </a:r>
            <a:r>
              <a:rPr lang="vi-VN" sz="2000" b="0" i="0" dirty="0">
                <a:solidFill>
                  <a:srgbClr val="081C36"/>
                </a:solidFill>
                <a:effectLst/>
                <a:latin typeface="+mn-lt"/>
              </a:rPr>
              <a:t> </a:t>
            </a:r>
            <a:r>
              <a:rPr lang="vi-VN" sz="2000" b="0" i="0" dirty="0" err="1">
                <a:solidFill>
                  <a:srgbClr val="081C36"/>
                </a:solidFill>
                <a:effectLst/>
                <a:latin typeface="+mn-lt"/>
              </a:rPr>
              <a:t>trưởng</a:t>
            </a:r>
            <a:r>
              <a:rPr lang="vi-VN" sz="2000" b="0" i="0" dirty="0">
                <a:solidFill>
                  <a:srgbClr val="081C36"/>
                </a:solidFill>
                <a:effectLst/>
                <a:latin typeface="+mn-lt"/>
              </a:rPr>
              <a:t> </a:t>
            </a:r>
            <a:r>
              <a:rPr lang="vi-VN" sz="2000" b="0" i="0" dirty="0" err="1">
                <a:solidFill>
                  <a:srgbClr val="081C36"/>
                </a:solidFill>
                <a:effectLst/>
                <a:latin typeface="+mn-lt"/>
              </a:rPr>
              <a:t>các</a:t>
            </a:r>
            <a:r>
              <a:rPr lang="vi-VN" sz="2000" b="0" i="0" dirty="0">
                <a:solidFill>
                  <a:srgbClr val="081C36"/>
                </a:solidFill>
                <a:effectLst/>
                <a:latin typeface="+mn-lt"/>
              </a:rPr>
              <a:t> </a:t>
            </a:r>
            <a:r>
              <a:rPr lang="vi-VN" sz="2000" b="0" i="0" dirty="0" err="1">
                <a:solidFill>
                  <a:srgbClr val="081C36"/>
                </a:solidFill>
                <a:effectLst/>
                <a:latin typeface="+mn-lt"/>
              </a:rPr>
              <a:t>tổ</a:t>
            </a:r>
            <a:r>
              <a:rPr lang="vi-VN" sz="2000" b="0" i="0" dirty="0">
                <a:solidFill>
                  <a:srgbClr val="081C36"/>
                </a:solidFill>
                <a:effectLst/>
                <a:latin typeface="+mn-lt"/>
              </a:rPr>
              <a:t> </a:t>
            </a:r>
            <a:r>
              <a:rPr lang="vi-VN" sz="2000" b="0" i="0" dirty="0" err="1">
                <a:solidFill>
                  <a:srgbClr val="081C36"/>
                </a:solidFill>
                <a:effectLst/>
                <a:latin typeface="+mn-lt"/>
              </a:rPr>
              <a:t>gắn</a:t>
            </a:r>
            <a:r>
              <a:rPr lang="vi-VN" sz="2000" b="0" i="0" dirty="0">
                <a:solidFill>
                  <a:srgbClr val="081C36"/>
                </a:solidFill>
                <a:effectLst/>
                <a:latin typeface="+mn-lt"/>
              </a:rPr>
              <a:t> câu </a:t>
            </a:r>
            <a:r>
              <a:rPr lang="vi-VN" sz="2000" b="0" i="0" dirty="0" err="1">
                <a:solidFill>
                  <a:srgbClr val="081C36"/>
                </a:solidFill>
                <a:effectLst/>
                <a:latin typeface="+mn-lt"/>
              </a:rPr>
              <a:t>đố</a:t>
            </a:r>
            <a:r>
              <a:rPr lang="vi-VN" sz="2000" b="0" i="0" dirty="0">
                <a:solidFill>
                  <a:srgbClr val="081C36"/>
                </a:solidFill>
                <a:effectLst/>
                <a:latin typeface="+mn-lt"/>
              </a:rPr>
              <a:t> lên cây.</a:t>
            </a:r>
            <a:endParaRPr lang="vi-VN" sz="20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Google Shape;1310;p52"/>
          <p:cNvSpPr/>
          <p:nvPr/>
        </p:nvSpPr>
        <p:spPr>
          <a:xfrm>
            <a:off x="981438" y="4442188"/>
            <a:ext cx="1272350" cy="347275"/>
          </a:xfrm>
          <a:custGeom>
            <a:avLst/>
            <a:gdLst/>
            <a:ahLst/>
            <a:cxnLst/>
            <a:rect l="l" t="t" r="r" b="b"/>
            <a:pathLst>
              <a:path w="50894" h="13891" extrusionOk="0">
                <a:moveTo>
                  <a:pt x="47961" y="461"/>
                </a:moveTo>
                <a:cubicBezTo>
                  <a:pt x="48959" y="461"/>
                  <a:pt x="50307" y="1231"/>
                  <a:pt x="49593" y="2377"/>
                </a:cubicBezTo>
                <a:cubicBezTo>
                  <a:pt x="49317" y="2752"/>
                  <a:pt x="48923" y="3047"/>
                  <a:pt x="48490" y="3224"/>
                </a:cubicBezTo>
                <a:cubicBezTo>
                  <a:pt x="46756" y="4012"/>
                  <a:pt x="44588" y="4210"/>
                  <a:pt x="42756" y="4623"/>
                </a:cubicBezTo>
                <a:cubicBezTo>
                  <a:pt x="41416" y="4919"/>
                  <a:pt x="38599" y="4998"/>
                  <a:pt x="37909" y="6436"/>
                </a:cubicBezTo>
                <a:cubicBezTo>
                  <a:pt x="37732" y="6771"/>
                  <a:pt x="37712" y="7165"/>
                  <a:pt x="37850" y="7520"/>
                </a:cubicBezTo>
                <a:cubicBezTo>
                  <a:pt x="37909" y="7717"/>
                  <a:pt x="38027" y="7874"/>
                  <a:pt x="38185" y="8012"/>
                </a:cubicBezTo>
                <a:cubicBezTo>
                  <a:pt x="38658" y="8505"/>
                  <a:pt x="38855" y="8308"/>
                  <a:pt x="38894" y="9155"/>
                </a:cubicBezTo>
                <a:cubicBezTo>
                  <a:pt x="38934" y="9982"/>
                  <a:pt x="38658" y="10160"/>
                  <a:pt x="37830" y="10376"/>
                </a:cubicBezTo>
                <a:cubicBezTo>
                  <a:pt x="37377" y="10475"/>
                  <a:pt x="36904" y="10554"/>
                  <a:pt x="36451" y="10613"/>
                </a:cubicBezTo>
                <a:lnTo>
                  <a:pt x="33082" y="11125"/>
                </a:lnTo>
                <a:lnTo>
                  <a:pt x="25378" y="12307"/>
                </a:lnTo>
                <a:lnTo>
                  <a:pt x="21556" y="12898"/>
                </a:lnTo>
                <a:cubicBezTo>
                  <a:pt x="20949" y="12994"/>
                  <a:pt x="19423" y="13377"/>
                  <a:pt x="18141" y="13377"/>
                </a:cubicBezTo>
                <a:cubicBezTo>
                  <a:pt x="17050" y="13377"/>
                  <a:pt x="16136" y="13100"/>
                  <a:pt x="16118" y="12130"/>
                </a:cubicBezTo>
                <a:cubicBezTo>
                  <a:pt x="16118" y="12126"/>
                  <a:pt x="16118" y="12122"/>
                  <a:pt x="16117" y="12117"/>
                </a:cubicBezTo>
                <a:lnTo>
                  <a:pt x="16117" y="12117"/>
                </a:lnTo>
                <a:cubicBezTo>
                  <a:pt x="16433" y="11003"/>
                  <a:pt x="17377" y="11375"/>
                  <a:pt x="18226" y="11086"/>
                </a:cubicBezTo>
                <a:cubicBezTo>
                  <a:pt x="18699" y="10928"/>
                  <a:pt x="18679" y="10830"/>
                  <a:pt x="19014" y="10514"/>
                </a:cubicBezTo>
                <a:cubicBezTo>
                  <a:pt x="19290" y="10239"/>
                  <a:pt x="19625" y="10160"/>
                  <a:pt x="19940" y="9923"/>
                </a:cubicBezTo>
                <a:cubicBezTo>
                  <a:pt x="20689" y="9352"/>
                  <a:pt x="20374" y="8524"/>
                  <a:pt x="19566" y="8229"/>
                </a:cubicBezTo>
                <a:cubicBezTo>
                  <a:pt x="19386" y="8163"/>
                  <a:pt x="19196" y="8136"/>
                  <a:pt x="19001" y="8136"/>
                </a:cubicBezTo>
                <a:cubicBezTo>
                  <a:pt x="18322" y="8136"/>
                  <a:pt x="17582" y="8461"/>
                  <a:pt x="16985" y="8584"/>
                </a:cubicBezTo>
                <a:cubicBezTo>
                  <a:pt x="15822" y="8820"/>
                  <a:pt x="14660" y="9037"/>
                  <a:pt x="13478" y="9194"/>
                </a:cubicBezTo>
                <a:cubicBezTo>
                  <a:pt x="11188" y="9529"/>
                  <a:pt x="8882" y="9689"/>
                  <a:pt x="6574" y="9689"/>
                </a:cubicBezTo>
                <a:cubicBezTo>
                  <a:pt x="6439" y="9689"/>
                  <a:pt x="6303" y="9688"/>
                  <a:pt x="6168" y="9687"/>
                </a:cubicBezTo>
                <a:cubicBezTo>
                  <a:pt x="5776" y="9687"/>
                  <a:pt x="5354" y="9699"/>
                  <a:pt x="4926" y="9699"/>
                </a:cubicBezTo>
                <a:cubicBezTo>
                  <a:pt x="3997" y="9699"/>
                  <a:pt x="3035" y="9643"/>
                  <a:pt x="2267" y="9293"/>
                </a:cubicBezTo>
                <a:cubicBezTo>
                  <a:pt x="533" y="8505"/>
                  <a:pt x="40" y="6574"/>
                  <a:pt x="1656" y="5411"/>
                </a:cubicBezTo>
                <a:cubicBezTo>
                  <a:pt x="2621" y="4702"/>
                  <a:pt x="3882" y="4663"/>
                  <a:pt x="5025" y="4604"/>
                </a:cubicBezTo>
                <a:cubicBezTo>
                  <a:pt x="6286" y="4505"/>
                  <a:pt x="7547" y="4426"/>
                  <a:pt x="8828" y="4328"/>
                </a:cubicBezTo>
                <a:cubicBezTo>
                  <a:pt x="13359" y="3914"/>
                  <a:pt x="17871" y="3264"/>
                  <a:pt x="22324" y="2377"/>
                </a:cubicBezTo>
                <a:cubicBezTo>
                  <a:pt x="23566" y="2141"/>
                  <a:pt x="24807" y="1865"/>
                  <a:pt x="26048" y="1569"/>
                </a:cubicBezTo>
                <a:cubicBezTo>
                  <a:pt x="27113" y="1333"/>
                  <a:pt x="28467" y="835"/>
                  <a:pt x="29627" y="835"/>
                </a:cubicBezTo>
                <a:cubicBezTo>
                  <a:pt x="29819" y="835"/>
                  <a:pt x="30006" y="849"/>
                  <a:pt x="30186" y="880"/>
                </a:cubicBezTo>
                <a:cubicBezTo>
                  <a:pt x="30796" y="998"/>
                  <a:pt x="32274" y="683"/>
                  <a:pt x="31939" y="2062"/>
                </a:cubicBezTo>
                <a:cubicBezTo>
                  <a:pt x="31841" y="2456"/>
                  <a:pt x="31328" y="2811"/>
                  <a:pt x="30993" y="2949"/>
                </a:cubicBezTo>
                <a:cubicBezTo>
                  <a:pt x="30540" y="3086"/>
                  <a:pt x="30087" y="3185"/>
                  <a:pt x="29614" y="3264"/>
                </a:cubicBezTo>
                <a:cubicBezTo>
                  <a:pt x="28885" y="3441"/>
                  <a:pt x="28274" y="3756"/>
                  <a:pt x="27999" y="4485"/>
                </a:cubicBezTo>
                <a:cubicBezTo>
                  <a:pt x="27940" y="4604"/>
                  <a:pt x="28117" y="4761"/>
                  <a:pt x="28196" y="4820"/>
                </a:cubicBezTo>
                <a:cubicBezTo>
                  <a:pt x="28961" y="5354"/>
                  <a:pt x="29784" y="5564"/>
                  <a:pt x="30650" y="5564"/>
                </a:cubicBezTo>
                <a:cubicBezTo>
                  <a:pt x="31032" y="5564"/>
                  <a:pt x="31423" y="5523"/>
                  <a:pt x="31821" y="5451"/>
                </a:cubicBezTo>
                <a:cubicBezTo>
                  <a:pt x="33949" y="5057"/>
                  <a:pt x="36018" y="4170"/>
                  <a:pt x="38067" y="3500"/>
                </a:cubicBezTo>
                <a:lnTo>
                  <a:pt x="44608" y="1372"/>
                </a:lnTo>
                <a:cubicBezTo>
                  <a:pt x="45652" y="1037"/>
                  <a:pt x="46736" y="545"/>
                  <a:pt x="47820" y="466"/>
                </a:cubicBezTo>
                <a:cubicBezTo>
                  <a:pt x="47866" y="462"/>
                  <a:pt x="47913" y="461"/>
                  <a:pt x="47961" y="461"/>
                </a:cubicBezTo>
                <a:close/>
                <a:moveTo>
                  <a:pt x="47887" y="1"/>
                </a:moveTo>
                <a:cubicBezTo>
                  <a:pt x="47346" y="1"/>
                  <a:pt x="46785" y="115"/>
                  <a:pt x="46263" y="269"/>
                </a:cubicBezTo>
                <a:cubicBezTo>
                  <a:pt x="43308" y="1136"/>
                  <a:pt x="40392" y="2180"/>
                  <a:pt x="37456" y="3126"/>
                </a:cubicBezTo>
                <a:cubicBezTo>
                  <a:pt x="35939" y="3618"/>
                  <a:pt x="34422" y="4150"/>
                  <a:pt x="32905" y="4604"/>
                </a:cubicBezTo>
                <a:cubicBezTo>
                  <a:pt x="32057" y="4864"/>
                  <a:pt x="31161" y="5107"/>
                  <a:pt x="30294" y="5107"/>
                </a:cubicBezTo>
                <a:cubicBezTo>
                  <a:pt x="29690" y="5107"/>
                  <a:pt x="29099" y="4990"/>
                  <a:pt x="28548" y="4678"/>
                </a:cubicBezTo>
                <a:lnTo>
                  <a:pt x="28548" y="4678"/>
                </a:lnTo>
                <a:cubicBezTo>
                  <a:pt x="29329" y="3332"/>
                  <a:pt x="32773" y="3918"/>
                  <a:pt x="32412" y="1944"/>
                </a:cubicBezTo>
                <a:cubicBezTo>
                  <a:pt x="32213" y="702"/>
                  <a:pt x="30749" y="420"/>
                  <a:pt x="29620" y="420"/>
                </a:cubicBezTo>
                <a:cubicBezTo>
                  <a:pt x="29405" y="420"/>
                  <a:pt x="29203" y="431"/>
                  <a:pt x="29023" y="446"/>
                </a:cubicBezTo>
                <a:cubicBezTo>
                  <a:pt x="26501" y="663"/>
                  <a:pt x="23960" y="1530"/>
                  <a:pt x="21477" y="2023"/>
                </a:cubicBezTo>
                <a:cubicBezTo>
                  <a:pt x="18738" y="2554"/>
                  <a:pt x="16000" y="2988"/>
                  <a:pt x="13222" y="3343"/>
                </a:cubicBezTo>
                <a:cubicBezTo>
                  <a:pt x="10404" y="3697"/>
                  <a:pt x="7567" y="3953"/>
                  <a:pt x="4730" y="4131"/>
                </a:cubicBezTo>
                <a:cubicBezTo>
                  <a:pt x="2996" y="4229"/>
                  <a:pt x="277" y="4544"/>
                  <a:pt x="99" y="6791"/>
                </a:cubicBezTo>
                <a:cubicBezTo>
                  <a:pt x="1" y="8150"/>
                  <a:pt x="1163" y="9253"/>
                  <a:pt x="2346" y="9726"/>
                </a:cubicBezTo>
                <a:cubicBezTo>
                  <a:pt x="3420" y="10144"/>
                  <a:pt x="4676" y="10266"/>
                  <a:pt x="5943" y="10266"/>
                </a:cubicBezTo>
                <a:cubicBezTo>
                  <a:pt x="7184" y="10266"/>
                  <a:pt x="8435" y="10149"/>
                  <a:pt x="9537" y="10081"/>
                </a:cubicBezTo>
                <a:cubicBezTo>
                  <a:pt x="10897" y="10002"/>
                  <a:pt x="12256" y="9884"/>
                  <a:pt x="13616" y="9687"/>
                </a:cubicBezTo>
                <a:cubicBezTo>
                  <a:pt x="15172" y="9490"/>
                  <a:pt x="16748" y="8958"/>
                  <a:pt x="18285" y="8840"/>
                </a:cubicBezTo>
                <a:lnTo>
                  <a:pt x="18758" y="8721"/>
                </a:lnTo>
                <a:lnTo>
                  <a:pt x="19743" y="9293"/>
                </a:lnTo>
                <a:cubicBezTo>
                  <a:pt x="19763" y="9588"/>
                  <a:pt x="19073" y="9608"/>
                  <a:pt x="18896" y="9746"/>
                </a:cubicBezTo>
                <a:cubicBezTo>
                  <a:pt x="18187" y="10298"/>
                  <a:pt x="18108" y="10554"/>
                  <a:pt x="17142" y="10692"/>
                </a:cubicBezTo>
                <a:cubicBezTo>
                  <a:pt x="16354" y="10810"/>
                  <a:pt x="15822" y="11007"/>
                  <a:pt x="15606" y="11834"/>
                </a:cubicBezTo>
                <a:cubicBezTo>
                  <a:pt x="15599" y="11866"/>
                  <a:pt x="15608" y="11903"/>
                  <a:pt x="15627" y="11942"/>
                </a:cubicBezTo>
                <a:lnTo>
                  <a:pt x="15627" y="11942"/>
                </a:lnTo>
                <a:cubicBezTo>
                  <a:pt x="15687" y="13288"/>
                  <a:pt x="16980" y="13890"/>
                  <a:pt x="18200" y="13890"/>
                </a:cubicBezTo>
                <a:cubicBezTo>
                  <a:pt x="18275" y="13890"/>
                  <a:pt x="18349" y="13888"/>
                  <a:pt x="18423" y="13884"/>
                </a:cubicBezTo>
                <a:cubicBezTo>
                  <a:pt x="21103" y="13726"/>
                  <a:pt x="23841" y="13076"/>
                  <a:pt x="26501" y="12682"/>
                </a:cubicBezTo>
                <a:lnTo>
                  <a:pt x="34678" y="11421"/>
                </a:lnTo>
                <a:cubicBezTo>
                  <a:pt x="35880" y="11224"/>
                  <a:pt x="37200" y="11165"/>
                  <a:pt x="38362" y="10810"/>
                </a:cubicBezTo>
                <a:cubicBezTo>
                  <a:pt x="39032" y="10613"/>
                  <a:pt x="39702" y="10140"/>
                  <a:pt x="39682" y="9372"/>
                </a:cubicBezTo>
                <a:cubicBezTo>
                  <a:pt x="39682" y="8781"/>
                  <a:pt x="39269" y="8603"/>
                  <a:pt x="38934" y="8209"/>
                </a:cubicBezTo>
                <a:cubicBezTo>
                  <a:pt x="38382" y="7579"/>
                  <a:pt x="38047" y="7047"/>
                  <a:pt x="38737" y="6377"/>
                </a:cubicBezTo>
                <a:cubicBezTo>
                  <a:pt x="39269" y="5865"/>
                  <a:pt x="40175" y="5766"/>
                  <a:pt x="40845" y="5608"/>
                </a:cubicBezTo>
                <a:cubicBezTo>
                  <a:pt x="43308" y="5057"/>
                  <a:pt x="45889" y="4663"/>
                  <a:pt x="48293" y="3914"/>
                </a:cubicBezTo>
                <a:cubicBezTo>
                  <a:pt x="49494" y="3520"/>
                  <a:pt x="50893" y="2515"/>
                  <a:pt x="50046" y="1136"/>
                </a:cubicBezTo>
                <a:cubicBezTo>
                  <a:pt x="49529" y="282"/>
                  <a:pt x="48733" y="1"/>
                  <a:pt x="478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475;p39">
            <a:extLst>
              <a:ext uri="{FF2B5EF4-FFF2-40B4-BE49-F238E27FC236}">
                <a16:creationId xmlns:a16="http://schemas.microsoft.com/office/drawing/2014/main" id="{B32E3624-3384-4B5C-BF22-C581E9AB397E}"/>
              </a:ext>
            </a:extLst>
          </p:cNvPr>
          <p:cNvSpPr txBox="1">
            <a:spLocks/>
          </p:cNvSpPr>
          <p:nvPr/>
        </p:nvSpPr>
        <p:spPr>
          <a:xfrm>
            <a:off x="2105602" y="2082734"/>
            <a:ext cx="786000" cy="645300"/>
          </a:xfrm>
          <a:prstGeom prst="rect">
            <a:avLst/>
          </a:prstGeom>
          <a:solidFill>
            <a:schemeClr val="accent6"/>
          </a:solidFill>
          <a:ln w="3810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137150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umbh Sans"/>
              <a:buNone/>
              <a:defRPr sz="3000" b="1" i="0" u="none" strike="noStrike" cap="none">
                <a:solidFill>
                  <a:schemeClr val="lt2"/>
                </a:solidFill>
                <a:latin typeface="Kumbh Sans"/>
                <a:ea typeface="Kumbh Sans"/>
                <a:cs typeface="Kumbh Sans"/>
                <a:sym typeface="Kumbh Sans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en" sz="3200" dirty="0">
                <a:solidFill>
                  <a:schemeClr val="tx2"/>
                </a:solidFill>
                <a:latin typeface="+mn-lt"/>
              </a:rPr>
              <a:t>03</a:t>
            </a:r>
          </a:p>
        </p:txBody>
      </p:sp>
      <p:sp>
        <p:nvSpPr>
          <p:cNvPr id="121" name="Google Shape;480;p39">
            <a:extLst>
              <a:ext uri="{FF2B5EF4-FFF2-40B4-BE49-F238E27FC236}">
                <a16:creationId xmlns:a16="http://schemas.microsoft.com/office/drawing/2014/main" id="{C00C690F-CF9C-48EA-A0B6-7BA743551D31}"/>
              </a:ext>
            </a:extLst>
          </p:cNvPr>
          <p:cNvSpPr txBox="1">
            <a:spLocks/>
          </p:cNvSpPr>
          <p:nvPr/>
        </p:nvSpPr>
        <p:spPr>
          <a:xfrm>
            <a:off x="3193786" y="2358049"/>
            <a:ext cx="5603411" cy="41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Kumbh Sans SemiBold"/>
                <a:ea typeface="Kumbh Sans SemiBold"/>
                <a:cs typeface="Kumbh Sans SemiBold"/>
                <a:sym typeface="Kumbh Sans SemiBol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vi-VN" sz="32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HÁI HOA VÀ GIẢI CÂU ĐỐ</a:t>
            </a:r>
            <a:endParaRPr lang="vi-VN" sz="320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9898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2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678;p43">
            <a:extLst>
              <a:ext uri="{FF2B5EF4-FFF2-40B4-BE49-F238E27FC236}">
                <a16:creationId xmlns:a16="http://schemas.microsoft.com/office/drawing/2014/main" id="{23FB78C0-5540-4B01-904A-1BD6A08BC0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67154" y="457669"/>
            <a:ext cx="596883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solidFill>
                  <a:srgbClr val="C00000"/>
                </a:solidFill>
                <a:latin typeface="+mn-lt"/>
              </a:rPr>
              <a:t>TRÒ CHƠI </a:t>
            </a:r>
            <a:br>
              <a:rPr lang="vi-VN" sz="2400" dirty="0">
                <a:solidFill>
                  <a:srgbClr val="C00000"/>
                </a:solidFill>
                <a:latin typeface="+mn-lt"/>
              </a:rPr>
            </a:br>
            <a:r>
              <a:rPr lang="vi-VN" sz="2400" i="1" dirty="0">
                <a:solidFill>
                  <a:srgbClr val="C00000"/>
                </a:solidFill>
                <a:latin typeface="+mn-lt"/>
              </a:rPr>
              <a:t>HÁI HOA VÀ GIẢI CÂU ĐỐ</a:t>
            </a:r>
            <a:endParaRPr sz="2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60935E8-DBB1-4818-91AD-9F5A19F4DA4F}"/>
              </a:ext>
            </a:extLst>
          </p:cNvPr>
          <p:cNvSpPr txBox="1"/>
          <p:nvPr/>
        </p:nvSpPr>
        <p:spPr>
          <a:xfrm>
            <a:off x="597704" y="1783230"/>
            <a:ext cx="4623136" cy="253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LUẬT CHƠI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HS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hái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bông hoa,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văn (thơ, câu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câu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đố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), sau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câu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đố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chơi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sau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1800" dirty="0">
              <a:latin typeface="+mn-lt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idx="2"/>
          </p:nvPr>
        </p:nvSpPr>
        <p:spPr/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8901;p62">
            <a:extLst>
              <a:ext uri="{FF2B5EF4-FFF2-40B4-BE49-F238E27FC236}">
                <a16:creationId xmlns:a16="http://schemas.microsoft.com/office/drawing/2014/main" id="{6FFE5565-7E90-405B-A7B3-C6E3521AE8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14350" y="409184"/>
            <a:ext cx="5715300" cy="8499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vi-VN" sz="3400" dirty="0">
                <a:solidFill>
                  <a:srgbClr val="C00000"/>
                </a:solidFill>
                <a:latin typeface="+mn-lt"/>
              </a:rPr>
              <a:t>CỦNG CỐ - DẶN DÒ</a:t>
            </a:r>
            <a:endParaRPr sz="3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855" name="Google Shape;855;p45"/>
          <p:cNvSpPr txBox="1">
            <a:spLocks noGrp="1"/>
          </p:cNvSpPr>
          <p:nvPr>
            <p:ph type="subTitle" idx="2"/>
          </p:nvPr>
        </p:nvSpPr>
        <p:spPr>
          <a:xfrm>
            <a:off x="4709795" y="2729414"/>
            <a:ext cx="21753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50000"/>
              </a:lnSpc>
            </a:pPr>
            <a:r>
              <a:rPr lang="vi-VN" sz="1800" dirty="0" err="1">
                <a:latin typeface="+mn-lt"/>
              </a:rPr>
              <a:t>Hoàn</a:t>
            </a:r>
            <a:r>
              <a:rPr lang="vi-VN" sz="1800" dirty="0">
                <a:latin typeface="+mn-lt"/>
              </a:rPr>
              <a:t> </a:t>
            </a:r>
            <a:r>
              <a:rPr lang="vi-VN" sz="1800" dirty="0" err="1">
                <a:latin typeface="+mn-lt"/>
              </a:rPr>
              <a:t>thành</a:t>
            </a:r>
            <a:r>
              <a:rPr lang="vi-VN" sz="1800" dirty="0">
                <a:latin typeface="+mn-lt"/>
              </a:rPr>
              <a:t> </a:t>
            </a:r>
            <a:r>
              <a:rPr lang="vi-VN" sz="1800" dirty="0" err="1">
                <a:latin typeface="+mn-lt"/>
              </a:rPr>
              <a:t>bài</a:t>
            </a:r>
            <a:r>
              <a:rPr lang="vi-VN" sz="1800" dirty="0">
                <a:latin typeface="+mn-lt"/>
              </a:rPr>
              <a:t> </a:t>
            </a:r>
            <a:r>
              <a:rPr lang="vi-VN" sz="1800" i="1" dirty="0" err="1">
                <a:latin typeface="+mn-lt"/>
              </a:rPr>
              <a:t>Tự</a:t>
            </a:r>
            <a:r>
              <a:rPr lang="vi-VN" sz="1800" i="1" dirty="0">
                <a:latin typeface="+mn-lt"/>
              </a:rPr>
              <a:t> </a:t>
            </a:r>
            <a:r>
              <a:rPr lang="vi-VN" sz="1800" i="1" dirty="0" err="1">
                <a:latin typeface="+mn-lt"/>
              </a:rPr>
              <a:t>đánh</a:t>
            </a:r>
            <a:r>
              <a:rPr lang="vi-VN" sz="1800" i="1" dirty="0">
                <a:latin typeface="+mn-lt"/>
              </a:rPr>
              <a:t> </a:t>
            </a:r>
            <a:r>
              <a:rPr lang="vi-VN" sz="1800" i="1" dirty="0" err="1">
                <a:latin typeface="+mn-lt"/>
              </a:rPr>
              <a:t>giá</a:t>
            </a:r>
            <a:r>
              <a:rPr lang="vi-VN" sz="1800" i="1" dirty="0">
                <a:latin typeface="+mn-lt"/>
              </a:rPr>
              <a:t> </a:t>
            </a:r>
            <a:r>
              <a:rPr lang="vi-VN" sz="1800" dirty="0">
                <a:latin typeface="+mn-lt"/>
              </a:rPr>
              <a:t>SGK trang 31. </a:t>
            </a:r>
            <a:endParaRPr sz="1800" dirty="0">
              <a:latin typeface="+mn-lt"/>
            </a:endParaRPr>
          </a:p>
        </p:txBody>
      </p:sp>
      <p:sp>
        <p:nvSpPr>
          <p:cNvPr id="861" name="Google Shape;861;p45"/>
          <p:cNvSpPr txBox="1"/>
          <p:nvPr/>
        </p:nvSpPr>
        <p:spPr>
          <a:xfrm>
            <a:off x="5428317" y="1752642"/>
            <a:ext cx="770400" cy="645000"/>
          </a:xfrm>
          <a:prstGeom prst="rect">
            <a:avLst/>
          </a:prstGeom>
          <a:solidFill>
            <a:schemeClr val="accent4"/>
          </a:solidFill>
          <a:ln w="381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242424">
                <a:alpha val="50000"/>
              </a:srgbClr>
            </a:outerShdw>
          </a:effectLst>
        </p:spPr>
        <p:txBody>
          <a:bodyPr spcFirstLastPara="1" wrap="square" lIns="91425" tIns="137150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FFE7E3"/>
              </a:solidFill>
              <a:latin typeface="Kumbh Sans"/>
              <a:ea typeface="Kumbh Sans"/>
              <a:cs typeface="Kumbh Sans"/>
              <a:sym typeface="Kumbh Sans"/>
            </a:endParaRPr>
          </a:p>
        </p:txBody>
      </p:sp>
      <p:grpSp>
        <p:nvGrpSpPr>
          <p:cNvPr id="867" name="Google Shape;867;p45"/>
          <p:cNvGrpSpPr/>
          <p:nvPr/>
        </p:nvGrpSpPr>
        <p:grpSpPr>
          <a:xfrm>
            <a:off x="5703531" y="1890155"/>
            <a:ext cx="219981" cy="369974"/>
            <a:chOff x="-38109725" y="3955025"/>
            <a:chExt cx="188275" cy="316650"/>
          </a:xfrm>
        </p:grpSpPr>
        <p:sp>
          <p:nvSpPr>
            <p:cNvPr id="868" name="Google Shape;868;p45"/>
            <p:cNvSpPr/>
            <p:nvPr/>
          </p:nvSpPr>
          <p:spPr>
            <a:xfrm>
              <a:off x="-38109725" y="3955025"/>
              <a:ext cx="188275" cy="220575"/>
            </a:xfrm>
            <a:custGeom>
              <a:avLst/>
              <a:gdLst/>
              <a:ahLst/>
              <a:cxnLst/>
              <a:rect l="l" t="t" r="r" b="b"/>
              <a:pathLst>
                <a:path w="7531" h="8823" extrusionOk="0">
                  <a:moveTo>
                    <a:pt x="3372" y="1"/>
                  </a:moveTo>
                  <a:lnTo>
                    <a:pt x="95" y="5703"/>
                  </a:lnTo>
                  <a:cubicBezTo>
                    <a:pt x="1" y="5829"/>
                    <a:pt x="1" y="5987"/>
                    <a:pt x="95" y="6113"/>
                  </a:cubicBezTo>
                  <a:lnTo>
                    <a:pt x="1418" y="8822"/>
                  </a:lnTo>
                  <a:lnTo>
                    <a:pt x="6081" y="8822"/>
                  </a:lnTo>
                  <a:lnTo>
                    <a:pt x="7467" y="6113"/>
                  </a:lnTo>
                  <a:cubicBezTo>
                    <a:pt x="7530" y="5987"/>
                    <a:pt x="7499" y="5829"/>
                    <a:pt x="7467" y="5703"/>
                  </a:cubicBezTo>
                  <a:lnTo>
                    <a:pt x="4191" y="1"/>
                  </a:lnTo>
                  <a:lnTo>
                    <a:pt x="4191" y="4727"/>
                  </a:lnTo>
                  <a:cubicBezTo>
                    <a:pt x="4663" y="4884"/>
                    <a:pt x="5010" y="5357"/>
                    <a:pt x="5010" y="5892"/>
                  </a:cubicBezTo>
                  <a:cubicBezTo>
                    <a:pt x="5010" y="6585"/>
                    <a:pt x="4474" y="7121"/>
                    <a:pt x="3750" y="7121"/>
                  </a:cubicBezTo>
                  <a:cubicBezTo>
                    <a:pt x="3088" y="7121"/>
                    <a:pt x="2521" y="6585"/>
                    <a:pt x="2521" y="5892"/>
                  </a:cubicBezTo>
                  <a:cubicBezTo>
                    <a:pt x="2521" y="5357"/>
                    <a:pt x="2899" y="4916"/>
                    <a:pt x="3372" y="4727"/>
                  </a:cubicBezTo>
                  <a:lnTo>
                    <a:pt x="33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5"/>
            <p:cNvSpPr/>
            <p:nvPr/>
          </p:nvSpPr>
          <p:spPr>
            <a:xfrm>
              <a:off x="-38067200" y="4196050"/>
              <a:ext cx="104775" cy="75625"/>
            </a:xfrm>
            <a:custGeom>
              <a:avLst/>
              <a:gdLst/>
              <a:ahLst/>
              <a:cxnLst/>
              <a:rect l="l" t="t" r="r" b="b"/>
              <a:pathLst>
                <a:path w="4191" h="3025" extrusionOk="0">
                  <a:moveTo>
                    <a:pt x="32" y="0"/>
                  </a:moveTo>
                  <a:lnTo>
                    <a:pt x="32" y="2615"/>
                  </a:lnTo>
                  <a:cubicBezTo>
                    <a:pt x="1" y="2836"/>
                    <a:pt x="190" y="3025"/>
                    <a:pt x="442" y="3025"/>
                  </a:cubicBezTo>
                  <a:lnTo>
                    <a:pt x="3750" y="3025"/>
                  </a:lnTo>
                  <a:cubicBezTo>
                    <a:pt x="3970" y="3025"/>
                    <a:pt x="4191" y="2836"/>
                    <a:pt x="4191" y="2615"/>
                  </a:cubicBezTo>
                  <a:lnTo>
                    <a:pt x="41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855" grpId="0" build="p"/>
      <p:bldP spid="86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12">
            <a:extLst>
              <a:ext uri="{FF2B5EF4-FFF2-40B4-BE49-F238E27FC236}">
                <a16:creationId xmlns:a16="http://schemas.microsoft.com/office/drawing/2014/main" id="{739D682C-6345-4347-9739-2AE31BDA8EF6}"/>
              </a:ext>
            </a:extLst>
          </p:cNvPr>
          <p:cNvSpPr txBox="1"/>
          <p:nvPr/>
        </p:nvSpPr>
        <p:spPr>
          <a:xfrm>
            <a:off x="2154446" y="131779"/>
            <a:ext cx="4835108" cy="791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vi-VN" sz="3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3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FB1781A-EF0E-4A79-8282-AF3ADA7E6D74}"/>
              </a:ext>
            </a:extLst>
          </p:cNvPr>
          <p:cNvSpPr txBox="1"/>
          <p:nvPr/>
        </p:nvSpPr>
        <p:spPr>
          <a:xfrm>
            <a:off x="2929141" y="840122"/>
            <a:ext cx="5166178" cy="3365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latin typeface="+mn-lt"/>
              </a:rPr>
              <a:t>B. </a:t>
            </a:r>
            <a:r>
              <a:rPr lang="vi-VN" sz="18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vi-VN" sz="18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vi-VN" sz="18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endParaRPr lang="vi-VN" sz="18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1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vi-VN" sz="1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Em </a:t>
            </a:r>
            <a:r>
              <a:rPr lang="vi-VN" sz="18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vi-VN" sz="1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yêu </a:t>
            </a:r>
            <a:r>
              <a:rPr lang="vi-VN" sz="18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vi-VN" sz="1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vi-VN" sz="18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mức</a:t>
            </a:r>
            <a:r>
              <a:rPr lang="vi-VN" sz="1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vi-VN" sz="1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vi-VN" sz="18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giỏi</a:t>
            </a:r>
            <a:r>
              <a:rPr lang="vi-VN" sz="1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18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khá</a:t>
            </a:r>
            <a:r>
              <a:rPr lang="vi-VN" sz="1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trung </a:t>
            </a:r>
            <a:r>
              <a:rPr lang="vi-VN" sz="18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vi-VN" sz="1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hay chưa </a:t>
            </a:r>
            <a:r>
              <a:rPr lang="vi-VN" sz="18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vi-VN" sz="1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)?</a:t>
            </a:r>
            <a:endParaRPr lang="vi-VN" sz="18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71450" algn="just">
              <a:lnSpc>
                <a:spcPct val="150000"/>
              </a:lnSpc>
            </a:pP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ý:</a:t>
            </a:r>
            <a:endParaRPr lang="vi-VN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71450" algn="just">
              <a:lnSpc>
                <a:spcPct val="150000"/>
              </a:lnSpc>
            </a:pP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Giỏi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9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10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71450" algn="just">
              <a:lnSpc>
                <a:spcPct val="150000"/>
              </a:lnSpc>
            </a:pP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Khá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7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8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71450" algn="just">
              <a:lnSpc>
                <a:spcPct val="150000"/>
              </a:lnSpc>
            </a:pP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c. Trung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71450" algn="just">
              <a:lnSpc>
                <a:spcPct val="150000"/>
              </a:lnSpc>
            </a:pP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d. Chưa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919156"/>
      </p:ext>
    </p:extLst>
  </p:cSld>
  <p:clrMapOvr>
    <a:masterClrMapping/>
  </p:clrMapOvr>
  <p:transition spd="slow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FB1781A-EF0E-4A79-8282-AF3ADA7E6D74}"/>
              </a:ext>
            </a:extLst>
          </p:cNvPr>
          <p:cNvSpPr txBox="1"/>
          <p:nvPr/>
        </p:nvSpPr>
        <p:spPr>
          <a:xfrm>
            <a:off x="2815823" y="853682"/>
            <a:ext cx="5493440" cy="2949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2. Em </a:t>
            </a:r>
            <a:r>
              <a:rPr lang="vi-VN" sz="18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vi-VN" sz="1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vi-VN" sz="1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gắng</a:t>
            </a:r>
            <a:r>
              <a:rPr lang="vi-VN" sz="1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thêm </a:t>
            </a:r>
            <a:r>
              <a:rPr lang="vi-VN" sz="18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1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vi-VN" sz="1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vi-VN" sz="1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18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vi-VN" sz="18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vi-VN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năng </a:t>
            </a:r>
            <a:r>
              <a:rPr lang="vi-VN" sz="18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vi-VN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danh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chung, danh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riêng.</a:t>
            </a:r>
            <a:endParaRPr lang="vi-VN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năng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câu,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văn.</a:t>
            </a:r>
          </a:p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3. Em </a:t>
            </a:r>
            <a:r>
              <a:rPr lang="vi-VN" sz="18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vi-VN" sz="1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vi-VN" sz="1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vi-VN" sz="1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vi-VN" sz="1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vi-VN" sz="1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1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vi-VN" sz="1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vi-VN" sz="1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18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vi-VN" sz="1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năng </a:t>
            </a:r>
            <a:r>
              <a:rPr lang="vi-VN" sz="18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vi-VN" sz="1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hơn?</a:t>
            </a:r>
            <a:endParaRPr lang="vi-VN" sz="18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71450" algn="just">
              <a:lnSpc>
                <a:spcPct val="150000"/>
              </a:lnSpc>
            </a:pP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VD: Chăm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ôn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,…</a:t>
            </a:r>
            <a:endParaRPr lang="vi-VN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27">
            <a:extLst>
              <a:ext uri="{FF2B5EF4-FFF2-40B4-BE49-F238E27FC236}">
                <a16:creationId xmlns:a16="http://schemas.microsoft.com/office/drawing/2014/main" id="{C24CF7B9-520B-40D2-84C0-05AC26DC1138}"/>
              </a:ext>
            </a:extLst>
          </p:cNvPr>
          <p:cNvSpPr txBox="1"/>
          <p:nvPr/>
        </p:nvSpPr>
        <p:spPr>
          <a:xfrm>
            <a:off x="634014" y="1138376"/>
            <a:ext cx="7875971" cy="23903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C00000"/>
                </a:solidFill>
              </a:rPr>
              <a:t>BÀI 2: CHĂM HỌC, CHĂM LÀM</a:t>
            </a: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C00000"/>
                </a:solidFill>
              </a:rPr>
              <a:t>GÓC SÁNG TẠO</a:t>
            </a: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C00000"/>
                </a:solidFill>
              </a:rPr>
              <a:t>ĐỐ VUI – AI CHĂM, AI NGOAN?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39"/>
          <p:cNvSpPr txBox="1">
            <a:spLocks noGrp="1"/>
          </p:cNvSpPr>
          <p:nvPr>
            <p:ph type="title"/>
          </p:nvPr>
        </p:nvSpPr>
        <p:spPr>
          <a:xfrm>
            <a:off x="2413166" y="455300"/>
            <a:ext cx="431766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>
                <a:solidFill>
                  <a:srgbClr val="C00000"/>
                </a:solidFill>
                <a:latin typeface="+mn-lt"/>
              </a:rPr>
              <a:t>NỘI DUNG BÀI HỌC</a:t>
            </a:r>
            <a:endParaRPr sz="2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78" name="Google Shape;478;p39"/>
          <p:cNvSpPr txBox="1">
            <a:spLocks noGrp="1"/>
          </p:cNvSpPr>
          <p:nvPr>
            <p:ph type="subTitle" idx="1"/>
          </p:nvPr>
        </p:nvSpPr>
        <p:spPr>
          <a:xfrm>
            <a:off x="3450889" y="1630586"/>
            <a:ext cx="4557696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CHUẨN BỊ CÂU ĐỐ </a:t>
            </a:r>
            <a:endParaRPr lang="vi-VN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79" name="Google Shape;479;p39"/>
          <p:cNvSpPr txBox="1">
            <a:spLocks noGrp="1"/>
          </p:cNvSpPr>
          <p:nvPr>
            <p:ph type="subTitle" idx="2"/>
          </p:nvPr>
        </p:nvSpPr>
        <p:spPr>
          <a:xfrm>
            <a:off x="3450927" y="2530764"/>
            <a:ext cx="4557696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GẮN CÂU ĐỐ LÊN CÂY HOA </a:t>
            </a:r>
            <a:endParaRPr lang="vi-VN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80" name="Google Shape;480;p39"/>
          <p:cNvSpPr txBox="1">
            <a:spLocks noGrp="1"/>
          </p:cNvSpPr>
          <p:nvPr>
            <p:ph type="subTitle" idx="3"/>
          </p:nvPr>
        </p:nvSpPr>
        <p:spPr>
          <a:xfrm>
            <a:off x="3450889" y="3391954"/>
            <a:ext cx="4557696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HÁI HOA VÀ GIẢI CÂU ĐỐ</a:t>
            </a:r>
            <a:endParaRPr lang="vi-VN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74" name="Google Shape;474;p39"/>
          <p:cNvSpPr txBox="1">
            <a:spLocks noGrp="1"/>
          </p:cNvSpPr>
          <p:nvPr>
            <p:ph type="title" idx="5"/>
          </p:nvPr>
        </p:nvSpPr>
        <p:spPr>
          <a:xfrm>
            <a:off x="2383037" y="1476751"/>
            <a:ext cx="770400" cy="645000"/>
          </a:xfrm>
          <a:prstGeom prst="rect">
            <a:avLst/>
          </a:prstGeom>
        </p:spPr>
        <p:txBody>
          <a:bodyPr spcFirstLastPara="1" wrap="square" lIns="91425" tIns="13715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bg1"/>
                </a:solidFill>
                <a:latin typeface="+mn-lt"/>
              </a:rPr>
              <a:t>01</a:t>
            </a:r>
            <a:endParaRPr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75" name="Google Shape;475;p39"/>
          <p:cNvSpPr txBox="1">
            <a:spLocks noGrp="1"/>
          </p:cNvSpPr>
          <p:nvPr>
            <p:ph type="title" idx="6"/>
          </p:nvPr>
        </p:nvSpPr>
        <p:spPr>
          <a:xfrm>
            <a:off x="2383022" y="3277081"/>
            <a:ext cx="770400" cy="645300"/>
          </a:xfrm>
          <a:prstGeom prst="rect">
            <a:avLst/>
          </a:prstGeom>
        </p:spPr>
        <p:txBody>
          <a:bodyPr spcFirstLastPara="1" wrap="square" lIns="91425" tIns="13715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bg1"/>
                </a:solidFill>
                <a:latin typeface="+mn-lt"/>
              </a:rPr>
              <a:t>03</a:t>
            </a:r>
            <a:endParaRPr sz="24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76" name="Google Shape;476;p39"/>
          <p:cNvSpPr txBox="1">
            <a:spLocks noGrp="1"/>
          </p:cNvSpPr>
          <p:nvPr>
            <p:ph type="title" idx="7"/>
          </p:nvPr>
        </p:nvSpPr>
        <p:spPr>
          <a:xfrm>
            <a:off x="2383022" y="2376908"/>
            <a:ext cx="770400" cy="645300"/>
          </a:xfrm>
          <a:prstGeom prst="rect">
            <a:avLst/>
          </a:prstGeom>
        </p:spPr>
        <p:txBody>
          <a:bodyPr spcFirstLastPara="1" wrap="square" lIns="91425" tIns="13715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bg1"/>
                </a:solidFill>
                <a:latin typeface="+mn-lt"/>
              </a:rPr>
              <a:t>02</a:t>
            </a:r>
            <a:endParaRPr sz="24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" grpId="0" build="p"/>
      <p:bldP spid="479" grpId="0" build="p"/>
      <p:bldP spid="480" grpId="0" build="p"/>
      <p:bldP spid="474" grpId="0" animBg="1"/>
      <p:bldP spid="475" grpId="0" animBg="1"/>
      <p:bldP spid="47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597;p41">
            <a:extLst>
              <a:ext uri="{FF2B5EF4-FFF2-40B4-BE49-F238E27FC236}">
                <a16:creationId xmlns:a16="http://schemas.microsoft.com/office/drawing/2014/main" id="{DCA27B78-BC0B-4C84-BD8C-D44BCAF269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32475" y="2014668"/>
            <a:ext cx="4459500" cy="62526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>
                <a:solidFill>
                  <a:srgbClr val="C00000"/>
                </a:solidFill>
                <a:latin typeface="+mn-lt"/>
              </a:rPr>
              <a:t>CHUẨN BỊ CÂU ĐỐ</a:t>
            </a:r>
            <a:endParaRPr sz="32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00" name="Google Shape;598;p41">
            <a:extLst>
              <a:ext uri="{FF2B5EF4-FFF2-40B4-BE49-F238E27FC236}">
                <a16:creationId xmlns:a16="http://schemas.microsoft.com/office/drawing/2014/main" id="{284DB377-8B9C-4ABA-9001-42063BEC838D}"/>
              </a:ext>
            </a:extLst>
          </p:cNvPr>
          <p:cNvSpPr txBox="1">
            <a:spLocks/>
          </p:cNvSpPr>
          <p:nvPr/>
        </p:nvSpPr>
        <p:spPr>
          <a:xfrm>
            <a:off x="2235277" y="1869230"/>
            <a:ext cx="940850" cy="769048"/>
          </a:xfrm>
          <a:prstGeom prst="rect">
            <a:avLst/>
          </a:prstGeom>
          <a:solidFill>
            <a:schemeClr val="accent4"/>
          </a:solidFill>
          <a:ln w="381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228600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Kumbh Sans"/>
              <a:buNone/>
              <a:defRPr sz="7000" b="1" i="0" u="none" strike="noStrike" cap="none">
                <a:solidFill>
                  <a:schemeClr val="lt2"/>
                </a:solidFill>
                <a:latin typeface="Kumbh Sans"/>
                <a:ea typeface="Kumbh Sans"/>
                <a:cs typeface="Kumbh Sans"/>
                <a:sym typeface="Kumbh Sans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ans"/>
              <a:buNone/>
              <a:defRPr sz="6000" b="1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ans"/>
              <a:buNone/>
              <a:defRPr sz="6000" b="1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ans"/>
              <a:buNone/>
              <a:defRPr sz="6000" b="1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ans"/>
              <a:buNone/>
              <a:defRPr sz="6000" b="1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ans"/>
              <a:buNone/>
              <a:defRPr sz="6000" b="1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ans"/>
              <a:buNone/>
              <a:defRPr sz="6000" b="1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ans"/>
              <a:buNone/>
              <a:defRPr sz="6000" b="1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ans"/>
              <a:buNone/>
              <a:defRPr sz="6000" b="1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en" sz="3200" dirty="0">
                <a:latin typeface="+mj-lt"/>
              </a:rPr>
              <a:t>01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53C27B-9DE6-4699-9A58-1C4D364A1B15}"/>
              </a:ext>
            </a:extLst>
          </p:cNvPr>
          <p:cNvSpPr/>
          <p:nvPr/>
        </p:nvSpPr>
        <p:spPr>
          <a:xfrm>
            <a:off x="292171" y="1415612"/>
            <a:ext cx="3848028" cy="194989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1800" dirty="0"/>
              <a:t>Em </a:t>
            </a:r>
            <a:r>
              <a:rPr lang="vi-VN" sz="1800" dirty="0" err="1"/>
              <a:t>hãy</a:t>
            </a:r>
            <a:r>
              <a:rPr lang="vi-VN" sz="1800" dirty="0"/>
              <a:t> </a:t>
            </a:r>
            <a:r>
              <a:rPr lang="vi-VN" sz="1800" dirty="0" err="1"/>
              <a:t>lựa</a:t>
            </a:r>
            <a:r>
              <a:rPr lang="vi-VN" sz="1800" dirty="0"/>
              <a:t> </a:t>
            </a:r>
            <a:r>
              <a:rPr lang="vi-VN" sz="1800" dirty="0" err="1"/>
              <a:t>chọn</a:t>
            </a:r>
            <a:r>
              <a:rPr lang="vi-VN" sz="1800" dirty="0"/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văn (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thơ, câu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đố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câu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chăm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vi-VN" sz="1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vi-VN" sz="1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mảnh</a:t>
            </a:r>
            <a:r>
              <a:rPr lang="vi-VN" sz="1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lang="vi-VN" sz="1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ô li.</a:t>
            </a: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9330B774-D93B-4DE5-B445-552B5444437E}"/>
              </a:ext>
            </a:extLst>
          </p:cNvPr>
          <p:cNvSpPr/>
          <p:nvPr/>
        </p:nvSpPr>
        <p:spPr>
          <a:xfrm>
            <a:off x="135466" y="1066802"/>
            <a:ext cx="2510295" cy="45720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i="1" dirty="0" err="1"/>
              <a:t>Thảo</a:t>
            </a:r>
            <a:r>
              <a:rPr lang="vi-VN" sz="1800" b="1" i="1" dirty="0"/>
              <a:t> </a:t>
            </a:r>
            <a:r>
              <a:rPr lang="vi-VN" sz="1800" b="1" i="1" dirty="0" err="1"/>
              <a:t>luận</a:t>
            </a:r>
            <a:r>
              <a:rPr lang="vi-VN" sz="1800" b="1" i="1" dirty="0"/>
              <a:t> </a:t>
            </a:r>
            <a:r>
              <a:rPr lang="vi-VN" sz="1800" b="1" i="1" dirty="0" err="1"/>
              <a:t>nhóm</a:t>
            </a:r>
            <a:r>
              <a:rPr lang="vi-VN" sz="1800" b="1" i="1" dirty="0"/>
              <a:t> đôi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E231EFE-DB8C-4FBE-8F13-8E4D7D8B6070}"/>
              </a:ext>
            </a:extLst>
          </p:cNvPr>
          <p:cNvCxnSpPr>
            <a:stCxn id="6" idx="3"/>
          </p:cNvCxnSpPr>
          <p:nvPr/>
        </p:nvCxnSpPr>
        <p:spPr>
          <a:xfrm flipV="1">
            <a:off x="4140199" y="1295402"/>
            <a:ext cx="1151467" cy="10951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A777A85-914A-4F3E-A3FA-DDE32EF9AF7A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4140199" y="2390557"/>
            <a:ext cx="1151467" cy="8902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9823DAB3-0B6D-4F66-AB32-B741EB613EB7}"/>
              </a:ext>
            </a:extLst>
          </p:cNvPr>
          <p:cNvSpPr/>
          <p:nvPr/>
        </p:nvSpPr>
        <p:spPr>
          <a:xfrm>
            <a:off x="5401733" y="745066"/>
            <a:ext cx="3403600" cy="15113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1600" b="1" dirty="0" err="1"/>
              <a:t>Đề</a:t>
            </a:r>
            <a:r>
              <a:rPr lang="vi-VN" sz="1600" b="1" dirty="0"/>
              <a:t> 1: </a:t>
            </a:r>
            <a:r>
              <a:rPr lang="vi-VN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văn (</a:t>
            </a:r>
            <a:r>
              <a:rPr lang="vi-VN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vi-VN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thơ) </a:t>
            </a:r>
            <a:r>
              <a:rPr lang="vi-VN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vi-VN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chăm </a:t>
            </a:r>
            <a:r>
              <a:rPr lang="vi-VN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chăm </a:t>
            </a:r>
            <a:r>
              <a:rPr lang="vi-VN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vi-VN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trong </a:t>
            </a:r>
            <a:r>
              <a:rPr lang="vi-VN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vi-VN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vi-VN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giấu</a:t>
            </a:r>
            <a:r>
              <a:rPr lang="vi-VN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tên). </a:t>
            </a:r>
            <a:r>
              <a:rPr lang="vi-VN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Đố</a:t>
            </a:r>
            <a:r>
              <a:rPr lang="vi-VN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ai?</a:t>
            </a:r>
            <a:r>
              <a:rPr lang="vi-VN" sz="1600" b="1" dirty="0"/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0CB803-C908-48C8-9ABA-9438A7466F70}"/>
              </a:ext>
            </a:extLst>
          </p:cNvPr>
          <p:cNvSpPr/>
          <p:nvPr/>
        </p:nvSpPr>
        <p:spPr>
          <a:xfrm>
            <a:off x="5401733" y="2946398"/>
            <a:ext cx="3403600" cy="15113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1600" b="1" dirty="0" err="1"/>
              <a:t>Đề</a:t>
            </a:r>
            <a:r>
              <a:rPr lang="vi-VN" sz="1600" b="1" dirty="0"/>
              <a:t> 2: </a:t>
            </a:r>
            <a:r>
              <a:rPr lang="vi-VN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văn (</a:t>
            </a:r>
            <a:r>
              <a:rPr lang="vi-VN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vi-VN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vi-VN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thơ, câu </a:t>
            </a:r>
            <a:r>
              <a:rPr lang="vi-VN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đố</a:t>
            </a:r>
            <a:r>
              <a:rPr lang="vi-VN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câu </a:t>
            </a:r>
            <a:r>
              <a:rPr lang="vi-VN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vi-VN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vi-VN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vi-VN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vi-VN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chăm </a:t>
            </a:r>
            <a:r>
              <a:rPr lang="vi-VN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vi-VN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vi-VN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giấu</a:t>
            </a:r>
            <a:r>
              <a:rPr lang="vi-VN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tên). </a:t>
            </a:r>
            <a:r>
              <a:rPr lang="vi-VN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Đố</a:t>
            </a:r>
            <a:r>
              <a:rPr lang="vi-VN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vi-VN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vi-VN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vi-VN" sz="1600" b="1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12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BA248AFD-DCF3-4E31-92C2-5C91FB87D18C}"/>
              </a:ext>
            </a:extLst>
          </p:cNvPr>
          <p:cNvSpPr/>
          <p:nvPr/>
        </p:nvSpPr>
        <p:spPr>
          <a:xfrm>
            <a:off x="1215300" y="170240"/>
            <a:ext cx="6775152" cy="8297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1800" b="1" dirty="0" err="1"/>
              <a:t>Đề</a:t>
            </a:r>
            <a:r>
              <a:rPr lang="vi-VN" sz="1800" b="1" dirty="0"/>
              <a:t> 1: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văn (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thơ)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chăm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chăm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trong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giấu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tên).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Đố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ai?</a:t>
            </a:r>
            <a:r>
              <a:rPr lang="vi-VN" sz="1800" b="1" dirty="0"/>
              <a:t> 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89E0ABDE-5E73-4117-98FA-C63DAA5E91B4}"/>
              </a:ext>
            </a:extLst>
          </p:cNvPr>
          <p:cNvSpPr/>
          <p:nvPr/>
        </p:nvSpPr>
        <p:spPr>
          <a:xfrm>
            <a:off x="3234266" y="1269999"/>
            <a:ext cx="4868334" cy="2226734"/>
          </a:xfrm>
          <a:prstGeom prst="wedgeRoundRectCallout">
            <a:avLst>
              <a:gd name="adj1" fmla="val -77181"/>
              <a:gd name="adj2" fmla="val 34744"/>
              <a:gd name="adj3" fmla="val 16667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ta.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bím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tóc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đuôi sam, trông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dễ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thương. Trong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luôn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cô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rơi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mắt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ai?</a:t>
            </a:r>
            <a:endParaRPr lang="vi-VN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89E0ABDE-5E73-4117-98FA-C63DAA5E91B4}"/>
              </a:ext>
            </a:extLst>
          </p:cNvPr>
          <p:cNvSpPr/>
          <p:nvPr/>
        </p:nvSpPr>
        <p:spPr>
          <a:xfrm>
            <a:off x="118535" y="1225549"/>
            <a:ext cx="5554132" cy="2692401"/>
          </a:xfrm>
          <a:prstGeom prst="wedgeRoundRectCallout">
            <a:avLst>
              <a:gd name="adj1" fmla="val 62507"/>
              <a:gd name="adj2" fmla="val 34157"/>
              <a:gd name="adj3" fmla="val 16667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1800" b="1" dirty="0" err="1"/>
              <a:t>Hãy</a:t>
            </a:r>
            <a:r>
              <a:rPr lang="vi-VN" sz="1800" b="1" dirty="0"/>
              <a:t> </a:t>
            </a:r>
            <a:r>
              <a:rPr lang="vi-VN" sz="1800" b="1" dirty="0" err="1"/>
              <a:t>điền</a:t>
            </a:r>
            <a:r>
              <a:rPr lang="vi-VN" sz="1800" b="1" dirty="0"/>
              <a:t> </a:t>
            </a:r>
            <a:r>
              <a:rPr lang="vi-VN" sz="1800" b="1" dirty="0" err="1"/>
              <a:t>các</a:t>
            </a:r>
            <a:r>
              <a:rPr lang="vi-VN" sz="1800" b="1" dirty="0"/>
              <a:t> </a:t>
            </a:r>
            <a:r>
              <a:rPr lang="vi-VN" sz="1800" b="1" dirty="0" err="1"/>
              <a:t>từ</a:t>
            </a:r>
            <a:r>
              <a:rPr lang="vi-VN" sz="1800" b="1" dirty="0"/>
              <a:t> </a:t>
            </a:r>
            <a:r>
              <a:rPr lang="vi-VN" sz="1800" b="1" dirty="0" err="1"/>
              <a:t>còn</a:t>
            </a:r>
            <a:r>
              <a:rPr lang="vi-VN" sz="1800" b="1" dirty="0"/>
              <a:t> </a:t>
            </a:r>
            <a:r>
              <a:rPr lang="vi-VN" sz="1800" b="1" dirty="0" err="1"/>
              <a:t>thiếu</a:t>
            </a:r>
            <a:r>
              <a:rPr lang="vi-VN" sz="1800" b="1" dirty="0"/>
              <a:t> trong câu </a:t>
            </a:r>
            <a:r>
              <a:rPr lang="vi-VN" sz="1800" b="1" dirty="0" err="1"/>
              <a:t>hát</a:t>
            </a:r>
            <a:r>
              <a:rPr lang="vi-VN" sz="1800" b="1" dirty="0"/>
              <a:t> </a:t>
            </a:r>
            <a:r>
              <a:rPr lang="vi-VN" sz="1800" b="1" dirty="0" err="1"/>
              <a:t>và</a:t>
            </a:r>
            <a:r>
              <a:rPr lang="vi-VN" sz="1800" b="1" dirty="0"/>
              <a:t> </a:t>
            </a:r>
            <a:r>
              <a:rPr lang="vi-VN" sz="1800" b="1" dirty="0" err="1"/>
              <a:t>hát</a:t>
            </a:r>
            <a:r>
              <a:rPr lang="vi-VN" sz="1800" b="1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vi-VN" sz="1800" i="1" dirty="0" err="1"/>
              <a:t>Chị</a:t>
            </a:r>
            <a:r>
              <a:rPr lang="vi-VN" sz="1800" i="1" dirty="0"/>
              <a:t> … nâu </a:t>
            </a:r>
            <a:r>
              <a:rPr lang="vi-VN" sz="1800" i="1" dirty="0" err="1"/>
              <a:t>nâu</a:t>
            </a:r>
            <a:r>
              <a:rPr lang="vi-VN" sz="1800" i="1" dirty="0"/>
              <a:t> </a:t>
            </a:r>
            <a:r>
              <a:rPr lang="vi-VN" sz="1800" i="1" dirty="0" err="1"/>
              <a:t>nâu</a:t>
            </a:r>
            <a:r>
              <a:rPr lang="vi-VN" sz="1800" i="1" dirty="0"/>
              <a:t> </a:t>
            </a:r>
            <a:r>
              <a:rPr lang="vi-VN" sz="1800" i="1" dirty="0" err="1"/>
              <a:t>nâu</a:t>
            </a:r>
            <a:r>
              <a:rPr lang="vi-VN" sz="1800" i="1" dirty="0"/>
              <a:t>. </a:t>
            </a:r>
            <a:r>
              <a:rPr lang="vi-VN" sz="1800" i="1" dirty="0" err="1"/>
              <a:t>Chị</a:t>
            </a:r>
            <a:r>
              <a:rPr lang="vi-VN" sz="1800" i="1" dirty="0"/>
              <a:t> bay đi đâu, đi đâu. </a:t>
            </a:r>
            <a:r>
              <a:rPr lang="vi-VN" sz="1800" i="1" dirty="0" err="1"/>
              <a:t>Bác</a:t>
            </a:r>
            <a:r>
              <a:rPr lang="vi-VN" sz="1800" i="1" dirty="0"/>
              <a:t> </a:t>
            </a:r>
            <a:r>
              <a:rPr lang="vi-VN" sz="1800" i="1" dirty="0" err="1"/>
              <a:t>gà</a:t>
            </a:r>
            <a:r>
              <a:rPr lang="vi-VN" sz="1800" i="1" dirty="0"/>
              <a:t> </a:t>
            </a:r>
            <a:r>
              <a:rPr lang="vi-VN" sz="1800" i="1" dirty="0" err="1"/>
              <a:t>trống</a:t>
            </a:r>
            <a:r>
              <a:rPr lang="vi-VN" sz="1800" i="1" dirty="0"/>
              <a:t> </a:t>
            </a:r>
            <a:r>
              <a:rPr lang="vi-VN" sz="1800" i="1" dirty="0" err="1"/>
              <a:t>mới</a:t>
            </a:r>
            <a:r>
              <a:rPr lang="vi-VN" sz="1800" i="1" dirty="0"/>
              <a:t> </a:t>
            </a:r>
            <a:r>
              <a:rPr lang="vi-VN" sz="1800" i="1" dirty="0" err="1"/>
              <a:t>gáy</a:t>
            </a:r>
            <a:r>
              <a:rPr lang="vi-VN" sz="1800" i="1" dirty="0"/>
              <a:t>, ông </a:t>
            </a:r>
            <a:r>
              <a:rPr lang="vi-VN" sz="1800" i="1" dirty="0" err="1"/>
              <a:t>Mặt</a:t>
            </a:r>
            <a:r>
              <a:rPr lang="vi-VN" sz="1800" i="1" dirty="0"/>
              <a:t> </a:t>
            </a:r>
            <a:r>
              <a:rPr lang="vi-VN" sz="1800" i="1" dirty="0" err="1"/>
              <a:t>Trời</a:t>
            </a:r>
            <a:r>
              <a:rPr lang="vi-VN" sz="1800" i="1" dirty="0"/>
              <a:t> </a:t>
            </a:r>
            <a:r>
              <a:rPr lang="vi-VN" sz="1800" i="1" dirty="0" err="1"/>
              <a:t>mới</a:t>
            </a:r>
            <a:r>
              <a:rPr lang="vi-VN" sz="1800" i="1" dirty="0"/>
              <a:t> </a:t>
            </a:r>
            <a:r>
              <a:rPr lang="vi-VN" sz="1800" i="1" dirty="0" err="1"/>
              <a:t>dậy</a:t>
            </a:r>
            <a:r>
              <a:rPr lang="vi-VN" sz="1800" i="1" dirty="0"/>
              <a:t>. </a:t>
            </a:r>
            <a:r>
              <a:rPr lang="vi-VN" sz="1800" i="1" dirty="0" err="1"/>
              <a:t>Mà</a:t>
            </a:r>
            <a:r>
              <a:rPr lang="vi-VN" sz="1800" i="1" dirty="0"/>
              <a:t> trên </a:t>
            </a:r>
            <a:r>
              <a:rPr lang="vi-VN" sz="1800" i="1" dirty="0" err="1"/>
              <a:t>những</a:t>
            </a:r>
            <a:r>
              <a:rPr lang="vi-VN" sz="1800" i="1" dirty="0"/>
              <a:t> </a:t>
            </a:r>
            <a:r>
              <a:rPr lang="vi-VN" sz="1800" i="1" dirty="0" err="1"/>
              <a:t>cành</a:t>
            </a:r>
            <a:r>
              <a:rPr lang="vi-VN" sz="1800" i="1" dirty="0"/>
              <a:t> hoa, em </a:t>
            </a:r>
            <a:r>
              <a:rPr lang="vi-VN" sz="1800" i="1" dirty="0" err="1"/>
              <a:t>đã</a:t>
            </a:r>
            <a:r>
              <a:rPr lang="vi-VN" sz="1800" i="1" dirty="0"/>
              <a:t> </a:t>
            </a:r>
            <a:r>
              <a:rPr lang="vi-VN" sz="1800" i="1" dirty="0" err="1"/>
              <a:t>thấy</a:t>
            </a:r>
            <a:r>
              <a:rPr lang="vi-VN" sz="1800" i="1" dirty="0"/>
              <a:t> </a:t>
            </a:r>
            <a:r>
              <a:rPr lang="vi-VN" sz="1800" i="1" dirty="0" err="1"/>
              <a:t>chị</a:t>
            </a:r>
            <a:r>
              <a:rPr lang="vi-VN" sz="1800" i="1" dirty="0"/>
              <a:t> … </a:t>
            </a:r>
            <a:r>
              <a:rPr lang="vi-VN" sz="1800" i="1" dirty="0" err="1"/>
              <a:t>Bé</a:t>
            </a:r>
            <a:r>
              <a:rPr lang="vi-VN" sz="1800" i="1" dirty="0"/>
              <a:t> ngoan </a:t>
            </a:r>
            <a:r>
              <a:rPr lang="vi-VN" sz="1800" i="1" dirty="0" err="1"/>
              <a:t>của</a:t>
            </a:r>
            <a:r>
              <a:rPr lang="vi-VN" sz="1800" i="1" dirty="0"/>
              <a:t> </a:t>
            </a:r>
            <a:r>
              <a:rPr lang="vi-VN" sz="1800" i="1" dirty="0" err="1"/>
              <a:t>chị</a:t>
            </a:r>
            <a:r>
              <a:rPr lang="vi-VN" sz="1800" i="1" dirty="0"/>
              <a:t> ơi! Hôm nay </a:t>
            </a:r>
            <a:r>
              <a:rPr lang="vi-VN" sz="1800" i="1" dirty="0" err="1"/>
              <a:t>trời</a:t>
            </a:r>
            <a:r>
              <a:rPr lang="vi-VN" sz="1800" i="1" dirty="0"/>
              <a:t> </a:t>
            </a:r>
            <a:r>
              <a:rPr lang="vi-VN" sz="1800" i="1" dirty="0" err="1"/>
              <a:t>nắng</a:t>
            </a:r>
            <a:r>
              <a:rPr lang="vi-VN" sz="1800" i="1" dirty="0"/>
              <a:t> tươi, </a:t>
            </a:r>
            <a:r>
              <a:rPr lang="vi-VN" sz="1800" i="1" dirty="0" err="1"/>
              <a:t>chị</a:t>
            </a:r>
            <a:r>
              <a:rPr lang="vi-VN" sz="1800" i="1" dirty="0"/>
              <a:t> bay đi </a:t>
            </a:r>
            <a:r>
              <a:rPr lang="vi-VN" sz="1800" i="1" dirty="0" err="1"/>
              <a:t>tìm</a:t>
            </a:r>
            <a:r>
              <a:rPr lang="vi-VN" sz="1800" i="1" dirty="0"/>
              <a:t> …, </a:t>
            </a:r>
            <a:r>
              <a:rPr lang="vi-VN" sz="1800" i="1" dirty="0" err="1"/>
              <a:t>làm</a:t>
            </a:r>
            <a:r>
              <a:rPr lang="vi-VN" sz="1800" i="1" dirty="0"/>
              <a:t> </a:t>
            </a:r>
            <a:r>
              <a:rPr lang="vi-VN" sz="1800" i="1" dirty="0" err="1"/>
              <a:t>mật</a:t>
            </a:r>
            <a:r>
              <a:rPr lang="vi-VN" sz="1800" i="1" dirty="0"/>
              <a:t> … nuôi </a:t>
            </a:r>
            <a:r>
              <a:rPr lang="vi-VN" sz="1800" i="1" dirty="0" err="1"/>
              <a:t>đời</a:t>
            </a:r>
            <a:r>
              <a:rPr lang="vi-VN" sz="1800" i="1" dirty="0"/>
              <a:t>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6CE9A5-6BE1-43F6-A686-7DD0461A9B92}"/>
              </a:ext>
            </a:extLst>
          </p:cNvPr>
          <p:cNvSpPr/>
          <p:nvPr/>
        </p:nvSpPr>
        <p:spPr>
          <a:xfrm>
            <a:off x="1041400" y="134355"/>
            <a:ext cx="6910620" cy="947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1800" b="1" dirty="0" err="1"/>
              <a:t>Đề</a:t>
            </a:r>
            <a:r>
              <a:rPr lang="vi-VN" sz="1800" b="1" dirty="0"/>
              <a:t> 2: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văn (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thơ, câu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đố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câu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chăm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giấu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tên).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Đố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vi-VN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vi-VN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vi-VN" sz="1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15614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476;p39">
            <a:extLst>
              <a:ext uri="{FF2B5EF4-FFF2-40B4-BE49-F238E27FC236}">
                <a16:creationId xmlns:a16="http://schemas.microsoft.com/office/drawing/2014/main" id="{617E5A77-AE26-470C-8FAD-DEB1BA092E0B}"/>
              </a:ext>
            </a:extLst>
          </p:cNvPr>
          <p:cNvSpPr txBox="1">
            <a:spLocks/>
          </p:cNvSpPr>
          <p:nvPr/>
        </p:nvSpPr>
        <p:spPr>
          <a:xfrm>
            <a:off x="2370535" y="2105199"/>
            <a:ext cx="787835" cy="645300"/>
          </a:xfrm>
          <a:prstGeom prst="rect">
            <a:avLst/>
          </a:prstGeom>
          <a:solidFill>
            <a:schemeClr val="accent2"/>
          </a:solidFill>
          <a:ln w="3810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137150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umbh Sans"/>
              <a:buNone/>
              <a:defRPr sz="3000" b="1" i="0" u="none" strike="noStrike" cap="none">
                <a:solidFill>
                  <a:schemeClr val="lt2"/>
                </a:solidFill>
                <a:latin typeface="Kumbh Sans"/>
                <a:ea typeface="Kumbh Sans"/>
                <a:cs typeface="Kumbh Sans"/>
                <a:sym typeface="Kumbh Sans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en" sz="3200" dirty="0">
                <a:solidFill>
                  <a:schemeClr val="tx2"/>
                </a:solidFill>
                <a:latin typeface="+mn-lt"/>
              </a:rPr>
              <a:t>02</a:t>
            </a:r>
          </a:p>
        </p:txBody>
      </p:sp>
      <p:sp>
        <p:nvSpPr>
          <p:cNvPr id="127" name="Google Shape;479;p39">
            <a:extLst>
              <a:ext uri="{FF2B5EF4-FFF2-40B4-BE49-F238E27FC236}">
                <a16:creationId xmlns:a16="http://schemas.microsoft.com/office/drawing/2014/main" id="{6503563E-400B-45E1-A762-5CFD62078827}"/>
              </a:ext>
            </a:extLst>
          </p:cNvPr>
          <p:cNvSpPr txBox="1">
            <a:spLocks/>
          </p:cNvSpPr>
          <p:nvPr/>
        </p:nvSpPr>
        <p:spPr>
          <a:xfrm>
            <a:off x="3397127" y="2692302"/>
            <a:ext cx="4330216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Kumbh Sans SemiBold"/>
                <a:ea typeface="Kumbh Sans SemiBold"/>
                <a:cs typeface="Kumbh Sans SemiBold"/>
                <a:sym typeface="Kumbh Sans SemiBol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vi-VN" sz="32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GẮN CÂU ĐỐ LÊN CÂY HOA </a:t>
            </a:r>
            <a:endParaRPr lang="vi-VN" sz="3200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1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43"/>
          <p:cNvSpPr txBox="1">
            <a:spLocks noGrp="1"/>
          </p:cNvSpPr>
          <p:nvPr>
            <p:ph type="title"/>
          </p:nvPr>
        </p:nvSpPr>
        <p:spPr>
          <a:xfrm>
            <a:off x="3454566" y="281897"/>
            <a:ext cx="223486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solidFill>
                  <a:srgbClr val="C00000"/>
                </a:solidFill>
                <a:latin typeface="+mn-lt"/>
              </a:rPr>
              <a:t>CHUẨN BỊ</a:t>
            </a:r>
            <a:endParaRPr sz="2400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113</TotalTime>
  <Words>605</Words>
  <Application>Microsoft Office PowerPoint</Application>
  <PresentationFormat>On-screen Show (16:9)</PresentationFormat>
  <Paragraphs>48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Livvic Medium</vt:lpstr>
      <vt:lpstr>Calibri</vt:lpstr>
      <vt:lpstr>Times New Roman</vt:lpstr>
      <vt:lpstr>Trebuchet MS</vt:lpstr>
      <vt:lpstr>Wingdings 3</vt:lpstr>
      <vt:lpstr>Figtree Medium</vt:lpstr>
      <vt:lpstr>Arial</vt:lpstr>
      <vt:lpstr>Bebas Neue</vt:lpstr>
      <vt:lpstr>Kumbh Sans SemiBold</vt:lpstr>
      <vt:lpstr>Kumbh Sans</vt:lpstr>
      <vt:lpstr>Anaheim</vt:lpstr>
      <vt:lpstr>Facet</vt:lpstr>
      <vt:lpstr>CHÀO MỪNG CÁC EM ĐẾN VỚI BÀI HỌC HÔM NAY</vt:lpstr>
      <vt:lpstr>PowerPoint Presentation</vt:lpstr>
      <vt:lpstr>NỘI DUNG BÀI HỌC</vt:lpstr>
      <vt:lpstr>CHUẨN BỊ CÂU ĐỐ</vt:lpstr>
      <vt:lpstr>PowerPoint Presentation</vt:lpstr>
      <vt:lpstr>PowerPoint Presentation</vt:lpstr>
      <vt:lpstr>PowerPoint Presentation</vt:lpstr>
      <vt:lpstr>PowerPoint Presentation</vt:lpstr>
      <vt:lpstr>CHUẨN BỊ</vt:lpstr>
      <vt:lpstr>PowerPoint Presentation</vt:lpstr>
      <vt:lpstr>PowerPoint Presentation</vt:lpstr>
      <vt:lpstr>TRÒ CHƠI  HÁI HOA VÀ GIẢI CÂU ĐỐ</vt:lpstr>
      <vt:lpstr>CỦNG CỐ - DẶN DÒ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BÀI HỌC HÔM NAY</dc:title>
  <cp:lastModifiedBy>PC</cp:lastModifiedBy>
  <cp:revision>23</cp:revision>
  <dcterms:modified xsi:type="dcterms:W3CDTF">2023-08-25T09:18:48Z</dcterms:modified>
</cp:coreProperties>
</file>