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61" r:id="rId4"/>
    <p:sldId id="257" r:id="rId5"/>
    <p:sldId id="263" r:id="rId6"/>
    <p:sldId id="270" r:id="rId7"/>
    <p:sldId id="271" r:id="rId8"/>
    <p:sldId id="272" r:id="rId9"/>
    <p:sldId id="273" r:id="rId10"/>
    <p:sldId id="268" r:id="rId11"/>
    <p:sldId id="274" r:id="rId12"/>
    <p:sldId id="277" r:id="rId13"/>
    <p:sldId id="259" r:id="rId14"/>
    <p:sldId id="26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29279-30FC-495E-B2A8-FD8804ADEFBD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ED345-65A0-4D8B-9D77-0A10D435AF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2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ED345-65A0-4D8B-9D77-0A10D435AF4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386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ED345-65A0-4D8B-9D77-0A10D435AF4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77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ED345-65A0-4D8B-9D77-0A10D435AF4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00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ED345-65A0-4D8B-9D77-0A10D435AF4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70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ED345-65A0-4D8B-9D77-0A10D435AF4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77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ED345-65A0-4D8B-9D77-0A10D435AF4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84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ED345-65A0-4D8B-9D77-0A10D435AF4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8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8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1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97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8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8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9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8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6.png"/><Relationship Id="rId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/>
          <p:nvPr/>
        </p:nvSpPr>
        <p:spPr>
          <a:xfrm>
            <a:off x="2737830" y="3200381"/>
            <a:ext cx="12604307" cy="4776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6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CẢ LỚP!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6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 TỚI BUỔI HỌC </a:t>
            </a:r>
            <a:r>
              <a:rPr lang="vi-VN" sz="6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 NAY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4343400" y="3009900"/>
            <a:ext cx="10525855" cy="3048000"/>
          </a:xfrm>
          <a:custGeom>
            <a:avLst/>
            <a:gdLst/>
            <a:ahLst/>
            <a:cxnLst/>
            <a:rect l="l" t="t" r="r" b="b"/>
            <a:pathLst>
              <a:path w="8732753" h="2838145">
                <a:moveTo>
                  <a:pt x="0" y="0"/>
                </a:moveTo>
                <a:lnTo>
                  <a:pt x="8732754" y="0"/>
                </a:lnTo>
                <a:lnTo>
                  <a:pt x="8732754" y="2838145"/>
                </a:lnTo>
                <a:lnTo>
                  <a:pt x="0" y="2838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36950" y="4508932"/>
            <a:ext cx="10011701" cy="100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71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vi-VN" sz="6600" b="1" dirty="0">
                <a:latin typeface="Arial" panose="020B0604020202020204" pitchFamily="34" charset="0"/>
                <a:cs typeface="Arial" panose="020B0604020202020204" pitchFamily="34" charset="0"/>
              </a:rPr>
              <a:t>KỂ CHUYỆN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24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0618CB4-9B9E-4E96-AE77-1E9983458574}"/>
              </a:ext>
            </a:extLst>
          </p:cNvPr>
          <p:cNvSpPr txBox="1"/>
          <p:nvPr/>
        </p:nvSpPr>
        <p:spPr>
          <a:xfrm>
            <a:off x="4200663" y="552493"/>
            <a:ext cx="976950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 err="1">
                <a:solidFill>
                  <a:srgbClr val="C00000"/>
                </a:solidFill>
              </a:rPr>
              <a:t>Nhiệm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vụ</a:t>
            </a:r>
            <a:r>
              <a:rPr lang="vi-VN" sz="4400" b="1" i="1" dirty="0">
                <a:solidFill>
                  <a:srgbClr val="C00000"/>
                </a:solidFill>
              </a:rPr>
              <a:t> 1: </a:t>
            </a:r>
            <a:r>
              <a:rPr lang="vi-VN" sz="4400" b="1" dirty="0" err="1">
                <a:solidFill>
                  <a:srgbClr val="C00000"/>
                </a:solidFill>
              </a:rPr>
              <a:t>Kể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chuyện</a:t>
            </a:r>
            <a:r>
              <a:rPr lang="vi-VN" sz="4400" b="1" dirty="0">
                <a:solidFill>
                  <a:srgbClr val="C00000"/>
                </a:solidFill>
              </a:rPr>
              <a:t> trong </a:t>
            </a:r>
            <a:r>
              <a:rPr lang="vi-VN" sz="4400" b="1" dirty="0" err="1">
                <a:solidFill>
                  <a:srgbClr val="C00000"/>
                </a:solidFill>
              </a:rPr>
              <a:t>nhóm</a:t>
            </a:r>
            <a:endParaRPr lang="vi-VN" sz="4400" b="1" i="1" dirty="0">
              <a:solidFill>
                <a:srgbClr val="C0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3EA1D4-9907-4EEE-9F9E-4AD61806E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53704" r="4803" b="14444"/>
          <a:stretch/>
        </p:blipFill>
        <p:spPr>
          <a:xfrm>
            <a:off x="2264408" y="4199445"/>
            <a:ext cx="14159461" cy="5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3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67428DF-94AE-4A36-AED4-2261DE1E9FD9}"/>
              </a:ext>
            </a:extLst>
          </p:cNvPr>
          <p:cNvSpPr txBox="1"/>
          <p:nvPr/>
        </p:nvSpPr>
        <p:spPr>
          <a:xfrm>
            <a:off x="5470496" y="388735"/>
            <a:ext cx="7347007" cy="99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A524F513-2AE7-470E-A917-65070D51FAE6}"/>
              </a:ext>
            </a:extLst>
          </p:cNvPr>
          <p:cNvSpPr/>
          <p:nvPr/>
        </p:nvSpPr>
        <p:spPr>
          <a:xfrm>
            <a:off x="0" y="1943100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02DDB-22C7-4373-8E86-7A9B37DC9BFA}"/>
              </a:ext>
            </a:extLst>
          </p:cNvPr>
          <p:cNvSpPr txBox="1"/>
          <p:nvPr/>
        </p:nvSpPr>
        <p:spPr>
          <a:xfrm>
            <a:off x="304801" y="3292759"/>
            <a:ext cx="7603876" cy="524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err="1"/>
              <a:t>Xtác</a:t>
            </a:r>
            <a:r>
              <a:rPr lang="vi-VN" sz="3800" dirty="0"/>
              <a:t>-đi </a:t>
            </a:r>
            <a:r>
              <a:rPr lang="vi-VN" sz="3800" dirty="0" err="1"/>
              <a:t>có</a:t>
            </a:r>
            <a:r>
              <a:rPr lang="vi-VN" sz="3800" dirty="0"/>
              <a:t> </a:t>
            </a:r>
            <a:r>
              <a:rPr lang="vi-VN" sz="3800" dirty="0" err="1"/>
              <a:t>nghị</a:t>
            </a:r>
            <a:r>
              <a:rPr lang="vi-VN" sz="3800" dirty="0"/>
              <a:t> </a:t>
            </a:r>
            <a:r>
              <a:rPr lang="vi-VN" sz="3800" dirty="0" err="1"/>
              <a:t>lực</a:t>
            </a:r>
            <a:r>
              <a:rPr lang="vi-VN" sz="3800" dirty="0"/>
              <a:t> phi </a:t>
            </a:r>
            <a:r>
              <a:rPr lang="vi-VN" sz="3800" dirty="0" err="1"/>
              <a:t>thường</a:t>
            </a:r>
            <a:r>
              <a:rPr lang="vi-VN" sz="3800" dirty="0"/>
              <a:t> trong </a:t>
            </a:r>
            <a:r>
              <a:rPr lang="vi-VN" sz="3800" dirty="0" err="1"/>
              <a:t>học</a:t>
            </a:r>
            <a:r>
              <a:rPr lang="vi-VN" sz="3800" dirty="0"/>
              <a:t> </a:t>
            </a:r>
            <a:r>
              <a:rPr lang="vi-VN" sz="3800" dirty="0" err="1"/>
              <a:t>tập</a:t>
            </a:r>
            <a:r>
              <a:rPr lang="vi-VN" sz="3800" dirty="0"/>
              <a:t>, </a:t>
            </a:r>
            <a:r>
              <a:rPr lang="vi-VN" sz="3800" dirty="0" err="1"/>
              <a:t>học</a:t>
            </a:r>
            <a:r>
              <a:rPr lang="vi-VN" sz="3800" dirty="0"/>
              <a:t> </a:t>
            </a:r>
            <a:r>
              <a:rPr lang="vi-VN" sz="3800" dirty="0" err="1"/>
              <a:t>mọi</a:t>
            </a:r>
            <a:r>
              <a:rPr lang="vi-VN" sz="3800" dirty="0"/>
              <a:t> </a:t>
            </a:r>
            <a:r>
              <a:rPr lang="vi-VN" sz="3800" dirty="0" err="1"/>
              <a:t>lúc</a:t>
            </a:r>
            <a:r>
              <a:rPr lang="vi-VN" sz="3800" dirty="0"/>
              <a:t>, </a:t>
            </a:r>
            <a:r>
              <a:rPr lang="vi-VN" sz="3800" dirty="0" err="1"/>
              <a:t>mọi</a:t>
            </a:r>
            <a:r>
              <a:rPr lang="vi-VN" sz="3800" dirty="0"/>
              <a:t> nơi, </a:t>
            </a:r>
            <a:r>
              <a:rPr lang="vi-VN" sz="3800" dirty="0" err="1"/>
              <a:t>tập</a:t>
            </a:r>
            <a:r>
              <a:rPr lang="vi-VN" sz="3800" dirty="0"/>
              <a:t> trung cao </a:t>
            </a:r>
            <a:r>
              <a:rPr lang="vi-VN" sz="3800" dirty="0" err="1"/>
              <a:t>độ</a:t>
            </a:r>
            <a:r>
              <a:rPr lang="vi-VN" sz="3800" dirty="0"/>
              <a:t> trong </a:t>
            </a:r>
            <a:r>
              <a:rPr lang="vi-VN" sz="3800" dirty="0" err="1"/>
              <a:t>học</a:t>
            </a:r>
            <a:r>
              <a:rPr lang="vi-VN" sz="3800" dirty="0"/>
              <a:t> </a:t>
            </a:r>
            <a:r>
              <a:rPr lang="vi-VN" sz="3800" dirty="0" err="1"/>
              <a:t>tập</a:t>
            </a:r>
            <a:r>
              <a:rPr lang="vi-VN" sz="3800" dirty="0"/>
              <a:t>; không </a:t>
            </a:r>
            <a:r>
              <a:rPr lang="vi-VN" sz="3800" dirty="0" err="1"/>
              <a:t>tự</a:t>
            </a:r>
            <a:r>
              <a:rPr lang="vi-VN" sz="3800" dirty="0"/>
              <a:t> </a:t>
            </a:r>
            <a:r>
              <a:rPr lang="vi-VN" sz="3800" dirty="0" err="1"/>
              <a:t>ái</a:t>
            </a:r>
            <a:r>
              <a:rPr lang="vi-VN" sz="3800" dirty="0"/>
              <a:t> khi </a:t>
            </a:r>
            <a:r>
              <a:rPr lang="vi-VN" sz="3800" dirty="0" err="1"/>
              <a:t>bị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 </a:t>
            </a:r>
            <a:r>
              <a:rPr lang="vi-VN" sz="3800" dirty="0" err="1"/>
              <a:t>khác</a:t>
            </a:r>
            <a:r>
              <a:rPr lang="vi-VN" sz="3800" dirty="0"/>
              <a:t> chê, không </a:t>
            </a:r>
            <a:r>
              <a:rPr lang="vi-VN" sz="3800" dirty="0" err="1"/>
              <a:t>tự</a:t>
            </a:r>
            <a:r>
              <a:rPr lang="vi-VN" sz="3800" dirty="0"/>
              <a:t> </a:t>
            </a:r>
            <a:r>
              <a:rPr lang="vi-VN" sz="3800" dirty="0" err="1"/>
              <a:t>mãn</a:t>
            </a:r>
            <a:r>
              <a:rPr lang="vi-VN" sz="3800" dirty="0"/>
              <a:t> khi </a:t>
            </a:r>
            <a:r>
              <a:rPr lang="vi-VN" sz="3800" dirty="0" err="1"/>
              <a:t>được</a:t>
            </a:r>
            <a:r>
              <a:rPr lang="vi-VN" sz="3800" dirty="0"/>
              <a:t> khen.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F7DF01BF-2543-4C5D-84FF-EC46AC46C676}"/>
              </a:ext>
            </a:extLst>
          </p:cNvPr>
          <p:cNvSpPr/>
          <p:nvPr/>
        </p:nvSpPr>
        <p:spPr>
          <a:xfrm flipH="1">
            <a:off x="14935200" y="1943100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0717A9-0046-491B-9483-2F64DAB92E19}"/>
              </a:ext>
            </a:extLst>
          </p:cNvPr>
          <p:cNvSpPr txBox="1"/>
          <p:nvPr/>
        </p:nvSpPr>
        <p:spPr>
          <a:xfrm flipH="1">
            <a:off x="10031785" y="3270608"/>
            <a:ext cx="7931921" cy="612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/>
              <a:t>Câu </a:t>
            </a:r>
            <a:r>
              <a:rPr lang="vi-VN" sz="3800" dirty="0" err="1"/>
              <a:t>chuyện</a:t>
            </a:r>
            <a:r>
              <a:rPr lang="vi-VN" sz="3800" dirty="0"/>
              <a:t> </a:t>
            </a:r>
            <a:r>
              <a:rPr lang="vi-VN" sz="3800" dirty="0" err="1"/>
              <a:t>giúp</a:t>
            </a:r>
            <a:r>
              <a:rPr lang="vi-VN" sz="3800" dirty="0"/>
              <a:t> em </a:t>
            </a:r>
            <a:r>
              <a:rPr lang="vi-VN" sz="3800" dirty="0" err="1"/>
              <a:t>rút</a:t>
            </a:r>
            <a:r>
              <a:rPr lang="vi-VN" sz="3800" dirty="0"/>
              <a:t> ra </a:t>
            </a:r>
            <a:r>
              <a:rPr lang="vi-VN" sz="3800" dirty="0" err="1"/>
              <a:t>bài</a:t>
            </a:r>
            <a:r>
              <a:rPr lang="vi-VN" sz="3800" dirty="0"/>
              <a:t> </a:t>
            </a:r>
            <a:r>
              <a:rPr lang="vi-VN" sz="3800" dirty="0" err="1"/>
              <a:t>học</a:t>
            </a:r>
            <a:r>
              <a:rPr lang="vi-VN" sz="3800" dirty="0"/>
              <a:t>: </a:t>
            </a:r>
            <a:r>
              <a:rPr lang="vi-VN" sz="3800" dirty="0" err="1"/>
              <a:t>Sự</a:t>
            </a:r>
            <a:r>
              <a:rPr lang="vi-VN" sz="3800" dirty="0"/>
              <a:t> chăm </a:t>
            </a:r>
            <a:r>
              <a:rPr lang="vi-VN" sz="3800" dirty="0" err="1"/>
              <a:t>chỉ</a:t>
            </a:r>
            <a:r>
              <a:rPr lang="vi-VN" sz="3800" dirty="0"/>
              <a:t> </a:t>
            </a:r>
            <a:r>
              <a:rPr lang="vi-VN" sz="3800" dirty="0" err="1"/>
              <a:t>và</a:t>
            </a:r>
            <a:r>
              <a:rPr lang="vi-VN" sz="3800" dirty="0"/>
              <a:t> </a:t>
            </a:r>
            <a:r>
              <a:rPr lang="vi-VN" sz="3800" dirty="0" err="1"/>
              <a:t>quyết</a:t>
            </a:r>
            <a:r>
              <a:rPr lang="vi-VN" sz="3800" dirty="0"/>
              <a:t> tâm </a:t>
            </a:r>
            <a:r>
              <a:rPr lang="vi-VN" sz="3800" dirty="0" err="1"/>
              <a:t>sẽ</a:t>
            </a:r>
            <a:r>
              <a:rPr lang="vi-VN" sz="3800" dirty="0"/>
              <a:t> đem </a:t>
            </a:r>
            <a:r>
              <a:rPr lang="vi-VN" sz="3800" dirty="0" err="1"/>
              <a:t>đến</a:t>
            </a:r>
            <a:r>
              <a:rPr lang="vi-VN" sz="3800" dirty="0"/>
              <a:t> cho ta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thành</a:t>
            </a:r>
            <a:r>
              <a:rPr lang="vi-VN" sz="3800" dirty="0"/>
              <a:t> công trong </a:t>
            </a:r>
            <a:r>
              <a:rPr lang="vi-VN" sz="3800" dirty="0" err="1"/>
              <a:t>học</a:t>
            </a:r>
            <a:r>
              <a:rPr lang="vi-VN" sz="3800" dirty="0"/>
              <a:t> </a:t>
            </a:r>
            <a:r>
              <a:rPr lang="vi-VN" sz="3800" dirty="0" err="1"/>
              <a:t>tập</a:t>
            </a:r>
            <a:r>
              <a:rPr lang="vi-VN" sz="3800" dirty="0"/>
              <a:t>. </a:t>
            </a:r>
            <a:r>
              <a:rPr lang="vi-VN" sz="3800" dirty="0" err="1"/>
              <a:t>Xtác</a:t>
            </a:r>
            <a:r>
              <a:rPr lang="vi-VN" sz="3800" dirty="0"/>
              <a:t>-đi </a:t>
            </a:r>
            <a:r>
              <a:rPr lang="vi-VN" sz="3800" dirty="0" err="1"/>
              <a:t>là</a:t>
            </a:r>
            <a:r>
              <a:rPr lang="vi-VN" sz="3800" dirty="0"/>
              <a:t> </a:t>
            </a:r>
            <a:r>
              <a:rPr lang="vi-VN" sz="3800" dirty="0" err="1"/>
              <a:t>một</a:t>
            </a:r>
            <a:r>
              <a:rPr lang="vi-VN" sz="3800" dirty="0"/>
              <a:t> </a:t>
            </a:r>
            <a:r>
              <a:rPr lang="vi-VN" sz="3800" dirty="0" err="1"/>
              <a:t>tấm</a:t>
            </a:r>
            <a:r>
              <a:rPr lang="vi-VN" sz="3800" dirty="0"/>
              <a:t> gương chăm </a:t>
            </a:r>
            <a:r>
              <a:rPr lang="vi-VN" sz="3800" dirty="0" err="1"/>
              <a:t>học</a:t>
            </a:r>
            <a:r>
              <a:rPr lang="vi-VN" sz="3800" dirty="0"/>
              <a:t>, </a:t>
            </a:r>
            <a:r>
              <a:rPr lang="vi-VN" sz="3800" dirty="0" err="1"/>
              <a:t>có</a:t>
            </a:r>
            <a:r>
              <a:rPr lang="vi-VN" sz="3800" dirty="0"/>
              <a:t> </a:t>
            </a:r>
            <a:r>
              <a:rPr lang="vi-VN" sz="3800" dirty="0" err="1"/>
              <a:t>quyết</a:t>
            </a:r>
            <a:r>
              <a:rPr lang="vi-VN" sz="3800" dirty="0"/>
              <a:t> tâm cao trong </a:t>
            </a:r>
            <a:r>
              <a:rPr lang="vi-VN" sz="3800" dirty="0" err="1"/>
              <a:t>học</a:t>
            </a:r>
            <a:r>
              <a:rPr lang="vi-VN" sz="3800" dirty="0"/>
              <a:t> </a:t>
            </a:r>
            <a:r>
              <a:rPr lang="vi-VN" sz="3800" dirty="0" err="1"/>
              <a:t>tập</a:t>
            </a:r>
            <a:r>
              <a:rPr lang="vi-VN" sz="3800" dirty="0"/>
              <a:t> </a:t>
            </a:r>
            <a:r>
              <a:rPr lang="vi-VN" sz="3800" dirty="0" err="1"/>
              <a:t>mà</a:t>
            </a:r>
            <a:r>
              <a:rPr lang="vi-VN" sz="3800" dirty="0"/>
              <a:t> </a:t>
            </a:r>
            <a:r>
              <a:rPr lang="vi-VN" sz="3800" dirty="0" err="1"/>
              <a:t>mọi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 </a:t>
            </a:r>
            <a:r>
              <a:rPr lang="vi-VN" sz="3800" dirty="0" err="1"/>
              <a:t>cần</a:t>
            </a:r>
            <a:r>
              <a:rPr lang="vi-VN" sz="3800" dirty="0"/>
              <a:t> noi theo.</a:t>
            </a:r>
            <a:endParaRPr lang="vi-VN" sz="38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50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945805" y="2913985"/>
            <a:ext cx="6103439" cy="5237136"/>
          </a:xfrm>
          <a:custGeom>
            <a:avLst/>
            <a:gdLst/>
            <a:ahLst/>
            <a:cxnLst/>
            <a:rect l="l" t="t" r="r" b="b"/>
            <a:pathLst>
              <a:path w="6103439" h="3166159">
                <a:moveTo>
                  <a:pt x="0" y="0"/>
                </a:moveTo>
                <a:lnTo>
                  <a:pt x="6103440" y="0"/>
                </a:lnTo>
                <a:lnTo>
                  <a:pt x="6103440" y="3166159"/>
                </a:lnTo>
                <a:lnTo>
                  <a:pt x="0" y="3166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09508" y="2913985"/>
            <a:ext cx="6103439" cy="5237136"/>
          </a:xfrm>
          <a:custGeom>
            <a:avLst/>
            <a:gdLst/>
            <a:ahLst/>
            <a:cxnLst/>
            <a:rect l="l" t="t" r="r" b="b"/>
            <a:pathLst>
              <a:path w="6103439" h="3166159">
                <a:moveTo>
                  <a:pt x="0" y="0"/>
                </a:moveTo>
                <a:lnTo>
                  <a:pt x="6103439" y="0"/>
                </a:lnTo>
                <a:lnTo>
                  <a:pt x="6103439" y="3166159"/>
                </a:lnTo>
                <a:lnTo>
                  <a:pt x="0" y="3166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84643" y="4572013"/>
            <a:ext cx="4825761" cy="2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huy chương 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nghe.</a:t>
            </a:r>
            <a:endParaRPr lang="en-US" sz="4000" spc="-19" dirty="0">
              <a:solidFill>
                <a:srgbClr val="49444B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48346" y="5033677"/>
            <a:ext cx="4825761" cy="174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Lên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spc="-19" dirty="0">
              <a:solidFill>
                <a:srgbClr val="49444B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99C540-4DA6-4F7D-8E0F-F032A89118CA}"/>
              </a:ext>
            </a:extLst>
          </p:cNvPr>
          <p:cNvSpPr txBox="1"/>
          <p:nvPr/>
        </p:nvSpPr>
        <p:spPr>
          <a:xfrm>
            <a:off x="5063520" y="780139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99814" y="3987482"/>
            <a:ext cx="14288372" cy="2988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6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TRÂN TRỌNG CẢM ƠN SỰ QUAN TÂM THEO DÕI CỦA CÁC EM</a:t>
            </a:r>
            <a:endParaRPr lang="vi-VN" sz="69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5">
            <a:extLst>
              <a:ext uri="{FF2B5EF4-FFF2-40B4-BE49-F238E27FC236}">
                <a16:creationId xmlns:a16="http://schemas.microsoft.com/office/drawing/2014/main" id="{89B126B0-A255-4709-AAB4-09DD16B6F425}"/>
              </a:ext>
            </a:extLst>
          </p:cNvPr>
          <p:cNvSpPr txBox="1"/>
          <p:nvPr/>
        </p:nvSpPr>
        <p:spPr>
          <a:xfrm>
            <a:off x="825791" y="3086672"/>
            <a:ext cx="17008049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cs typeface="Arial" panose="020B0604020202020204" pitchFamily="34" charset="0"/>
              </a:rPr>
              <a:t>BÀI 2: CHĂM HỌC, CHĂM LÀM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000" b="1" dirty="0">
                <a:latin typeface="Arial" panose="020B0604020202020204" pitchFamily="34" charset="0"/>
                <a:cs typeface="Arial" panose="020B0604020202020204" pitchFamily="34" charset="0"/>
              </a:rPr>
              <a:t>NÓI VÀ NGHE: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latin typeface="Arial" panose="020B0604020202020204" pitchFamily="34" charset="0"/>
                <a:cs typeface="Arial" panose="020B0604020202020204" pitchFamily="34" charset="0"/>
              </a:rPr>
              <a:t>KỂ CHUYỆN </a:t>
            </a:r>
            <a:r>
              <a:rPr lang="vi-VN" sz="7000" b="1" i="1" dirty="0">
                <a:latin typeface="Arial" panose="020B0604020202020204" pitchFamily="34" charset="0"/>
                <a:cs typeface="Arial" panose="020B0604020202020204" pitchFamily="34" charset="0"/>
              </a:rPr>
              <a:t>TẤM HUY CHƯƠNG</a:t>
            </a:r>
            <a:endParaRPr lang="vi-VN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3532913" y="812763"/>
            <a:ext cx="1003485" cy="1332607"/>
          </a:xfrm>
          <a:custGeom>
            <a:avLst/>
            <a:gdLst/>
            <a:ahLst/>
            <a:cxnLst/>
            <a:rect l="l" t="t" r="r" b="b"/>
            <a:pathLst>
              <a:path w="1003485" h="1332607">
                <a:moveTo>
                  <a:pt x="0" y="0"/>
                </a:moveTo>
                <a:lnTo>
                  <a:pt x="1003486" y="0"/>
                </a:lnTo>
                <a:lnTo>
                  <a:pt x="1003486" y="1332607"/>
                </a:lnTo>
                <a:lnTo>
                  <a:pt x="0" y="1332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B86EBA1-7A1F-43B1-8D44-0E6C18D4868B}"/>
              </a:ext>
            </a:extLst>
          </p:cNvPr>
          <p:cNvSpPr txBox="1"/>
          <p:nvPr/>
        </p:nvSpPr>
        <p:spPr>
          <a:xfrm>
            <a:off x="4912481" y="718518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31FC20-71E5-484B-88A3-88805CBC72F2}"/>
              </a:ext>
            </a:extLst>
          </p:cNvPr>
          <p:cNvGrpSpPr/>
          <p:nvPr/>
        </p:nvGrpSpPr>
        <p:grpSpPr>
          <a:xfrm>
            <a:off x="1066800" y="3737817"/>
            <a:ext cx="16624882" cy="3696940"/>
            <a:chOff x="1114552" y="3145733"/>
            <a:chExt cx="16624882" cy="3696940"/>
          </a:xfrm>
        </p:grpSpPr>
        <p:sp>
          <p:nvSpPr>
            <p:cNvPr id="7" name="Freeform 7"/>
            <p:cNvSpPr/>
            <p:nvPr/>
          </p:nvSpPr>
          <p:spPr>
            <a:xfrm>
              <a:off x="1114552" y="3145733"/>
              <a:ext cx="5014034" cy="3641442"/>
            </a:xfrm>
            <a:custGeom>
              <a:avLst/>
              <a:gdLst/>
              <a:ahLst/>
              <a:cxnLst/>
              <a:rect l="l" t="t" r="r" b="b"/>
              <a:pathLst>
                <a:path w="5014034" h="3641442">
                  <a:moveTo>
                    <a:pt x="0" y="0"/>
                  </a:moveTo>
                  <a:lnTo>
                    <a:pt x="5014034" y="0"/>
                  </a:lnTo>
                  <a:lnTo>
                    <a:pt x="5014034" y="3641442"/>
                  </a:lnTo>
                  <a:lnTo>
                    <a:pt x="0" y="364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781800" y="3145733"/>
              <a:ext cx="5014034" cy="3641442"/>
            </a:xfrm>
            <a:custGeom>
              <a:avLst/>
              <a:gdLst/>
              <a:ahLst/>
              <a:cxnLst/>
              <a:rect l="l" t="t" r="r" b="b"/>
              <a:pathLst>
                <a:path w="5014034" h="3641442">
                  <a:moveTo>
                    <a:pt x="0" y="0"/>
                  </a:moveTo>
                  <a:lnTo>
                    <a:pt x="5014034" y="0"/>
                  </a:lnTo>
                  <a:lnTo>
                    <a:pt x="5014034" y="3641442"/>
                  </a:lnTo>
                  <a:lnTo>
                    <a:pt x="0" y="364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434308" y="4055508"/>
              <a:ext cx="4148971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01.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Nghe </a:t>
              </a:r>
              <a:r>
                <a:rPr lang="vi-VN" sz="4000" b="1" spc="-16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spc="-16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000" b="1" spc="-1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13D450A-2253-49EC-87B4-91A948BDD788}"/>
                </a:ext>
              </a:extLst>
            </p:cNvPr>
            <p:cNvSpPr/>
            <p:nvPr/>
          </p:nvSpPr>
          <p:spPr>
            <a:xfrm>
              <a:off x="12725400" y="3201231"/>
              <a:ext cx="5014034" cy="3641442"/>
            </a:xfrm>
            <a:custGeom>
              <a:avLst/>
              <a:gdLst/>
              <a:ahLst/>
              <a:cxnLst/>
              <a:rect l="l" t="t" r="r" b="b"/>
              <a:pathLst>
                <a:path w="5014034" h="3641442">
                  <a:moveTo>
                    <a:pt x="0" y="0"/>
                  </a:moveTo>
                  <a:lnTo>
                    <a:pt x="5014034" y="0"/>
                  </a:lnTo>
                  <a:lnTo>
                    <a:pt x="5014034" y="3641442"/>
                  </a:lnTo>
                  <a:lnTo>
                    <a:pt x="0" y="364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9E464748-0B2F-4D69-B331-05D31CC36372}"/>
                </a:ext>
              </a:extLst>
            </p:cNvPr>
            <p:cNvSpPr txBox="1"/>
            <p:nvPr/>
          </p:nvSpPr>
          <p:spPr>
            <a:xfrm>
              <a:off x="7214331" y="4100159"/>
              <a:ext cx="4148971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02.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spc="-16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spc="-16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000" b="1" spc="-1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ED1F8EBA-72F6-4028-AFDE-C54679A00708}"/>
                </a:ext>
              </a:extLst>
            </p:cNvPr>
            <p:cNvSpPr txBox="1"/>
            <p:nvPr/>
          </p:nvSpPr>
          <p:spPr>
            <a:xfrm>
              <a:off x="13456668" y="3766574"/>
              <a:ext cx="3551497" cy="2655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03.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Trao </a:t>
              </a:r>
              <a:r>
                <a:rPr lang="vi-VN" sz="4000" b="1" spc="-16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spc="-16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vi-VN" sz="4000" b="1" spc="-16" dirty="0">
                  <a:latin typeface="Arial" panose="020B0604020202020204" pitchFamily="34" charset="0"/>
                  <a:cs typeface="Arial" panose="020B0604020202020204" pitchFamily="34" charset="0"/>
                </a:rPr>
                <a:t> câu </a:t>
              </a:r>
              <a:r>
                <a:rPr lang="vi-VN" sz="4000" b="1" spc="-16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000" b="1" spc="-1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4343400" y="3009900"/>
            <a:ext cx="10525855" cy="3048000"/>
          </a:xfrm>
          <a:custGeom>
            <a:avLst/>
            <a:gdLst/>
            <a:ahLst/>
            <a:cxnLst/>
            <a:rect l="l" t="t" r="r" b="b"/>
            <a:pathLst>
              <a:path w="8732753" h="2838145">
                <a:moveTo>
                  <a:pt x="0" y="0"/>
                </a:moveTo>
                <a:lnTo>
                  <a:pt x="8732754" y="0"/>
                </a:lnTo>
                <a:lnTo>
                  <a:pt x="8732754" y="2838145"/>
                </a:lnTo>
                <a:lnTo>
                  <a:pt x="0" y="2838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36950" y="4508932"/>
            <a:ext cx="10011701" cy="100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71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01. NGHE </a:t>
            </a:r>
            <a:r>
              <a:rPr lang="vi-VN" sz="6600" b="1" dirty="0">
                <a:latin typeface="Arial" panose="020B0604020202020204" pitchFamily="34" charset="0"/>
                <a:cs typeface="Arial" panose="020B0604020202020204" pitchFamily="34" charset="0"/>
              </a:rPr>
              <a:t>KỂ CHUYỆN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9EA34A3-6486-48A8-9E94-9883A14135EC}"/>
              </a:ext>
            </a:extLst>
          </p:cNvPr>
          <p:cNvSpPr txBox="1"/>
          <p:nvPr/>
        </p:nvSpPr>
        <p:spPr>
          <a:xfrm>
            <a:off x="2540640" y="355220"/>
            <a:ext cx="1358321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Em </a:t>
            </a:r>
            <a:r>
              <a:rPr lang="vi-VN" sz="4400" b="1" dirty="0" err="1">
                <a:solidFill>
                  <a:srgbClr val="C00000"/>
                </a:solidFill>
              </a:rPr>
              <a:t>hãy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lắng</a:t>
            </a:r>
            <a:r>
              <a:rPr lang="vi-VN" sz="4400" b="1" dirty="0">
                <a:solidFill>
                  <a:srgbClr val="C00000"/>
                </a:solidFill>
              </a:rPr>
              <a:t> nghe câu </a:t>
            </a:r>
            <a:r>
              <a:rPr lang="vi-VN" sz="4400" b="1" dirty="0" err="1">
                <a:solidFill>
                  <a:srgbClr val="C00000"/>
                </a:solidFill>
              </a:rPr>
              <a:t>chuyện</a:t>
            </a:r>
            <a:r>
              <a:rPr lang="vi-VN" sz="4400" b="1" dirty="0">
                <a:solidFill>
                  <a:srgbClr val="C00000"/>
                </a:solidFill>
              </a:rPr>
              <a:t> “</a:t>
            </a:r>
            <a:r>
              <a:rPr lang="vi-VN" sz="4400" b="1" dirty="0" err="1">
                <a:solidFill>
                  <a:srgbClr val="C00000"/>
                </a:solidFill>
              </a:rPr>
              <a:t>Tấm</a:t>
            </a:r>
            <a:r>
              <a:rPr lang="vi-VN" sz="4400" b="1" dirty="0">
                <a:solidFill>
                  <a:srgbClr val="C00000"/>
                </a:solidFill>
              </a:rPr>
              <a:t> huy chương”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9EA34A3-6486-48A8-9E94-9883A14135EC}"/>
              </a:ext>
            </a:extLst>
          </p:cNvPr>
          <p:cNvSpPr txBox="1"/>
          <p:nvPr/>
        </p:nvSpPr>
        <p:spPr>
          <a:xfrm>
            <a:off x="5354011" y="300489"/>
            <a:ext cx="7579977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 err="1">
                <a:solidFill>
                  <a:srgbClr val="C00000"/>
                </a:solidFill>
              </a:rPr>
              <a:t>Tấm</a:t>
            </a:r>
            <a:r>
              <a:rPr lang="vi-VN" sz="4800" b="1" dirty="0">
                <a:solidFill>
                  <a:srgbClr val="C00000"/>
                </a:solidFill>
              </a:rPr>
              <a:t> huy chương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0B0C7-8A9A-4FBF-A9AB-4C53F2832735}"/>
              </a:ext>
            </a:extLst>
          </p:cNvPr>
          <p:cNvSpPr txBox="1"/>
          <p:nvPr/>
        </p:nvSpPr>
        <p:spPr>
          <a:xfrm>
            <a:off x="673478" y="1582428"/>
            <a:ext cx="16941041" cy="762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0020"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-đi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đưa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“Xin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kiên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kiên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tôi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.”.</a:t>
            </a:r>
            <a:endParaRPr lang="vi-VN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 Nhưng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-đi không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nơi,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nhúc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nhích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đăm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đăm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đang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đây,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lộn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xộn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bây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nhầm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xu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mua ngay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tôi xem khi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chơi.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-đi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ở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hôm nay, khi trao huy chương cho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thốt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lên: “Hoan hô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-đi!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nên!”.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-đi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dường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mỉm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7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00B0C7-8A9A-4FBF-A9AB-4C53F2832735}"/>
              </a:ext>
            </a:extLst>
          </p:cNvPr>
          <p:cNvSpPr txBox="1"/>
          <p:nvPr/>
        </p:nvSpPr>
        <p:spPr>
          <a:xfrm>
            <a:off x="673478" y="952500"/>
            <a:ext cx="16941041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0020" algn="just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Nhưng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không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huy chương, nên nghe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tin.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ông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to: “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!”.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xung quanh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vui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r">
              <a:lnSpc>
                <a:spcPct val="150000"/>
              </a:lnSpc>
            </a:pP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A-MI-XI</a:t>
            </a:r>
            <a:endParaRPr lang="vi-VN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9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22FAD-DA4D-43A1-AB62-3E02F0069DA1}"/>
              </a:ext>
            </a:extLst>
          </p:cNvPr>
          <p:cNvSpPr txBox="1"/>
          <p:nvPr/>
        </p:nvSpPr>
        <p:spPr>
          <a:xfrm>
            <a:off x="2270051" y="495300"/>
            <a:ext cx="142494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/>
              <a:t>Em </a:t>
            </a:r>
            <a:r>
              <a:rPr lang="vi-VN" sz="4400" b="1" dirty="0" err="1"/>
              <a:t>hãy</a:t>
            </a:r>
            <a:r>
              <a:rPr lang="vi-VN" sz="4400" b="1" dirty="0"/>
              <a:t> </a:t>
            </a:r>
            <a:r>
              <a:rPr lang="vi-VN" sz="4400" b="1" dirty="0" err="1"/>
              <a:t>trả</a:t>
            </a:r>
            <a:r>
              <a:rPr lang="vi-VN" sz="4400" b="1" dirty="0"/>
              <a:t> </a:t>
            </a:r>
            <a:r>
              <a:rPr lang="vi-VN" sz="4400" b="1" dirty="0" err="1"/>
              <a:t>lời</a:t>
            </a:r>
            <a:r>
              <a:rPr lang="vi-VN" sz="4400" b="1" dirty="0"/>
              <a:t> câu </a:t>
            </a:r>
            <a:r>
              <a:rPr lang="vi-VN" sz="4400" b="1" dirty="0" err="1"/>
              <a:t>hỏi</a:t>
            </a:r>
            <a:r>
              <a:rPr lang="vi-VN" sz="4400" b="1" dirty="0"/>
              <a:t> trong sơ </a:t>
            </a:r>
            <a:r>
              <a:rPr lang="vi-VN" sz="4400" b="1" dirty="0" err="1"/>
              <a:t>đồ</a:t>
            </a:r>
            <a:r>
              <a:rPr lang="vi-VN" sz="4400" b="1" dirty="0"/>
              <a:t> </a:t>
            </a:r>
            <a:r>
              <a:rPr lang="vi-VN" sz="4400" b="1" dirty="0" err="1"/>
              <a:t>dưới</a:t>
            </a:r>
            <a:r>
              <a:rPr lang="vi-VN" sz="4400" b="1" dirty="0"/>
              <a:t> đây </a:t>
            </a:r>
            <a:r>
              <a:rPr lang="vi-VN" sz="4400" b="1" dirty="0" err="1"/>
              <a:t>và</a:t>
            </a:r>
            <a:r>
              <a:rPr lang="vi-VN" sz="4400" b="1" dirty="0"/>
              <a:t> sau </a:t>
            </a:r>
            <a:r>
              <a:rPr lang="vi-VN" sz="4400" b="1" dirty="0" err="1"/>
              <a:t>đó</a:t>
            </a:r>
            <a:r>
              <a:rPr lang="vi-VN" sz="4400" b="1" dirty="0"/>
              <a:t> </a:t>
            </a:r>
            <a:r>
              <a:rPr lang="vi-VN" sz="4400" b="1" dirty="0" err="1"/>
              <a:t>kể</a:t>
            </a:r>
            <a:r>
              <a:rPr lang="vi-VN" sz="4400" b="1" dirty="0"/>
              <a:t> </a:t>
            </a:r>
            <a:r>
              <a:rPr lang="vi-VN" sz="4400" b="1" dirty="0" err="1"/>
              <a:t>lại</a:t>
            </a:r>
            <a:r>
              <a:rPr lang="vi-VN" sz="4400" b="1" dirty="0"/>
              <a:t> câu </a:t>
            </a:r>
            <a:r>
              <a:rPr lang="vi-VN" sz="4400" b="1" dirty="0" err="1"/>
              <a:t>chuyện</a:t>
            </a:r>
            <a:endParaRPr lang="vi-VN" sz="4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00F95-20C8-4FD5-A737-CE3B1D0C58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53704" r="4803" b="14444"/>
          <a:stretch/>
        </p:blipFill>
        <p:spPr>
          <a:xfrm>
            <a:off x="2064269" y="3695700"/>
            <a:ext cx="14159461" cy="5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966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1">
            <a:extLst>
              <a:ext uri="{FF2B5EF4-FFF2-40B4-BE49-F238E27FC236}">
                <a16:creationId xmlns:a16="http://schemas.microsoft.com/office/drawing/2014/main" id="{90FE5002-61A6-4122-9553-98FC54DB1135}"/>
              </a:ext>
            </a:extLst>
          </p:cNvPr>
          <p:cNvSpPr/>
          <p:nvPr/>
        </p:nvSpPr>
        <p:spPr>
          <a:xfrm>
            <a:off x="0" y="-38847"/>
            <a:ext cx="2327653" cy="1512974"/>
          </a:xfrm>
          <a:custGeom>
            <a:avLst/>
            <a:gdLst/>
            <a:ahLst/>
            <a:cxnLst/>
            <a:rect l="l" t="t" r="r" b="b"/>
            <a:pathLst>
              <a:path w="2327653" h="1512974">
                <a:moveTo>
                  <a:pt x="0" y="0"/>
                </a:moveTo>
                <a:lnTo>
                  <a:pt x="2327653" y="0"/>
                </a:lnTo>
                <a:lnTo>
                  <a:pt x="2327653" y="1512974"/>
                </a:lnTo>
                <a:lnTo>
                  <a:pt x="0" y="151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6696C7D4-D2E4-4ACC-9F8B-446F3DA743A9}"/>
              </a:ext>
            </a:extLst>
          </p:cNvPr>
          <p:cNvSpPr/>
          <p:nvPr/>
        </p:nvSpPr>
        <p:spPr>
          <a:xfrm rot="-1653120">
            <a:off x="13910225" y="110022"/>
            <a:ext cx="710756" cy="734680"/>
          </a:xfrm>
          <a:custGeom>
            <a:avLst/>
            <a:gdLst/>
            <a:ahLst/>
            <a:cxnLst/>
            <a:rect l="l" t="t" r="r" b="b"/>
            <a:pathLst>
              <a:path w="710756" h="734680">
                <a:moveTo>
                  <a:pt x="0" y="0"/>
                </a:moveTo>
                <a:lnTo>
                  <a:pt x="710756" y="0"/>
                </a:lnTo>
                <a:lnTo>
                  <a:pt x="710756" y="734681"/>
                </a:lnTo>
                <a:lnTo>
                  <a:pt x="0" y="734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71163" b="-45117"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E6971-1438-466F-8D3A-12F4C03EF687}"/>
              </a:ext>
            </a:extLst>
          </p:cNvPr>
          <p:cNvSpPr txBox="1"/>
          <p:nvPr/>
        </p:nvSpPr>
        <p:spPr>
          <a:xfrm>
            <a:off x="5470495" y="-12700"/>
            <a:ext cx="734700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GỢI Ý TRẢ LỜI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E0BBC2D-DE9B-46AD-90DB-1C92460642A5}"/>
              </a:ext>
            </a:extLst>
          </p:cNvPr>
          <p:cNvSpPr/>
          <p:nvPr/>
        </p:nvSpPr>
        <p:spPr>
          <a:xfrm>
            <a:off x="325624" y="506812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438B7-C886-47E1-BC4F-F90885D6D172}"/>
              </a:ext>
            </a:extLst>
          </p:cNvPr>
          <p:cNvSpPr txBox="1"/>
          <p:nvPr/>
        </p:nvSpPr>
        <p:spPr>
          <a:xfrm>
            <a:off x="340319" y="1749352"/>
            <a:ext cx="702504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Xtác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-đi lo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CB119B7-9623-4180-9145-92CAA99BB379}"/>
              </a:ext>
            </a:extLst>
          </p:cNvPr>
          <p:cNvSpPr/>
          <p:nvPr/>
        </p:nvSpPr>
        <p:spPr>
          <a:xfrm flipH="1">
            <a:off x="14654527" y="506812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3F503-242F-44F0-8FC3-3357AA0D7D29}"/>
              </a:ext>
            </a:extLst>
          </p:cNvPr>
          <p:cNvSpPr txBox="1"/>
          <p:nvPr/>
        </p:nvSpPr>
        <p:spPr>
          <a:xfrm flipH="1">
            <a:off x="10084814" y="1749352"/>
            <a:ext cx="7634645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không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nhầm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ở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trao huy chương. 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0522E5-D956-4DBC-82BD-2AA7B2393589}"/>
              </a:ext>
            </a:extLst>
          </p:cNvPr>
          <p:cNvSpPr/>
          <p:nvPr/>
        </p:nvSpPr>
        <p:spPr>
          <a:xfrm>
            <a:off x="332946" y="4537343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3D20A-FA7C-4334-8D14-1D39863F32AB}"/>
              </a:ext>
            </a:extLst>
          </p:cNvPr>
          <p:cNvSpPr txBox="1"/>
          <p:nvPr/>
        </p:nvSpPr>
        <p:spPr>
          <a:xfrm flipH="1">
            <a:off x="178307" y="5636413"/>
            <a:ext cx="7153868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trêu, thai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Xtác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-đi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không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tự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ái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, không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nhúc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nhích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mắt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nhìn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thầy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đăm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đăm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, ai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không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đáp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nửa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cs typeface="Arial" panose="020B0604020202020204" pitchFamily="34" charset="0"/>
              </a:rPr>
              <a:t>lời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0A97E7E-165F-4D33-9246-B6EC8F0B4C32}"/>
              </a:ext>
            </a:extLst>
          </p:cNvPr>
          <p:cNvSpPr/>
          <p:nvPr/>
        </p:nvSpPr>
        <p:spPr>
          <a:xfrm flipH="1">
            <a:off x="14935200" y="4705356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C50C27-4039-4520-98C9-F74859632F2D}"/>
              </a:ext>
            </a:extLst>
          </p:cNvPr>
          <p:cNvSpPr txBox="1"/>
          <p:nvPr/>
        </p:nvSpPr>
        <p:spPr>
          <a:xfrm flipH="1">
            <a:off x="10203678" y="6437511"/>
            <a:ext cx="751578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Xtác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-đi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không tin, nhưng khi nghe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ông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lên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vỗ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trai.</a:t>
            </a:r>
          </a:p>
        </p:txBody>
      </p:sp>
    </p:spTree>
    <p:extLst>
      <p:ext uri="{BB962C8B-B14F-4D97-AF65-F5344CB8AC3E}">
        <p14:creationId xmlns:p14="http://schemas.microsoft.com/office/powerpoint/2010/main" val="3751831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673</Words>
  <Application>Microsoft Office PowerPoint</Application>
  <PresentationFormat>Custom</PresentationFormat>
  <Paragraphs>48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Creative Portfolio Kids Presentation</dc:title>
  <cp:lastModifiedBy>PC</cp:lastModifiedBy>
  <cp:revision>35</cp:revision>
  <dcterms:created xsi:type="dcterms:W3CDTF">2006-08-16T00:00:00Z</dcterms:created>
  <dcterms:modified xsi:type="dcterms:W3CDTF">2023-08-25T07:13:47Z</dcterms:modified>
  <dc:identifier>DAFpiEqDmjw</dc:identifier>
</cp:coreProperties>
</file>