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7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59" r:id="rId6"/>
    <p:sldId id="276" r:id="rId7"/>
    <p:sldId id="278" r:id="rId8"/>
    <p:sldId id="274" r:id="rId9"/>
    <p:sldId id="283" r:id="rId10"/>
    <p:sldId id="281" r:id="rId11"/>
    <p:sldId id="282" r:id="rId12"/>
    <p:sldId id="285" r:id="rId13"/>
    <p:sldId id="286" r:id="rId14"/>
    <p:sldId id="287" r:id="rId15"/>
    <p:sldId id="289" r:id="rId16"/>
    <p:sldId id="288" r:id="rId17"/>
    <p:sldId id="291" r:id="rId18"/>
    <p:sldId id="292" r:id="rId19"/>
    <p:sldId id="293" r:id="rId20"/>
    <p:sldId id="294" r:id="rId21"/>
    <p:sldId id="295" r:id="rId22"/>
    <p:sldId id="267" r:id="rId23"/>
    <p:sldId id="277" r:id="rId24"/>
    <p:sldId id="298" r:id="rId25"/>
    <p:sldId id="299" r:id="rId26"/>
    <p:sldId id="269" r:id="rId27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  <p:embeddedFont>
      <p:font typeface="Wingdings 3" panose="05040102010807070707" pitchFamily="18" charset="2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00EC1-368A-4B87-AA45-ACAF3EA07BF4}" type="datetimeFigureOut">
              <a:rPr lang="vi-VN" smtClean="0"/>
              <a:t>25/08/2023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512ED-6E6C-4DF2-8314-ACAA3498C9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69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512ED-6E6C-4DF2-8314-ACAA3498C91D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782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0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1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2884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48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9024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02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4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3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5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4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4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1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3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9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5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3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5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9F448B-EBAB-43FC-A9F2-41F9F4C99DDA}"/>
              </a:ext>
            </a:extLst>
          </p:cNvPr>
          <p:cNvSpPr txBox="1"/>
          <p:nvPr/>
        </p:nvSpPr>
        <p:spPr>
          <a:xfrm>
            <a:off x="2657819" y="3627474"/>
            <a:ext cx="12972361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</a:t>
            </a:r>
          </a:p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BUỔI HỌC HÔM NAY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5F3888-797A-44C0-A111-3563C7D35EF5}"/>
              </a:ext>
            </a:extLst>
          </p:cNvPr>
          <p:cNvSpPr/>
          <p:nvPr/>
        </p:nvSpPr>
        <p:spPr>
          <a:xfrm>
            <a:off x="4836170" y="697788"/>
            <a:ext cx="8824400" cy="1251504"/>
          </a:xfrm>
          <a:prstGeom prst="rect">
            <a:avLst/>
          </a:prstGeom>
          <a:noFill/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i="1">
                <a:solidFill>
                  <a:schemeClr val="tx1"/>
                </a:solidFill>
              </a:rPr>
              <a:t>GỢI Ý TRẢ LỜI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9EEBE-9202-4220-A9E7-76477E1E7A52}"/>
              </a:ext>
            </a:extLst>
          </p:cNvPr>
          <p:cNvSpPr txBox="1"/>
          <p:nvPr/>
        </p:nvSpPr>
        <p:spPr>
          <a:xfrm>
            <a:off x="8229600" y="2933700"/>
            <a:ext cx="8824400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Năm nay </a:t>
            </a:r>
            <a:r>
              <a:rPr lang="vi-VN" sz="4000" dirty="0" err="1"/>
              <a:t>là</a:t>
            </a:r>
            <a:r>
              <a:rPr lang="vi-VN" sz="4000" dirty="0"/>
              <a:t> năm </a:t>
            </a:r>
            <a:r>
              <a:rPr lang="vi-VN" sz="4000" dirty="0" err="1"/>
              <a:t>Sửu</a:t>
            </a:r>
            <a:r>
              <a:rPr lang="vi-VN" sz="4000" dirty="0"/>
              <a:t>. Con </a:t>
            </a:r>
            <a:r>
              <a:rPr lang="vi-VN" sz="4000" dirty="0" err="1"/>
              <a:t>vật</a:t>
            </a:r>
            <a:r>
              <a:rPr lang="vi-VN" sz="4000" dirty="0"/>
              <a:t> </a:t>
            </a:r>
            <a:r>
              <a:rPr lang="vi-VN" sz="4000" dirty="0" err="1"/>
              <a:t>biểu</a:t>
            </a:r>
            <a:r>
              <a:rPr lang="vi-VN" sz="4000" dirty="0"/>
              <a:t> </a:t>
            </a:r>
            <a:r>
              <a:rPr lang="vi-VN" sz="4000" dirty="0" err="1"/>
              <a:t>tượng</a:t>
            </a:r>
            <a:r>
              <a:rPr lang="vi-VN" sz="4000" dirty="0"/>
              <a:t> </a:t>
            </a:r>
            <a:r>
              <a:rPr lang="vi-VN" sz="4000" dirty="0" err="1"/>
              <a:t>của</a:t>
            </a:r>
            <a:r>
              <a:rPr lang="vi-VN" sz="4000" dirty="0"/>
              <a:t> năm nay </a:t>
            </a:r>
            <a:r>
              <a:rPr lang="vi-VN" sz="4000" dirty="0" err="1"/>
              <a:t>là</a:t>
            </a:r>
            <a:r>
              <a:rPr lang="vi-VN" sz="4000" dirty="0"/>
              <a:t> con trâu. Con trâu </a:t>
            </a:r>
            <a:r>
              <a:rPr lang="vi-VN" sz="4000" dirty="0" err="1"/>
              <a:t>là</a:t>
            </a:r>
            <a:r>
              <a:rPr lang="vi-VN" sz="4000" dirty="0"/>
              <a:t> con </a:t>
            </a:r>
            <a:r>
              <a:rPr lang="vi-VN" sz="4000" dirty="0" err="1"/>
              <a:t>vật</a:t>
            </a:r>
            <a:r>
              <a:rPr lang="vi-VN" sz="4000" dirty="0"/>
              <a:t> </a:t>
            </a:r>
            <a:r>
              <a:rPr lang="vi-VN" sz="4000" dirty="0" err="1"/>
              <a:t>khoẻ</a:t>
            </a:r>
            <a:r>
              <a:rPr lang="vi-VN" sz="4000" dirty="0"/>
              <a:t> </a:t>
            </a:r>
            <a:r>
              <a:rPr lang="vi-VN" sz="4000" dirty="0" err="1"/>
              <a:t>mạnh</a:t>
            </a:r>
            <a:r>
              <a:rPr lang="vi-VN" sz="4000" dirty="0"/>
              <a:t>, </a:t>
            </a:r>
            <a:r>
              <a:rPr lang="vi-VN" sz="4000" dirty="0" err="1"/>
              <a:t>hiền</a:t>
            </a:r>
            <a:r>
              <a:rPr lang="vi-VN" sz="4000" dirty="0"/>
              <a:t> </a:t>
            </a:r>
            <a:r>
              <a:rPr lang="vi-VN" sz="4000" dirty="0" err="1"/>
              <a:t>lành</a:t>
            </a:r>
            <a:r>
              <a:rPr lang="vi-VN" sz="4000" dirty="0"/>
              <a:t>, </a:t>
            </a:r>
            <a:r>
              <a:rPr lang="vi-VN" sz="4000" dirty="0" err="1"/>
              <a:t>cần</a:t>
            </a:r>
            <a:r>
              <a:rPr lang="vi-VN" sz="4000" dirty="0"/>
              <a:t> </a:t>
            </a:r>
            <a:r>
              <a:rPr lang="vi-VN" sz="4000" dirty="0" err="1"/>
              <a:t>cù</a:t>
            </a:r>
            <a:r>
              <a:rPr lang="vi-VN" sz="4000" dirty="0"/>
              <a:t> lao </a:t>
            </a:r>
            <a:r>
              <a:rPr lang="vi-VN" sz="4000" dirty="0" err="1"/>
              <a:t>động</a:t>
            </a:r>
            <a:r>
              <a:rPr lang="vi-VN" sz="4000" dirty="0"/>
              <a:t>. Con trâu </a:t>
            </a:r>
            <a:r>
              <a:rPr lang="vi-VN" sz="4000" dirty="0" err="1"/>
              <a:t>gắn</a:t>
            </a:r>
            <a:r>
              <a:rPr lang="vi-VN" sz="4000" dirty="0"/>
              <a:t> </a:t>
            </a:r>
            <a:r>
              <a:rPr lang="vi-VN" sz="4000" dirty="0" err="1"/>
              <a:t>bó</a:t>
            </a:r>
            <a:r>
              <a:rPr lang="vi-VN" sz="4000" dirty="0"/>
              <a:t> thân </a:t>
            </a:r>
            <a:r>
              <a:rPr lang="vi-VN" sz="4000" dirty="0" err="1"/>
              <a:t>thiết</a:t>
            </a:r>
            <a:r>
              <a:rPr lang="vi-VN" sz="4000" dirty="0"/>
              <a:t> </a:t>
            </a:r>
            <a:r>
              <a:rPr lang="vi-VN" sz="4000" dirty="0" err="1"/>
              <a:t>với</a:t>
            </a:r>
            <a:r>
              <a:rPr lang="vi-VN" sz="4000" dirty="0"/>
              <a:t> </a:t>
            </a:r>
            <a:r>
              <a:rPr lang="vi-VN" sz="4000" dirty="0" err="1"/>
              <a:t>người</a:t>
            </a:r>
            <a:r>
              <a:rPr lang="vi-VN" sz="4000" dirty="0"/>
              <a:t> nông dân, </a:t>
            </a:r>
            <a:r>
              <a:rPr lang="vi-VN" sz="4000" dirty="0" err="1"/>
              <a:t>góp</a:t>
            </a:r>
            <a:r>
              <a:rPr lang="vi-VN" sz="4000" dirty="0"/>
              <a:t> </a:t>
            </a:r>
            <a:r>
              <a:rPr lang="vi-VN" sz="4000" dirty="0" err="1"/>
              <a:t>phần</a:t>
            </a:r>
            <a:r>
              <a:rPr lang="vi-VN" sz="4000" dirty="0"/>
              <a:t> đem </a:t>
            </a:r>
            <a:r>
              <a:rPr lang="vi-VN" sz="4000" dirty="0" err="1"/>
              <a:t>lại</a:t>
            </a:r>
            <a:r>
              <a:rPr lang="vi-VN" sz="4000" dirty="0"/>
              <a:t> </a:t>
            </a:r>
            <a:r>
              <a:rPr lang="vi-VN" sz="4000" dirty="0" err="1"/>
              <a:t>cuộc</a:t>
            </a:r>
            <a:r>
              <a:rPr lang="vi-VN" sz="4000" dirty="0"/>
              <a:t> </a:t>
            </a:r>
            <a:r>
              <a:rPr lang="vi-VN" sz="4000" dirty="0" err="1"/>
              <a:t>sống</a:t>
            </a:r>
            <a:r>
              <a:rPr lang="vi-VN" sz="4000" dirty="0"/>
              <a:t> </a:t>
            </a:r>
            <a:r>
              <a:rPr lang="vi-VN" sz="4000" dirty="0" err="1"/>
              <a:t>ấm</a:t>
            </a:r>
            <a:r>
              <a:rPr lang="vi-VN" sz="4000" dirty="0"/>
              <a:t> no.”</a:t>
            </a:r>
          </a:p>
        </p:txBody>
      </p:sp>
    </p:spTree>
    <p:extLst>
      <p:ext uri="{BB962C8B-B14F-4D97-AF65-F5344CB8AC3E}">
        <p14:creationId xmlns:p14="http://schemas.microsoft.com/office/powerpoint/2010/main" val="2037982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5F3888-797A-44C0-A111-3563C7D35EF5}"/>
              </a:ext>
            </a:extLst>
          </p:cNvPr>
          <p:cNvSpPr/>
          <p:nvPr/>
        </p:nvSpPr>
        <p:spPr>
          <a:xfrm>
            <a:off x="3443800" y="1456494"/>
            <a:ext cx="11400399" cy="1251504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i="1" dirty="0" err="1">
                <a:solidFill>
                  <a:schemeClr val="tx1"/>
                </a:solidFill>
              </a:rPr>
              <a:t>Nhiệm</a:t>
            </a:r>
            <a:r>
              <a:rPr lang="vi-VN" sz="4000" b="1" i="1" dirty="0">
                <a:solidFill>
                  <a:schemeClr val="tx1"/>
                </a:solidFill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</a:rPr>
              <a:t>vụ</a:t>
            </a:r>
            <a:r>
              <a:rPr lang="vi-VN" sz="4000" b="1" i="1" dirty="0">
                <a:solidFill>
                  <a:schemeClr val="tx1"/>
                </a:solidFill>
              </a:rPr>
              <a:t> 2: </a:t>
            </a:r>
            <a:r>
              <a:rPr lang="vi-VN" sz="4000" dirty="0" err="1">
                <a:solidFill>
                  <a:schemeClr val="tx1"/>
                </a:solidFill>
              </a:rPr>
              <a:t>Nói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về</a:t>
            </a:r>
            <a:r>
              <a:rPr lang="vi-VN" sz="4000" dirty="0">
                <a:solidFill>
                  <a:schemeClr val="tx1"/>
                </a:solidFill>
              </a:rPr>
              <a:t> con </a:t>
            </a:r>
            <a:r>
              <a:rPr lang="vi-VN" sz="4000" dirty="0" err="1">
                <a:solidFill>
                  <a:schemeClr val="tx1"/>
                </a:solidFill>
              </a:rPr>
              <a:t>giáp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là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tuổi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của</a:t>
            </a:r>
            <a:r>
              <a:rPr lang="vi-VN" sz="4000" dirty="0">
                <a:solidFill>
                  <a:schemeClr val="tx1"/>
                </a:solidFill>
              </a:rPr>
              <a:t> 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9EEBE-9202-4220-A9E7-76477E1E7A52}"/>
              </a:ext>
            </a:extLst>
          </p:cNvPr>
          <p:cNvSpPr txBox="1"/>
          <p:nvPr/>
        </p:nvSpPr>
        <p:spPr>
          <a:xfrm>
            <a:off x="3443800" y="3695700"/>
            <a:ext cx="8508967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 err="1"/>
              <a:t>Thảo</a:t>
            </a:r>
            <a:r>
              <a:rPr lang="vi-VN" sz="4000" b="1" i="1" dirty="0"/>
              <a:t> </a:t>
            </a:r>
            <a:r>
              <a:rPr lang="vi-VN" sz="4000" b="1" i="1" dirty="0" err="1"/>
              <a:t>luận</a:t>
            </a:r>
            <a:r>
              <a:rPr lang="vi-VN" sz="4000" b="1" i="1" dirty="0"/>
              <a:t> </a:t>
            </a:r>
            <a:r>
              <a:rPr lang="vi-VN" sz="4000" b="1" i="1" dirty="0" err="1"/>
              <a:t>cặp</a:t>
            </a:r>
            <a:r>
              <a:rPr lang="vi-VN" sz="4000" b="1" i="1" dirty="0"/>
              <a:t> đôi: </a:t>
            </a:r>
            <a:endParaRPr lang="vi-VN" sz="4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vi-VN" sz="4000" dirty="0"/>
              <a:t>Em sinh năm </a:t>
            </a:r>
            <a:r>
              <a:rPr lang="vi-VN" sz="4000" dirty="0" err="1"/>
              <a:t>nào</a:t>
            </a:r>
            <a:r>
              <a:rPr lang="vi-VN" sz="4000" dirty="0"/>
              <a:t>?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vi-VN" sz="4000" dirty="0"/>
              <a:t>Em </a:t>
            </a:r>
            <a:r>
              <a:rPr lang="vi-VN" sz="4000" dirty="0" err="1"/>
              <a:t>thích</a:t>
            </a:r>
            <a:r>
              <a:rPr lang="vi-VN" sz="4000" dirty="0"/>
              <a:t> con </a:t>
            </a:r>
            <a:r>
              <a:rPr lang="vi-VN" sz="4000" dirty="0" err="1"/>
              <a:t>giáp</a:t>
            </a:r>
            <a:r>
              <a:rPr lang="vi-VN" sz="4000" dirty="0"/>
              <a:t> </a:t>
            </a:r>
            <a:r>
              <a:rPr lang="vi-VN" sz="4000" dirty="0" err="1"/>
              <a:t>là</a:t>
            </a:r>
            <a:r>
              <a:rPr lang="vi-VN" sz="4000" dirty="0"/>
              <a:t> </a:t>
            </a:r>
            <a:r>
              <a:rPr lang="vi-VN" sz="4000" dirty="0" err="1"/>
              <a:t>tuổi</a:t>
            </a:r>
            <a:r>
              <a:rPr lang="vi-VN" sz="4000" dirty="0"/>
              <a:t> </a:t>
            </a:r>
            <a:r>
              <a:rPr lang="vi-VN" sz="4000" dirty="0" err="1"/>
              <a:t>của</a:t>
            </a:r>
            <a:r>
              <a:rPr lang="vi-VN" sz="4000" dirty="0"/>
              <a:t> em ở </a:t>
            </a:r>
            <a:r>
              <a:rPr lang="vi-VN" sz="4000" dirty="0" err="1"/>
              <a:t>những</a:t>
            </a:r>
            <a:r>
              <a:rPr lang="vi-VN" sz="4000" dirty="0"/>
              <a:t> </a:t>
            </a:r>
            <a:r>
              <a:rPr lang="vi-VN" sz="4000" dirty="0" err="1"/>
              <a:t>điểm</a:t>
            </a:r>
            <a:r>
              <a:rPr lang="vi-VN" sz="4000" dirty="0"/>
              <a:t> </a:t>
            </a:r>
            <a:r>
              <a:rPr lang="vi-VN" sz="4000" dirty="0" err="1"/>
              <a:t>nào</a:t>
            </a:r>
            <a:r>
              <a:rPr lang="vi-VN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14158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5F3888-797A-44C0-A111-3563C7D35EF5}"/>
              </a:ext>
            </a:extLst>
          </p:cNvPr>
          <p:cNvSpPr/>
          <p:nvPr/>
        </p:nvSpPr>
        <p:spPr>
          <a:xfrm>
            <a:off x="4836170" y="697788"/>
            <a:ext cx="8824400" cy="1251504"/>
          </a:xfrm>
          <a:prstGeom prst="rect">
            <a:avLst/>
          </a:prstGeom>
          <a:noFill/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i="1">
                <a:solidFill>
                  <a:schemeClr val="tx1"/>
                </a:solidFill>
              </a:rPr>
              <a:t>GỢI Ý TRẢ LỜI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9EEBE-9202-4220-A9E7-76477E1E7A52}"/>
              </a:ext>
            </a:extLst>
          </p:cNvPr>
          <p:cNvSpPr txBox="1"/>
          <p:nvPr/>
        </p:nvSpPr>
        <p:spPr>
          <a:xfrm>
            <a:off x="6819902" y="2051452"/>
            <a:ext cx="10287000" cy="746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/>
              <a:t>Em sinh năm 2012, theo âm </a:t>
            </a:r>
            <a:r>
              <a:rPr lang="vi-VN" sz="3600" dirty="0" err="1"/>
              <a:t>lịch</a:t>
            </a:r>
            <a:r>
              <a:rPr lang="vi-VN" sz="3600" dirty="0"/>
              <a:t> </a:t>
            </a:r>
            <a:r>
              <a:rPr lang="vi-VN" sz="3600" dirty="0" err="1"/>
              <a:t>là</a:t>
            </a:r>
            <a:r>
              <a:rPr lang="vi-VN" sz="3600" dirty="0"/>
              <a:t> năm </a:t>
            </a:r>
            <a:r>
              <a:rPr lang="vi-VN" sz="3600" dirty="0" err="1"/>
              <a:t>Thìn</a:t>
            </a:r>
            <a:r>
              <a:rPr lang="vi-VN" sz="3600" dirty="0"/>
              <a:t> – năm con </a:t>
            </a:r>
            <a:r>
              <a:rPr lang="vi-VN" sz="3600" dirty="0" err="1"/>
              <a:t>Rồng</a:t>
            </a:r>
            <a:r>
              <a:rPr lang="vi-VN" sz="3600" dirty="0"/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/>
              <a:t>Con </a:t>
            </a:r>
            <a:r>
              <a:rPr lang="vi-VN" sz="3600" dirty="0" err="1"/>
              <a:t>rồng</a:t>
            </a:r>
            <a:r>
              <a:rPr lang="vi-VN" sz="3600" dirty="0"/>
              <a:t> </a:t>
            </a:r>
            <a:r>
              <a:rPr lang="vi-VN" sz="3600" dirty="0" err="1"/>
              <a:t>là</a:t>
            </a:r>
            <a:r>
              <a:rPr lang="vi-VN" sz="3600" dirty="0"/>
              <a:t> con </a:t>
            </a:r>
            <a:r>
              <a:rPr lang="vi-VN" sz="3600" dirty="0" err="1"/>
              <a:t>vật</a:t>
            </a:r>
            <a:r>
              <a:rPr lang="vi-VN" sz="3600" dirty="0"/>
              <a:t> </a:t>
            </a:r>
            <a:r>
              <a:rPr lang="vi-VN" sz="3600" dirty="0" err="1"/>
              <a:t>tưởng</a:t>
            </a:r>
            <a:r>
              <a:rPr lang="vi-VN" sz="3600" dirty="0"/>
              <a:t> </a:t>
            </a:r>
            <a:r>
              <a:rPr lang="vi-VN" sz="3600" dirty="0" err="1"/>
              <a:t>tượng</a:t>
            </a:r>
            <a:r>
              <a:rPr lang="vi-VN" sz="3600" dirty="0"/>
              <a:t> </a:t>
            </a:r>
            <a:r>
              <a:rPr lang="vi-VN" sz="3600" dirty="0" err="1"/>
              <a:t>của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 dân </a:t>
            </a:r>
            <a:r>
              <a:rPr lang="vi-VN" sz="3600" dirty="0" err="1"/>
              <a:t>Việt</a:t>
            </a:r>
            <a:r>
              <a:rPr lang="vi-VN" sz="3600" dirty="0"/>
              <a:t> Nam. </a:t>
            </a:r>
            <a:r>
              <a:rPr lang="vi-VN" sz="3600" dirty="0" err="1"/>
              <a:t>Vì</a:t>
            </a:r>
            <a:r>
              <a:rPr lang="vi-VN" sz="3600" dirty="0"/>
              <a:t> coi </a:t>
            </a:r>
            <a:r>
              <a:rPr lang="vi-VN" sz="3600" dirty="0" err="1"/>
              <a:t>mình</a:t>
            </a:r>
            <a:r>
              <a:rPr lang="vi-VN" sz="3600" dirty="0"/>
              <a:t> </a:t>
            </a:r>
            <a:r>
              <a:rPr lang="vi-VN" sz="3600" dirty="0" err="1"/>
              <a:t>là</a:t>
            </a:r>
            <a:r>
              <a:rPr lang="vi-VN" sz="3600" dirty="0"/>
              <a:t> “con </a:t>
            </a:r>
            <a:r>
              <a:rPr lang="vi-VN" sz="3600" dirty="0" err="1"/>
              <a:t>Rồng</a:t>
            </a:r>
            <a:r>
              <a:rPr lang="vi-VN" sz="3600" dirty="0"/>
              <a:t> </a:t>
            </a:r>
            <a:r>
              <a:rPr lang="vi-VN" sz="3600" dirty="0" err="1"/>
              <a:t>cháu</a:t>
            </a:r>
            <a:r>
              <a:rPr lang="vi-VN" sz="3600" dirty="0"/>
              <a:t> Tiên”, </a:t>
            </a:r>
            <a:r>
              <a:rPr lang="vi-VN" sz="3600" dirty="0" err="1"/>
              <a:t>người</a:t>
            </a:r>
            <a:r>
              <a:rPr lang="vi-VN" sz="3600" dirty="0"/>
              <a:t> </a:t>
            </a:r>
            <a:r>
              <a:rPr lang="vi-VN" sz="3600" dirty="0" err="1"/>
              <a:t>Việt</a:t>
            </a:r>
            <a:r>
              <a:rPr lang="vi-VN" sz="3600" dirty="0"/>
              <a:t> coi </a:t>
            </a:r>
            <a:r>
              <a:rPr lang="vi-VN" sz="3600" dirty="0" err="1"/>
              <a:t>rồng</a:t>
            </a:r>
            <a:r>
              <a:rPr lang="vi-VN" sz="3600" dirty="0"/>
              <a:t> </a:t>
            </a:r>
            <a:r>
              <a:rPr lang="vi-VN" sz="3600" dirty="0" err="1"/>
              <a:t>là</a:t>
            </a:r>
            <a:r>
              <a:rPr lang="vi-VN" sz="3600" dirty="0"/>
              <a:t> con </a:t>
            </a:r>
            <a:r>
              <a:rPr lang="vi-VN" sz="3600" dirty="0" err="1"/>
              <a:t>vật</a:t>
            </a:r>
            <a:r>
              <a:rPr lang="vi-VN" sz="3600" dirty="0"/>
              <a:t> cao </a:t>
            </a:r>
            <a:r>
              <a:rPr lang="vi-VN" sz="3600" dirty="0" err="1"/>
              <a:t>quý</a:t>
            </a:r>
            <a:r>
              <a:rPr lang="vi-VN" sz="3600" dirty="0"/>
              <a:t>, linh thiêng nhưng </a:t>
            </a:r>
            <a:r>
              <a:rPr lang="vi-VN" sz="3600" dirty="0" err="1"/>
              <a:t>cũng</a:t>
            </a:r>
            <a:r>
              <a:rPr lang="vi-VN" sz="3600" dirty="0"/>
              <a:t> </a:t>
            </a:r>
            <a:r>
              <a:rPr lang="vi-VN" sz="3600" dirty="0" err="1"/>
              <a:t>gần</a:t>
            </a:r>
            <a:r>
              <a:rPr lang="vi-VN" sz="3600" dirty="0"/>
              <a:t> </a:t>
            </a:r>
            <a:r>
              <a:rPr lang="vi-VN" sz="3600" dirty="0" err="1"/>
              <a:t>gũi</a:t>
            </a:r>
            <a:r>
              <a:rPr lang="vi-VN" sz="3600" dirty="0"/>
              <a:t> </a:t>
            </a:r>
            <a:r>
              <a:rPr lang="vi-VN" sz="3600" dirty="0" err="1"/>
              <a:t>với</a:t>
            </a:r>
            <a:r>
              <a:rPr lang="vi-VN" sz="3600" dirty="0"/>
              <a:t> con </a:t>
            </a:r>
            <a:r>
              <a:rPr lang="vi-VN" sz="3600" dirty="0" err="1"/>
              <a:t>người</a:t>
            </a:r>
            <a:r>
              <a:rPr lang="vi-VN" sz="3600" dirty="0"/>
              <a:t>, </a:t>
            </a:r>
            <a:r>
              <a:rPr lang="vi-VN" sz="3600" dirty="0" err="1"/>
              <a:t>nó</a:t>
            </a:r>
            <a:r>
              <a:rPr lang="vi-VN" sz="3600" dirty="0"/>
              <a:t> </a:t>
            </a:r>
            <a:r>
              <a:rPr lang="vi-VN" sz="3600" dirty="0" err="1"/>
              <a:t>uốn</a:t>
            </a:r>
            <a:r>
              <a:rPr lang="vi-VN" sz="3600" dirty="0"/>
              <a:t> </a:t>
            </a:r>
            <a:r>
              <a:rPr lang="vi-VN" sz="3600" dirty="0" err="1"/>
              <a:t>lượn</a:t>
            </a:r>
            <a:r>
              <a:rPr lang="vi-VN" sz="3600" dirty="0"/>
              <a:t> trên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tầng</a:t>
            </a:r>
            <a:r>
              <a:rPr lang="vi-VN" sz="3600" dirty="0"/>
              <a:t> mây, </a:t>
            </a:r>
            <a:r>
              <a:rPr lang="vi-VN" sz="3600" dirty="0" err="1"/>
              <a:t>có</a:t>
            </a:r>
            <a:r>
              <a:rPr lang="vi-VN" sz="3600" dirty="0"/>
              <a:t> </a:t>
            </a:r>
            <a:r>
              <a:rPr lang="vi-VN" sz="3600" dirty="0" err="1"/>
              <a:t>thể</a:t>
            </a:r>
            <a:r>
              <a:rPr lang="vi-VN" sz="3600" dirty="0"/>
              <a:t> </a:t>
            </a:r>
            <a:r>
              <a:rPr lang="vi-VN" sz="3600" dirty="0" err="1"/>
              <a:t>làm</a:t>
            </a:r>
            <a:r>
              <a:rPr lang="vi-VN" sz="3600" dirty="0"/>
              <a:t> mưa cho </a:t>
            </a:r>
            <a:r>
              <a:rPr lang="vi-VN" sz="3600" dirty="0" err="1"/>
              <a:t>vạn</a:t>
            </a:r>
            <a:r>
              <a:rPr lang="vi-VN" sz="3600" dirty="0"/>
              <a:t> </a:t>
            </a:r>
            <a:r>
              <a:rPr lang="vi-VN" sz="3600" dirty="0" err="1"/>
              <a:t>vật</a:t>
            </a:r>
            <a:r>
              <a:rPr lang="vi-VN" sz="3600" dirty="0"/>
              <a:t>, cây </a:t>
            </a:r>
            <a:r>
              <a:rPr lang="vi-VN" sz="3600" dirty="0" err="1"/>
              <a:t>cối</a:t>
            </a:r>
            <a:r>
              <a:rPr lang="vi-VN" sz="3600" dirty="0"/>
              <a:t> </a:t>
            </a:r>
            <a:r>
              <a:rPr lang="vi-VN" sz="3600" dirty="0" err="1"/>
              <a:t>tốt</a:t>
            </a:r>
            <a:r>
              <a:rPr lang="vi-VN" sz="3600" dirty="0"/>
              <a:t> tươi. Em </a:t>
            </a:r>
            <a:r>
              <a:rPr lang="vi-VN" sz="3600" dirty="0" err="1"/>
              <a:t>thích</a:t>
            </a:r>
            <a:r>
              <a:rPr lang="vi-VN" sz="3600" dirty="0"/>
              <a:t>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đặc</a:t>
            </a:r>
            <a:r>
              <a:rPr lang="vi-VN" sz="3600" dirty="0"/>
              <a:t> </a:t>
            </a:r>
            <a:r>
              <a:rPr lang="vi-VN" sz="3600" dirty="0" err="1"/>
              <a:t>điểm</a:t>
            </a:r>
            <a:r>
              <a:rPr lang="vi-VN" sz="3600" dirty="0"/>
              <a:t> trên </a:t>
            </a:r>
            <a:r>
              <a:rPr lang="vi-VN" sz="3600" dirty="0" err="1"/>
              <a:t>của</a:t>
            </a:r>
            <a:r>
              <a:rPr lang="vi-VN" sz="3600" dirty="0"/>
              <a:t> con </a:t>
            </a:r>
            <a:r>
              <a:rPr lang="vi-VN" sz="3600" dirty="0" err="1"/>
              <a:t>rồng</a:t>
            </a:r>
            <a:r>
              <a:rPr lang="vi-VN" sz="3600" dirty="0"/>
              <a:t>.</a:t>
            </a:r>
          </a:p>
        </p:txBody>
      </p:sp>
      <p:sp>
        <p:nvSpPr>
          <p:cNvPr id="8" name="AutoShape 2" descr="Tổng hợp 300+ hình ảnh con rồng 12 con giáp vô cùng đa dạng và phong phú">
            <a:extLst>
              <a:ext uri="{FF2B5EF4-FFF2-40B4-BE49-F238E27FC236}">
                <a16:creationId xmlns:a16="http://schemas.microsoft.com/office/drawing/2014/main" id="{023845F1-03A7-4623-A2EF-C8BA529B38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143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5F3888-797A-44C0-A111-3563C7D35EF5}"/>
              </a:ext>
            </a:extLst>
          </p:cNvPr>
          <p:cNvSpPr/>
          <p:nvPr/>
        </p:nvSpPr>
        <p:spPr>
          <a:xfrm>
            <a:off x="3443800" y="1456494"/>
            <a:ext cx="11400399" cy="1251504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i="1" dirty="0" err="1">
                <a:solidFill>
                  <a:schemeClr val="tx1"/>
                </a:solidFill>
              </a:rPr>
              <a:t>Nhiệm</a:t>
            </a:r>
            <a:r>
              <a:rPr lang="vi-VN" sz="4000" b="1" i="1" dirty="0">
                <a:solidFill>
                  <a:schemeClr val="tx1"/>
                </a:solidFill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</a:rPr>
              <a:t>vụ</a:t>
            </a:r>
            <a:r>
              <a:rPr lang="vi-VN" sz="4000" b="1" i="1" dirty="0">
                <a:solidFill>
                  <a:schemeClr val="tx1"/>
                </a:solidFill>
              </a:rPr>
              <a:t> 2: </a:t>
            </a:r>
            <a:r>
              <a:rPr lang="vi-VN" sz="4000" dirty="0" err="1">
                <a:solidFill>
                  <a:schemeClr val="tx1"/>
                </a:solidFill>
              </a:rPr>
              <a:t>Nói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về</a:t>
            </a:r>
            <a:r>
              <a:rPr lang="vi-VN" sz="4000" dirty="0">
                <a:solidFill>
                  <a:schemeClr val="tx1"/>
                </a:solidFill>
              </a:rPr>
              <a:t> con </a:t>
            </a:r>
            <a:r>
              <a:rPr lang="vi-VN" sz="4000" dirty="0" err="1">
                <a:solidFill>
                  <a:schemeClr val="tx1"/>
                </a:solidFill>
              </a:rPr>
              <a:t>giáp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là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tuổi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của</a:t>
            </a:r>
            <a:r>
              <a:rPr lang="vi-VN" sz="4000" dirty="0">
                <a:solidFill>
                  <a:schemeClr val="tx1"/>
                </a:solidFill>
              </a:rPr>
              <a:t> em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09991E11-10F7-4791-9107-53D0CAEE4399}"/>
              </a:ext>
            </a:extLst>
          </p:cNvPr>
          <p:cNvSpPr/>
          <p:nvPr/>
        </p:nvSpPr>
        <p:spPr>
          <a:xfrm>
            <a:off x="8382000" y="3282396"/>
            <a:ext cx="7924800" cy="3429000"/>
          </a:xfrm>
          <a:prstGeom prst="wedgeRectCallout">
            <a:avLst>
              <a:gd name="adj1" fmla="val -82145"/>
              <a:gd name="adj2" fmla="val 420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</a:rPr>
              <a:t>Em </a:t>
            </a:r>
            <a:r>
              <a:rPr lang="vi-VN" sz="4000" dirty="0" err="1">
                <a:solidFill>
                  <a:schemeClr val="tx1"/>
                </a:solidFill>
              </a:rPr>
              <a:t>hãy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nói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về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những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điểm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tích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cực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của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những</a:t>
            </a:r>
            <a:r>
              <a:rPr lang="vi-VN" sz="4000" dirty="0">
                <a:solidFill>
                  <a:schemeClr val="tx1"/>
                </a:solidFill>
              </a:rPr>
              <a:t> con </a:t>
            </a:r>
            <a:r>
              <a:rPr lang="vi-VN" sz="4000" dirty="0" err="1">
                <a:solidFill>
                  <a:schemeClr val="tx1"/>
                </a:solidFill>
              </a:rPr>
              <a:t>giáp</a:t>
            </a:r>
            <a:r>
              <a:rPr lang="vi-VN" sz="4000" dirty="0">
                <a:solidFill>
                  <a:schemeClr val="tx1"/>
                </a:solidFill>
              </a:rPr>
              <a:t> theo </a:t>
            </a:r>
            <a:r>
              <a:rPr lang="vi-VN" sz="4000" dirty="0" err="1">
                <a:solidFill>
                  <a:schemeClr val="tx1"/>
                </a:solidFill>
              </a:rPr>
              <a:t>hiểu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biết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của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mÌnh</a:t>
            </a:r>
            <a:r>
              <a:rPr lang="vi-VN" sz="4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92164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5F3888-797A-44C0-A111-3563C7D35EF5}"/>
              </a:ext>
            </a:extLst>
          </p:cNvPr>
          <p:cNvSpPr/>
          <p:nvPr/>
        </p:nvSpPr>
        <p:spPr>
          <a:xfrm>
            <a:off x="5885185" y="365051"/>
            <a:ext cx="6517630" cy="929664"/>
          </a:xfrm>
          <a:prstGeom prst="rect">
            <a:avLst/>
          </a:prstGeom>
          <a:noFill/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i="1" dirty="0">
                <a:solidFill>
                  <a:schemeClr val="tx1"/>
                </a:solidFill>
              </a:rPr>
              <a:t>GỢI Ý TRẢ LỜI</a:t>
            </a:r>
            <a:endParaRPr lang="vi-VN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52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6550" b="265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-5400000">
            <a:off x="4152900" y="-4572000"/>
            <a:ext cx="10744200" cy="18288000"/>
          </a:xfrm>
          <a:custGeom>
            <a:avLst/>
            <a:gdLst/>
            <a:ahLst/>
            <a:cxnLst/>
            <a:rect l="l" t="t" r="r" b="b"/>
            <a:pathLst>
              <a:path w="9032964" h="11238525">
                <a:moveTo>
                  <a:pt x="0" y="0"/>
                </a:moveTo>
                <a:lnTo>
                  <a:pt x="9032965" y="0"/>
                </a:lnTo>
                <a:lnTo>
                  <a:pt x="9032965" y="11238525"/>
                </a:lnTo>
                <a:lnTo>
                  <a:pt x="0" y="11238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82666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6550" b="265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-5400000">
            <a:off x="4152900" y="-4572000"/>
            <a:ext cx="10744200" cy="18288000"/>
          </a:xfrm>
          <a:custGeom>
            <a:avLst/>
            <a:gdLst/>
            <a:ahLst/>
            <a:cxnLst/>
            <a:rect l="l" t="t" r="r" b="b"/>
            <a:pathLst>
              <a:path w="9032964" h="11238525">
                <a:moveTo>
                  <a:pt x="0" y="0"/>
                </a:moveTo>
                <a:lnTo>
                  <a:pt x="9032965" y="0"/>
                </a:lnTo>
                <a:lnTo>
                  <a:pt x="9032965" y="11238525"/>
                </a:lnTo>
                <a:lnTo>
                  <a:pt x="0" y="11238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2" descr="Chi tiết hơn 63 về hình ngựa đẹp mới nhất - cdgdbentre.edu.vn">
            <a:extLst>
              <a:ext uri="{FF2B5EF4-FFF2-40B4-BE49-F238E27FC236}">
                <a16:creationId xmlns:a16="http://schemas.microsoft.com/office/drawing/2014/main" id="{B81F7379-6CB9-404C-A7ED-CA5AA3241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3D753A-A27F-4DFF-A218-255851969647}"/>
              </a:ext>
            </a:extLst>
          </p:cNvPr>
          <p:cNvGrpSpPr/>
          <p:nvPr/>
        </p:nvGrpSpPr>
        <p:grpSpPr>
          <a:xfrm>
            <a:off x="359833" y="1714500"/>
            <a:ext cx="5181600" cy="7489587"/>
            <a:chOff x="359833" y="1714500"/>
            <a:chExt cx="5181600" cy="7489587"/>
          </a:xfrm>
        </p:grpSpPr>
        <p:pic>
          <p:nvPicPr>
            <p:cNvPr id="3076" name="Picture 4" descr="Chi tiết hơn 63 về hình ngựa đẹp mới nhất - cdgdbentre.edu.vn">
              <a:extLst>
                <a:ext uri="{FF2B5EF4-FFF2-40B4-BE49-F238E27FC236}">
                  <a16:creationId xmlns:a16="http://schemas.microsoft.com/office/drawing/2014/main" id="{C504ABA6-6FD3-4A5B-83E3-7A9A0A4B9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7133" y="1714500"/>
              <a:ext cx="2667000" cy="4741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98B928-E674-41AC-93A2-A5D53DB5FD15}"/>
                </a:ext>
              </a:extLst>
            </p:cNvPr>
            <p:cNvSpPr txBox="1"/>
            <p:nvPr/>
          </p:nvSpPr>
          <p:spPr>
            <a:xfrm>
              <a:off x="359833" y="6455834"/>
              <a:ext cx="5181600" cy="2748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ngựa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nhanh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nhẹn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khoẻ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mạnh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trung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thành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715D2E4-81AF-49DE-A9D1-B832CE82554E}"/>
              </a:ext>
            </a:extLst>
          </p:cNvPr>
          <p:cNvGrpSpPr/>
          <p:nvPr/>
        </p:nvGrpSpPr>
        <p:grpSpPr>
          <a:xfrm>
            <a:off x="6553199" y="1718734"/>
            <a:ext cx="5181600" cy="6562023"/>
            <a:chOff x="6553199" y="1718734"/>
            <a:chExt cx="5181600" cy="6562023"/>
          </a:xfrm>
        </p:grpSpPr>
        <p:pic>
          <p:nvPicPr>
            <p:cNvPr id="3078" name="Picture 6" descr="Xem hơn 100 ảnh về hình vẽ con dê dep nhat - NEC">
              <a:extLst>
                <a:ext uri="{FF2B5EF4-FFF2-40B4-BE49-F238E27FC236}">
                  <a16:creationId xmlns:a16="http://schemas.microsoft.com/office/drawing/2014/main" id="{BD5E1894-BA0B-4BF6-8941-FDD696FF58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7587" y="1718734"/>
              <a:ext cx="3552825" cy="473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E55578-3E6E-46EB-B39B-58F1CCE0B8B3}"/>
                </a:ext>
              </a:extLst>
            </p:cNvPr>
            <p:cNvSpPr txBox="1"/>
            <p:nvPr/>
          </p:nvSpPr>
          <p:spPr>
            <a:xfrm>
              <a:off x="6553199" y="6455834"/>
              <a:ext cx="51816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 dê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hiền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lành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nhanh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nhẹn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F94D32D-26C8-4CEA-91A6-B546665F7D7F}"/>
              </a:ext>
            </a:extLst>
          </p:cNvPr>
          <p:cNvGrpSpPr/>
          <p:nvPr/>
        </p:nvGrpSpPr>
        <p:grpSpPr>
          <a:xfrm>
            <a:off x="12329192" y="1714500"/>
            <a:ext cx="5181600" cy="6566614"/>
            <a:chOff x="12329192" y="1714500"/>
            <a:chExt cx="5181600" cy="6566614"/>
          </a:xfrm>
        </p:grpSpPr>
        <p:pic>
          <p:nvPicPr>
            <p:cNvPr id="3080" name="Picture 8" descr="Top 51+ về hình tuổi thân - cdgdbentre.edu.vn">
              <a:extLst>
                <a:ext uri="{FF2B5EF4-FFF2-40B4-BE49-F238E27FC236}">
                  <a16:creationId xmlns:a16="http://schemas.microsoft.com/office/drawing/2014/main" id="{2FACF1AD-1B93-4F6B-A04F-1B6F240F10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0" y="1714500"/>
              <a:ext cx="2407984" cy="4741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083E03-7AA8-4D67-A680-0F08FC3ECED0}"/>
                </a:ext>
              </a:extLst>
            </p:cNvPr>
            <p:cNvSpPr txBox="1"/>
            <p:nvPr/>
          </p:nvSpPr>
          <p:spPr>
            <a:xfrm>
              <a:off x="12329192" y="6456191"/>
              <a:ext cx="51816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Con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khỉ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thông minh, nhanh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nhẹn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483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5F3888-797A-44C0-A111-3563C7D35EF5}"/>
              </a:ext>
            </a:extLst>
          </p:cNvPr>
          <p:cNvSpPr/>
          <p:nvPr/>
        </p:nvSpPr>
        <p:spPr>
          <a:xfrm>
            <a:off x="5885185" y="365051"/>
            <a:ext cx="6517630" cy="929664"/>
          </a:xfrm>
          <a:prstGeom prst="rect">
            <a:avLst/>
          </a:prstGeom>
          <a:noFill/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i="1" dirty="0">
                <a:solidFill>
                  <a:schemeClr val="tx1"/>
                </a:solidFill>
              </a:rPr>
              <a:t>GỢI Ý TRẢ LỜI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36A854-D4AA-4ADF-9A04-39190C3187ED}"/>
              </a:ext>
            </a:extLst>
          </p:cNvPr>
          <p:cNvSpPr txBox="1"/>
          <p:nvPr/>
        </p:nvSpPr>
        <p:spPr>
          <a:xfrm>
            <a:off x="914400" y="2009507"/>
            <a:ext cx="11201400" cy="8299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a. Con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trâu. Con trâu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khoẻ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cù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Con trâu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thân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trưa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nông dân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Nam. Ca dao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câu: “Trên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sâu/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con trâu đi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bừa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.”. Con trâu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vui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luôn đem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may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mắn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vui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con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con trâu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SEA GAMES 22. 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410990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5F3888-797A-44C0-A111-3563C7D35EF5}"/>
              </a:ext>
            </a:extLst>
          </p:cNvPr>
          <p:cNvSpPr/>
          <p:nvPr/>
        </p:nvSpPr>
        <p:spPr>
          <a:xfrm>
            <a:off x="5885185" y="365051"/>
            <a:ext cx="6517630" cy="929664"/>
          </a:xfrm>
          <a:prstGeom prst="rect">
            <a:avLst/>
          </a:prstGeom>
          <a:noFill/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i="1" dirty="0">
                <a:solidFill>
                  <a:schemeClr val="tx1"/>
                </a:solidFill>
              </a:rPr>
              <a:t>GỢI Ý ĐÁP ÁN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36A854-D4AA-4ADF-9A04-39190C3187ED}"/>
              </a:ext>
            </a:extLst>
          </p:cNvPr>
          <p:cNvSpPr txBox="1"/>
          <p:nvPr/>
        </p:nvSpPr>
        <p:spPr>
          <a:xfrm>
            <a:off x="690032" y="2090582"/>
            <a:ext cx="10134600" cy="746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/>
              <a:t>b. Em sinh năm </a:t>
            </a:r>
            <a:r>
              <a:rPr lang="vi-VN" sz="3600" dirty="0" err="1"/>
              <a:t>Thìn</a:t>
            </a:r>
            <a:r>
              <a:rPr lang="vi-VN" sz="3600" dirty="0"/>
              <a:t>, theo </a:t>
            </a:r>
            <a:r>
              <a:rPr lang="vi-VN" sz="3600" dirty="0" err="1"/>
              <a:t>lời</a:t>
            </a:r>
            <a:r>
              <a:rPr lang="vi-VN" sz="3600" dirty="0"/>
              <a:t> </a:t>
            </a:r>
            <a:r>
              <a:rPr lang="vi-VN" sz="3600" dirty="0" err="1"/>
              <a:t>mẹ</a:t>
            </a:r>
            <a:r>
              <a:rPr lang="vi-VN" sz="3600" dirty="0"/>
              <a:t> </a:t>
            </a:r>
            <a:r>
              <a:rPr lang="vi-VN" sz="3600" dirty="0" err="1"/>
              <a:t>là</a:t>
            </a:r>
            <a:r>
              <a:rPr lang="vi-VN" sz="3600" dirty="0"/>
              <a:t> </a:t>
            </a:r>
            <a:r>
              <a:rPr lang="vi-VN" sz="3600" dirty="0" err="1"/>
              <a:t>tuổi</a:t>
            </a:r>
            <a:r>
              <a:rPr lang="vi-VN" sz="3600" dirty="0"/>
              <a:t> con </a:t>
            </a:r>
            <a:r>
              <a:rPr lang="vi-VN" sz="3600" dirty="0" err="1"/>
              <a:t>rồng</a:t>
            </a:r>
            <a:r>
              <a:rPr lang="vi-VN" sz="3600" dirty="0"/>
              <a:t>. Con </a:t>
            </a:r>
            <a:r>
              <a:rPr lang="vi-VN" sz="3600" dirty="0" err="1"/>
              <a:t>rồng</a:t>
            </a:r>
            <a:r>
              <a:rPr lang="vi-VN" sz="3600" dirty="0"/>
              <a:t> </a:t>
            </a:r>
            <a:r>
              <a:rPr lang="vi-VN" sz="3600" dirty="0" err="1"/>
              <a:t>là</a:t>
            </a:r>
            <a:r>
              <a:rPr lang="vi-VN" sz="3600" dirty="0"/>
              <a:t> con </a:t>
            </a:r>
            <a:r>
              <a:rPr lang="vi-VN" sz="3600" dirty="0" err="1"/>
              <a:t>vật</a:t>
            </a:r>
            <a:r>
              <a:rPr lang="vi-VN" sz="3600" dirty="0"/>
              <a:t> cao </a:t>
            </a:r>
            <a:r>
              <a:rPr lang="vi-VN" sz="3600" dirty="0" err="1"/>
              <a:t>quý</a:t>
            </a:r>
            <a:r>
              <a:rPr lang="vi-VN" sz="3600" dirty="0"/>
              <a:t>, linh thiêng nhưng </a:t>
            </a:r>
            <a:r>
              <a:rPr lang="vi-VN" sz="3600" dirty="0" err="1"/>
              <a:t>cũng</a:t>
            </a:r>
            <a:r>
              <a:rPr lang="vi-VN" sz="3600" dirty="0"/>
              <a:t> </a:t>
            </a:r>
            <a:r>
              <a:rPr lang="vi-VN" sz="3600" dirty="0" err="1"/>
              <a:t>rất</a:t>
            </a:r>
            <a:r>
              <a:rPr lang="vi-VN" sz="3600" dirty="0"/>
              <a:t> </a:t>
            </a:r>
            <a:r>
              <a:rPr lang="vi-VN" sz="3600" dirty="0" err="1"/>
              <a:t>gần</a:t>
            </a:r>
            <a:r>
              <a:rPr lang="vi-VN" sz="3600" dirty="0"/>
              <a:t> </a:t>
            </a:r>
            <a:r>
              <a:rPr lang="vi-VN" sz="3600" dirty="0" err="1"/>
              <a:t>gũi</a:t>
            </a:r>
            <a:r>
              <a:rPr lang="vi-VN" sz="3600" dirty="0"/>
              <a:t> </a:t>
            </a:r>
            <a:r>
              <a:rPr lang="vi-VN" sz="3600" dirty="0" err="1"/>
              <a:t>với</a:t>
            </a:r>
            <a:r>
              <a:rPr lang="vi-VN" sz="3600" dirty="0"/>
              <a:t> con </a:t>
            </a:r>
            <a:r>
              <a:rPr lang="vi-VN" sz="3600" dirty="0" err="1"/>
              <a:t>người</a:t>
            </a:r>
            <a:r>
              <a:rPr lang="vi-VN" sz="3600" dirty="0"/>
              <a:t>. Em </a:t>
            </a:r>
            <a:r>
              <a:rPr lang="vi-VN" sz="3600" dirty="0" err="1"/>
              <a:t>là</a:t>
            </a:r>
            <a:r>
              <a:rPr lang="vi-VN" sz="3600" dirty="0"/>
              <a:t> </a:t>
            </a:r>
            <a:r>
              <a:rPr lang="vi-VN" sz="3600" dirty="0" err="1"/>
              <a:t>một</a:t>
            </a:r>
            <a:r>
              <a:rPr lang="vi-VN" sz="3600" dirty="0"/>
              <a:t> cô </a:t>
            </a:r>
            <a:r>
              <a:rPr lang="vi-VN" sz="3600" dirty="0" err="1"/>
              <a:t>bé</a:t>
            </a:r>
            <a:r>
              <a:rPr lang="vi-VN" sz="3600" dirty="0"/>
              <a:t> xinh </a:t>
            </a:r>
            <a:r>
              <a:rPr lang="vi-VN" sz="3600" dirty="0" err="1"/>
              <a:t>đẹp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thông minh. </a:t>
            </a:r>
            <a:r>
              <a:rPr lang="vi-VN" sz="3600" dirty="0" err="1"/>
              <a:t>Tính</a:t>
            </a:r>
            <a:r>
              <a:rPr lang="vi-VN" sz="3600" dirty="0"/>
              <a:t> em hơi tinh </a:t>
            </a:r>
            <a:r>
              <a:rPr lang="vi-VN" sz="3600" dirty="0" err="1"/>
              <a:t>nghịch</a:t>
            </a:r>
            <a:r>
              <a:rPr lang="vi-VN" sz="3600" dirty="0"/>
              <a:t> nhưng </a:t>
            </a:r>
            <a:r>
              <a:rPr lang="vi-VN" sz="3600" dirty="0" err="1"/>
              <a:t>cũng</a:t>
            </a:r>
            <a:r>
              <a:rPr lang="vi-VN" sz="3600" dirty="0"/>
              <a:t> </a:t>
            </a:r>
            <a:r>
              <a:rPr lang="vi-VN" sz="3600" dirty="0" err="1"/>
              <a:t>rất</a:t>
            </a:r>
            <a:r>
              <a:rPr lang="vi-VN" sz="3600" dirty="0"/>
              <a:t> </a:t>
            </a:r>
            <a:r>
              <a:rPr lang="vi-VN" sz="3600" dirty="0" err="1"/>
              <a:t>dịu</a:t>
            </a:r>
            <a:r>
              <a:rPr lang="vi-VN" sz="3600" dirty="0"/>
              <a:t> </a:t>
            </a:r>
            <a:r>
              <a:rPr lang="vi-VN" sz="3600" dirty="0" err="1"/>
              <a:t>dàng</a:t>
            </a:r>
            <a:r>
              <a:rPr lang="vi-VN" sz="3600" dirty="0"/>
              <a:t>. Em </a:t>
            </a:r>
            <a:r>
              <a:rPr lang="vi-VN" sz="3600" dirty="0" err="1"/>
              <a:t>lễ</a:t>
            </a:r>
            <a:r>
              <a:rPr lang="vi-VN" sz="3600" dirty="0"/>
              <a:t> </a:t>
            </a:r>
            <a:r>
              <a:rPr lang="vi-VN" sz="3600" dirty="0" err="1"/>
              <a:t>phép</a:t>
            </a:r>
            <a:r>
              <a:rPr lang="vi-VN" sz="3600" dirty="0"/>
              <a:t> </a:t>
            </a:r>
            <a:r>
              <a:rPr lang="vi-VN" sz="3600" dirty="0" err="1"/>
              <a:t>với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 </a:t>
            </a:r>
            <a:r>
              <a:rPr lang="vi-VN" sz="3600" dirty="0" err="1"/>
              <a:t>lớn</a:t>
            </a:r>
            <a:r>
              <a:rPr lang="vi-VN" sz="3600" dirty="0"/>
              <a:t> </a:t>
            </a:r>
            <a:r>
              <a:rPr lang="vi-VN" sz="3600" dirty="0" err="1"/>
              <a:t>tuổi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hoà</a:t>
            </a:r>
            <a:r>
              <a:rPr lang="vi-VN" sz="3600" dirty="0"/>
              <a:t> </a:t>
            </a:r>
            <a:r>
              <a:rPr lang="vi-VN" sz="3600" dirty="0" err="1"/>
              <a:t>nhã</a:t>
            </a:r>
            <a:r>
              <a:rPr lang="vi-VN" sz="3600" dirty="0"/>
              <a:t> </a:t>
            </a:r>
            <a:r>
              <a:rPr lang="vi-VN" sz="3600" dirty="0" err="1"/>
              <a:t>với</a:t>
            </a:r>
            <a:r>
              <a:rPr lang="vi-VN" sz="3600" dirty="0"/>
              <a:t> </a:t>
            </a:r>
            <a:r>
              <a:rPr lang="vi-VN" sz="3600" dirty="0" err="1"/>
              <a:t>bè</a:t>
            </a:r>
            <a:r>
              <a:rPr lang="vi-VN" sz="3600" dirty="0"/>
              <a:t> </a:t>
            </a:r>
            <a:r>
              <a:rPr lang="vi-VN" sz="3600" dirty="0" err="1"/>
              <a:t>bạn</a:t>
            </a:r>
            <a:r>
              <a:rPr lang="vi-VN" sz="3600" dirty="0"/>
              <a:t>. Em </a:t>
            </a:r>
            <a:r>
              <a:rPr lang="vi-VN" sz="3600" dirty="0" err="1"/>
              <a:t>thích</a:t>
            </a:r>
            <a:r>
              <a:rPr lang="vi-VN" sz="3600" dirty="0"/>
              <a:t> </a:t>
            </a:r>
            <a:r>
              <a:rPr lang="vi-VN" sz="3600" dirty="0" err="1"/>
              <a:t>học</a:t>
            </a:r>
            <a:r>
              <a:rPr lang="vi-VN" sz="3600" dirty="0"/>
              <a:t> môn </a:t>
            </a:r>
            <a:r>
              <a:rPr lang="vi-VN" sz="3600" dirty="0" err="1"/>
              <a:t>Tiếng</a:t>
            </a:r>
            <a:r>
              <a:rPr lang="vi-VN" sz="3600" dirty="0"/>
              <a:t> </a:t>
            </a:r>
            <a:r>
              <a:rPr lang="vi-VN" sz="3600" dirty="0" err="1"/>
              <a:t>Việt</a:t>
            </a:r>
            <a:r>
              <a:rPr lang="vi-VN" sz="3600" dirty="0"/>
              <a:t>, </a:t>
            </a:r>
            <a:r>
              <a:rPr lang="vi-VN" sz="3600" dirty="0" err="1"/>
              <a:t>thích</a:t>
            </a:r>
            <a:r>
              <a:rPr lang="vi-VN" sz="3600" dirty="0"/>
              <a:t> </a:t>
            </a:r>
            <a:r>
              <a:rPr lang="vi-VN" sz="3600" dirty="0" err="1"/>
              <a:t>làm</a:t>
            </a:r>
            <a:r>
              <a:rPr lang="vi-VN" sz="3600" dirty="0"/>
              <a:t> thơ. Em </a:t>
            </a:r>
            <a:r>
              <a:rPr lang="vi-VN" sz="3600" dirty="0" err="1"/>
              <a:t>cũng</a:t>
            </a:r>
            <a:r>
              <a:rPr lang="vi-VN" sz="3600" dirty="0"/>
              <a:t> </a:t>
            </a:r>
            <a:r>
              <a:rPr lang="vi-VN" sz="3600" dirty="0" err="1"/>
              <a:t>rất</a:t>
            </a:r>
            <a:r>
              <a:rPr lang="vi-VN" sz="3600" dirty="0"/>
              <a:t> </a:t>
            </a:r>
            <a:r>
              <a:rPr lang="vi-VN" sz="3600" dirty="0" err="1"/>
              <a:t>thích</a:t>
            </a:r>
            <a:r>
              <a:rPr lang="vi-VN" sz="3600" dirty="0"/>
              <a:t> </a:t>
            </a:r>
            <a:r>
              <a:rPr lang="vi-VN" sz="3600" dirty="0" err="1"/>
              <a:t>mặc</a:t>
            </a:r>
            <a:r>
              <a:rPr lang="vi-VN" sz="3600" dirty="0"/>
              <a:t> </a:t>
            </a:r>
            <a:r>
              <a:rPr lang="vi-VN" sz="3600" dirty="0" err="1"/>
              <a:t>quần</a:t>
            </a:r>
            <a:r>
              <a:rPr lang="vi-VN" sz="3600" dirty="0"/>
              <a:t> </a:t>
            </a:r>
            <a:r>
              <a:rPr lang="vi-VN" sz="3600" dirty="0" err="1"/>
              <a:t>áo</a:t>
            </a:r>
            <a:r>
              <a:rPr lang="vi-VN" sz="3600" dirty="0"/>
              <a:t> </a:t>
            </a:r>
            <a:r>
              <a:rPr lang="vi-VN" sz="3600" dirty="0" err="1"/>
              <a:t>đẹp</a:t>
            </a:r>
            <a:r>
              <a:rPr lang="vi-VN" sz="3600" dirty="0"/>
              <a:t>. </a:t>
            </a:r>
            <a:r>
              <a:rPr lang="vi-VN" sz="3600" dirty="0" err="1"/>
              <a:t>Mẹ</a:t>
            </a:r>
            <a:r>
              <a:rPr lang="vi-VN" sz="3600" dirty="0"/>
              <a:t> </a:t>
            </a:r>
            <a:r>
              <a:rPr lang="vi-VN" sz="3600" dirty="0" err="1"/>
              <a:t>thường</a:t>
            </a:r>
            <a:r>
              <a:rPr lang="vi-VN" sz="3600" dirty="0"/>
              <a:t> </a:t>
            </a:r>
            <a:r>
              <a:rPr lang="vi-VN" sz="3600" dirty="0" err="1"/>
              <a:t>bảo</a:t>
            </a:r>
            <a:r>
              <a:rPr lang="vi-VN" sz="3600" dirty="0"/>
              <a:t>: “Con </a:t>
            </a:r>
            <a:r>
              <a:rPr lang="vi-VN" sz="3600" dirty="0" err="1"/>
              <a:t>bé</a:t>
            </a:r>
            <a:r>
              <a:rPr lang="vi-VN" sz="3600" dirty="0"/>
              <a:t> </a:t>
            </a:r>
            <a:r>
              <a:rPr lang="vi-VN" sz="3600" dirty="0" err="1"/>
              <a:t>này</a:t>
            </a:r>
            <a:r>
              <a:rPr lang="vi-VN" sz="3600" dirty="0"/>
              <a:t> </a:t>
            </a:r>
            <a:r>
              <a:rPr lang="vi-VN" sz="3600" dirty="0" err="1"/>
              <a:t>đúng</a:t>
            </a:r>
            <a:r>
              <a:rPr lang="vi-VN" sz="3600" dirty="0"/>
              <a:t> </a:t>
            </a:r>
            <a:r>
              <a:rPr lang="vi-VN" sz="3600" dirty="0" err="1"/>
              <a:t>là</a:t>
            </a:r>
            <a:r>
              <a:rPr lang="vi-VN" sz="3600" dirty="0"/>
              <a:t> </a:t>
            </a:r>
            <a:r>
              <a:rPr lang="vi-VN" sz="3600" dirty="0" err="1"/>
              <a:t>tuổi</a:t>
            </a:r>
            <a:r>
              <a:rPr lang="vi-VN" sz="3600" dirty="0"/>
              <a:t> </a:t>
            </a:r>
            <a:r>
              <a:rPr lang="vi-VN" sz="3600" dirty="0" err="1"/>
              <a:t>Rồng</a:t>
            </a:r>
            <a:r>
              <a:rPr lang="vi-VN" sz="3600" dirty="0"/>
              <a:t>!”.</a:t>
            </a:r>
          </a:p>
        </p:txBody>
      </p:sp>
    </p:spTree>
    <p:extLst>
      <p:ext uri="{BB962C8B-B14F-4D97-AF65-F5344CB8AC3E}">
        <p14:creationId xmlns:p14="http://schemas.microsoft.com/office/powerpoint/2010/main" val="2695443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436A854-D4AA-4ADF-9A04-39190C3187ED}"/>
              </a:ext>
            </a:extLst>
          </p:cNvPr>
          <p:cNvSpPr txBox="1"/>
          <p:nvPr/>
        </p:nvSpPr>
        <p:spPr>
          <a:xfrm>
            <a:off x="1604432" y="1294715"/>
            <a:ext cx="6320368" cy="8299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i="1" dirty="0"/>
              <a:t> </a:t>
            </a:r>
            <a:r>
              <a:rPr lang="vi-VN" sz="3600" b="1" dirty="0" err="1"/>
              <a:t>Tuổi</a:t>
            </a:r>
            <a:r>
              <a:rPr lang="vi-VN" sz="3600" b="1" dirty="0"/>
              <a:t> </a:t>
            </a:r>
            <a:r>
              <a:rPr lang="vi-VN" sz="3600" b="1" dirty="0" err="1"/>
              <a:t>Rồng</a:t>
            </a:r>
            <a:endParaRPr lang="vi-VN" sz="3600" dirty="0"/>
          </a:p>
          <a:p>
            <a:pPr>
              <a:lnSpc>
                <a:spcPct val="150000"/>
              </a:lnSpc>
            </a:pPr>
            <a:r>
              <a:rPr lang="vi-VN" sz="3600" i="1" dirty="0" err="1"/>
              <a:t>Rồng</a:t>
            </a:r>
            <a:r>
              <a:rPr lang="vi-VN" sz="3600" i="1" dirty="0"/>
              <a:t> con </a:t>
            </a:r>
            <a:r>
              <a:rPr lang="vi-VN" sz="3600" i="1" dirty="0" err="1"/>
              <a:t>ẩn</a:t>
            </a:r>
            <a:r>
              <a:rPr lang="vi-VN" sz="3600" i="1" dirty="0"/>
              <a:t> trong mây</a:t>
            </a:r>
            <a:endParaRPr lang="vi-VN" sz="3600" dirty="0"/>
          </a:p>
          <a:p>
            <a:pPr>
              <a:lnSpc>
                <a:spcPct val="150000"/>
              </a:lnSpc>
            </a:pPr>
            <a:r>
              <a:rPr lang="vi-VN" sz="3600" i="1" dirty="0" err="1"/>
              <a:t>Vội</a:t>
            </a:r>
            <a:r>
              <a:rPr lang="vi-VN" sz="3600" i="1" dirty="0"/>
              <a:t> chui </a:t>
            </a:r>
            <a:r>
              <a:rPr lang="vi-VN" sz="3600" i="1" dirty="0" err="1"/>
              <a:t>vào</a:t>
            </a:r>
            <a:r>
              <a:rPr lang="vi-VN" sz="3600" i="1" dirty="0"/>
              <a:t> </a:t>
            </a:r>
            <a:r>
              <a:rPr lang="vi-VN" sz="3600" i="1" dirty="0" err="1"/>
              <a:t>bụng</a:t>
            </a:r>
            <a:r>
              <a:rPr lang="vi-VN" sz="3600" i="1" dirty="0"/>
              <a:t> </a:t>
            </a:r>
            <a:r>
              <a:rPr lang="vi-VN" sz="3600" i="1" dirty="0" err="1"/>
              <a:t>mẹ</a:t>
            </a:r>
            <a:r>
              <a:rPr lang="vi-VN" sz="3600" i="1" dirty="0"/>
              <a:t>.</a:t>
            </a:r>
            <a:endParaRPr lang="vi-VN" sz="3600" dirty="0"/>
          </a:p>
          <a:p>
            <a:pPr>
              <a:lnSpc>
                <a:spcPct val="150000"/>
              </a:lnSpc>
            </a:pPr>
            <a:r>
              <a:rPr lang="vi-VN" sz="3600" i="1" dirty="0" err="1"/>
              <a:t>Chín</a:t>
            </a:r>
            <a:r>
              <a:rPr lang="vi-VN" sz="3600" i="1" dirty="0"/>
              <a:t> </a:t>
            </a:r>
            <a:r>
              <a:rPr lang="vi-VN" sz="3600" i="1" dirty="0" err="1"/>
              <a:t>tháng</a:t>
            </a:r>
            <a:r>
              <a:rPr lang="vi-VN" sz="3600" i="1" dirty="0"/>
              <a:t> sau </a:t>
            </a:r>
            <a:r>
              <a:rPr lang="vi-VN" sz="3600" i="1" dirty="0" err="1"/>
              <a:t>thành</a:t>
            </a:r>
            <a:r>
              <a:rPr lang="vi-VN" sz="3600" i="1" dirty="0"/>
              <a:t> </a:t>
            </a:r>
            <a:r>
              <a:rPr lang="vi-VN" sz="3600" i="1" dirty="0" err="1"/>
              <a:t>người</a:t>
            </a:r>
            <a:r>
              <a:rPr lang="vi-VN" sz="3600" i="1" dirty="0"/>
              <a:t>.</a:t>
            </a:r>
            <a:endParaRPr lang="vi-VN" sz="3600" dirty="0"/>
          </a:p>
          <a:p>
            <a:pPr>
              <a:lnSpc>
                <a:spcPct val="150000"/>
              </a:lnSpc>
            </a:pPr>
            <a:r>
              <a:rPr lang="vi-VN" sz="3600" i="1" dirty="0" err="1"/>
              <a:t>Giờ</a:t>
            </a:r>
            <a:r>
              <a:rPr lang="vi-VN" sz="3600" i="1" dirty="0"/>
              <a:t> </a:t>
            </a:r>
            <a:r>
              <a:rPr lang="vi-VN" sz="3600" i="1" dirty="0" err="1"/>
              <a:t>nói</a:t>
            </a:r>
            <a:r>
              <a:rPr lang="vi-VN" sz="3600" i="1" dirty="0"/>
              <a:t> </a:t>
            </a:r>
            <a:r>
              <a:rPr lang="vi-VN" sz="3600" i="1" dirty="0" err="1"/>
              <a:t>cười</a:t>
            </a:r>
            <a:r>
              <a:rPr lang="vi-VN" sz="3600" i="1" dirty="0"/>
              <a:t> vui </a:t>
            </a:r>
            <a:r>
              <a:rPr lang="vi-VN" sz="3600" i="1" dirty="0" err="1"/>
              <a:t>vẻ</a:t>
            </a:r>
            <a:r>
              <a:rPr lang="vi-VN" sz="3600" i="1" dirty="0"/>
              <a:t>.</a:t>
            </a:r>
            <a:endParaRPr lang="vi-VN" sz="3600" dirty="0"/>
          </a:p>
          <a:p>
            <a:pPr>
              <a:lnSpc>
                <a:spcPct val="150000"/>
              </a:lnSpc>
            </a:pPr>
            <a:r>
              <a:rPr lang="vi-VN" sz="3600" i="1" dirty="0"/>
              <a:t> </a:t>
            </a:r>
            <a:endParaRPr lang="vi-VN" sz="3600" dirty="0"/>
          </a:p>
          <a:p>
            <a:pPr>
              <a:lnSpc>
                <a:spcPct val="150000"/>
              </a:lnSpc>
            </a:pPr>
            <a:r>
              <a:rPr lang="vi-VN" sz="3600" i="1" dirty="0" err="1"/>
              <a:t>Rồng</a:t>
            </a:r>
            <a:r>
              <a:rPr lang="vi-VN" sz="3600" i="1" dirty="0"/>
              <a:t> </a:t>
            </a:r>
            <a:r>
              <a:rPr lang="vi-VN" sz="3600" i="1" dirty="0" err="1"/>
              <a:t>bé</a:t>
            </a:r>
            <a:r>
              <a:rPr lang="vi-VN" sz="3600" i="1" dirty="0"/>
              <a:t> </a:t>
            </a:r>
            <a:r>
              <a:rPr lang="vi-VN" sz="3600" i="1" dirty="0" err="1"/>
              <a:t>mà</a:t>
            </a:r>
            <a:r>
              <a:rPr lang="vi-VN" sz="3600" i="1" dirty="0"/>
              <a:t> </a:t>
            </a:r>
            <a:r>
              <a:rPr lang="vi-VN" sz="3600" i="1" dirty="0" err="1"/>
              <a:t>quyết</a:t>
            </a:r>
            <a:r>
              <a:rPr lang="vi-VN" sz="3600" i="1" dirty="0"/>
              <a:t> tâm</a:t>
            </a:r>
            <a:endParaRPr lang="vi-VN" sz="3600" dirty="0"/>
          </a:p>
          <a:p>
            <a:pPr>
              <a:lnSpc>
                <a:spcPct val="150000"/>
              </a:lnSpc>
            </a:pPr>
            <a:r>
              <a:rPr lang="vi-VN" sz="3600" i="1" dirty="0" err="1"/>
              <a:t>Sống</a:t>
            </a:r>
            <a:r>
              <a:rPr lang="vi-VN" sz="3600" i="1" dirty="0"/>
              <a:t> </a:t>
            </a:r>
            <a:r>
              <a:rPr lang="vi-VN" sz="3600" i="1" dirty="0" err="1"/>
              <a:t>nhạy</a:t>
            </a:r>
            <a:r>
              <a:rPr lang="vi-VN" sz="3600" i="1" dirty="0"/>
              <a:t> </a:t>
            </a:r>
            <a:r>
              <a:rPr lang="vi-VN" sz="3600" i="1" dirty="0" err="1"/>
              <a:t>cảm</a:t>
            </a:r>
            <a:r>
              <a:rPr lang="vi-VN" sz="3600" i="1" dirty="0"/>
              <a:t> ân </a:t>
            </a:r>
            <a:r>
              <a:rPr lang="vi-VN" sz="3600" i="1" dirty="0" err="1"/>
              <a:t>cần</a:t>
            </a:r>
            <a:endParaRPr lang="vi-VN" sz="3600" dirty="0"/>
          </a:p>
          <a:p>
            <a:pPr>
              <a:lnSpc>
                <a:spcPct val="150000"/>
              </a:lnSpc>
            </a:pPr>
            <a:r>
              <a:rPr lang="vi-VN" sz="3600" i="1" dirty="0"/>
              <a:t>Luôn </a:t>
            </a:r>
            <a:r>
              <a:rPr lang="vi-VN" sz="3600" i="1" dirty="0" err="1"/>
              <a:t>giàu</a:t>
            </a:r>
            <a:r>
              <a:rPr lang="vi-VN" sz="3600" i="1" dirty="0"/>
              <a:t> </a:t>
            </a:r>
            <a:r>
              <a:rPr lang="vi-VN" sz="3600" i="1" dirty="0" err="1"/>
              <a:t>trí</a:t>
            </a:r>
            <a:r>
              <a:rPr lang="vi-VN" sz="3600" i="1" dirty="0"/>
              <a:t> </a:t>
            </a:r>
            <a:r>
              <a:rPr lang="vi-VN" sz="3600" i="1" dirty="0" err="1"/>
              <a:t>tưởng</a:t>
            </a:r>
            <a:r>
              <a:rPr lang="vi-VN" sz="3600" i="1" dirty="0"/>
              <a:t> </a:t>
            </a:r>
            <a:r>
              <a:rPr lang="vi-VN" sz="3600" i="1" dirty="0" err="1"/>
              <a:t>tượng</a:t>
            </a:r>
            <a:endParaRPr lang="vi-VN" sz="3600" dirty="0"/>
          </a:p>
          <a:p>
            <a:pPr>
              <a:lnSpc>
                <a:spcPct val="150000"/>
              </a:lnSpc>
            </a:pPr>
            <a:r>
              <a:rPr lang="vi-VN" sz="3600" i="1" dirty="0"/>
              <a:t>Yêu thương </a:t>
            </a:r>
            <a:r>
              <a:rPr lang="vi-VN" sz="3600" i="1" dirty="0" err="1"/>
              <a:t>khắp</a:t>
            </a:r>
            <a:r>
              <a:rPr lang="vi-VN" sz="3600" i="1" dirty="0"/>
              <a:t> xa </a:t>
            </a:r>
            <a:r>
              <a:rPr lang="vi-VN" sz="3600" i="1" dirty="0" err="1"/>
              <a:t>gần</a:t>
            </a:r>
            <a:r>
              <a:rPr lang="vi-VN" sz="3600" i="1" dirty="0"/>
              <a:t>.</a:t>
            </a:r>
            <a:endParaRPr lang="vi-VN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C93BC-9E80-4F6A-8E68-6C762E2678F1}"/>
              </a:ext>
            </a:extLst>
          </p:cNvPr>
          <p:cNvSpPr txBox="1"/>
          <p:nvPr/>
        </p:nvSpPr>
        <p:spPr>
          <a:xfrm>
            <a:off x="10011830" y="2177558"/>
            <a:ext cx="6320368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i="1" dirty="0" err="1"/>
              <a:t>Giờ</a:t>
            </a:r>
            <a:r>
              <a:rPr lang="vi-VN" sz="3600" i="1" dirty="0"/>
              <a:t> </a:t>
            </a:r>
            <a:r>
              <a:rPr lang="vi-VN" sz="3600" i="1" dirty="0" err="1"/>
              <a:t>Rồng</a:t>
            </a:r>
            <a:r>
              <a:rPr lang="vi-VN" sz="3600" i="1" dirty="0"/>
              <a:t> con </a:t>
            </a:r>
            <a:r>
              <a:rPr lang="vi-VN" sz="3600" i="1" dirty="0" err="1"/>
              <a:t>mạnh</a:t>
            </a:r>
            <a:r>
              <a:rPr lang="vi-VN" sz="3600" i="1" dirty="0"/>
              <a:t> </a:t>
            </a:r>
            <a:r>
              <a:rPr lang="vi-VN" sz="3600" i="1" dirty="0" err="1"/>
              <a:t>mẽ</a:t>
            </a:r>
            <a:r>
              <a:rPr lang="vi-VN" sz="3600" i="1" dirty="0"/>
              <a:t>.</a:t>
            </a:r>
          </a:p>
          <a:p>
            <a:pPr>
              <a:lnSpc>
                <a:spcPct val="150000"/>
              </a:lnSpc>
            </a:pPr>
            <a:r>
              <a:rPr lang="vi-VN" sz="3600" i="1" dirty="0" err="1"/>
              <a:t>Học</a:t>
            </a:r>
            <a:r>
              <a:rPr lang="vi-VN" sz="3600" i="1" dirty="0"/>
              <a:t> chăm </a:t>
            </a:r>
            <a:r>
              <a:rPr lang="vi-VN" sz="3600" i="1" dirty="0" err="1"/>
              <a:t>chỉ</a:t>
            </a:r>
            <a:r>
              <a:rPr lang="vi-VN" sz="3600" i="1" dirty="0"/>
              <a:t>, </a:t>
            </a:r>
            <a:r>
              <a:rPr lang="vi-VN" sz="3600" i="1" dirty="0" err="1"/>
              <a:t>dẫn</a:t>
            </a:r>
            <a:r>
              <a:rPr lang="vi-VN" sz="3600" i="1" dirty="0"/>
              <a:t> </a:t>
            </a:r>
            <a:r>
              <a:rPr lang="vi-VN" sz="3600" i="1" dirty="0" err="1"/>
              <a:t>đầu</a:t>
            </a:r>
            <a:r>
              <a:rPr lang="vi-VN" sz="3600" i="1" dirty="0"/>
              <a:t>.</a:t>
            </a:r>
          </a:p>
          <a:p>
            <a:pPr>
              <a:lnSpc>
                <a:spcPct val="150000"/>
              </a:lnSpc>
            </a:pPr>
            <a:r>
              <a:rPr lang="vi-VN" sz="3600" i="1" dirty="0"/>
              <a:t>Suy </a:t>
            </a:r>
            <a:r>
              <a:rPr lang="vi-VN" sz="3600" i="1" dirty="0" err="1"/>
              <a:t>nghĩ</a:t>
            </a:r>
            <a:r>
              <a:rPr lang="vi-VN" sz="3600" i="1" dirty="0"/>
              <a:t> </a:t>
            </a:r>
            <a:r>
              <a:rPr lang="vi-VN" sz="3600" i="1" dirty="0" err="1"/>
              <a:t>lại</a:t>
            </a:r>
            <a:r>
              <a:rPr lang="vi-VN" sz="3600" i="1" dirty="0"/>
              <a:t> </a:t>
            </a:r>
            <a:r>
              <a:rPr lang="vi-VN" sz="3600" i="1" dirty="0" err="1"/>
              <a:t>rất</a:t>
            </a:r>
            <a:r>
              <a:rPr lang="vi-VN" sz="3600" i="1" dirty="0"/>
              <a:t> sâu</a:t>
            </a:r>
          </a:p>
          <a:p>
            <a:pPr>
              <a:lnSpc>
                <a:spcPct val="150000"/>
              </a:lnSpc>
            </a:pPr>
            <a:r>
              <a:rPr lang="vi-VN" sz="3600" i="1" dirty="0" err="1"/>
              <a:t>Rồng</a:t>
            </a:r>
            <a:r>
              <a:rPr lang="vi-VN" sz="3600" i="1" dirty="0"/>
              <a:t> </a:t>
            </a:r>
            <a:r>
              <a:rPr lang="vi-VN" sz="3600" i="1" dirty="0" err="1"/>
              <a:t>mạnh</a:t>
            </a:r>
            <a:r>
              <a:rPr lang="vi-VN" sz="3600" i="1" dirty="0"/>
              <a:t> </a:t>
            </a:r>
            <a:r>
              <a:rPr lang="vi-VN" sz="3600" i="1" dirty="0" err="1"/>
              <a:t>đầu</a:t>
            </a:r>
            <a:r>
              <a:rPr lang="vi-VN" sz="3600" i="1" dirty="0"/>
              <a:t> con </a:t>
            </a:r>
            <a:r>
              <a:rPr lang="vi-VN" sz="3600" i="1" dirty="0" err="1"/>
              <a:t>giáp</a:t>
            </a:r>
            <a:r>
              <a:rPr lang="vi-VN" sz="3600" i="1" dirty="0"/>
              <a:t>.</a:t>
            </a:r>
          </a:p>
          <a:p>
            <a:pPr algn="r">
              <a:lnSpc>
                <a:spcPct val="150000"/>
              </a:lnSpc>
            </a:pPr>
            <a:r>
              <a:rPr lang="vi-VN" sz="3600" dirty="0"/>
              <a:t>NGUYỄN BẢO MINH – </a:t>
            </a:r>
            <a:r>
              <a:rPr lang="vi-VN" sz="3600" dirty="0" err="1"/>
              <a:t>Học</a:t>
            </a:r>
            <a:r>
              <a:rPr lang="vi-VN" sz="3600" dirty="0"/>
              <a:t> sinh </a:t>
            </a:r>
            <a:r>
              <a:rPr lang="vi-VN" sz="3600" dirty="0" err="1"/>
              <a:t>lớp</a:t>
            </a:r>
            <a:r>
              <a:rPr lang="vi-VN" sz="3600" dirty="0"/>
              <a:t> 4 (</a:t>
            </a:r>
            <a:r>
              <a:rPr lang="vi-VN" sz="3600" dirty="0" err="1"/>
              <a:t>Hà</a:t>
            </a:r>
            <a:r>
              <a:rPr lang="vi-VN" sz="3600" dirty="0"/>
              <a:t> </a:t>
            </a:r>
            <a:r>
              <a:rPr lang="vi-VN" sz="3600" dirty="0" err="1"/>
              <a:t>Nội</a:t>
            </a:r>
            <a:endParaRPr lang="vi-VN" sz="3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C7A9F4-F958-4BDF-BF10-A51E91F2A3A6}"/>
              </a:ext>
            </a:extLst>
          </p:cNvPr>
          <p:cNvCxnSpPr/>
          <p:nvPr/>
        </p:nvCxnSpPr>
        <p:spPr>
          <a:xfrm>
            <a:off x="8839200" y="1866900"/>
            <a:ext cx="0" cy="7848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157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7">
            <a:extLst>
              <a:ext uri="{FF2B5EF4-FFF2-40B4-BE49-F238E27FC236}">
                <a16:creationId xmlns:a16="http://schemas.microsoft.com/office/drawing/2014/main" id="{3F3CC4AC-1697-4944-A8F4-797014EDCC7C}"/>
              </a:ext>
            </a:extLst>
          </p:cNvPr>
          <p:cNvSpPr txBox="1"/>
          <p:nvPr/>
        </p:nvSpPr>
        <p:spPr>
          <a:xfrm>
            <a:off x="1373997" y="3238500"/>
            <a:ext cx="15717879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BÀI 1: CHÂN DUNG CỦA EM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GÓC SÁNG TẠO: EM TUỔI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6">
            <a:extLst>
              <a:ext uri="{FF2B5EF4-FFF2-40B4-BE49-F238E27FC236}">
                <a16:creationId xmlns:a16="http://schemas.microsoft.com/office/drawing/2014/main" id="{BD12D30C-1C3B-4BBE-ABB6-DC9B8EEE652F}"/>
              </a:ext>
            </a:extLst>
          </p:cNvPr>
          <p:cNvSpPr txBox="1"/>
          <p:nvPr/>
        </p:nvSpPr>
        <p:spPr>
          <a:xfrm>
            <a:off x="1912410" y="3358571"/>
            <a:ext cx="14604552" cy="2889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6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6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6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binh </a:t>
            </a:r>
            <a:r>
              <a:rPr lang="vi-VN" sz="6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6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6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899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73E04B3-9329-487F-950F-5DCAF8A7FBE9}"/>
              </a:ext>
            </a:extLst>
          </p:cNvPr>
          <p:cNvGrpSpPr/>
          <p:nvPr/>
        </p:nvGrpSpPr>
        <p:grpSpPr>
          <a:xfrm>
            <a:off x="8153400" y="-190500"/>
            <a:ext cx="11105274" cy="10287000"/>
            <a:chOff x="8153400" y="-190500"/>
            <a:chExt cx="11105274" cy="10287000"/>
          </a:xfrm>
        </p:grpSpPr>
        <p:sp>
          <p:nvSpPr>
            <p:cNvPr id="4" name="Freeform 4"/>
            <p:cNvSpPr/>
            <p:nvPr/>
          </p:nvSpPr>
          <p:spPr>
            <a:xfrm>
              <a:off x="8153400" y="-190500"/>
              <a:ext cx="11105274" cy="10287000"/>
            </a:xfrm>
            <a:custGeom>
              <a:avLst/>
              <a:gdLst/>
              <a:ahLst/>
              <a:cxnLst/>
              <a:rect l="l" t="t" r="r" b="b"/>
              <a:pathLst>
                <a:path w="9822921" h="9894884">
                  <a:moveTo>
                    <a:pt x="0" y="0"/>
                  </a:moveTo>
                  <a:lnTo>
                    <a:pt x="9822920" y="0"/>
                  </a:lnTo>
                  <a:lnTo>
                    <a:pt x="9822920" y="9894884"/>
                  </a:lnTo>
                  <a:lnTo>
                    <a:pt x="0" y="9894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135533" y="2552700"/>
              <a:ext cx="7696200" cy="48833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1500" indent="-571500" algn="just">
                <a:lnSpc>
                  <a:spcPct val="150000"/>
                </a:lnSpc>
                <a:buFontTx/>
                <a:buChar char="-"/>
              </a:pPr>
              <a:r>
                <a:rPr lang="vi-VN" sz="3600" dirty="0" err="1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ác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nhóm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trình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bày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sản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lên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A0 trên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bảng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lớp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 algn="just">
                <a:lnSpc>
                  <a:spcPct val="150000"/>
                </a:lnSpc>
                <a:buFontTx/>
                <a:buChar char="-"/>
              </a:pP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Đại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điện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nhóm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giới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thiệu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sản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571500" indent="-571500" algn="just">
                <a:lnSpc>
                  <a:spcPct val="150000"/>
                </a:lnSpc>
                <a:buFontTx/>
                <a:buChar char="-"/>
              </a:pP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Sau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em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bình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chọn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hay, trang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trí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đẹp</a:t>
              </a:r>
              <a:r>
                <a:rPr lang="vi-VN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02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26952504-3B33-427A-93AA-AA6C52F83FD4}"/>
              </a:ext>
            </a:extLst>
          </p:cNvPr>
          <p:cNvSpPr txBox="1"/>
          <p:nvPr/>
        </p:nvSpPr>
        <p:spPr>
          <a:xfrm>
            <a:off x="2145972" y="455789"/>
            <a:ext cx="14604552" cy="1359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600" b="1">
                <a:solidFill>
                  <a:srgbClr val="C00000"/>
                </a:solidFill>
              </a:rPr>
              <a:t>CỦNG CỐ - DẶN DÒ</a:t>
            </a:r>
            <a:endParaRPr lang="en-US" sz="6600" b="1" dirty="0">
              <a:solidFill>
                <a:srgbClr val="C0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5F187B-411B-4FC5-9997-CFBFBC257FF4}"/>
              </a:ext>
            </a:extLst>
          </p:cNvPr>
          <p:cNvGrpSpPr/>
          <p:nvPr/>
        </p:nvGrpSpPr>
        <p:grpSpPr>
          <a:xfrm>
            <a:off x="2145972" y="2857500"/>
            <a:ext cx="6362700" cy="6366097"/>
            <a:chOff x="2145972" y="2857500"/>
            <a:chExt cx="6362700" cy="6366097"/>
          </a:xfrm>
        </p:grpSpPr>
        <p:sp>
          <p:nvSpPr>
            <p:cNvPr id="3" name="Freeform 3"/>
            <p:cNvSpPr/>
            <p:nvPr/>
          </p:nvSpPr>
          <p:spPr>
            <a:xfrm flipH="1">
              <a:off x="2145972" y="2857500"/>
              <a:ext cx="6362700" cy="6366097"/>
            </a:xfrm>
            <a:custGeom>
              <a:avLst/>
              <a:gdLst/>
              <a:ahLst/>
              <a:cxnLst/>
              <a:rect l="l" t="t" r="r" b="b"/>
              <a:pathLst>
                <a:path w="7293705" h="9074594">
                  <a:moveTo>
                    <a:pt x="7293705" y="0"/>
                  </a:moveTo>
                  <a:lnTo>
                    <a:pt x="0" y="0"/>
                  </a:lnTo>
                  <a:lnTo>
                    <a:pt x="0" y="9074594"/>
                  </a:lnTo>
                  <a:lnTo>
                    <a:pt x="7293705" y="9074594"/>
                  </a:lnTo>
                  <a:lnTo>
                    <a:pt x="7293705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4C9B66-54D2-4BBA-87D0-E335794C84E4}"/>
                </a:ext>
              </a:extLst>
            </p:cNvPr>
            <p:cNvSpPr txBox="1"/>
            <p:nvPr/>
          </p:nvSpPr>
          <p:spPr>
            <a:xfrm>
              <a:off x="3110844" y="4209824"/>
              <a:ext cx="4876800" cy="367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Chia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sẻ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sản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thân trong gia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đình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endParaRPr lang="vi-VN" sz="40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C795C-51CD-4668-A0B2-E140001AD2D0}"/>
              </a:ext>
            </a:extLst>
          </p:cNvPr>
          <p:cNvGrpSpPr/>
          <p:nvPr/>
        </p:nvGrpSpPr>
        <p:grpSpPr>
          <a:xfrm>
            <a:off x="10363200" y="2857500"/>
            <a:ext cx="6036405" cy="6366097"/>
            <a:chOff x="10363200" y="2857500"/>
            <a:chExt cx="6036405" cy="6366097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F317E843-FAD7-4C39-84FE-572860738348}"/>
                </a:ext>
              </a:extLst>
            </p:cNvPr>
            <p:cNvSpPr/>
            <p:nvPr/>
          </p:nvSpPr>
          <p:spPr>
            <a:xfrm>
              <a:off x="10363200" y="2857500"/>
              <a:ext cx="6036405" cy="6366097"/>
            </a:xfrm>
            <a:custGeom>
              <a:avLst/>
              <a:gdLst/>
              <a:ahLst/>
              <a:cxnLst/>
              <a:rect l="l" t="t" r="r" b="b"/>
              <a:pathLst>
                <a:path w="7293705" h="9074594">
                  <a:moveTo>
                    <a:pt x="0" y="0"/>
                  </a:moveTo>
                  <a:lnTo>
                    <a:pt x="7293705" y="0"/>
                  </a:lnTo>
                  <a:lnTo>
                    <a:pt x="7293705" y="9074594"/>
                  </a:lnTo>
                  <a:lnTo>
                    <a:pt x="0" y="9074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703156-069D-4716-8727-C3EFE09568B6}"/>
                </a:ext>
              </a:extLst>
            </p:cNvPr>
            <p:cNvSpPr txBox="1"/>
            <p:nvPr/>
          </p:nvSpPr>
          <p:spPr>
            <a:xfrm>
              <a:off x="10654644" y="4362224"/>
              <a:ext cx="48768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Hoàn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thành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Tự</a:t>
              </a:r>
              <a:r>
                <a:rPr lang="vi-VN" sz="4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đánh</a:t>
              </a:r>
              <a:r>
                <a:rPr lang="vi-VN" sz="4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vi-VN" sz="40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SGK tr.17. </a:t>
              </a:r>
              <a:endParaRPr lang="vi-VN" sz="4000" dirty="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5028643" y="1563722"/>
            <a:ext cx="8305800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018477" y="3364518"/>
            <a:ext cx="6591894" cy="267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A.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làm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endParaRPr lang="vi-VN" sz="40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hãy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làm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phần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A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vào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vở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436A854-D4AA-4ADF-9A04-39190C3187ED}"/>
              </a:ext>
            </a:extLst>
          </p:cNvPr>
          <p:cNvSpPr txBox="1"/>
          <p:nvPr/>
        </p:nvSpPr>
        <p:spPr>
          <a:xfrm>
            <a:off x="2743200" y="1638300"/>
            <a:ext cx="15049501" cy="663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/>
              <a:t>B. </a:t>
            </a:r>
            <a:r>
              <a:rPr lang="vi-VN" sz="3600" b="1" dirty="0" err="1"/>
              <a:t>Nhận</a:t>
            </a:r>
            <a:r>
              <a:rPr lang="vi-VN" sz="3600" b="1" dirty="0"/>
              <a:t> </a:t>
            </a:r>
            <a:r>
              <a:rPr lang="vi-VN" sz="3600" b="1" dirty="0" err="1"/>
              <a:t>xét</a:t>
            </a:r>
            <a:endParaRPr lang="vi-VN" sz="3600" b="1" dirty="0"/>
          </a:p>
          <a:p>
            <a:pPr algn="just">
              <a:lnSpc>
                <a:spcPct val="150000"/>
              </a:lnSpc>
            </a:pPr>
            <a:r>
              <a:rPr lang="vi-VN" sz="3600" i="1" dirty="0"/>
              <a:t>Em </a:t>
            </a:r>
            <a:r>
              <a:rPr lang="vi-VN" sz="3600" i="1" dirty="0" err="1"/>
              <a:t>hãy</a:t>
            </a:r>
            <a:r>
              <a:rPr lang="vi-VN" sz="3600" i="1" dirty="0"/>
              <a:t> </a:t>
            </a:r>
            <a:r>
              <a:rPr lang="vi-VN" sz="3600" i="1" dirty="0" err="1"/>
              <a:t>tự</a:t>
            </a:r>
            <a:r>
              <a:rPr lang="vi-VN" sz="3600" i="1" dirty="0"/>
              <a:t> cho </a:t>
            </a:r>
            <a:r>
              <a:rPr lang="vi-VN" sz="3600" i="1" dirty="0" err="1"/>
              <a:t>điểm</a:t>
            </a:r>
            <a:r>
              <a:rPr lang="vi-VN" sz="3600" i="1" dirty="0"/>
              <a:t>, sau </a:t>
            </a:r>
            <a:r>
              <a:rPr lang="vi-VN" sz="3600" i="1" dirty="0" err="1"/>
              <a:t>đó</a:t>
            </a:r>
            <a:r>
              <a:rPr lang="vi-VN" sz="3600" i="1" dirty="0"/>
              <a:t> </a:t>
            </a:r>
            <a:r>
              <a:rPr lang="vi-VN" sz="3600" i="1" dirty="0" err="1"/>
              <a:t>tự</a:t>
            </a:r>
            <a:r>
              <a:rPr lang="vi-VN" sz="3600" i="1" dirty="0"/>
              <a:t> </a:t>
            </a:r>
            <a:r>
              <a:rPr lang="vi-VN" sz="3600" i="1" dirty="0" err="1"/>
              <a:t>nhận</a:t>
            </a:r>
            <a:r>
              <a:rPr lang="vi-VN" sz="3600" i="1" dirty="0"/>
              <a:t> </a:t>
            </a:r>
            <a:r>
              <a:rPr lang="vi-VN" sz="3600" i="1" dirty="0" err="1"/>
              <a:t>xét</a:t>
            </a:r>
            <a:r>
              <a:rPr lang="vi-VN" sz="3600" i="1" dirty="0"/>
              <a:t>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3600" b="1" dirty="0"/>
              <a:t> Em </a:t>
            </a:r>
            <a:r>
              <a:rPr lang="vi-VN" sz="3600" b="1" dirty="0" err="1"/>
              <a:t>đạt</a:t>
            </a:r>
            <a:r>
              <a:rPr lang="vi-VN" sz="3600" b="1" dirty="0"/>
              <a:t> yêu </a:t>
            </a:r>
            <a:r>
              <a:rPr lang="vi-VN" sz="3600" b="1" dirty="0" err="1"/>
              <a:t>cầu</a:t>
            </a:r>
            <a:r>
              <a:rPr lang="vi-VN" sz="3600" b="1" dirty="0"/>
              <a:t> ở </a:t>
            </a:r>
            <a:r>
              <a:rPr lang="vi-VN" sz="3600" b="1" dirty="0" err="1"/>
              <a:t>mức</a:t>
            </a:r>
            <a:r>
              <a:rPr lang="vi-VN" sz="3600" b="1" dirty="0"/>
              <a:t> </a:t>
            </a:r>
            <a:r>
              <a:rPr lang="vi-VN" sz="3600" b="1" dirty="0" err="1"/>
              <a:t>nào</a:t>
            </a:r>
            <a:r>
              <a:rPr lang="vi-VN" sz="3600" b="1" dirty="0"/>
              <a:t> (</a:t>
            </a:r>
            <a:r>
              <a:rPr lang="vi-VN" sz="3600" b="1" dirty="0" err="1"/>
              <a:t>giỏi</a:t>
            </a:r>
            <a:r>
              <a:rPr lang="vi-VN" sz="3600" b="1" dirty="0"/>
              <a:t>, </a:t>
            </a:r>
            <a:r>
              <a:rPr lang="vi-VN" sz="3600" b="1" dirty="0" err="1"/>
              <a:t>khá</a:t>
            </a:r>
            <a:r>
              <a:rPr lang="vi-VN" sz="3600" b="1" dirty="0"/>
              <a:t>, trung </a:t>
            </a:r>
            <a:r>
              <a:rPr lang="vi-VN" sz="3600" b="1" dirty="0" err="1"/>
              <a:t>bình</a:t>
            </a:r>
            <a:r>
              <a:rPr lang="vi-VN" sz="3600" b="1" dirty="0"/>
              <a:t> hay chưa </a:t>
            </a:r>
            <a:r>
              <a:rPr lang="vi-VN" sz="3600" b="1" dirty="0" err="1"/>
              <a:t>đạt</a:t>
            </a:r>
            <a:r>
              <a:rPr lang="vi-VN" sz="3600" b="1" dirty="0"/>
              <a:t>)?</a:t>
            </a:r>
          </a:p>
          <a:p>
            <a:pPr algn="just">
              <a:lnSpc>
                <a:spcPct val="150000"/>
              </a:lnSpc>
            </a:pPr>
            <a:r>
              <a:rPr lang="vi-VN" sz="3600" dirty="0" err="1"/>
              <a:t>Gợi</a:t>
            </a:r>
            <a:r>
              <a:rPr lang="vi-VN" sz="3600" dirty="0"/>
              <a:t> ý: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vi-VN" sz="3600" dirty="0"/>
              <a:t> </a:t>
            </a:r>
            <a:r>
              <a:rPr lang="vi-VN" sz="3600" b="1" dirty="0" err="1"/>
              <a:t>Giỏi</a:t>
            </a:r>
            <a:r>
              <a:rPr lang="vi-VN" sz="3600" b="1" dirty="0"/>
              <a:t>: </a:t>
            </a:r>
            <a:r>
              <a:rPr lang="vi-VN" sz="3600" dirty="0" err="1"/>
              <a:t>từ</a:t>
            </a:r>
            <a:r>
              <a:rPr lang="vi-VN" sz="3600" dirty="0"/>
              <a:t> 9 </a:t>
            </a:r>
            <a:r>
              <a:rPr lang="vi-VN" sz="3600" dirty="0" err="1"/>
              <a:t>đến</a:t>
            </a:r>
            <a:r>
              <a:rPr lang="vi-VN" sz="3600" dirty="0"/>
              <a:t> 10 </a:t>
            </a:r>
            <a:r>
              <a:rPr lang="vi-VN" sz="3600" dirty="0" err="1"/>
              <a:t>điểm</a:t>
            </a:r>
            <a:r>
              <a:rPr lang="vi-VN" sz="3600" dirty="0"/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vi-VN" sz="3600" dirty="0"/>
              <a:t> </a:t>
            </a:r>
            <a:r>
              <a:rPr lang="vi-VN" sz="3600" b="1" dirty="0" err="1"/>
              <a:t>Khá</a:t>
            </a:r>
            <a:r>
              <a:rPr lang="vi-VN" sz="3600" b="1" dirty="0"/>
              <a:t>: </a:t>
            </a:r>
            <a:r>
              <a:rPr lang="vi-VN" sz="3600" dirty="0" err="1"/>
              <a:t>từ</a:t>
            </a:r>
            <a:r>
              <a:rPr lang="vi-VN" sz="3600" dirty="0"/>
              <a:t> 7 </a:t>
            </a:r>
            <a:r>
              <a:rPr lang="vi-VN" sz="3600" dirty="0" err="1"/>
              <a:t>đến</a:t>
            </a:r>
            <a:r>
              <a:rPr lang="vi-VN" sz="3600" dirty="0"/>
              <a:t> 8 </a:t>
            </a:r>
            <a:r>
              <a:rPr lang="vi-VN" sz="3600" dirty="0" err="1"/>
              <a:t>điểm</a:t>
            </a:r>
            <a:r>
              <a:rPr lang="vi-VN" sz="3600" dirty="0"/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vi-VN" sz="3600" dirty="0"/>
              <a:t> </a:t>
            </a:r>
            <a:r>
              <a:rPr lang="vi-VN" sz="3600" b="1" dirty="0"/>
              <a:t>Trung </a:t>
            </a:r>
            <a:r>
              <a:rPr lang="vi-VN" sz="3600" b="1" dirty="0" err="1"/>
              <a:t>bình</a:t>
            </a:r>
            <a:r>
              <a:rPr lang="vi-VN" sz="3600" b="1" dirty="0"/>
              <a:t>: </a:t>
            </a:r>
            <a:r>
              <a:rPr lang="vi-VN" sz="3600" dirty="0" err="1"/>
              <a:t>từ</a:t>
            </a:r>
            <a:r>
              <a:rPr lang="vi-VN" sz="3600" dirty="0"/>
              <a:t> 5 </a:t>
            </a:r>
            <a:r>
              <a:rPr lang="vi-VN" sz="3600" dirty="0" err="1"/>
              <a:t>đến</a:t>
            </a:r>
            <a:r>
              <a:rPr lang="vi-VN" sz="3600" dirty="0"/>
              <a:t> 6 </a:t>
            </a:r>
            <a:r>
              <a:rPr lang="vi-VN" sz="3600" dirty="0" err="1"/>
              <a:t>điểm</a:t>
            </a:r>
            <a:r>
              <a:rPr lang="vi-VN" sz="3600" dirty="0"/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vi-VN" sz="3600" dirty="0"/>
              <a:t> </a:t>
            </a:r>
            <a:r>
              <a:rPr lang="vi-VN" sz="3600" b="1" dirty="0"/>
              <a:t>Chưa </a:t>
            </a:r>
            <a:r>
              <a:rPr lang="vi-VN" sz="3600" b="1" dirty="0" err="1"/>
              <a:t>đạt</a:t>
            </a:r>
            <a:r>
              <a:rPr lang="vi-VN" sz="3600" b="1" dirty="0"/>
              <a:t>: </a:t>
            </a:r>
            <a:r>
              <a:rPr lang="vi-VN" sz="3600" dirty="0" err="1"/>
              <a:t>dưới</a:t>
            </a:r>
            <a:r>
              <a:rPr lang="vi-VN" sz="3600" dirty="0"/>
              <a:t> 5 </a:t>
            </a:r>
            <a:r>
              <a:rPr lang="vi-VN" sz="3600" dirty="0" err="1"/>
              <a:t>điểm</a:t>
            </a:r>
            <a:r>
              <a:rPr lang="vi-VN" sz="3600" dirty="0"/>
              <a:t>.</a:t>
            </a:r>
            <a:endParaRPr lang="vi-VN" sz="3600" i="1" dirty="0"/>
          </a:p>
        </p:txBody>
      </p:sp>
    </p:spTree>
    <p:extLst>
      <p:ext uri="{BB962C8B-B14F-4D97-AF65-F5344CB8AC3E}">
        <p14:creationId xmlns:p14="http://schemas.microsoft.com/office/powerpoint/2010/main" val="837378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436A854-D4AA-4ADF-9A04-39190C3187ED}"/>
              </a:ext>
            </a:extLst>
          </p:cNvPr>
          <p:cNvSpPr txBox="1"/>
          <p:nvPr/>
        </p:nvSpPr>
        <p:spPr>
          <a:xfrm>
            <a:off x="2438400" y="2956865"/>
            <a:ext cx="12268200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/>
              <a:t>2. Em </a:t>
            </a:r>
            <a:r>
              <a:rPr lang="vi-VN" sz="3600" b="1" dirty="0" err="1"/>
              <a:t>cần</a:t>
            </a:r>
            <a:r>
              <a:rPr lang="vi-VN" sz="3600" b="1" dirty="0"/>
              <a:t> </a:t>
            </a:r>
            <a:r>
              <a:rPr lang="vi-VN" sz="3600" b="1" dirty="0" err="1"/>
              <a:t>cố</a:t>
            </a:r>
            <a:r>
              <a:rPr lang="vi-VN" sz="3600" b="1" dirty="0"/>
              <a:t> </a:t>
            </a:r>
            <a:r>
              <a:rPr lang="vi-VN" sz="3600" b="1" dirty="0" err="1"/>
              <a:t>gắng</a:t>
            </a:r>
            <a:r>
              <a:rPr lang="vi-VN" sz="3600" b="1" dirty="0"/>
              <a:t> thêm </a:t>
            </a:r>
            <a:r>
              <a:rPr lang="vi-VN" sz="3600" b="1" dirty="0" err="1"/>
              <a:t>về</a:t>
            </a:r>
            <a:r>
              <a:rPr lang="vi-VN" sz="3600" b="1" dirty="0"/>
              <a:t> </a:t>
            </a:r>
            <a:r>
              <a:rPr lang="vi-VN" sz="3600" b="1" dirty="0" err="1"/>
              <a:t>mặt</a:t>
            </a:r>
            <a:r>
              <a:rPr lang="vi-VN" sz="3600" b="1" dirty="0"/>
              <a:t> </a:t>
            </a:r>
            <a:r>
              <a:rPr lang="vi-VN" sz="3600" b="1" dirty="0" err="1"/>
              <a:t>nào</a:t>
            </a:r>
            <a:r>
              <a:rPr lang="vi-VN" sz="3600" b="1" dirty="0"/>
              <a:t>?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 err="1"/>
              <a:t>Kĩ</a:t>
            </a:r>
            <a:r>
              <a:rPr lang="vi-VN" sz="3600" dirty="0"/>
              <a:t> năng </a:t>
            </a:r>
            <a:r>
              <a:rPr lang="vi-VN" sz="3600" dirty="0" err="1"/>
              <a:t>đọc</a:t>
            </a:r>
            <a:r>
              <a:rPr lang="vi-VN" sz="3600" dirty="0"/>
              <a:t> </a:t>
            </a:r>
            <a:r>
              <a:rPr lang="vi-VN" sz="3600" dirty="0" err="1"/>
              <a:t>hiểu</a:t>
            </a:r>
            <a:r>
              <a:rPr lang="vi-VN" sz="3600" dirty="0"/>
              <a:t>.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 err="1"/>
              <a:t>Kiến</a:t>
            </a:r>
            <a:r>
              <a:rPr lang="vi-VN" sz="3600" dirty="0"/>
              <a:t> </a:t>
            </a:r>
            <a:r>
              <a:rPr lang="vi-VN" sz="3600" dirty="0" err="1"/>
              <a:t>thức</a:t>
            </a:r>
            <a:r>
              <a:rPr lang="vi-VN" sz="3600" dirty="0"/>
              <a:t> </a:t>
            </a:r>
            <a:r>
              <a:rPr lang="vi-VN" sz="3600" dirty="0" err="1"/>
              <a:t>về</a:t>
            </a:r>
            <a:r>
              <a:rPr lang="vi-VN" sz="3600" dirty="0"/>
              <a:t> </a:t>
            </a:r>
            <a:r>
              <a:rPr lang="vi-VN" sz="3600" dirty="0" err="1"/>
              <a:t>dấu</a:t>
            </a:r>
            <a:r>
              <a:rPr lang="vi-VN" sz="3600" dirty="0"/>
              <a:t> </a:t>
            </a:r>
            <a:r>
              <a:rPr lang="vi-VN" sz="3600" dirty="0" err="1"/>
              <a:t>gạch</a:t>
            </a:r>
            <a:r>
              <a:rPr lang="vi-VN" sz="3600" dirty="0"/>
              <a:t> ngang. 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 err="1"/>
              <a:t>Kĩ</a:t>
            </a:r>
            <a:r>
              <a:rPr lang="vi-VN" sz="3600" dirty="0"/>
              <a:t> năng </a:t>
            </a:r>
            <a:r>
              <a:rPr lang="vi-VN" sz="3600" dirty="0" err="1"/>
              <a:t>viết</a:t>
            </a:r>
            <a:r>
              <a:rPr lang="vi-VN" sz="3600" dirty="0"/>
              <a:t>: </a:t>
            </a:r>
            <a:r>
              <a:rPr lang="vi-VN" sz="3600" dirty="0" err="1"/>
              <a:t>dùng</a:t>
            </a:r>
            <a:r>
              <a:rPr lang="vi-VN" sz="3600" dirty="0"/>
              <a:t> </a:t>
            </a:r>
            <a:r>
              <a:rPr lang="vi-VN" sz="3600" dirty="0" err="1"/>
              <a:t>từ</a:t>
            </a:r>
            <a:r>
              <a:rPr lang="vi-VN" sz="3600" dirty="0"/>
              <a:t>, </a:t>
            </a:r>
            <a:r>
              <a:rPr lang="vi-VN" sz="3600" dirty="0" err="1"/>
              <a:t>viết</a:t>
            </a:r>
            <a:r>
              <a:rPr lang="vi-VN" sz="3600" dirty="0"/>
              <a:t> câu, </a:t>
            </a:r>
            <a:r>
              <a:rPr lang="vi-VN" sz="3600" dirty="0" err="1"/>
              <a:t>viết</a:t>
            </a:r>
            <a:r>
              <a:rPr lang="vi-VN" sz="3600" dirty="0"/>
              <a:t> </a:t>
            </a:r>
            <a:r>
              <a:rPr lang="vi-VN" sz="3600" dirty="0" err="1"/>
              <a:t>đoạn</a:t>
            </a:r>
            <a:r>
              <a:rPr lang="vi-VN" sz="3600" dirty="0"/>
              <a:t> văn.</a:t>
            </a:r>
            <a:endParaRPr lang="vi-VN" sz="3600" i="1" dirty="0"/>
          </a:p>
          <a:p>
            <a:pPr algn="just">
              <a:lnSpc>
                <a:spcPct val="150000"/>
              </a:lnSpc>
            </a:pPr>
            <a:r>
              <a:rPr lang="vi-VN" sz="3600" b="1" dirty="0"/>
              <a:t>3.</a:t>
            </a:r>
            <a:r>
              <a:rPr lang="vi-VN" sz="3600" i="1" dirty="0"/>
              <a:t> </a:t>
            </a:r>
            <a:r>
              <a:rPr lang="vi-VN" sz="3600" b="1" dirty="0"/>
              <a:t>Em </a:t>
            </a:r>
            <a:r>
              <a:rPr lang="vi-VN" sz="3600" b="1" dirty="0" err="1"/>
              <a:t>cần</a:t>
            </a:r>
            <a:r>
              <a:rPr lang="vi-VN" sz="3600" b="1" dirty="0"/>
              <a:t> </a:t>
            </a:r>
            <a:r>
              <a:rPr lang="vi-VN" sz="3600" b="1" dirty="0" err="1"/>
              <a:t>phải</a:t>
            </a:r>
            <a:r>
              <a:rPr lang="vi-VN" sz="3600" b="1" dirty="0"/>
              <a:t> </a:t>
            </a:r>
            <a:r>
              <a:rPr lang="vi-VN" sz="3600" b="1" dirty="0" err="1"/>
              <a:t>làm</a:t>
            </a:r>
            <a:r>
              <a:rPr lang="vi-VN" sz="3600" b="1" dirty="0"/>
              <a:t> </a:t>
            </a:r>
            <a:r>
              <a:rPr lang="vi-VN" sz="3600" b="1" dirty="0" err="1"/>
              <a:t>gì</a:t>
            </a:r>
            <a:r>
              <a:rPr lang="vi-VN" sz="3600" b="1" dirty="0"/>
              <a:t> </a:t>
            </a:r>
            <a:r>
              <a:rPr lang="vi-VN" sz="3600" b="1" dirty="0" err="1"/>
              <a:t>để</a:t>
            </a:r>
            <a:r>
              <a:rPr lang="vi-VN" sz="3600" b="1" dirty="0"/>
              <a:t> </a:t>
            </a:r>
            <a:r>
              <a:rPr lang="vi-VN" sz="3600" b="1" dirty="0" err="1"/>
              <a:t>có</a:t>
            </a:r>
            <a:r>
              <a:rPr lang="vi-VN" sz="3600" b="1" dirty="0"/>
              <a:t> </a:t>
            </a:r>
            <a:r>
              <a:rPr lang="vi-VN" sz="3600" b="1" dirty="0" err="1"/>
              <a:t>kiến</a:t>
            </a:r>
            <a:r>
              <a:rPr lang="vi-VN" sz="3600" b="1" dirty="0"/>
              <a:t> </a:t>
            </a:r>
            <a:r>
              <a:rPr lang="vi-VN" sz="3600" b="1" dirty="0" err="1"/>
              <a:t>thức</a:t>
            </a:r>
            <a:r>
              <a:rPr lang="vi-VN" sz="3600" b="1" dirty="0"/>
              <a:t>, </a:t>
            </a:r>
            <a:r>
              <a:rPr lang="vi-VN" sz="3600" b="1" dirty="0" err="1"/>
              <a:t>kĩ</a:t>
            </a:r>
            <a:r>
              <a:rPr lang="vi-VN" sz="3600" b="1" dirty="0"/>
              <a:t> năng </a:t>
            </a:r>
            <a:r>
              <a:rPr lang="vi-VN" sz="3600" b="1" dirty="0" err="1"/>
              <a:t>tốt</a:t>
            </a:r>
            <a:r>
              <a:rPr lang="vi-VN" sz="3600" b="1" dirty="0"/>
              <a:t> hơn?</a:t>
            </a:r>
          </a:p>
          <a:p>
            <a:pPr algn="just">
              <a:lnSpc>
                <a:spcPct val="150000"/>
              </a:lnSpc>
            </a:pPr>
            <a:r>
              <a:rPr lang="vi-VN" sz="3600" dirty="0"/>
              <a:t>VD: Chăm </a:t>
            </a:r>
            <a:r>
              <a:rPr lang="vi-VN" sz="3600" dirty="0" err="1"/>
              <a:t>chỉ</a:t>
            </a:r>
            <a:r>
              <a:rPr lang="vi-VN" sz="3600" dirty="0"/>
              <a:t> </a:t>
            </a:r>
            <a:r>
              <a:rPr lang="vi-VN" sz="3600" dirty="0" err="1"/>
              <a:t>đọc</a:t>
            </a:r>
            <a:r>
              <a:rPr lang="vi-VN" sz="3600" dirty="0"/>
              <a:t> </a:t>
            </a:r>
            <a:r>
              <a:rPr lang="vi-VN" sz="3600" dirty="0" err="1"/>
              <a:t>sách</a:t>
            </a:r>
            <a:r>
              <a:rPr lang="vi-VN" sz="3600" dirty="0"/>
              <a:t>, ôn </a:t>
            </a:r>
            <a:r>
              <a:rPr lang="vi-VN" sz="3600" dirty="0" err="1"/>
              <a:t>luyện</a:t>
            </a:r>
            <a:r>
              <a:rPr lang="vi-VN" sz="3600" dirty="0"/>
              <a:t> </a:t>
            </a:r>
            <a:r>
              <a:rPr lang="vi-VN" sz="3600" dirty="0" err="1"/>
              <a:t>bài</a:t>
            </a:r>
            <a:r>
              <a:rPr lang="vi-VN" sz="3600" dirty="0"/>
              <a:t> </a:t>
            </a:r>
            <a:r>
              <a:rPr lang="vi-VN" sz="3600" dirty="0" err="1"/>
              <a:t>tập</a:t>
            </a:r>
            <a:r>
              <a:rPr lang="vi-VN" sz="3600" dirty="0"/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706551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F6EC8C3-B6D6-43E5-ADDB-AA440C39DAFA}"/>
              </a:ext>
            </a:extLst>
          </p:cNvPr>
          <p:cNvSpPr txBox="1"/>
          <p:nvPr/>
        </p:nvSpPr>
        <p:spPr>
          <a:xfrm>
            <a:off x="2633105" y="3848100"/>
            <a:ext cx="1302179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>
            <a:extLst>
              <a:ext uri="{FF2B5EF4-FFF2-40B4-BE49-F238E27FC236}">
                <a16:creationId xmlns:a16="http://schemas.microsoft.com/office/drawing/2014/main" id="{ED9FBC29-E5F5-424E-B023-52DBBAFC12AB}"/>
              </a:ext>
            </a:extLst>
          </p:cNvPr>
          <p:cNvSpPr txBox="1"/>
          <p:nvPr/>
        </p:nvSpPr>
        <p:spPr>
          <a:xfrm>
            <a:off x="4148417" y="1209679"/>
            <a:ext cx="9991166" cy="1278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14"/>
              </a:lnSpc>
            </a:pPr>
            <a:r>
              <a:rPr lang="vi-VN" sz="7000" b="1" dirty="0">
                <a:solidFill>
                  <a:srgbClr val="C00000"/>
                </a:solidFill>
              </a:rPr>
              <a:t>NỘI DUNG BÀI HỌC</a:t>
            </a:r>
            <a:endParaRPr lang="en-US" sz="7000" b="1" dirty="0">
              <a:solidFill>
                <a:srgbClr val="C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A25F05-4140-4C0F-AB3C-9CEDD40EF86F}"/>
              </a:ext>
            </a:extLst>
          </p:cNvPr>
          <p:cNvGrpSpPr/>
          <p:nvPr/>
        </p:nvGrpSpPr>
        <p:grpSpPr>
          <a:xfrm>
            <a:off x="381001" y="3685021"/>
            <a:ext cx="17595699" cy="5930453"/>
            <a:chOff x="381001" y="3685021"/>
            <a:chExt cx="17595699" cy="593045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C8AA0C8-3CF9-4A95-ACDB-56613C9F277D}"/>
                </a:ext>
              </a:extLst>
            </p:cNvPr>
            <p:cNvGrpSpPr/>
            <p:nvPr/>
          </p:nvGrpSpPr>
          <p:grpSpPr>
            <a:xfrm>
              <a:off x="381001" y="3685021"/>
              <a:ext cx="17595699" cy="5930453"/>
              <a:chOff x="1905001" y="3697721"/>
              <a:chExt cx="19916700" cy="5930453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1905001" y="3697721"/>
                <a:ext cx="4582050" cy="5913618"/>
                <a:chOff x="0" y="0"/>
                <a:chExt cx="3133810" cy="4032689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0" y="0"/>
                  <a:ext cx="3133810" cy="4032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810" h="4032689">
                      <a:moveTo>
                        <a:pt x="3009350" y="4032689"/>
                      </a:moveTo>
                      <a:lnTo>
                        <a:pt x="124460" y="4032689"/>
                      </a:lnTo>
                      <a:cubicBezTo>
                        <a:pt x="55880" y="4032689"/>
                        <a:pt x="0" y="3976809"/>
                        <a:pt x="0" y="3908229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3009350" y="0"/>
                      </a:lnTo>
                      <a:cubicBezTo>
                        <a:pt x="3077930" y="0"/>
                        <a:pt x="3133810" y="55880"/>
                        <a:pt x="3133810" y="124460"/>
                      </a:cubicBezTo>
                      <a:lnTo>
                        <a:pt x="3133810" y="3908229"/>
                      </a:lnTo>
                      <a:cubicBezTo>
                        <a:pt x="3133810" y="3976809"/>
                        <a:pt x="3077930" y="4032689"/>
                        <a:pt x="3009350" y="4032689"/>
                      </a:cubicBezTo>
                      <a:close/>
                    </a:path>
                  </a:pathLst>
                </a:custGeom>
                <a:solidFill>
                  <a:srgbClr val="FFFAEF"/>
                </a:solidFill>
              </p:spPr>
            </p:sp>
          </p:grpSp>
          <p:sp>
            <p:nvSpPr>
              <p:cNvPr id="11" name="Freeform 11"/>
              <p:cNvSpPr/>
              <p:nvPr/>
            </p:nvSpPr>
            <p:spPr>
              <a:xfrm>
                <a:off x="2860435" y="3940783"/>
                <a:ext cx="2866517" cy="1048922"/>
              </a:xfrm>
              <a:custGeom>
                <a:avLst/>
                <a:gdLst/>
                <a:ahLst/>
                <a:cxnLst/>
                <a:rect l="l" t="t" r="r" b="b"/>
                <a:pathLst>
                  <a:path w="2349879" h="773324">
                    <a:moveTo>
                      <a:pt x="0" y="0"/>
                    </a:moveTo>
                    <a:lnTo>
                      <a:pt x="2349879" y="0"/>
                    </a:lnTo>
                    <a:lnTo>
                      <a:pt x="2349879" y="773324"/>
                    </a:lnTo>
                    <a:lnTo>
                      <a:pt x="0" y="7733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2244647" y="5338453"/>
                <a:ext cx="4016538" cy="341420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vi-VN" sz="38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Đọc</a:t>
                </a:r>
                <a:r>
                  <a:rPr lang="vi-VN" sz="38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tên </a:t>
                </a:r>
                <a:r>
                  <a:rPr lang="vi-VN" sz="38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8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vi-VN" sz="38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vi-VN" sz="38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8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vi-VN" sz="38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con </a:t>
                </a:r>
                <a:r>
                  <a:rPr lang="vi-VN" sz="38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giáp</a:t>
                </a:r>
                <a:r>
                  <a:rPr lang="vi-VN" sz="38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8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tượng</a:t>
                </a:r>
                <a:r>
                  <a:rPr lang="vi-VN" sz="38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trưng cho con </a:t>
                </a:r>
                <a:r>
                  <a:rPr lang="vi-VN" sz="38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vi-VN" sz="38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8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vi-VN" sz="38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800" dirty="0">
                  <a:solidFill>
                    <a:srgbClr val="5496AB"/>
                  </a:solidFill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2677835" y="3921489"/>
                <a:ext cx="3312009" cy="72269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6279"/>
                  </a:lnSpc>
                  <a:spcBef>
                    <a:spcPct val="0"/>
                  </a:spcBef>
                </a:pPr>
                <a:r>
                  <a:rPr lang="en-US" sz="3999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sz="3999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8" name="Group 3">
                <a:extLst>
                  <a:ext uri="{FF2B5EF4-FFF2-40B4-BE49-F238E27FC236}">
                    <a16:creationId xmlns:a16="http://schemas.microsoft.com/office/drawing/2014/main" id="{59869325-9598-46F8-83E4-B8337684F463}"/>
                  </a:ext>
                </a:extLst>
              </p:cNvPr>
              <p:cNvGrpSpPr/>
              <p:nvPr/>
            </p:nvGrpSpPr>
            <p:grpSpPr>
              <a:xfrm>
                <a:off x="6922041" y="3697721"/>
                <a:ext cx="4582050" cy="5913618"/>
                <a:chOff x="0" y="0"/>
                <a:chExt cx="3133810" cy="4032689"/>
              </a:xfrm>
            </p:grpSpPr>
            <p:sp>
              <p:nvSpPr>
                <p:cNvPr id="29" name="Freeform 4">
                  <a:extLst>
                    <a:ext uri="{FF2B5EF4-FFF2-40B4-BE49-F238E27FC236}">
                      <a16:creationId xmlns:a16="http://schemas.microsoft.com/office/drawing/2014/main" id="{85DEFFAD-2D33-43BE-A7A6-EED55118254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133810" cy="4032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810" h="4032689">
                      <a:moveTo>
                        <a:pt x="3009350" y="4032689"/>
                      </a:moveTo>
                      <a:lnTo>
                        <a:pt x="124460" y="4032689"/>
                      </a:lnTo>
                      <a:cubicBezTo>
                        <a:pt x="55880" y="4032689"/>
                        <a:pt x="0" y="3976809"/>
                        <a:pt x="0" y="3908229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3009350" y="0"/>
                      </a:lnTo>
                      <a:cubicBezTo>
                        <a:pt x="3077930" y="0"/>
                        <a:pt x="3133810" y="55880"/>
                        <a:pt x="3133810" y="124460"/>
                      </a:cubicBezTo>
                      <a:lnTo>
                        <a:pt x="3133810" y="3908229"/>
                      </a:lnTo>
                      <a:cubicBezTo>
                        <a:pt x="3133810" y="3976809"/>
                        <a:pt x="3077930" y="4032689"/>
                        <a:pt x="3009350" y="4032689"/>
                      </a:cubicBezTo>
                      <a:close/>
                    </a:path>
                  </a:pathLst>
                </a:custGeom>
                <a:solidFill>
                  <a:srgbClr val="FFFAEF"/>
                </a:solidFill>
              </p:spPr>
            </p:sp>
          </p:grp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B5BCA7D4-CAA2-43B6-996C-9708B56E077D}"/>
                  </a:ext>
                </a:extLst>
              </p:cNvPr>
              <p:cNvSpPr/>
              <p:nvPr/>
            </p:nvSpPr>
            <p:spPr>
              <a:xfrm>
                <a:off x="7801399" y="3921489"/>
                <a:ext cx="2866517" cy="1048922"/>
              </a:xfrm>
              <a:custGeom>
                <a:avLst/>
                <a:gdLst/>
                <a:ahLst/>
                <a:cxnLst/>
                <a:rect l="l" t="t" r="r" b="b"/>
                <a:pathLst>
                  <a:path w="2349879" h="773324">
                    <a:moveTo>
                      <a:pt x="0" y="0"/>
                    </a:moveTo>
                    <a:lnTo>
                      <a:pt x="2349879" y="0"/>
                    </a:lnTo>
                    <a:lnTo>
                      <a:pt x="2349879" y="773324"/>
                    </a:lnTo>
                    <a:lnTo>
                      <a:pt x="0" y="7733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1" name="TextBox 13">
                <a:extLst>
                  <a:ext uri="{FF2B5EF4-FFF2-40B4-BE49-F238E27FC236}">
                    <a16:creationId xmlns:a16="http://schemas.microsoft.com/office/drawing/2014/main" id="{43D0AE54-6DC4-442D-8041-E2B5D947A263}"/>
                  </a:ext>
                </a:extLst>
              </p:cNvPr>
              <p:cNvSpPr txBox="1"/>
              <p:nvPr/>
            </p:nvSpPr>
            <p:spPr>
              <a:xfrm>
                <a:off x="7661329" y="5970903"/>
                <a:ext cx="3119302" cy="165987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vi-VN" sz="3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Trao </a:t>
                </a:r>
                <a:r>
                  <a:rPr lang="vi-VN" sz="38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vi-VN" sz="3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8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con </a:t>
                </a:r>
                <a:r>
                  <a:rPr lang="vi-VN" sz="38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giáp</a:t>
                </a:r>
                <a:r>
                  <a:rPr lang="vi-VN" sz="3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9B0AF1A4-A5D5-4C43-BA98-8B86FE73843B}"/>
                  </a:ext>
                </a:extLst>
              </p:cNvPr>
              <p:cNvSpPr txBox="1"/>
              <p:nvPr/>
            </p:nvSpPr>
            <p:spPr>
              <a:xfrm>
                <a:off x="7618799" y="3902195"/>
                <a:ext cx="3312009" cy="72269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6279"/>
                  </a:lnSpc>
                  <a:spcBef>
                    <a:spcPct val="0"/>
                  </a:spcBef>
                </a:pPr>
                <a:r>
                  <a:rPr lang="en-US" sz="3999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3999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3" name="Group 3">
                <a:extLst>
                  <a:ext uri="{FF2B5EF4-FFF2-40B4-BE49-F238E27FC236}">
                    <a16:creationId xmlns:a16="http://schemas.microsoft.com/office/drawing/2014/main" id="{2E1D2068-0328-49F1-B0C9-2A37E98B7707}"/>
                  </a:ext>
                </a:extLst>
              </p:cNvPr>
              <p:cNvGrpSpPr/>
              <p:nvPr/>
            </p:nvGrpSpPr>
            <p:grpSpPr>
              <a:xfrm>
                <a:off x="11985678" y="3697721"/>
                <a:ext cx="9836023" cy="5930453"/>
                <a:chOff x="0" y="-11480"/>
                <a:chExt cx="6727169" cy="4044169"/>
              </a:xfrm>
            </p:grpSpPr>
            <p:sp>
              <p:nvSpPr>
                <p:cNvPr id="34" name="Freeform 4">
                  <a:extLst>
                    <a:ext uri="{FF2B5EF4-FFF2-40B4-BE49-F238E27FC236}">
                      <a16:creationId xmlns:a16="http://schemas.microsoft.com/office/drawing/2014/main" id="{F108AE1B-0BB5-45B6-AB5B-CBAC0471070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133810" cy="4032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810" h="4032689">
                      <a:moveTo>
                        <a:pt x="3009350" y="4032689"/>
                      </a:moveTo>
                      <a:lnTo>
                        <a:pt x="124460" y="4032689"/>
                      </a:lnTo>
                      <a:cubicBezTo>
                        <a:pt x="55880" y="4032689"/>
                        <a:pt x="0" y="3976809"/>
                        <a:pt x="0" y="3908229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3009350" y="0"/>
                      </a:lnTo>
                      <a:cubicBezTo>
                        <a:pt x="3077930" y="0"/>
                        <a:pt x="3133810" y="55880"/>
                        <a:pt x="3133810" y="124460"/>
                      </a:cubicBezTo>
                      <a:lnTo>
                        <a:pt x="3133810" y="3908229"/>
                      </a:lnTo>
                      <a:cubicBezTo>
                        <a:pt x="3133810" y="3976809"/>
                        <a:pt x="3077930" y="4032689"/>
                        <a:pt x="3009350" y="4032689"/>
                      </a:cubicBezTo>
                      <a:close/>
                    </a:path>
                  </a:pathLst>
                </a:custGeom>
                <a:solidFill>
                  <a:srgbClr val="FFFAEF"/>
                </a:solidFill>
              </p:spPr>
              <p:txBody>
                <a:bodyPr/>
                <a:lstStyle/>
                <a:p>
                  <a:endParaRPr lang="vi-VN" dirty="0"/>
                </a:p>
              </p:txBody>
            </p:sp>
            <p:sp>
              <p:nvSpPr>
                <p:cNvPr id="24" name="Freeform 4">
                  <a:extLst>
                    <a:ext uri="{FF2B5EF4-FFF2-40B4-BE49-F238E27FC236}">
                      <a16:creationId xmlns:a16="http://schemas.microsoft.com/office/drawing/2014/main" id="{1294693A-8BFB-4D8A-9AAD-C921588C18F3}"/>
                    </a:ext>
                  </a:extLst>
                </p:cNvPr>
                <p:cNvSpPr/>
                <p:nvPr/>
              </p:nvSpPr>
              <p:spPr>
                <a:xfrm>
                  <a:off x="3593359" y="-11480"/>
                  <a:ext cx="3133810" cy="4032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810" h="4032689">
                      <a:moveTo>
                        <a:pt x="3009350" y="4032689"/>
                      </a:moveTo>
                      <a:lnTo>
                        <a:pt x="124460" y="4032689"/>
                      </a:lnTo>
                      <a:cubicBezTo>
                        <a:pt x="55880" y="4032689"/>
                        <a:pt x="0" y="3976809"/>
                        <a:pt x="0" y="3908229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3009350" y="0"/>
                      </a:lnTo>
                      <a:cubicBezTo>
                        <a:pt x="3077930" y="0"/>
                        <a:pt x="3133810" y="55880"/>
                        <a:pt x="3133810" y="124460"/>
                      </a:cubicBezTo>
                      <a:lnTo>
                        <a:pt x="3133810" y="3908229"/>
                      </a:lnTo>
                      <a:cubicBezTo>
                        <a:pt x="3133810" y="3976809"/>
                        <a:pt x="3077930" y="4032689"/>
                        <a:pt x="3009350" y="4032689"/>
                      </a:cubicBezTo>
                      <a:close/>
                    </a:path>
                  </a:pathLst>
                </a:custGeom>
                <a:solidFill>
                  <a:srgbClr val="FFFAEF"/>
                </a:solidFill>
              </p:spPr>
              <p:txBody>
                <a:bodyPr/>
                <a:lstStyle/>
                <a:p>
                  <a:endParaRPr lang="vi-VN" dirty="0"/>
                </a:p>
              </p:txBody>
            </p:sp>
          </p:grp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9F380A87-AF99-4125-BD00-AEB99E43EE33}"/>
                  </a:ext>
                </a:extLst>
              </p:cNvPr>
              <p:cNvSpPr/>
              <p:nvPr/>
            </p:nvSpPr>
            <p:spPr>
              <a:xfrm>
                <a:off x="12865312" y="3981432"/>
                <a:ext cx="2866517" cy="1048922"/>
              </a:xfrm>
              <a:custGeom>
                <a:avLst/>
                <a:gdLst/>
                <a:ahLst/>
                <a:cxnLst/>
                <a:rect l="l" t="t" r="r" b="b"/>
                <a:pathLst>
                  <a:path w="2349879" h="773324">
                    <a:moveTo>
                      <a:pt x="0" y="0"/>
                    </a:moveTo>
                    <a:lnTo>
                      <a:pt x="2349879" y="0"/>
                    </a:lnTo>
                    <a:lnTo>
                      <a:pt x="2349879" y="773324"/>
                    </a:lnTo>
                    <a:lnTo>
                      <a:pt x="0" y="7733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6" name="TextBox 13">
                <a:extLst>
                  <a:ext uri="{FF2B5EF4-FFF2-40B4-BE49-F238E27FC236}">
                    <a16:creationId xmlns:a16="http://schemas.microsoft.com/office/drawing/2014/main" id="{D7D87DE4-985C-44CC-8789-BC3A68A40AD7}"/>
                  </a:ext>
                </a:extLst>
              </p:cNvPr>
              <p:cNvSpPr txBox="1"/>
              <p:nvPr/>
            </p:nvSpPr>
            <p:spPr>
              <a:xfrm>
                <a:off x="12448846" y="5978537"/>
                <a:ext cx="3787647" cy="78271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vi-VN" sz="38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vi-VN" sz="38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8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8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trang </a:t>
                </a:r>
                <a:r>
                  <a:rPr lang="vi-VN" sz="38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vi-VN" sz="38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800" dirty="0">
                  <a:solidFill>
                    <a:srgbClr val="5496AB"/>
                  </a:solidFill>
                </a:endParaRPr>
              </a:p>
            </p:txBody>
          </p:sp>
          <p:sp>
            <p:nvSpPr>
              <p:cNvPr id="37" name="TextBox 14">
                <a:extLst>
                  <a:ext uri="{FF2B5EF4-FFF2-40B4-BE49-F238E27FC236}">
                    <a16:creationId xmlns:a16="http://schemas.microsoft.com/office/drawing/2014/main" id="{4207D2DD-7762-4A34-B3BD-DF2D056B2E7F}"/>
                  </a:ext>
                </a:extLst>
              </p:cNvPr>
              <p:cNvSpPr txBox="1"/>
              <p:nvPr/>
            </p:nvSpPr>
            <p:spPr>
              <a:xfrm>
                <a:off x="12682712" y="3962138"/>
                <a:ext cx="3312009" cy="72269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6279"/>
                  </a:lnSpc>
                  <a:spcBef>
                    <a:spcPct val="0"/>
                  </a:spcBef>
                </a:pPr>
                <a:r>
                  <a:rPr lang="en-US" sz="3999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3999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A0A25C8F-D2CB-4518-B590-833C234D6CD7}"/>
                </a:ext>
              </a:extLst>
            </p:cNvPr>
            <p:cNvSpPr/>
            <p:nvPr/>
          </p:nvSpPr>
          <p:spPr>
            <a:xfrm>
              <a:off x="14786609" y="3968732"/>
              <a:ext cx="2532466" cy="1048922"/>
            </a:xfrm>
            <a:custGeom>
              <a:avLst/>
              <a:gdLst/>
              <a:ahLst/>
              <a:cxnLst/>
              <a:rect l="l" t="t" r="r" b="b"/>
              <a:pathLst>
                <a:path w="2349879" h="773324">
                  <a:moveTo>
                    <a:pt x="0" y="0"/>
                  </a:moveTo>
                  <a:lnTo>
                    <a:pt x="2349879" y="0"/>
                  </a:lnTo>
                  <a:lnTo>
                    <a:pt x="2349879" y="773324"/>
                  </a:lnTo>
                  <a:lnTo>
                    <a:pt x="0" y="7733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13">
              <a:extLst>
                <a:ext uri="{FF2B5EF4-FFF2-40B4-BE49-F238E27FC236}">
                  <a16:creationId xmlns:a16="http://schemas.microsoft.com/office/drawing/2014/main" id="{10E82DDD-4DCD-42ED-9DD6-5AFE8218D637}"/>
                </a:ext>
              </a:extLst>
            </p:cNvPr>
            <p:cNvSpPr txBox="1"/>
            <p:nvPr/>
          </p:nvSpPr>
          <p:spPr>
            <a:xfrm>
              <a:off x="14418676" y="5965837"/>
              <a:ext cx="3148832" cy="25370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ct val="150000"/>
                </a:lnSpc>
                <a:spcBef>
                  <a:spcPct val="0"/>
                </a:spcBef>
              </a:pPr>
              <a:r>
                <a:rPr lang="vi-VN" sz="3800" b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Giới</a:t>
              </a:r>
              <a:r>
                <a:rPr lang="vi-VN" sz="3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800" b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thiệu</a:t>
              </a:r>
              <a:r>
                <a:rPr lang="vi-VN" sz="3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800" b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3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binh </a:t>
              </a:r>
              <a:r>
                <a:rPr lang="vi-VN" sz="3800" b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chọn</a:t>
              </a:r>
              <a:r>
                <a:rPr lang="vi-VN" sz="3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800" b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sản</a:t>
              </a:r>
              <a:r>
                <a:rPr lang="vi-VN" sz="3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800" b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endParaRPr lang="en-US" sz="3800" dirty="0">
                <a:solidFill>
                  <a:srgbClr val="5496AB"/>
                </a:solidFill>
              </a:endParaRPr>
            </a:p>
          </p:txBody>
        </p:sp>
        <p:sp>
          <p:nvSpPr>
            <p:cNvPr id="38" name="TextBox 14">
              <a:extLst>
                <a:ext uri="{FF2B5EF4-FFF2-40B4-BE49-F238E27FC236}">
                  <a16:creationId xmlns:a16="http://schemas.microsoft.com/office/drawing/2014/main" id="{647E3B4D-5856-42B0-BCB8-36B9C5883485}"/>
                </a:ext>
              </a:extLst>
            </p:cNvPr>
            <p:cNvSpPr txBox="1"/>
            <p:nvPr/>
          </p:nvSpPr>
          <p:spPr>
            <a:xfrm>
              <a:off x="14625288" y="3949438"/>
              <a:ext cx="2926043" cy="7226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indent="0" algn="ctr">
                <a:lnSpc>
                  <a:spcPts val="6279"/>
                </a:lnSpc>
                <a:spcBef>
                  <a:spcPct val="0"/>
                </a:spcBef>
              </a:pPr>
              <a:r>
                <a:rPr lang="en-US" sz="3999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999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6">
            <a:extLst>
              <a:ext uri="{FF2B5EF4-FFF2-40B4-BE49-F238E27FC236}">
                <a16:creationId xmlns:a16="http://schemas.microsoft.com/office/drawing/2014/main" id="{BD12D30C-1C3B-4BBE-ABB6-DC9B8EEE652F}"/>
              </a:ext>
            </a:extLst>
          </p:cNvPr>
          <p:cNvSpPr txBox="1"/>
          <p:nvPr/>
        </p:nvSpPr>
        <p:spPr>
          <a:xfrm>
            <a:off x="1912410" y="2880642"/>
            <a:ext cx="14604552" cy="4406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6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endParaRPr lang="vi-VN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6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66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ọc</a:t>
            </a: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 </a:t>
            </a:r>
            <a:r>
              <a:rPr lang="vi-VN" sz="66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66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66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66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giáp</a:t>
            </a: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66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trưng cho con </a:t>
            </a:r>
            <a:r>
              <a:rPr lang="vi-VN" sz="66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66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579472" y="628087"/>
            <a:ext cx="7129056" cy="910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– NÓI TRUYỀN ĐIỆN</a:t>
            </a:r>
            <a:endParaRPr lang="en-US" sz="45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731197-C14F-4697-A38C-88AFEFCD8A79}"/>
              </a:ext>
            </a:extLst>
          </p:cNvPr>
          <p:cNvSpPr txBox="1"/>
          <p:nvPr/>
        </p:nvSpPr>
        <p:spPr>
          <a:xfrm>
            <a:off x="2743200" y="1785550"/>
            <a:ext cx="11963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 </a:t>
            </a:r>
            <a:r>
              <a:rPr lang="vi-VN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hãy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vi-VN" sz="4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 </a:t>
            </a:r>
            <a:r>
              <a:rPr lang="vi-VN" sz="4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năm âm </a:t>
            </a:r>
            <a:r>
              <a:rPr lang="vi-VN" sz="4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nhanh tên </a:t>
            </a:r>
            <a:r>
              <a:rPr lang="vi-VN" sz="4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4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tương </a:t>
            </a:r>
            <a:r>
              <a:rPr lang="vi-VN" sz="4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752598" y="286876"/>
            <a:ext cx="4843056" cy="910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45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5738A-07D9-41E4-985B-D0FE5FBB61F3}"/>
              </a:ext>
            </a:extLst>
          </p:cNvPr>
          <p:cNvSpPr txBox="1"/>
          <p:nvPr/>
        </p:nvSpPr>
        <p:spPr>
          <a:xfrm>
            <a:off x="9174126" y="4686300"/>
            <a:ext cx="7648353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Trâu;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Mão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Mèo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Thìn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Rồng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Tị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Rắn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Ngọ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Ngựa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Mùi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Dê; Thân –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Khỉ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Dậu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Tuất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Lợn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4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6">
            <a:extLst>
              <a:ext uri="{FF2B5EF4-FFF2-40B4-BE49-F238E27FC236}">
                <a16:creationId xmlns:a16="http://schemas.microsoft.com/office/drawing/2014/main" id="{BD12D30C-1C3B-4BBE-ABB6-DC9B8EEE652F}"/>
              </a:ext>
            </a:extLst>
          </p:cNvPr>
          <p:cNvSpPr txBox="1"/>
          <p:nvPr/>
        </p:nvSpPr>
        <p:spPr>
          <a:xfrm>
            <a:off x="1841724" y="3358571"/>
            <a:ext cx="14604552" cy="2889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6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endParaRPr lang="vi-VN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C00000"/>
                </a:solidFill>
              </a:rPr>
              <a:t>Trao </a:t>
            </a:r>
            <a:r>
              <a:rPr lang="vi-VN" sz="6600" b="1" dirty="0" err="1">
                <a:solidFill>
                  <a:srgbClr val="C00000"/>
                </a:solidFill>
              </a:rPr>
              <a:t>đổi</a:t>
            </a:r>
            <a:r>
              <a:rPr lang="vi-VN" sz="6600" b="1" dirty="0">
                <a:solidFill>
                  <a:srgbClr val="C00000"/>
                </a:solidFill>
              </a:rPr>
              <a:t> </a:t>
            </a:r>
            <a:r>
              <a:rPr lang="vi-VN" sz="6600" b="1" dirty="0" err="1">
                <a:solidFill>
                  <a:srgbClr val="C00000"/>
                </a:solidFill>
              </a:rPr>
              <a:t>về</a:t>
            </a:r>
            <a:r>
              <a:rPr lang="vi-VN" sz="6600" b="1" dirty="0">
                <a:solidFill>
                  <a:srgbClr val="C00000"/>
                </a:solidFill>
              </a:rPr>
              <a:t> con </a:t>
            </a:r>
            <a:r>
              <a:rPr lang="vi-VN" sz="6600" b="1" dirty="0" err="1">
                <a:solidFill>
                  <a:srgbClr val="C00000"/>
                </a:solidFill>
              </a:rPr>
              <a:t>giáp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808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5F3888-797A-44C0-A111-3563C7D35EF5}"/>
              </a:ext>
            </a:extLst>
          </p:cNvPr>
          <p:cNvSpPr/>
          <p:nvPr/>
        </p:nvSpPr>
        <p:spPr>
          <a:xfrm>
            <a:off x="3443799" y="1023650"/>
            <a:ext cx="11400399" cy="1251504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i="1" dirty="0" err="1">
                <a:solidFill>
                  <a:schemeClr val="tx1"/>
                </a:solidFill>
              </a:rPr>
              <a:t>Nhiệm</a:t>
            </a:r>
            <a:r>
              <a:rPr lang="vi-VN" sz="4000" b="1" i="1" dirty="0">
                <a:solidFill>
                  <a:schemeClr val="tx1"/>
                </a:solidFill>
              </a:rPr>
              <a:t> </a:t>
            </a:r>
            <a:r>
              <a:rPr lang="vi-VN" sz="4000" b="1" i="1" dirty="0" err="1">
                <a:solidFill>
                  <a:schemeClr val="tx1"/>
                </a:solidFill>
              </a:rPr>
              <a:t>vụ</a:t>
            </a:r>
            <a:r>
              <a:rPr lang="vi-VN" sz="4000" b="1" i="1" dirty="0">
                <a:solidFill>
                  <a:schemeClr val="tx1"/>
                </a:solidFill>
              </a:rPr>
              <a:t> 1: </a:t>
            </a:r>
            <a:r>
              <a:rPr lang="vi-VN" sz="4000" dirty="0" err="1">
                <a:solidFill>
                  <a:schemeClr val="tx1"/>
                </a:solidFill>
              </a:rPr>
              <a:t>Nói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về</a:t>
            </a:r>
            <a:r>
              <a:rPr lang="vi-VN" sz="4000" dirty="0">
                <a:solidFill>
                  <a:schemeClr val="tx1"/>
                </a:solidFill>
              </a:rPr>
              <a:t> con </a:t>
            </a:r>
            <a:r>
              <a:rPr lang="vi-VN" sz="4000" dirty="0" err="1">
                <a:solidFill>
                  <a:schemeClr val="tx1"/>
                </a:solidFill>
              </a:rPr>
              <a:t>giáp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mà</a:t>
            </a:r>
            <a:r>
              <a:rPr lang="vi-VN" sz="4000" dirty="0">
                <a:solidFill>
                  <a:schemeClr val="tx1"/>
                </a:solidFill>
              </a:rPr>
              <a:t> em </a:t>
            </a:r>
            <a:r>
              <a:rPr lang="vi-VN" sz="4000" dirty="0" err="1">
                <a:solidFill>
                  <a:schemeClr val="tx1"/>
                </a:solidFill>
              </a:rPr>
              <a:t>thích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9EEBE-9202-4220-A9E7-76477E1E7A52}"/>
              </a:ext>
            </a:extLst>
          </p:cNvPr>
          <p:cNvSpPr txBox="1"/>
          <p:nvPr/>
        </p:nvSpPr>
        <p:spPr>
          <a:xfrm>
            <a:off x="3548171" y="2546904"/>
            <a:ext cx="11400399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 err="1"/>
              <a:t>Thảo</a:t>
            </a:r>
            <a:r>
              <a:rPr lang="vi-VN" sz="4000" b="1" i="1" dirty="0"/>
              <a:t> </a:t>
            </a:r>
            <a:r>
              <a:rPr lang="vi-VN" sz="4000" b="1" i="1" dirty="0" err="1"/>
              <a:t>luận</a:t>
            </a:r>
            <a:r>
              <a:rPr lang="vi-VN" sz="4000" b="1" i="1" dirty="0"/>
              <a:t> </a:t>
            </a:r>
            <a:r>
              <a:rPr lang="vi-VN" sz="4000" b="1" i="1" dirty="0" err="1"/>
              <a:t>nhóm</a:t>
            </a:r>
            <a:endParaRPr lang="vi-VN" sz="4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sao?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năm nay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Ưu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giáp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năm nay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vi-VN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5F3888-797A-44C0-A111-3563C7D35EF5}"/>
              </a:ext>
            </a:extLst>
          </p:cNvPr>
          <p:cNvSpPr/>
          <p:nvPr/>
        </p:nvSpPr>
        <p:spPr>
          <a:xfrm>
            <a:off x="4836170" y="697788"/>
            <a:ext cx="8824400" cy="1251504"/>
          </a:xfrm>
          <a:prstGeom prst="rect">
            <a:avLst/>
          </a:prstGeom>
          <a:noFill/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i="1">
                <a:solidFill>
                  <a:schemeClr val="tx1"/>
                </a:solidFill>
              </a:rPr>
              <a:t>GỢI Ý TRẢ LỜI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9EEBE-9202-4220-A9E7-76477E1E7A52}"/>
              </a:ext>
            </a:extLst>
          </p:cNvPr>
          <p:cNvSpPr txBox="1"/>
          <p:nvPr/>
        </p:nvSpPr>
        <p:spPr>
          <a:xfrm>
            <a:off x="2107849" y="3619500"/>
            <a:ext cx="716533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Con </a:t>
            </a:r>
            <a:r>
              <a:rPr lang="vi-VN" sz="4000" dirty="0" err="1"/>
              <a:t>giáp</a:t>
            </a:r>
            <a:r>
              <a:rPr lang="vi-VN" sz="4000" dirty="0"/>
              <a:t> em </a:t>
            </a:r>
            <a:r>
              <a:rPr lang="vi-VN" sz="4000" dirty="0" err="1"/>
              <a:t>thích</a:t>
            </a:r>
            <a:r>
              <a:rPr lang="vi-VN" sz="4000" dirty="0"/>
              <a:t> </a:t>
            </a:r>
            <a:r>
              <a:rPr lang="vi-VN" sz="4000" dirty="0" err="1"/>
              <a:t>là</a:t>
            </a:r>
            <a:r>
              <a:rPr lang="vi-VN" sz="4000" dirty="0"/>
              <a:t> </a:t>
            </a:r>
            <a:r>
              <a:rPr lang="vi-VN" sz="4000" dirty="0" err="1"/>
              <a:t>Dần</a:t>
            </a:r>
            <a:r>
              <a:rPr lang="vi-VN" sz="4000" dirty="0"/>
              <a:t> (</a:t>
            </a:r>
            <a:r>
              <a:rPr lang="vi-VN" sz="4000" dirty="0" err="1"/>
              <a:t>hổ</a:t>
            </a:r>
            <a:r>
              <a:rPr lang="vi-VN" sz="4000" dirty="0"/>
              <a:t>) </a:t>
            </a:r>
            <a:r>
              <a:rPr lang="vi-VN" sz="4000" dirty="0" err="1"/>
              <a:t>bởi</a:t>
            </a:r>
            <a:r>
              <a:rPr lang="vi-VN" sz="4000" dirty="0"/>
              <a:t> </a:t>
            </a:r>
            <a:r>
              <a:rPr lang="vi-VN" sz="4000" dirty="0" err="1"/>
              <a:t>hổ</a:t>
            </a:r>
            <a:r>
              <a:rPr lang="vi-VN" sz="4000" dirty="0"/>
              <a:t> </a:t>
            </a:r>
            <a:r>
              <a:rPr lang="vi-VN" sz="4000" dirty="0" err="1"/>
              <a:t>là</a:t>
            </a:r>
            <a:r>
              <a:rPr lang="vi-VN" sz="4000" dirty="0"/>
              <a:t> </a:t>
            </a:r>
            <a:r>
              <a:rPr lang="vi-VN" sz="4000" dirty="0" err="1"/>
              <a:t>chúa</a:t>
            </a:r>
            <a:r>
              <a:rPr lang="vi-VN" sz="4000" dirty="0"/>
              <a:t> sơn lâm, </a:t>
            </a:r>
            <a:r>
              <a:rPr lang="vi-VN" sz="4000" dirty="0" err="1"/>
              <a:t>rất</a:t>
            </a:r>
            <a:r>
              <a:rPr lang="vi-VN" sz="4000" dirty="0"/>
              <a:t> </a:t>
            </a:r>
            <a:r>
              <a:rPr lang="vi-VN" sz="4000" dirty="0" err="1"/>
              <a:t>mạnh</a:t>
            </a:r>
            <a:r>
              <a:rPr lang="vi-VN" sz="4000" dirty="0"/>
              <a:t> </a:t>
            </a:r>
            <a:r>
              <a:rPr lang="vi-VN" sz="4000" dirty="0" err="1"/>
              <a:t>mẽ</a:t>
            </a:r>
            <a:r>
              <a:rPr lang="vi-VN" sz="4000" dirty="0"/>
              <a:t>, </a:t>
            </a:r>
            <a:r>
              <a:rPr lang="vi-VN" sz="4000" dirty="0" err="1"/>
              <a:t>thể</a:t>
            </a:r>
            <a:r>
              <a:rPr lang="vi-VN" sz="4000" dirty="0"/>
              <a:t> </a:t>
            </a:r>
            <a:r>
              <a:rPr lang="vi-VN" sz="4000" dirty="0" err="1"/>
              <a:t>hiện</a:t>
            </a:r>
            <a:r>
              <a:rPr lang="vi-VN" sz="4000" dirty="0"/>
              <a:t> </a:t>
            </a:r>
            <a:r>
              <a:rPr lang="vi-VN" sz="4000" dirty="0" err="1"/>
              <a:t>quyền</a:t>
            </a:r>
            <a:r>
              <a:rPr lang="vi-VN" sz="4000" dirty="0"/>
              <a:t> uy, </a:t>
            </a:r>
            <a:r>
              <a:rPr lang="vi-VN" sz="4000" dirty="0" err="1"/>
              <a:t>sức</a:t>
            </a:r>
            <a:r>
              <a:rPr lang="vi-VN" sz="4000" dirty="0"/>
              <a:t> </a:t>
            </a:r>
            <a:r>
              <a:rPr lang="vi-VN" sz="4000" dirty="0" err="1"/>
              <a:t>mạnh</a:t>
            </a:r>
            <a:r>
              <a:rPr lang="vi-VN" sz="4000" dirty="0"/>
              <a:t> </a:t>
            </a:r>
            <a:r>
              <a:rPr lang="vi-VN" sz="4000" dirty="0" err="1"/>
              <a:t>và</a:t>
            </a:r>
            <a:r>
              <a:rPr lang="vi-VN" sz="4000" dirty="0"/>
              <a:t> </a:t>
            </a:r>
            <a:r>
              <a:rPr lang="vi-VN" sz="4000" dirty="0" err="1"/>
              <a:t>bản</a:t>
            </a:r>
            <a:r>
              <a:rPr lang="vi-VN" sz="4000" dirty="0"/>
              <a:t> </a:t>
            </a:r>
            <a:r>
              <a:rPr lang="vi-VN" sz="4000" dirty="0" err="1"/>
              <a:t>lĨnh</a:t>
            </a:r>
            <a:r>
              <a:rPr lang="vi-VN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6701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251</TotalTime>
  <Words>1023</Words>
  <Application>Microsoft Office PowerPoint</Application>
  <PresentationFormat>Custom</PresentationFormat>
  <Paragraphs>88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Calibri</vt:lpstr>
      <vt:lpstr>Times New Roman</vt:lpstr>
      <vt:lpstr>Trebuchet MS</vt:lpstr>
      <vt:lpstr>Wingdings 3</vt:lpstr>
      <vt:lpstr>Arial</vt:lpstr>
      <vt:lpstr>Wingdings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Pink English Deconstructing Essay Questions Presentation</dc:title>
  <cp:lastModifiedBy>PC</cp:lastModifiedBy>
  <cp:revision>57</cp:revision>
  <dcterms:created xsi:type="dcterms:W3CDTF">2006-08-16T00:00:00Z</dcterms:created>
  <dcterms:modified xsi:type="dcterms:W3CDTF">2023-08-25T09:11:50Z</dcterms:modified>
  <dc:identifier>DAFpWDARHKw</dc:identifier>
</cp:coreProperties>
</file>