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377" r:id="rId2"/>
    <p:sldId id="379" r:id="rId3"/>
    <p:sldId id="279" r:id="rId4"/>
    <p:sldId id="397" r:id="rId5"/>
    <p:sldId id="398" r:id="rId6"/>
    <p:sldId id="256" r:id="rId7"/>
    <p:sldId id="316" r:id="rId8"/>
    <p:sldId id="382" r:id="rId9"/>
    <p:sldId id="383" r:id="rId10"/>
    <p:sldId id="365" r:id="rId11"/>
    <p:sldId id="384" r:id="rId12"/>
    <p:sldId id="385" r:id="rId13"/>
    <p:sldId id="364" r:id="rId14"/>
    <p:sldId id="386" r:id="rId15"/>
    <p:sldId id="347" r:id="rId16"/>
    <p:sldId id="348" r:id="rId17"/>
    <p:sldId id="381" r:id="rId18"/>
    <p:sldId id="389" r:id="rId19"/>
    <p:sldId id="283" r:id="rId20"/>
    <p:sldId id="359" r:id="rId21"/>
    <p:sldId id="395" r:id="rId22"/>
    <p:sldId id="380" r:id="rId23"/>
    <p:sldId id="396" r:id="rId24"/>
    <p:sldId id="393" r:id="rId25"/>
    <p:sldId id="403" r:id="rId26"/>
    <p:sldId id="298" r:id="rId27"/>
    <p:sldId id="399" r:id="rId28"/>
    <p:sldId id="400" r:id="rId29"/>
    <p:sldId id="327" r:id="rId30"/>
    <p:sldId id="401" r:id="rId31"/>
    <p:sldId id="402" r:id="rId32"/>
    <p:sldId id="325" r:id="rId33"/>
    <p:sldId id="394" r:id="rId34"/>
    <p:sldId id="314" r:id="rId35"/>
    <p:sldId id="330" r:id="rId36"/>
    <p:sldId id="37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162"/>
    <a:srgbClr val="F37D91"/>
    <a:srgbClr val="F7931D"/>
    <a:srgbClr val="3B87CD"/>
    <a:srgbClr val="E0702A"/>
    <a:srgbClr val="AD4F0F"/>
    <a:srgbClr val="D36113"/>
    <a:srgbClr val="5DD2FF"/>
    <a:srgbClr val="00B0F0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72" y="154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21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7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51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9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3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0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5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3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2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3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2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1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2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54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11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2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1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8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8.jpeg"/><Relationship Id="rId5" Type="http://schemas.openxmlformats.org/officeDocument/2006/relationships/image" Target="../media/image21.png"/><Relationship Id="rId10" Type="http://schemas.openxmlformats.org/officeDocument/2006/relationships/image" Target="../media/image27.jpe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2130" y="456216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cây cảnh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034" y="3207285"/>
            <a:ext cx="4495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/ɔːnəˈmentl triː/ </a:t>
            </a:r>
          </a:p>
        </p:txBody>
      </p:sp>
      <p:pic>
        <p:nvPicPr>
          <p:cNvPr id="4" name="Content Placeholder 3" descr="the-truong-phu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9880" y="2084705"/>
            <a:ext cx="6527165" cy="4351655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-3531" y="1258356"/>
            <a:ext cx="77058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AD4F0F"/>
                </a:solidFill>
              </a:rPr>
              <a:t>a</a:t>
            </a:r>
            <a:r>
              <a:rPr lang="vi-VN" sz="6000" b="1" dirty="0" smtClean="0">
                <a:solidFill>
                  <a:srgbClr val="AD4F0F"/>
                </a:solidFill>
              </a:rPr>
              <a:t>n</a:t>
            </a:r>
            <a:r>
              <a:rPr lang="vi-VN" sz="7200" b="1" dirty="0" smtClean="0">
                <a:solidFill>
                  <a:srgbClr val="AD4F0F"/>
                </a:solidFill>
              </a:rPr>
              <a:t> </a:t>
            </a:r>
            <a:r>
              <a:rPr lang="en-US" sz="7200" b="1" dirty="0" smtClean="0">
                <a:solidFill>
                  <a:srgbClr val="AD4F0F"/>
                </a:solidFill>
              </a:rPr>
              <a:t>ornamental </a:t>
            </a:r>
            <a:r>
              <a:rPr lang="en-US" sz="7200" b="1" dirty="0">
                <a:solidFill>
                  <a:srgbClr val="AD4F0F"/>
                </a:solidFill>
              </a:rPr>
              <a:t>tree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22147" y="1335734"/>
            <a:ext cx="60812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>
                <a:solidFill>
                  <a:srgbClr val="AD4F0F"/>
                </a:solidFill>
              </a:rPr>
              <a:t>d</a:t>
            </a:r>
            <a:r>
              <a:rPr lang="vi-VN" sz="6000" b="1" smtClean="0">
                <a:solidFill>
                  <a:srgbClr val="AD4F0F"/>
                </a:solidFill>
              </a:rPr>
              <a:t>ecoration (n</a:t>
            </a:r>
            <a:r>
              <a:rPr lang="vi-VN" sz="6000" b="1" dirty="0" smtClean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1834" y="389860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dirty="0"/>
              <a:t>s</a:t>
            </a:r>
            <a:r>
              <a:rPr lang="vi-VN" sz="5400" dirty="0" smtClean="0"/>
              <a:t>ự trang trí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10" y="1993175"/>
            <a:ext cx="6074959" cy="473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311834" y="2673345"/>
            <a:ext cx="3770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</a:rPr>
              <a:t>/ˌ</a:t>
            </a:r>
            <a:r>
              <a:rPr lang="en-US" sz="4400" b="1" dirty="0" err="1" smtClean="0">
                <a:latin typeface="Arial" panose="020B0604020202020204" pitchFamily="34" charset="0"/>
              </a:rPr>
              <a:t>dekə</a:t>
            </a:r>
            <a:r>
              <a:rPr lang="en-US" sz="4400" b="1" dirty="0" err="1">
                <a:latin typeface="Arial" panose="020B0604020202020204" pitchFamily="34" charset="0"/>
              </a:rPr>
              <a:t>ˈ</a:t>
            </a:r>
            <a:r>
              <a:rPr lang="en-US" sz="4400" b="1" dirty="0" err="1" smtClean="0">
                <a:latin typeface="Arial" panose="020B0604020202020204" pitchFamily="34" charset="0"/>
              </a:rPr>
              <a:t>reɪʃən</a:t>
            </a:r>
            <a:r>
              <a:rPr lang="en-US" sz="4400" b="1" dirty="0">
                <a:latin typeface="Arial" panose="020B0604020202020204" pitchFamily="34" charset="0"/>
              </a:rPr>
              <a:t>/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61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418546" y="1750360"/>
            <a:ext cx="72143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smtClean="0">
                <a:solidFill>
                  <a:srgbClr val="AD4F0F"/>
                </a:solidFill>
              </a:rPr>
              <a:t>decorative items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48524" y="4527321"/>
            <a:ext cx="7074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 smtClean="0"/>
              <a:t> những đồ vật trang trí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63" y="1455591"/>
            <a:ext cx="2452319" cy="2004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82008" y="32545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/>
              <a:t>/ˈ</a:t>
            </a:r>
            <a:r>
              <a:rPr lang="en-US" sz="5400" b="1" dirty="0" err="1" smtClean="0"/>
              <a:t>dekərətɪv</a:t>
            </a:r>
            <a:r>
              <a:rPr lang="vi-VN" sz="5400" b="1" dirty="0" smtClean="0"/>
              <a:t> </a:t>
            </a:r>
            <a:r>
              <a:rPr lang="en-US" sz="5400" b="1" dirty="0" smtClean="0"/>
              <a:t>ˈ</a:t>
            </a:r>
            <a:r>
              <a:rPr lang="en-US" sz="5400" b="1" dirty="0" err="1" smtClean="0"/>
              <a:t>aɪtə</a:t>
            </a:r>
            <a:r>
              <a:rPr lang="vi-VN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mz</a:t>
            </a:r>
            <a:r>
              <a:rPr lang="en-US" sz="4800" b="1" dirty="0" smtClean="0"/>
              <a:t>/ </a:t>
            </a:r>
            <a:endParaRPr lang="en-US" sz="5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08" y="1455591"/>
            <a:ext cx="2377201" cy="2004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4158512"/>
            <a:ext cx="2467817" cy="2103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62" y="4077730"/>
            <a:ext cx="2393229" cy="2184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01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12092" y="129220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smtClean="0">
                <a:solidFill>
                  <a:srgbClr val="AD4F0F"/>
                </a:solidFill>
              </a:rPr>
              <a:t>offering</a:t>
            </a:r>
            <a:r>
              <a:rPr lang="en-US" sz="6000" b="1" smtClean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6040" y="4909612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đ</a:t>
            </a:r>
            <a:r>
              <a:rPr lang="en-US" sz="5400" dirty="0" err="1" smtClean="0"/>
              <a:t>ồ</a:t>
            </a:r>
            <a:r>
              <a:rPr lang="en-US" sz="5400" dirty="0" smtClean="0"/>
              <a:t> </a:t>
            </a:r>
            <a:r>
              <a:rPr lang="en-US" sz="5400" dirty="0" err="1" smtClean="0"/>
              <a:t>thờ</a:t>
            </a:r>
            <a:r>
              <a:rPr lang="en-US" sz="5400" dirty="0" smtClean="0"/>
              <a:t> </a:t>
            </a:r>
            <a:r>
              <a:rPr lang="en-US" sz="5400" dirty="0" err="1" smtClean="0"/>
              <a:t>cúng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392204" y="3349222"/>
            <a:ext cx="2478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/ˈ</a:t>
            </a:r>
            <a:r>
              <a:rPr lang="en-US" sz="4800" b="1" dirty="0" err="1"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ɒfərɪŋ</a:t>
            </a:r>
            <a:r>
              <a:rPr lang="en-US" sz="4800" b="1" dirty="0"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121" y="1766887"/>
            <a:ext cx="5638800" cy="3781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0" y="1335734"/>
            <a:ext cx="78424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AD4F0F"/>
                </a:solidFill>
              </a:rPr>
              <a:t>a</a:t>
            </a:r>
            <a:r>
              <a:rPr lang="vi-VN" sz="6000" b="1" dirty="0" smtClean="0">
                <a:solidFill>
                  <a:srgbClr val="AD4F0F"/>
                </a:solidFill>
              </a:rPr>
              <a:t> bamboo pole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64119" y="3594590"/>
            <a:ext cx="4728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c</a:t>
            </a:r>
            <a:r>
              <a:rPr lang="vi-VN" sz="4800" dirty="0" smtClean="0"/>
              <a:t>ây nêu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9" y="1118933"/>
            <a:ext cx="4864859" cy="558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449860" y="24829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 smtClean="0"/>
              <a:t>/</a:t>
            </a:r>
            <a:r>
              <a:rPr lang="en-US" sz="5400" b="1" dirty="0" smtClean="0"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ə </a:t>
            </a:r>
            <a:r>
              <a:rPr lang="en-US" sz="5400" b="1" dirty="0" err="1" smtClean="0"/>
              <a:t>bæm</a:t>
            </a:r>
            <a:r>
              <a:rPr lang="en-US" sz="5400" b="1" dirty="0" err="1"/>
              <a:t>ˈbu</a:t>
            </a:r>
            <a:r>
              <a:rPr lang="en-US" sz="5400" b="1" dirty="0"/>
              <a:t>ː </a:t>
            </a:r>
            <a:r>
              <a:rPr lang="en-US" sz="5400" b="1" dirty="0" err="1"/>
              <a:t>pəʊl</a:t>
            </a:r>
            <a:r>
              <a:rPr lang="en-US" sz="5400" b="1" dirty="0" smtClean="0"/>
              <a:t>/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49659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39114" y="1554381"/>
            <a:ext cx="6468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chase away </a:t>
            </a:r>
            <a:r>
              <a:rPr lang="en-US" sz="7200" b="1" dirty="0" smtClean="0">
                <a:solidFill>
                  <a:srgbClr val="AD4F0F"/>
                </a:solidFill>
              </a:rPr>
              <a:t>(v)</a:t>
            </a:r>
            <a:endParaRPr lang="en-US" sz="72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598" y="4688679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xua</a:t>
            </a:r>
            <a:r>
              <a:rPr lang="en-US" sz="5400" dirty="0"/>
              <a:t> </a:t>
            </a:r>
            <a:r>
              <a:rPr lang="en-US" sz="5400" dirty="0" err="1"/>
              <a:t>đuổi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461110" y="3296454"/>
            <a:ext cx="3424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əˈweɪ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Content Placeholder 7" descr="205529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1615" y="180086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262" y="176527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dirty="0">
                <a:solidFill>
                  <a:srgbClr val="AD4F0F"/>
                </a:solidFill>
              </a:rPr>
              <a:t>p</a:t>
            </a:r>
            <a:r>
              <a:rPr lang="vi-VN" sz="5400" b="1" dirty="0" smtClean="0">
                <a:solidFill>
                  <a:srgbClr val="AD4F0F"/>
                </a:solidFill>
              </a:rPr>
              <a:t>ray for</a:t>
            </a:r>
            <a:r>
              <a:rPr lang="vi-VN" sz="5400" b="1" dirty="0">
                <a:solidFill>
                  <a:srgbClr val="AD4F0F"/>
                </a:solidFill>
              </a:rPr>
              <a:t> </a:t>
            </a:r>
            <a:r>
              <a:rPr lang="vi-VN" sz="5400" b="1" dirty="0" smtClean="0">
                <a:solidFill>
                  <a:srgbClr val="AD4F0F"/>
                </a:solidFill>
              </a:rPr>
              <a:t>(v.phr)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891" y="4599907"/>
            <a:ext cx="4712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cầu</a:t>
            </a:r>
            <a:r>
              <a:rPr lang="en-US" sz="5400" dirty="0"/>
              <a:t> </a:t>
            </a:r>
            <a:r>
              <a:rPr lang="en-US" sz="5400" dirty="0" err="1" smtClean="0"/>
              <a:t>nguyện</a:t>
            </a:r>
            <a:r>
              <a:rPr lang="vi-VN" sz="5400" dirty="0" smtClean="0"/>
              <a:t> </a:t>
            </a:r>
            <a:r>
              <a:rPr lang="vi-VN" sz="5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1055" y="3036558"/>
            <a:ext cx="28964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/</a:t>
            </a:r>
            <a:r>
              <a:rPr lang="en-US" sz="4800" b="1" dirty="0" err="1" smtClean="0"/>
              <a:t>preɪ</a:t>
            </a:r>
            <a:r>
              <a:rPr lang="vi-VN" sz="4800" b="1" dirty="0"/>
              <a:t> </a:t>
            </a:r>
            <a:r>
              <a:rPr lang="en-US" sz="4400" b="1" dirty="0" err="1"/>
              <a:t>fɔːr</a:t>
            </a:r>
            <a:r>
              <a:rPr lang="en-US" b="1" dirty="0"/>
              <a:t> </a:t>
            </a:r>
            <a:r>
              <a:rPr lang="en-US" sz="4800" b="1" dirty="0" smtClean="0"/>
              <a:t>/ </a:t>
            </a:r>
            <a:endParaRPr lang="en-US" sz="4800" b="1" dirty="0"/>
          </a:p>
        </p:txBody>
      </p:sp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9390" y="2139950"/>
            <a:ext cx="6074410" cy="3954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22148" y="133573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 smtClean="0">
                <a:solidFill>
                  <a:srgbClr val="AD4F0F"/>
                </a:solidFill>
              </a:rPr>
              <a:t>admire</a:t>
            </a:r>
            <a:r>
              <a:rPr lang="en-US" sz="5400" b="1" dirty="0" smtClean="0">
                <a:solidFill>
                  <a:srgbClr val="AD4F0F"/>
                </a:solidFill>
              </a:rPr>
              <a:t> </a:t>
            </a:r>
            <a:r>
              <a:rPr lang="en-US" sz="5400" b="1" dirty="0">
                <a:solidFill>
                  <a:srgbClr val="AD4F0F"/>
                </a:solidFill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7969" y="4037590"/>
            <a:ext cx="4050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+mj-lt"/>
              </a:rPr>
              <a:t>khâm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 smtClean="0">
                <a:latin typeface="+mj-lt"/>
              </a:rPr>
              <a:t>phục</a:t>
            </a:r>
            <a:r>
              <a:rPr lang="en-US" sz="4800" dirty="0" smtClean="0">
                <a:latin typeface="+mj-lt"/>
              </a:rPr>
              <a:t>, </a:t>
            </a:r>
            <a:r>
              <a:rPr lang="en-US" sz="4800" dirty="0" err="1" smtClean="0">
                <a:latin typeface="+mj-lt"/>
              </a:rPr>
              <a:t>ngưỡng</a:t>
            </a:r>
            <a:r>
              <a:rPr lang="en-US" sz="4800" dirty="0" smtClean="0">
                <a:latin typeface="+mj-lt"/>
              </a:rPr>
              <a:t> </a:t>
            </a:r>
            <a:r>
              <a:rPr lang="vi-VN" sz="48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mộ/ nhìn ngắm</a:t>
            </a:r>
            <a:endParaRPr lang="en-US" sz="4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8886" y="2848735"/>
            <a:ext cx="3066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/</a:t>
            </a:r>
            <a:r>
              <a:rPr lang="en-US" sz="4800" b="1" dirty="0" err="1"/>
              <a:t>ədˈmaɪər</a:t>
            </a:r>
            <a:r>
              <a:rPr lang="en-US" sz="4800" b="1" dirty="0"/>
              <a:t>/</a:t>
            </a:r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43270" y="2101850"/>
            <a:ext cx="5759450" cy="36410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8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169242" y="46692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AD4F0F"/>
                </a:solidFill>
              </a:rPr>
              <a:t>c</a:t>
            </a:r>
            <a:r>
              <a:rPr lang="vi-VN" sz="6000" b="1" dirty="0" smtClean="0">
                <a:solidFill>
                  <a:srgbClr val="AD4F0F"/>
                </a:solidFill>
              </a:rPr>
              <a:t>ustom (n)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55027" y="615339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dirty="0"/>
              <a:t>p</a:t>
            </a:r>
            <a:r>
              <a:rPr lang="vi-VN" sz="5400" dirty="0" smtClean="0"/>
              <a:t>hong tục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4995920" y="664001"/>
            <a:ext cx="3059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/>
              <a:t>/ˈ</a:t>
            </a:r>
            <a:r>
              <a:rPr lang="en-US" sz="5400" b="1" dirty="0" err="1" smtClean="0"/>
              <a:t>kʌstəm</a:t>
            </a:r>
            <a:r>
              <a:rPr lang="en-US" sz="5400" b="1" dirty="0"/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87" y="1827518"/>
            <a:ext cx="1127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/>
              <a:t>Ex: </a:t>
            </a:r>
            <a:r>
              <a:rPr lang="en-US" sz="4000" b="1" dirty="0" smtClean="0"/>
              <a:t>In </a:t>
            </a:r>
            <a:r>
              <a:rPr lang="en-US" sz="4000" b="1" dirty="0"/>
              <a:t>my country, it's the custom for women </a:t>
            </a:r>
            <a:endParaRPr lang="vi-VN" sz="4000" b="1" dirty="0" smtClean="0"/>
          </a:p>
          <a:p>
            <a:r>
              <a:rPr lang="en-US" sz="4000" b="1" dirty="0" smtClean="0"/>
              <a:t>to </a:t>
            </a:r>
            <a:r>
              <a:rPr lang="en-US" sz="4000" b="1" dirty="0"/>
              <a:t>get married in white.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25" y="2479589"/>
            <a:ext cx="3883185" cy="42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796136"/>
              </p:ext>
            </p:extLst>
          </p:nvPr>
        </p:nvGraphicFramePr>
        <p:xfrm>
          <a:off x="65901" y="66525"/>
          <a:ext cx="12126098" cy="67914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17025">
                  <a:extLst>
                    <a:ext uri="{9D8B030D-6E8A-4147-A177-3AD203B41FA5}">
                      <a16:colId xmlns:a16="http://schemas.microsoft.com/office/drawing/2014/main" val="232791253"/>
                    </a:ext>
                  </a:extLst>
                </a:gridCol>
                <a:gridCol w="2346024">
                  <a:extLst>
                    <a:ext uri="{9D8B030D-6E8A-4147-A177-3AD203B41FA5}">
                      <a16:colId xmlns:a16="http://schemas.microsoft.com/office/drawing/2014/main" val="3811186053"/>
                    </a:ext>
                  </a:extLst>
                </a:gridCol>
                <a:gridCol w="3391343">
                  <a:extLst>
                    <a:ext uri="{9D8B030D-6E8A-4147-A177-3AD203B41FA5}">
                      <a16:colId xmlns:a16="http://schemas.microsoft.com/office/drawing/2014/main" val="3697119995"/>
                    </a:ext>
                  </a:extLst>
                </a:gridCol>
                <a:gridCol w="2671706">
                  <a:extLst>
                    <a:ext uri="{9D8B030D-6E8A-4147-A177-3AD203B41FA5}">
                      <a16:colId xmlns:a16="http://schemas.microsoft.com/office/drawing/2014/main" val="2717720141"/>
                    </a:ext>
                  </a:extLst>
                </a:gridCol>
              </a:tblGrid>
              <a:tr h="610873">
                <a:tc>
                  <a:txBody>
                    <a:bodyPr/>
                    <a:lstStyle/>
                    <a:p>
                      <a:r>
                        <a:rPr lang="vi-VN" sz="3200" b="1" u="sng" dirty="0" smtClean="0">
                          <a:solidFill>
                            <a:srgbClr val="FF0000"/>
                          </a:solidFill>
                          <a:latin typeface="+mj-lt"/>
                        </a:rPr>
                        <a:t>*New words</a:t>
                      </a:r>
                      <a:endParaRPr lang="en-US" sz="3200" b="1" u="sng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4723"/>
                  </a:ext>
                </a:extLst>
              </a:tr>
              <a:tr h="11139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blooming flower (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n.phr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bông hoa đang nở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7. offering (n)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đồ thờ cúng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704"/>
                  </a:ext>
                </a:extLst>
              </a:tr>
              <a:tr h="1113946">
                <a:tc>
                  <a:txBody>
                    <a:bodyPr/>
                    <a:lstStyle/>
                    <a:p>
                      <a:r>
                        <a:rPr lang="vi-VN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a kumquat tree </a:t>
                      </a:r>
                      <a:endParaRPr lang="vi-VN" sz="32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n.phr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cây quất, </a:t>
                      </a:r>
                    </a:p>
                    <a:p>
                      <a:r>
                        <a:rPr lang="vi-VN" sz="3200" b="1" dirty="0" smtClean="0">
                          <a:latin typeface="+mj-lt"/>
                        </a:rPr>
                        <a:t>cây tắc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8. a bamboo pole </a:t>
                      </a:r>
                    </a:p>
                    <a:p>
                      <a:r>
                        <a:rPr lang="vi-VN" sz="3200" b="1" dirty="0" smtClean="0">
                          <a:latin typeface="+mj-lt"/>
                        </a:rPr>
                        <a:t>(n.phr)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cây nêu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35596"/>
                  </a:ext>
                </a:extLst>
              </a:tr>
              <a:tr h="1113946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3. peach blossom </a:t>
                      </a:r>
                    </a:p>
                    <a:p>
                      <a:r>
                        <a:rPr lang="vi-VN" sz="3200" b="1" dirty="0" smtClean="0">
                          <a:latin typeface="+mj-lt"/>
                        </a:rPr>
                        <a:t>(n.phr)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hoa đào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9. chase away (v.phr)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xua đuổi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753810"/>
                  </a:ext>
                </a:extLst>
              </a:tr>
              <a:tr h="1113946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4. an ornamental tree (n.phr)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cây cảnh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10. pray for (v.phr)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cầu nguyện cho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61233"/>
                  </a:ext>
                </a:extLst>
              </a:tr>
              <a:tr h="610873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5. decoration (n)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sự trang trí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11. admire (v)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nhìn ngắm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982429"/>
                  </a:ext>
                </a:extLst>
              </a:tr>
              <a:tr h="1113946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6. decorative items (n.phr)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những đồ vật trang trí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12. custom (n)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latin typeface="+mj-lt"/>
                        </a:rPr>
                        <a:t>phong tục</a:t>
                      </a:r>
                      <a:endParaRPr lang="en-US" sz="3200" b="1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74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17669" y="1543798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96286" y="2337049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7669" y="360847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42781" y="462734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</a:t>
            </a:r>
            <a:r>
              <a:rPr lang="en-US" b="1" smtClean="0">
                <a:solidFill>
                  <a:schemeClr val="tx1"/>
                </a:solidFill>
              </a:rPr>
              <a:t>PRACTICE</a:t>
            </a:r>
            <a:endParaRPr lang="en-GB" b="1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0311" y="1543798"/>
            <a:ext cx="6175461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Asking questions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2" y="2327907"/>
            <a:ext cx="6175461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3777" y="3171395"/>
            <a:ext cx="6171995" cy="12925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tick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(True) or F (False).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phrase with the correct pictures.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Complete the sentences with the verbs from the box.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0312" y="4646830"/>
            <a:ext cx="6175460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 Time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53583" y="1849901"/>
            <a:ext cx="1260660" cy="48714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35626" y="2645852"/>
            <a:ext cx="1260660" cy="96261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53583" y="3909194"/>
            <a:ext cx="1307155" cy="71815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7669" y="5490886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635627" y="4928070"/>
            <a:ext cx="1307155" cy="56281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0310" y="5410078"/>
            <a:ext cx="6175461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19"/>
            <a:ext cx="12192000" cy="724312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8174" y="-25096"/>
            <a:ext cx="559544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91285"/>
            <a:ext cx="418174" cy="12932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4" y="3928237"/>
            <a:ext cx="1892287" cy="176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Content Placeholder 7" descr="20552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799" y="801598"/>
            <a:ext cx="1779373" cy="1779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76" y="676430"/>
            <a:ext cx="1888054" cy="195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4371" y="3821750"/>
            <a:ext cx="2005163" cy="19447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3" y="3841352"/>
            <a:ext cx="1821128" cy="191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Content Placeholder 3" descr="the-truong-phu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386" y="3928237"/>
            <a:ext cx="1787156" cy="18382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372" y="716694"/>
            <a:ext cx="2097965" cy="186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5" y="3821750"/>
            <a:ext cx="2011835" cy="205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7114" y="2994242"/>
            <a:ext cx="2440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B050"/>
                </a:solidFill>
              </a:rPr>
              <a:t>p</a:t>
            </a:r>
            <a:r>
              <a:rPr lang="vi-VN" sz="2800" b="1" smtClean="0">
                <a:solidFill>
                  <a:srgbClr val="00B050"/>
                </a:solidFill>
              </a:rPr>
              <a:t>ray for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1280" y="2173357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1.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366667" y="2136546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2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491787" y="2139492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3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071833" y="2119306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4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380397" y="2136545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5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-11203" y="5535652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6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376885" y="5535652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7.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542986" y="5542950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8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964739" y="5535651"/>
            <a:ext cx="44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9.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9254986" y="5509246"/>
            <a:ext cx="83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10</a:t>
            </a:r>
            <a:r>
              <a:rPr lang="vi-VN" sz="2400" b="1" smtClean="0"/>
              <a:t>.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302461" y="2978034"/>
            <a:ext cx="271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c</a:t>
            </a:r>
            <a:r>
              <a:rPr lang="vi-VN" sz="2800" b="1" dirty="0" smtClean="0">
                <a:solidFill>
                  <a:srgbClr val="00B050"/>
                </a:solidFill>
              </a:rPr>
              <a:t>hase away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02892" y="2961826"/>
            <a:ext cx="271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b</a:t>
            </a:r>
            <a:r>
              <a:rPr lang="vi-VN" sz="2800" b="1" dirty="0" smtClean="0">
                <a:solidFill>
                  <a:srgbClr val="00B050"/>
                </a:solidFill>
              </a:rPr>
              <a:t>amboo pole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24025" y="2961826"/>
            <a:ext cx="271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</a:rPr>
              <a:t>admire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602384" y="2777159"/>
            <a:ext cx="2712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</a:rPr>
              <a:t>p</a:t>
            </a:r>
            <a:r>
              <a:rPr lang="vi-VN" sz="2800" b="1" dirty="0" smtClean="0">
                <a:solidFill>
                  <a:srgbClr val="00B050"/>
                </a:solidFill>
              </a:rPr>
              <a:t>each</a:t>
            </a:r>
          </a:p>
          <a:p>
            <a:pPr algn="ctr"/>
            <a:r>
              <a:rPr lang="vi-VN" sz="2800" b="1" dirty="0">
                <a:solidFill>
                  <a:srgbClr val="00B050"/>
                </a:solidFill>
              </a:rPr>
              <a:t>blossom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00914" y="5872971"/>
            <a:ext cx="2712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00B050"/>
                </a:solidFill>
              </a:rPr>
              <a:t>b</a:t>
            </a:r>
            <a:r>
              <a:rPr lang="vi-VN" sz="2800" b="1" smtClean="0">
                <a:solidFill>
                  <a:srgbClr val="00B050"/>
                </a:solidFill>
              </a:rPr>
              <a:t>looming</a:t>
            </a:r>
          </a:p>
          <a:p>
            <a:pPr algn="ctr"/>
            <a:r>
              <a:rPr lang="vi-VN" sz="2800" b="1" dirty="0">
                <a:solidFill>
                  <a:srgbClr val="00B050"/>
                </a:solidFill>
              </a:rPr>
              <a:t>flower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45376" y="5903893"/>
            <a:ext cx="2712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</a:rPr>
              <a:t>o</a:t>
            </a:r>
            <a:r>
              <a:rPr lang="vi-VN" sz="2800" b="1" dirty="0" smtClean="0">
                <a:solidFill>
                  <a:srgbClr val="00B050"/>
                </a:solidFill>
              </a:rPr>
              <a:t>rnamental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</a:rPr>
              <a:t>tree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73811" y="5903893"/>
            <a:ext cx="2712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</a:rPr>
              <a:t>kumquat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</a:rPr>
              <a:t>tree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75392" y="5948877"/>
            <a:ext cx="271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smtClean="0">
                <a:solidFill>
                  <a:srgbClr val="00B050"/>
                </a:solidFill>
              </a:rPr>
              <a:t>decoration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514824" y="5948877"/>
            <a:ext cx="271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</a:rPr>
              <a:t>offering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51" name="Content Placeholder 101"/>
          <p:cNvPicPr>
            <a:picLocks noGrp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451395" y="716693"/>
            <a:ext cx="1831370" cy="1877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Content Placeholder 99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530753" y="716693"/>
            <a:ext cx="1867596" cy="19292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234333"/>
            <a:ext cx="392196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5197637" y="2337892"/>
            <a:ext cx="6908282" cy="185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4400" dirty="0" smtClean="0">
                <a:sym typeface="+mn-ea"/>
              </a:rPr>
              <a:t>1. </a:t>
            </a:r>
            <a:r>
              <a:rPr lang="en-US" sz="4400" dirty="0" smtClean="0">
                <a:sym typeface="+mn-ea"/>
              </a:rPr>
              <a:t> </a:t>
            </a:r>
            <a:r>
              <a:rPr lang="en-US" sz="4400" dirty="0">
                <a:sym typeface="+mn-ea"/>
              </a:rPr>
              <a:t>What can you see in each picture? </a:t>
            </a:r>
          </a:p>
          <a:p>
            <a:pPr marL="0" indent="0">
              <a:buNone/>
            </a:pPr>
            <a:r>
              <a:rPr lang="vi-VN" sz="4400" dirty="0" smtClean="0">
                <a:sym typeface="+mn-ea"/>
              </a:rPr>
              <a:t>2. </a:t>
            </a:r>
            <a:r>
              <a:rPr lang="en-US" sz="4400" dirty="0" smtClean="0">
                <a:sym typeface="+mn-ea"/>
              </a:rPr>
              <a:t> </a:t>
            </a:r>
            <a:r>
              <a:rPr lang="en-US" sz="4400" dirty="0">
                <a:sym typeface="+mn-ea"/>
              </a:rPr>
              <a:t>Can you guess the places that the picture show?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0236"/>
            <a:ext cx="4162563" cy="503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562" y="1874480"/>
            <a:ext cx="749071" cy="501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91285"/>
            <a:ext cx="418174" cy="12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1" y="305723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33409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2314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9671" y="1833610"/>
            <a:ext cx="1054296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" y="1124201"/>
            <a:ext cx="12192000" cy="5853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Wow, this girl looks so cute.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 </a:t>
            </a:r>
            <a:r>
              <a:rPr lang="en-US" sz="2400" dirty="0" smtClean="0"/>
              <a:t>Yeah </a:t>
            </a:r>
            <a:r>
              <a:rPr lang="en-US" sz="2400" dirty="0"/>
              <a:t>... She’s my cousin. She’s at Sa </a:t>
            </a:r>
            <a:r>
              <a:rPr lang="en-US" sz="2400" dirty="0" smtClean="0"/>
              <a:t>Dec Flower Village</a:t>
            </a:r>
            <a:r>
              <a:rPr lang="en-US" sz="2400" dirty="0"/>
              <a:t>. Tet is coming soon, so many </a:t>
            </a:r>
            <a:endParaRPr lang="vi-VN" sz="2400" dirty="0" smtClean="0"/>
          </a:p>
          <a:p>
            <a:pPr algn="just">
              <a:lnSpc>
                <a:spcPct val="120000"/>
              </a:lnSpc>
            </a:pPr>
            <a:r>
              <a:rPr lang="en-US" sz="2400" dirty="0" smtClean="0"/>
              <a:t>people </a:t>
            </a:r>
            <a:r>
              <a:rPr lang="en-US" sz="2400" dirty="0"/>
              <a:t>visit </a:t>
            </a:r>
            <a:r>
              <a:rPr lang="en-US" sz="2400" dirty="0" smtClean="0"/>
              <a:t>flower villages </a:t>
            </a:r>
            <a:r>
              <a:rPr lang="en-US" sz="2400" dirty="0"/>
              <a:t>to take pictures with the blooming flowers.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</a:t>
            </a:r>
            <a:r>
              <a:rPr lang="en-US" sz="2400" dirty="0" smtClean="0"/>
              <a:t>Oh</a:t>
            </a:r>
            <a:r>
              <a:rPr lang="en-US" sz="2400" dirty="0"/>
              <a:t>, I’m fond of admiring the flowers. </a:t>
            </a:r>
            <a:r>
              <a:rPr lang="en-US" sz="2400" dirty="0" smtClean="0"/>
              <a:t>Does your family </a:t>
            </a:r>
            <a:r>
              <a:rPr lang="en-US" sz="2400" dirty="0"/>
              <a:t>visit places like this too?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</a:t>
            </a:r>
            <a:r>
              <a:rPr lang="en-US" sz="2400" dirty="0"/>
              <a:t> </a:t>
            </a:r>
            <a:r>
              <a:rPr lang="en-US" sz="2400" dirty="0" smtClean="0"/>
              <a:t>Yes</a:t>
            </a:r>
            <a:r>
              <a:rPr lang="en-US" sz="2400" dirty="0"/>
              <a:t>, we do. We usually visit </a:t>
            </a:r>
            <a:r>
              <a:rPr lang="vi-VN" sz="2400" dirty="0" err="1"/>
              <a:t>N</a:t>
            </a:r>
            <a:r>
              <a:rPr lang="en-US" sz="2400" dirty="0" smtClean="0"/>
              <a:t>hat </a:t>
            </a:r>
            <a:r>
              <a:rPr lang="en-US" sz="2400" dirty="0"/>
              <a:t>Tan </a:t>
            </a:r>
            <a:r>
              <a:rPr lang="en-US" sz="2400" dirty="0" smtClean="0"/>
              <a:t>Village to </a:t>
            </a:r>
            <a:r>
              <a:rPr lang="en-US" sz="2400" dirty="0"/>
              <a:t>buy kumquat trees and peach blossoms.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I see flowers and ornamental </a:t>
            </a:r>
            <a:r>
              <a:rPr lang="en-US" sz="2400" dirty="0" smtClean="0"/>
              <a:t>trees everywhere </a:t>
            </a:r>
            <a:r>
              <a:rPr lang="en-US" sz="2400" dirty="0"/>
              <a:t>these days. What are they for?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</a:t>
            </a:r>
            <a:r>
              <a:rPr lang="en-US" sz="2400" dirty="0"/>
              <a:t> We, Vietnamese, use plants and </a:t>
            </a:r>
            <a:r>
              <a:rPr lang="en-US" sz="2400" dirty="0" smtClean="0"/>
              <a:t>flowers for </a:t>
            </a:r>
            <a:r>
              <a:rPr lang="en-US" sz="2400" dirty="0"/>
              <a:t>decorations and for oﬀerings. They are </a:t>
            </a:r>
            <a:r>
              <a:rPr lang="en-US" sz="2400" dirty="0" smtClean="0"/>
              <a:t>an important </a:t>
            </a:r>
            <a:r>
              <a:rPr lang="en-US" sz="2400" dirty="0"/>
              <a:t>part of our Tet tradition.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what’s that tall tree in the photo?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</a:t>
            </a:r>
            <a:r>
              <a:rPr lang="en-US" sz="2400" dirty="0"/>
              <a:t> Well, it’s actually a bamboo </a:t>
            </a:r>
            <a:r>
              <a:rPr lang="en-US" sz="2400" dirty="0" smtClean="0"/>
              <a:t>pole. People </a:t>
            </a:r>
            <a:r>
              <a:rPr lang="en-US" sz="2400" dirty="0"/>
              <a:t>place it in the yard of </a:t>
            </a:r>
            <a:r>
              <a:rPr lang="en-US" sz="2400" dirty="0" smtClean="0"/>
              <a:t>the communal </a:t>
            </a:r>
            <a:r>
              <a:rPr lang="en-US" sz="2400" dirty="0"/>
              <a:t>house. They hang </a:t>
            </a:r>
            <a:r>
              <a:rPr lang="en-US" sz="2400" dirty="0" smtClean="0"/>
              <a:t>decorative items </a:t>
            </a:r>
            <a:r>
              <a:rPr lang="en-US" sz="2400" dirty="0"/>
              <a:t>like small bells and lanterns on </a:t>
            </a:r>
            <a:r>
              <a:rPr lang="en-US" sz="2400" dirty="0" smtClean="0"/>
              <a:t>it. They </a:t>
            </a:r>
            <a:r>
              <a:rPr lang="en-US" sz="2400" dirty="0"/>
              <a:t>want to chase away bad luck </a:t>
            </a:r>
            <a:r>
              <a:rPr lang="en-US" sz="2400" dirty="0" smtClean="0"/>
              <a:t>and pray </a:t>
            </a:r>
            <a:r>
              <a:rPr lang="en-US" sz="2400" dirty="0"/>
              <a:t>for a lucky </a:t>
            </a:r>
            <a:r>
              <a:rPr lang="vi-VN" sz="2400" dirty="0" smtClean="0"/>
              <a:t>N</a:t>
            </a:r>
            <a:r>
              <a:rPr lang="en-US" sz="2400" dirty="0" err="1" smtClean="0"/>
              <a:t>ew</a:t>
            </a:r>
            <a:r>
              <a:rPr lang="en-US" sz="2400" dirty="0" smtClean="0"/>
              <a:t> </a:t>
            </a:r>
            <a:r>
              <a:rPr lang="vi-VN" sz="2400" dirty="0"/>
              <a:t>Y</a:t>
            </a:r>
            <a:r>
              <a:rPr lang="en-US" sz="2400" dirty="0" smtClean="0"/>
              <a:t>ear</a:t>
            </a:r>
            <a:r>
              <a:rPr lang="en-US" sz="24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Interesting! I didn’t know that.</a:t>
            </a:r>
          </a:p>
        </p:txBody>
      </p:sp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077" y="296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1" y="305723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33409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2314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9671" y="1833610"/>
            <a:ext cx="1054296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" y="1124201"/>
            <a:ext cx="12192000" cy="5853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Wow, this girl looks so cute.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 </a:t>
            </a:r>
            <a:r>
              <a:rPr lang="en-US" sz="2400" dirty="0" smtClean="0"/>
              <a:t>Yeah </a:t>
            </a:r>
            <a:r>
              <a:rPr lang="en-US" sz="2400" dirty="0"/>
              <a:t>... She’s my cousin. She’s at Sa </a:t>
            </a:r>
            <a:r>
              <a:rPr lang="en-US" sz="2400" dirty="0" smtClean="0"/>
              <a:t>Dec Flower Village</a:t>
            </a:r>
            <a:r>
              <a:rPr lang="en-US" sz="2400" dirty="0"/>
              <a:t>. Tet is coming soon, so many </a:t>
            </a:r>
            <a:endParaRPr lang="vi-VN" sz="2400" dirty="0" smtClean="0"/>
          </a:p>
          <a:p>
            <a:pPr algn="just">
              <a:lnSpc>
                <a:spcPct val="120000"/>
              </a:lnSpc>
            </a:pPr>
            <a:r>
              <a:rPr lang="en-US" sz="2400" dirty="0" smtClean="0"/>
              <a:t>people </a:t>
            </a:r>
            <a:r>
              <a:rPr lang="en-US" sz="2400" dirty="0"/>
              <a:t>visit </a:t>
            </a:r>
            <a:r>
              <a:rPr lang="en-US" sz="2400" dirty="0" smtClean="0"/>
              <a:t>flower villages </a:t>
            </a:r>
            <a:r>
              <a:rPr lang="en-US" sz="2400" dirty="0"/>
              <a:t>to take pictures with the </a:t>
            </a:r>
            <a:r>
              <a:rPr lang="en-US" sz="2400" u="sng" dirty="0">
                <a:solidFill>
                  <a:srgbClr val="FF0000"/>
                </a:solidFill>
              </a:rPr>
              <a:t>blooming flowers</a:t>
            </a:r>
            <a:r>
              <a:rPr lang="en-US" sz="24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</a:t>
            </a:r>
            <a:r>
              <a:rPr lang="en-US" sz="2400" dirty="0" smtClean="0"/>
              <a:t>Oh</a:t>
            </a:r>
            <a:r>
              <a:rPr lang="en-US" sz="2400" dirty="0"/>
              <a:t>, I’m fond of </a:t>
            </a:r>
            <a:r>
              <a:rPr lang="en-US" sz="2400" u="sng" dirty="0">
                <a:solidFill>
                  <a:srgbClr val="FF0000"/>
                </a:solidFill>
              </a:rPr>
              <a:t>admiring</a:t>
            </a:r>
            <a:r>
              <a:rPr lang="en-US" sz="2400" dirty="0"/>
              <a:t> the flowers. </a:t>
            </a:r>
            <a:r>
              <a:rPr lang="en-US" sz="2400" dirty="0" smtClean="0"/>
              <a:t>Does your family </a:t>
            </a:r>
            <a:r>
              <a:rPr lang="en-US" sz="2400" dirty="0"/>
              <a:t>visit places like this too?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</a:t>
            </a:r>
            <a:r>
              <a:rPr lang="en-US" sz="2400" dirty="0"/>
              <a:t> </a:t>
            </a:r>
            <a:r>
              <a:rPr lang="en-US" sz="2400" dirty="0" smtClean="0"/>
              <a:t>Yes</a:t>
            </a:r>
            <a:r>
              <a:rPr lang="en-US" sz="2400" dirty="0"/>
              <a:t>, we do. We usually visit </a:t>
            </a:r>
            <a:r>
              <a:rPr lang="vi-VN" sz="2400" dirty="0" err="1"/>
              <a:t>N</a:t>
            </a:r>
            <a:r>
              <a:rPr lang="en-US" sz="2400" dirty="0" smtClean="0"/>
              <a:t>hat </a:t>
            </a:r>
            <a:r>
              <a:rPr lang="en-US" sz="2400" dirty="0"/>
              <a:t>Tan </a:t>
            </a:r>
            <a:r>
              <a:rPr lang="en-US" sz="2400" dirty="0" smtClean="0"/>
              <a:t>Village to </a:t>
            </a:r>
            <a:r>
              <a:rPr lang="en-US" sz="2400" dirty="0"/>
              <a:t>buy </a:t>
            </a:r>
            <a:r>
              <a:rPr lang="en-US" sz="2400" u="sng" dirty="0">
                <a:solidFill>
                  <a:srgbClr val="FF0000"/>
                </a:solidFill>
              </a:rPr>
              <a:t>kumquat trees </a:t>
            </a:r>
            <a:r>
              <a:rPr lang="en-US" sz="2400" dirty="0"/>
              <a:t>and </a:t>
            </a:r>
            <a:r>
              <a:rPr lang="en-US" sz="2400" u="sng" dirty="0">
                <a:solidFill>
                  <a:srgbClr val="FF0000"/>
                </a:solidFill>
              </a:rPr>
              <a:t>peach blossoms</a:t>
            </a:r>
            <a:r>
              <a:rPr lang="en-US" sz="24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I see flowers and </a:t>
            </a:r>
            <a:r>
              <a:rPr lang="en-US" sz="2400" u="sng" dirty="0">
                <a:solidFill>
                  <a:srgbClr val="FF0000"/>
                </a:solidFill>
              </a:rPr>
              <a:t>ornamental </a:t>
            </a:r>
            <a:r>
              <a:rPr lang="en-US" sz="2400" u="sng" dirty="0" smtClean="0">
                <a:solidFill>
                  <a:srgbClr val="FF0000"/>
                </a:solidFill>
              </a:rPr>
              <a:t>trees </a:t>
            </a:r>
            <a:r>
              <a:rPr lang="en-US" sz="2400" dirty="0" smtClean="0"/>
              <a:t>everywhere </a:t>
            </a:r>
            <a:r>
              <a:rPr lang="en-US" sz="2400" dirty="0"/>
              <a:t>these days. What are they for?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</a:t>
            </a:r>
            <a:r>
              <a:rPr lang="en-US" sz="2400" dirty="0"/>
              <a:t> We, Vietnamese, use plants and </a:t>
            </a:r>
            <a:r>
              <a:rPr lang="en-US" sz="2400" dirty="0" smtClean="0"/>
              <a:t>flowers for </a:t>
            </a:r>
            <a:r>
              <a:rPr lang="en-US" sz="2400" u="sng" dirty="0">
                <a:solidFill>
                  <a:srgbClr val="FF0000"/>
                </a:solidFill>
              </a:rPr>
              <a:t>decorations</a:t>
            </a:r>
            <a:r>
              <a:rPr lang="en-US" sz="2400" dirty="0"/>
              <a:t> and for </a:t>
            </a:r>
            <a:r>
              <a:rPr lang="en-US" sz="2400" u="sng" dirty="0">
                <a:solidFill>
                  <a:srgbClr val="FF0000"/>
                </a:solidFill>
              </a:rPr>
              <a:t>oﬀerings</a:t>
            </a:r>
            <a:r>
              <a:rPr lang="en-US" sz="2400" dirty="0"/>
              <a:t>. They are </a:t>
            </a:r>
            <a:r>
              <a:rPr lang="en-US" sz="2400" dirty="0" smtClean="0"/>
              <a:t>an important </a:t>
            </a:r>
            <a:r>
              <a:rPr lang="en-US" sz="2400" dirty="0"/>
              <a:t>part of our Tet tradition.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what’s that tall tree in the photo?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 err="1"/>
              <a:t>Trang</a:t>
            </a:r>
            <a:r>
              <a:rPr lang="en-US" sz="2400" b="1" i="1" dirty="0"/>
              <a:t>:</a:t>
            </a:r>
            <a:r>
              <a:rPr lang="en-US" sz="2400" dirty="0"/>
              <a:t> Well, it’s actually </a:t>
            </a:r>
            <a:r>
              <a:rPr lang="en-US" sz="2400" u="sng" dirty="0">
                <a:solidFill>
                  <a:srgbClr val="FF0000"/>
                </a:solidFill>
              </a:rPr>
              <a:t>a bamboo </a:t>
            </a:r>
            <a:r>
              <a:rPr lang="en-US" sz="2400" u="sng" dirty="0" smtClean="0">
                <a:solidFill>
                  <a:srgbClr val="FF0000"/>
                </a:solidFill>
              </a:rPr>
              <a:t>pole</a:t>
            </a:r>
            <a:r>
              <a:rPr lang="en-US" sz="2400" dirty="0" smtClean="0"/>
              <a:t>. People </a:t>
            </a:r>
            <a:r>
              <a:rPr lang="en-US" sz="2400" dirty="0"/>
              <a:t>place it in the yard of </a:t>
            </a:r>
            <a:r>
              <a:rPr lang="en-US" sz="2400" dirty="0" smtClean="0"/>
              <a:t>the communal </a:t>
            </a:r>
            <a:r>
              <a:rPr lang="en-US" sz="2400" dirty="0"/>
              <a:t>house. They hang </a:t>
            </a:r>
            <a:r>
              <a:rPr lang="en-US" sz="2400" u="sng" dirty="0" smtClean="0">
                <a:solidFill>
                  <a:srgbClr val="FF0000"/>
                </a:solidFill>
              </a:rPr>
              <a:t>decorative items </a:t>
            </a:r>
            <a:r>
              <a:rPr lang="en-US" sz="2400" dirty="0"/>
              <a:t>like small bells and </a:t>
            </a:r>
            <a:r>
              <a:rPr lang="en-US" sz="2400" u="sng" dirty="0">
                <a:solidFill>
                  <a:srgbClr val="FF0000"/>
                </a:solidFill>
              </a:rPr>
              <a:t>lanterns</a:t>
            </a:r>
            <a:r>
              <a:rPr lang="en-US" sz="2400" dirty="0"/>
              <a:t> on </a:t>
            </a:r>
            <a:r>
              <a:rPr lang="en-US" sz="2400" dirty="0" smtClean="0"/>
              <a:t>it. They </a:t>
            </a:r>
            <a:r>
              <a:rPr lang="en-US" sz="2400" dirty="0"/>
              <a:t>want to </a:t>
            </a:r>
            <a:r>
              <a:rPr lang="en-US" sz="2400" u="sng" dirty="0">
                <a:solidFill>
                  <a:srgbClr val="FF0000"/>
                </a:solidFill>
              </a:rPr>
              <a:t>chase away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u="sng" dirty="0">
                <a:solidFill>
                  <a:srgbClr val="FF0000"/>
                </a:solidFill>
              </a:rPr>
              <a:t>bad luck </a:t>
            </a:r>
            <a:r>
              <a:rPr lang="en-US" sz="2400" dirty="0" smtClean="0"/>
              <a:t>and </a:t>
            </a:r>
            <a:r>
              <a:rPr lang="en-US" sz="2400" u="sng" dirty="0" smtClean="0">
                <a:solidFill>
                  <a:srgbClr val="FF0000"/>
                </a:solidFill>
              </a:rPr>
              <a:t>pray </a:t>
            </a:r>
            <a:r>
              <a:rPr lang="en-US" sz="2400" u="sng" dirty="0">
                <a:solidFill>
                  <a:srgbClr val="FF0000"/>
                </a:solidFill>
              </a:rPr>
              <a:t>for </a:t>
            </a:r>
            <a:r>
              <a:rPr lang="en-US" sz="2400" dirty="0"/>
              <a:t>a lucky </a:t>
            </a:r>
            <a:r>
              <a:rPr lang="vi-VN" sz="2400" dirty="0" smtClean="0"/>
              <a:t>N</a:t>
            </a:r>
            <a:r>
              <a:rPr lang="en-US" sz="2400" dirty="0" err="1" smtClean="0"/>
              <a:t>ew</a:t>
            </a:r>
            <a:r>
              <a:rPr lang="en-US" sz="2400" dirty="0" smtClean="0"/>
              <a:t> </a:t>
            </a:r>
            <a:r>
              <a:rPr lang="vi-VN" sz="2400" dirty="0"/>
              <a:t>Y</a:t>
            </a:r>
            <a:r>
              <a:rPr lang="en-US" sz="2400" dirty="0" smtClean="0"/>
              <a:t>ear</a:t>
            </a:r>
            <a:r>
              <a:rPr lang="en-US" sz="24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/>
              <a:t>Elena:</a:t>
            </a:r>
            <a:r>
              <a:rPr lang="en-US" sz="2400" dirty="0"/>
              <a:t> Interesting! I didn’t know that.</a:t>
            </a:r>
          </a:p>
        </p:txBody>
      </p:sp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077" y="296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31" y="-7619"/>
            <a:ext cx="12192000" cy="826226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08603" y="854235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209" y="854235"/>
            <a:ext cx="87049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tick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(True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389" y="7515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9353" y="373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76138"/>
              </p:ext>
            </p:extLst>
          </p:nvPr>
        </p:nvGraphicFramePr>
        <p:xfrm>
          <a:off x="269353" y="1459481"/>
          <a:ext cx="11836566" cy="5090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9047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210956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10656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438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Sentences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T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F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1. Elena and Trang are at Sa Dec Flower Village.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2. Many people visit ﬂower villages to take photos.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921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3. </a:t>
                      </a:r>
                      <a:r>
                        <a:rPr lang="en-US" sz="3200" dirty="0" err="1" smtClean="0">
                          <a:latin typeface="+mn-lt"/>
                        </a:rPr>
                        <a:t>Trang’s</a:t>
                      </a:r>
                      <a:r>
                        <a:rPr lang="en-US" sz="3200" dirty="0" smtClean="0">
                          <a:latin typeface="+mn-lt"/>
                        </a:rPr>
                        <a:t> family usually buys kumquat trees and peach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blossoms at </a:t>
                      </a:r>
                      <a:r>
                        <a:rPr lang="en-US" sz="3200" dirty="0" err="1" smtClean="0">
                          <a:latin typeface="+mn-lt"/>
                        </a:rPr>
                        <a:t>Nhat</a:t>
                      </a:r>
                      <a:r>
                        <a:rPr lang="en-US" sz="3200" dirty="0" smtClean="0">
                          <a:latin typeface="+mn-lt"/>
                        </a:rPr>
                        <a:t> Tan Village.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4. Flowers are not part of any Vietnamese traditions.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921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5. People decorate bamboo poles with small bells and lanterns for New Years.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0717" y="218985"/>
            <a:ext cx="2131988" cy="11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31" y="-7619"/>
            <a:ext cx="12192000" cy="826226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08603" y="854235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209" y="854235"/>
            <a:ext cx="87049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tick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(True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389" y="7515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9353" y="373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03575"/>
              </p:ext>
            </p:extLst>
          </p:nvPr>
        </p:nvGraphicFramePr>
        <p:xfrm>
          <a:off x="269353" y="1459481"/>
          <a:ext cx="11836566" cy="5090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9047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210956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10656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438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Sentences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T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+mn-lt"/>
                        </a:rPr>
                        <a:t>F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1. Elena and Trang are at </a:t>
                      </a:r>
                      <a:r>
                        <a:rPr lang="en-US" sz="3200" u="sng" dirty="0" smtClean="0">
                          <a:latin typeface="+mn-lt"/>
                        </a:rPr>
                        <a:t>Sa Dec Flower Village</a:t>
                      </a:r>
                      <a:r>
                        <a:rPr lang="en-US" sz="3200" dirty="0" smtClean="0">
                          <a:latin typeface="+mn-lt"/>
                        </a:rPr>
                        <a:t>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2. </a:t>
                      </a:r>
                      <a:r>
                        <a:rPr lang="en-US" sz="3200" u="sng" dirty="0" smtClean="0">
                          <a:latin typeface="+mn-lt"/>
                        </a:rPr>
                        <a:t>Many people </a:t>
                      </a:r>
                      <a:r>
                        <a:rPr lang="en-US" sz="3200" dirty="0" smtClean="0">
                          <a:latin typeface="+mn-lt"/>
                        </a:rPr>
                        <a:t>visit </a:t>
                      </a:r>
                      <a:r>
                        <a:rPr lang="en-US" sz="3200" u="sng" dirty="0" smtClean="0">
                          <a:latin typeface="+mn-lt"/>
                        </a:rPr>
                        <a:t>ﬂower villages </a:t>
                      </a:r>
                      <a:r>
                        <a:rPr lang="en-US" sz="3200" dirty="0" smtClean="0">
                          <a:latin typeface="+mn-lt"/>
                        </a:rPr>
                        <a:t>to </a:t>
                      </a:r>
                      <a:r>
                        <a:rPr lang="en-US" sz="3200" u="sng" dirty="0" smtClean="0">
                          <a:latin typeface="+mn-lt"/>
                        </a:rPr>
                        <a:t>take photos</a:t>
                      </a:r>
                      <a:r>
                        <a:rPr lang="en-US" sz="3200" dirty="0" smtClean="0">
                          <a:latin typeface="+mn-lt"/>
                        </a:rPr>
                        <a:t>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921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3. </a:t>
                      </a:r>
                      <a:r>
                        <a:rPr lang="en-US" sz="3200" u="sng" dirty="0" err="1" smtClean="0">
                          <a:latin typeface="+mn-lt"/>
                        </a:rPr>
                        <a:t>Trang’s</a:t>
                      </a:r>
                      <a:r>
                        <a:rPr lang="en-US" sz="3200" u="sng" dirty="0" smtClean="0">
                          <a:latin typeface="+mn-lt"/>
                        </a:rPr>
                        <a:t> family </a:t>
                      </a:r>
                      <a:r>
                        <a:rPr lang="en-US" sz="3200" dirty="0" smtClean="0">
                          <a:latin typeface="+mn-lt"/>
                        </a:rPr>
                        <a:t>usually buys </a:t>
                      </a:r>
                      <a:r>
                        <a:rPr lang="en-US" sz="3200" u="sng" dirty="0" smtClean="0">
                          <a:latin typeface="+mn-lt"/>
                        </a:rPr>
                        <a:t>kumquat trees </a:t>
                      </a:r>
                      <a:r>
                        <a:rPr lang="en-US" sz="3200" dirty="0" smtClean="0">
                          <a:latin typeface="+mn-lt"/>
                        </a:rPr>
                        <a:t>and </a:t>
                      </a:r>
                      <a:r>
                        <a:rPr lang="en-US" sz="3200" u="sng" dirty="0" smtClean="0">
                          <a:latin typeface="+mn-lt"/>
                        </a:rPr>
                        <a:t>peach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u="sng" dirty="0" smtClean="0">
                          <a:latin typeface="+mn-lt"/>
                        </a:rPr>
                        <a:t>blossoms</a:t>
                      </a:r>
                      <a:r>
                        <a:rPr lang="en-US" sz="3200" dirty="0" smtClean="0">
                          <a:latin typeface="+mn-lt"/>
                        </a:rPr>
                        <a:t> at </a:t>
                      </a:r>
                      <a:r>
                        <a:rPr lang="en-US" sz="3200" u="sng" dirty="0" err="1" smtClean="0">
                          <a:latin typeface="+mn-lt"/>
                        </a:rPr>
                        <a:t>Nhat</a:t>
                      </a:r>
                      <a:r>
                        <a:rPr lang="en-US" sz="3200" u="sng" dirty="0" smtClean="0">
                          <a:latin typeface="+mn-lt"/>
                        </a:rPr>
                        <a:t> Tan Village</a:t>
                      </a:r>
                      <a:r>
                        <a:rPr lang="en-US" sz="3200" dirty="0" smtClean="0">
                          <a:latin typeface="+mn-lt"/>
                        </a:rPr>
                        <a:t>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4. </a:t>
                      </a:r>
                      <a:r>
                        <a:rPr lang="en-US" sz="3200" u="sng" dirty="0" smtClean="0">
                          <a:latin typeface="+mn-lt"/>
                        </a:rPr>
                        <a:t>Flowers</a:t>
                      </a:r>
                      <a:r>
                        <a:rPr lang="en-US" sz="3200" dirty="0" smtClean="0">
                          <a:latin typeface="+mn-lt"/>
                        </a:rPr>
                        <a:t> are not part of any </a:t>
                      </a:r>
                      <a:r>
                        <a:rPr lang="en-US" sz="3200" u="sng" dirty="0" smtClean="0">
                          <a:latin typeface="+mn-lt"/>
                        </a:rPr>
                        <a:t>Vietnamese traditions</a:t>
                      </a:r>
                      <a:r>
                        <a:rPr lang="en-US" sz="3200" dirty="0" smtClean="0">
                          <a:latin typeface="+mn-lt"/>
                        </a:rPr>
                        <a:t>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921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5. People decorate </a:t>
                      </a:r>
                      <a:r>
                        <a:rPr lang="en-US" sz="3200" u="sng" dirty="0" smtClean="0">
                          <a:latin typeface="+mn-lt"/>
                        </a:rPr>
                        <a:t>bamboo poles </a:t>
                      </a:r>
                      <a:r>
                        <a:rPr lang="en-US" sz="3200" dirty="0" smtClean="0">
                          <a:latin typeface="+mn-lt"/>
                        </a:rPr>
                        <a:t>with </a:t>
                      </a:r>
                      <a:r>
                        <a:rPr lang="en-US" sz="3200" u="sng" dirty="0" smtClean="0">
                          <a:latin typeface="+mn-lt"/>
                        </a:rPr>
                        <a:t>small bells </a:t>
                      </a:r>
                      <a:r>
                        <a:rPr lang="en-US" sz="3200" dirty="0" smtClean="0">
                          <a:latin typeface="+mn-lt"/>
                        </a:rPr>
                        <a:t>and </a:t>
                      </a:r>
                      <a:r>
                        <a:rPr lang="en-US" sz="3200" u="sng" dirty="0" smtClean="0">
                          <a:latin typeface="+mn-lt"/>
                        </a:rPr>
                        <a:t>lanterns</a:t>
                      </a:r>
                      <a:r>
                        <a:rPr lang="en-US" sz="3200" dirty="0" smtClean="0">
                          <a:latin typeface="+mn-lt"/>
                        </a:rPr>
                        <a:t> for </a:t>
                      </a:r>
                      <a:r>
                        <a:rPr lang="en-US" sz="3200" u="sng" dirty="0" smtClean="0">
                          <a:latin typeface="+mn-lt"/>
                        </a:rPr>
                        <a:t>New Years</a:t>
                      </a:r>
                      <a:r>
                        <a:rPr lang="en-US" sz="3200" dirty="0" smtClean="0">
                          <a:latin typeface="+mn-lt"/>
                        </a:rPr>
                        <a:t>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0717" y="218985"/>
            <a:ext cx="2131988" cy="11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5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6014" y="12270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8620" y="122701"/>
            <a:ext cx="870491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tick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(True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020" y="-8922"/>
            <a:ext cx="326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58277"/>
              </p:ext>
            </p:extLst>
          </p:nvPr>
        </p:nvGraphicFramePr>
        <p:xfrm>
          <a:off x="113212" y="669774"/>
          <a:ext cx="11868863" cy="1751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8731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984068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896064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627786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+mn-lt"/>
                        </a:rPr>
                        <a:t>Sentences</a:t>
                      </a:r>
                      <a:endParaRPr lang="en-US" sz="5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+mn-lt"/>
                        </a:rPr>
                        <a:t>T</a:t>
                      </a:r>
                      <a:endParaRPr lang="en-US" sz="5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+mn-lt"/>
                        </a:rPr>
                        <a:t>F</a:t>
                      </a:r>
                      <a:endParaRPr lang="en-US" sz="5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836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dirty="0" smtClean="0">
                          <a:latin typeface="+mn-lt"/>
                        </a:rPr>
                        <a:t>1</a:t>
                      </a:r>
                      <a:r>
                        <a:rPr lang="en-US" sz="4000" smtClean="0">
                          <a:latin typeface="+mn-lt"/>
                        </a:rPr>
                        <a:t>. Elena and Trang are at Sa Dec Flower Village.</a:t>
                      </a:r>
                      <a:endParaRPr lang="en-US" sz="4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671" y="1704724"/>
            <a:ext cx="596986" cy="53106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3197" y="1697381"/>
            <a:ext cx="9805865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FF0000"/>
                </a:solidFill>
              </a:rPr>
              <a:t>1. </a:t>
            </a:r>
            <a:r>
              <a:rPr lang="en-US" sz="3600" dirty="0" err="1" smtClean="0">
                <a:solidFill>
                  <a:srgbClr val="FF0000"/>
                </a:solidFill>
              </a:rPr>
              <a:t>Trang’s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cousin is at Sa Dec Flower 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Village.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3206" y="2410469"/>
            <a:ext cx="11868863" cy="531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Trang: Yeah ... She’s my </a:t>
            </a:r>
            <a:r>
              <a:rPr lang="en-US" sz="3600" u="sng" dirty="0">
                <a:solidFill>
                  <a:schemeClr val="tx1"/>
                </a:solidFill>
              </a:rPr>
              <a:t>cousin</a:t>
            </a:r>
            <a:r>
              <a:rPr lang="en-US" sz="3600" dirty="0">
                <a:solidFill>
                  <a:schemeClr val="tx1"/>
                </a:solidFill>
              </a:rPr>
              <a:t>. She’s at </a:t>
            </a:r>
            <a:r>
              <a:rPr lang="en-US" sz="3600" u="sng" dirty="0">
                <a:solidFill>
                  <a:schemeClr val="tx1"/>
                </a:solidFill>
              </a:rPr>
              <a:t>Sa Dec Flower Village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336978"/>
              </p:ext>
            </p:extLst>
          </p:nvPr>
        </p:nvGraphicFramePr>
        <p:xfrm>
          <a:off x="113200" y="2404215"/>
          <a:ext cx="11868864" cy="751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7439">
                  <a:extLst>
                    <a:ext uri="{9D8B030D-6E8A-4147-A177-3AD203B41FA5}">
                      <a16:colId xmlns:a16="http://schemas.microsoft.com/office/drawing/2014/main" val="2334634390"/>
                    </a:ext>
                  </a:extLst>
                </a:gridCol>
                <a:gridCol w="984069">
                  <a:extLst>
                    <a:ext uri="{9D8B030D-6E8A-4147-A177-3AD203B41FA5}">
                      <a16:colId xmlns:a16="http://schemas.microsoft.com/office/drawing/2014/main" val="1916343673"/>
                    </a:ext>
                  </a:extLst>
                </a:gridCol>
                <a:gridCol w="887356">
                  <a:extLst>
                    <a:ext uri="{9D8B030D-6E8A-4147-A177-3AD203B41FA5}">
                      <a16:colId xmlns:a16="http://schemas.microsoft.com/office/drawing/2014/main" val="2030861468"/>
                    </a:ext>
                  </a:extLst>
                </a:gridCol>
              </a:tblGrid>
              <a:tr h="751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>
                          <a:latin typeface="+mn-lt"/>
                        </a:rPr>
                        <a:t>2. Many people visit ﬂower villages to take photos.</a:t>
                      </a:r>
                      <a:endParaRPr lang="en-US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928639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689" y="2531370"/>
            <a:ext cx="596986" cy="53106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3201" y="3167067"/>
            <a:ext cx="11868863" cy="1039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Trang</a:t>
            </a:r>
            <a:r>
              <a:rPr lang="en-US" sz="3600" dirty="0">
                <a:solidFill>
                  <a:schemeClr val="tx1"/>
                </a:solidFill>
              </a:rPr>
              <a:t>: Tet is coming soon, so many </a:t>
            </a:r>
            <a:r>
              <a:rPr lang="en-US" sz="3600" dirty="0" smtClean="0">
                <a:solidFill>
                  <a:schemeClr val="tx1"/>
                </a:solidFill>
              </a:rPr>
              <a:t>people </a:t>
            </a:r>
            <a:r>
              <a:rPr lang="en-US" sz="3600" dirty="0">
                <a:solidFill>
                  <a:schemeClr val="tx1"/>
                </a:solidFill>
              </a:rPr>
              <a:t>visit </a:t>
            </a:r>
            <a:r>
              <a:rPr lang="en-US" sz="3600" u="sng" dirty="0">
                <a:solidFill>
                  <a:schemeClr val="tx1"/>
                </a:solidFill>
              </a:rPr>
              <a:t>flower villages </a:t>
            </a:r>
            <a:r>
              <a:rPr lang="en-US" sz="3600" dirty="0">
                <a:solidFill>
                  <a:schemeClr val="tx1"/>
                </a:solidFill>
              </a:rPr>
              <a:t>to </a:t>
            </a:r>
            <a:r>
              <a:rPr lang="en-US" sz="3600" u="sng" dirty="0">
                <a:solidFill>
                  <a:schemeClr val="tx1"/>
                </a:solidFill>
              </a:rPr>
              <a:t>take pictures </a:t>
            </a:r>
            <a:r>
              <a:rPr lang="en-US" sz="3600" dirty="0">
                <a:solidFill>
                  <a:schemeClr val="tx1"/>
                </a:solidFill>
              </a:rPr>
              <a:t>with the blooming flowers.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834257"/>
              </p:ext>
            </p:extLst>
          </p:nvPr>
        </p:nvGraphicFramePr>
        <p:xfrm>
          <a:off x="113200" y="3137618"/>
          <a:ext cx="1186886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7442">
                  <a:extLst>
                    <a:ext uri="{9D8B030D-6E8A-4147-A177-3AD203B41FA5}">
                      <a16:colId xmlns:a16="http://schemas.microsoft.com/office/drawing/2014/main" val="3635735997"/>
                    </a:ext>
                  </a:extLst>
                </a:gridCol>
                <a:gridCol w="992778">
                  <a:extLst>
                    <a:ext uri="{9D8B030D-6E8A-4147-A177-3AD203B41FA5}">
                      <a16:colId xmlns:a16="http://schemas.microsoft.com/office/drawing/2014/main" val="3841248041"/>
                    </a:ext>
                  </a:extLst>
                </a:gridCol>
                <a:gridCol w="878645">
                  <a:extLst>
                    <a:ext uri="{9D8B030D-6E8A-4147-A177-3AD203B41FA5}">
                      <a16:colId xmlns:a16="http://schemas.microsoft.com/office/drawing/2014/main" val="1935352216"/>
                    </a:ext>
                  </a:extLst>
                </a:gridCol>
              </a:tblGrid>
              <a:tr h="931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>
                          <a:latin typeface="+mn-lt"/>
                        </a:rPr>
                        <a:t>3. </a:t>
                      </a:r>
                      <a:r>
                        <a:rPr lang="en-US" sz="3600" dirty="0" err="1" smtClean="0">
                          <a:latin typeface="+mn-lt"/>
                        </a:rPr>
                        <a:t>Trang’s</a:t>
                      </a:r>
                      <a:r>
                        <a:rPr lang="en-US" sz="3600" dirty="0" smtClean="0">
                          <a:latin typeface="+mn-lt"/>
                        </a:rPr>
                        <a:t> family usually buys kumquat trees and peach</a:t>
                      </a:r>
                      <a:r>
                        <a:rPr lang="vi-VN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dirty="0" smtClean="0">
                          <a:latin typeface="+mn-lt"/>
                        </a:rPr>
                        <a:t>blossoms at </a:t>
                      </a:r>
                      <a:r>
                        <a:rPr lang="en-US" sz="3600" dirty="0" err="1" smtClean="0">
                          <a:latin typeface="+mn-lt"/>
                        </a:rPr>
                        <a:t>Nhat</a:t>
                      </a:r>
                      <a:r>
                        <a:rPr lang="en-US" sz="3600" dirty="0" smtClean="0">
                          <a:latin typeface="+mn-lt"/>
                        </a:rPr>
                        <a:t> Tan Village.</a:t>
                      </a:r>
                      <a:endParaRPr lang="en-US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72299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113201" y="4304992"/>
            <a:ext cx="11868863" cy="1039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u="sng" dirty="0" smtClean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Trang: Yes, we do. We usually visit </a:t>
            </a:r>
            <a:r>
              <a:rPr lang="en-US" sz="3600" u="sng" dirty="0" err="1">
                <a:solidFill>
                  <a:schemeClr val="tx1"/>
                </a:solidFill>
              </a:rPr>
              <a:t>Nhat</a:t>
            </a:r>
            <a:r>
              <a:rPr lang="en-US" sz="3600" u="sng" dirty="0">
                <a:solidFill>
                  <a:schemeClr val="tx1"/>
                </a:solidFill>
              </a:rPr>
              <a:t> Tan Village </a:t>
            </a:r>
            <a:r>
              <a:rPr lang="en-US" sz="3600" dirty="0">
                <a:solidFill>
                  <a:schemeClr val="tx1"/>
                </a:solidFill>
              </a:rPr>
              <a:t>to buy </a:t>
            </a:r>
            <a:r>
              <a:rPr lang="en-US" sz="3600" u="sng" dirty="0">
                <a:solidFill>
                  <a:schemeClr val="tx1"/>
                </a:solidFill>
              </a:rPr>
              <a:t>kumquat trees </a:t>
            </a:r>
            <a:r>
              <a:rPr lang="en-US" sz="3600" dirty="0">
                <a:solidFill>
                  <a:schemeClr val="tx1"/>
                </a:solidFill>
              </a:rPr>
              <a:t>and </a:t>
            </a:r>
            <a:r>
              <a:rPr lang="en-US" sz="3600" u="sng" dirty="0">
                <a:solidFill>
                  <a:schemeClr val="tx1"/>
                </a:solidFill>
              </a:rPr>
              <a:t>peach blossoms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689" y="3377853"/>
            <a:ext cx="596986" cy="53106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774804"/>
              </p:ext>
            </p:extLst>
          </p:nvPr>
        </p:nvGraphicFramePr>
        <p:xfrm>
          <a:off x="113198" y="4307866"/>
          <a:ext cx="1186886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7453">
                  <a:extLst>
                    <a:ext uri="{9D8B030D-6E8A-4147-A177-3AD203B41FA5}">
                      <a16:colId xmlns:a16="http://schemas.microsoft.com/office/drawing/2014/main" val="1592226528"/>
                    </a:ext>
                  </a:extLst>
                </a:gridCol>
                <a:gridCol w="992778">
                  <a:extLst>
                    <a:ext uri="{9D8B030D-6E8A-4147-A177-3AD203B41FA5}">
                      <a16:colId xmlns:a16="http://schemas.microsoft.com/office/drawing/2014/main" val="3943466829"/>
                    </a:ext>
                  </a:extLst>
                </a:gridCol>
                <a:gridCol w="878634">
                  <a:extLst>
                    <a:ext uri="{9D8B030D-6E8A-4147-A177-3AD203B41FA5}">
                      <a16:colId xmlns:a16="http://schemas.microsoft.com/office/drawing/2014/main" val="940933337"/>
                    </a:ext>
                  </a:extLst>
                </a:gridCol>
              </a:tblGrid>
              <a:tr h="10367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>
                          <a:latin typeface="+mn-lt"/>
                        </a:rPr>
                        <a:t>4. Flowers are not part of any Vietnamese traditions.</a:t>
                      </a:r>
                      <a:endParaRPr lang="en-US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275927"/>
                  </a:ext>
                </a:extLst>
              </a:tr>
            </a:tbl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671" y="4528677"/>
            <a:ext cx="596986" cy="53106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13197" y="5475240"/>
            <a:ext cx="11868863" cy="1039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u="sng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Trang: We, Vietnamese, use </a:t>
            </a:r>
            <a:r>
              <a:rPr lang="en-US" sz="3200" u="sng" dirty="0" smtClean="0">
                <a:solidFill>
                  <a:schemeClr val="tx1"/>
                </a:solidFill>
              </a:rPr>
              <a:t>plants and flowers </a:t>
            </a:r>
            <a:r>
              <a:rPr lang="en-US" sz="3200" dirty="0" smtClean="0">
                <a:solidFill>
                  <a:schemeClr val="tx1"/>
                </a:solidFill>
              </a:rPr>
              <a:t>for </a:t>
            </a:r>
            <a:r>
              <a:rPr lang="en-US" sz="3200" u="sng" dirty="0" smtClean="0">
                <a:solidFill>
                  <a:schemeClr val="tx1"/>
                </a:solidFill>
              </a:rPr>
              <a:t>decorations</a:t>
            </a:r>
            <a:r>
              <a:rPr lang="en-US" sz="3200" dirty="0" smtClean="0">
                <a:solidFill>
                  <a:schemeClr val="tx1"/>
                </a:solidFill>
              </a:rPr>
              <a:t> and for </a:t>
            </a:r>
            <a:r>
              <a:rPr lang="en-US" sz="3200" u="sng" dirty="0" smtClean="0">
                <a:solidFill>
                  <a:schemeClr val="tx1"/>
                </a:solidFill>
              </a:rPr>
              <a:t>oﬀerings</a:t>
            </a:r>
            <a:r>
              <a:rPr lang="en-US" sz="3200" dirty="0" smtClean="0">
                <a:solidFill>
                  <a:schemeClr val="tx1"/>
                </a:solidFill>
              </a:rPr>
              <a:t>. They are an </a:t>
            </a:r>
            <a:r>
              <a:rPr lang="en-US" sz="3200" u="sng" dirty="0" smtClean="0">
                <a:solidFill>
                  <a:schemeClr val="tx1"/>
                </a:solidFill>
              </a:rPr>
              <a:t>important part </a:t>
            </a:r>
            <a:r>
              <a:rPr lang="en-US" sz="3200" dirty="0" smtClean="0">
                <a:solidFill>
                  <a:schemeClr val="tx1"/>
                </a:solidFill>
              </a:rPr>
              <a:t>of our </a:t>
            </a:r>
            <a:r>
              <a:rPr lang="en-US" sz="3200" u="sng" dirty="0" smtClean="0">
                <a:solidFill>
                  <a:schemeClr val="tx1"/>
                </a:solidFill>
              </a:rPr>
              <a:t>Tet tradition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0616" y="4401522"/>
            <a:ext cx="9805864" cy="929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u="sng" dirty="0" smtClean="0">
              <a:solidFill>
                <a:schemeClr val="tx1"/>
              </a:solidFill>
            </a:endParaRPr>
          </a:p>
          <a:p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Plants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flowers are an important part of 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670751"/>
              </p:ext>
            </p:extLst>
          </p:nvPr>
        </p:nvGraphicFramePr>
        <p:xfrm>
          <a:off x="130616" y="5483100"/>
          <a:ext cx="11860153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0037">
                  <a:extLst>
                    <a:ext uri="{9D8B030D-6E8A-4147-A177-3AD203B41FA5}">
                      <a16:colId xmlns:a16="http://schemas.microsoft.com/office/drawing/2014/main" val="3775310243"/>
                    </a:ext>
                  </a:extLst>
                </a:gridCol>
                <a:gridCol w="1010194">
                  <a:extLst>
                    <a:ext uri="{9D8B030D-6E8A-4147-A177-3AD203B41FA5}">
                      <a16:colId xmlns:a16="http://schemas.microsoft.com/office/drawing/2014/main" val="2995397332"/>
                    </a:ext>
                  </a:extLst>
                </a:gridCol>
                <a:gridCol w="869922">
                  <a:extLst>
                    <a:ext uri="{9D8B030D-6E8A-4147-A177-3AD203B41FA5}">
                      <a16:colId xmlns:a16="http://schemas.microsoft.com/office/drawing/2014/main" val="3481355456"/>
                    </a:ext>
                  </a:extLst>
                </a:gridCol>
              </a:tblGrid>
              <a:tr h="921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dirty="0" smtClean="0">
                          <a:latin typeface="+mn-lt"/>
                        </a:rPr>
                        <a:t>5. People decorate bamboo poles with small bells and lanterns for New Years.</a:t>
                      </a:r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608142"/>
                  </a:ext>
                </a:extLst>
              </a:tr>
            </a:tbl>
          </a:graphicData>
        </a:graphic>
      </p:graphicFrame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689" y="5729539"/>
            <a:ext cx="596986" cy="53106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30615" y="5493712"/>
            <a:ext cx="11851445" cy="1364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u="sng" dirty="0" smtClean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Trang: Well, it’s actually </a:t>
            </a:r>
            <a:r>
              <a:rPr lang="en-US" sz="2800" u="sng" dirty="0">
                <a:solidFill>
                  <a:schemeClr val="tx1"/>
                </a:solidFill>
              </a:rPr>
              <a:t>a bamboo pole</a:t>
            </a:r>
            <a:r>
              <a:rPr lang="en-US" sz="2800" dirty="0">
                <a:solidFill>
                  <a:schemeClr val="tx1"/>
                </a:solidFill>
              </a:rPr>
              <a:t>. People place it in the yard of the communal house. They </a:t>
            </a:r>
            <a:r>
              <a:rPr lang="en-US" sz="2800" u="sng" dirty="0">
                <a:solidFill>
                  <a:schemeClr val="tx1"/>
                </a:solidFill>
              </a:rPr>
              <a:t>hang decorative items </a:t>
            </a:r>
            <a:r>
              <a:rPr lang="en-US" sz="2800" dirty="0">
                <a:solidFill>
                  <a:schemeClr val="tx1"/>
                </a:solidFill>
              </a:rPr>
              <a:t>like </a:t>
            </a:r>
            <a:r>
              <a:rPr lang="en-US" sz="2800" u="sng" dirty="0">
                <a:solidFill>
                  <a:schemeClr val="tx1"/>
                </a:solidFill>
              </a:rPr>
              <a:t>small bells </a:t>
            </a:r>
            <a:r>
              <a:rPr lang="en-US" sz="2800" dirty="0">
                <a:solidFill>
                  <a:schemeClr val="tx1"/>
                </a:solidFill>
              </a:rPr>
              <a:t>and </a:t>
            </a:r>
            <a:r>
              <a:rPr lang="en-US" sz="2800" u="sng" dirty="0">
                <a:solidFill>
                  <a:schemeClr val="tx1"/>
                </a:solidFill>
              </a:rPr>
              <a:t>lanterns</a:t>
            </a:r>
            <a:r>
              <a:rPr lang="en-US" sz="2800" dirty="0">
                <a:solidFill>
                  <a:schemeClr val="tx1"/>
                </a:solidFill>
              </a:rPr>
              <a:t> on it. They want to chase away bad luck and pray for a lucky </a:t>
            </a:r>
            <a:r>
              <a:rPr lang="vi-VN" sz="2800" u="sng" dirty="0" smtClean="0">
                <a:solidFill>
                  <a:schemeClr val="tx1"/>
                </a:solidFill>
              </a:rPr>
              <a:t>N</a:t>
            </a:r>
            <a:r>
              <a:rPr lang="en-US" sz="2800" u="sng" dirty="0" err="1" smtClean="0">
                <a:solidFill>
                  <a:schemeClr val="tx1"/>
                </a:solidFill>
              </a:rPr>
              <a:t>ew</a:t>
            </a:r>
            <a:r>
              <a:rPr lang="en-US" sz="2800" u="sng" dirty="0" smtClean="0">
                <a:solidFill>
                  <a:schemeClr val="tx1"/>
                </a:solidFill>
              </a:rPr>
              <a:t> </a:t>
            </a:r>
            <a:r>
              <a:rPr lang="vi-VN" sz="2800" u="sng" dirty="0" smtClean="0">
                <a:solidFill>
                  <a:schemeClr val="tx1"/>
                </a:solidFill>
              </a:rPr>
              <a:t>Y</a:t>
            </a:r>
            <a:r>
              <a:rPr lang="en-US" sz="2800" u="sng" dirty="0" smtClean="0">
                <a:solidFill>
                  <a:schemeClr val="tx1"/>
                </a:solidFill>
              </a:rPr>
              <a:t>ear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 animBg="1"/>
      <p:bldP spid="36" grpId="0" animBg="1"/>
      <p:bldP spid="37" grpId="0" animBg="1"/>
      <p:bldP spid="43" grpId="0" animBg="1"/>
      <p:bldP spid="44" grpId="0" animBg="1"/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330"/>
            <a:ext cx="12051957" cy="68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22" y="1188331"/>
            <a:ext cx="7620000" cy="5076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8377"/>
            <a:ext cx="3801543" cy="408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885398" y="551707"/>
            <a:ext cx="5493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Draw and guess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094205" y="3838832"/>
            <a:ext cx="1425146" cy="708454"/>
          </a:xfrm>
          <a:prstGeom prst="rightArrow">
            <a:avLst/>
          </a:prstGeom>
          <a:solidFill>
            <a:srgbClr val="F37D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7027" y="558700"/>
            <a:ext cx="76282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58081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4781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1877"/>
          <a:stretch/>
        </p:blipFill>
        <p:spPr>
          <a:xfrm>
            <a:off x="487067" y="1637641"/>
            <a:ext cx="2932590" cy="56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838" b="62125"/>
          <a:stretch/>
        </p:blipFill>
        <p:spPr>
          <a:xfrm>
            <a:off x="4383303" y="1662917"/>
            <a:ext cx="2932590" cy="54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7" t="42242" r="-227" b="41526"/>
          <a:stretch/>
        </p:blipFill>
        <p:spPr>
          <a:xfrm>
            <a:off x="8715269" y="1658982"/>
            <a:ext cx="2932590" cy="553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1343" b="19491"/>
          <a:stretch/>
        </p:blipFill>
        <p:spPr>
          <a:xfrm>
            <a:off x="2347195" y="2243720"/>
            <a:ext cx="2932590" cy="653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82790"/>
          <a:stretch/>
        </p:blipFill>
        <p:spPr>
          <a:xfrm>
            <a:off x="6549286" y="2243721"/>
            <a:ext cx="2932590" cy="586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54030"/>
          <a:stretch/>
        </p:blipFill>
        <p:spPr>
          <a:xfrm>
            <a:off x="350863" y="2886196"/>
            <a:ext cx="2171046" cy="1513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1896"/>
          <a:stretch/>
        </p:blipFill>
        <p:spPr>
          <a:xfrm>
            <a:off x="4867668" y="2897135"/>
            <a:ext cx="2271802" cy="15136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b="68685"/>
          <a:stretch/>
        </p:blipFill>
        <p:spPr>
          <a:xfrm>
            <a:off x="9348349" y="2795679"/>
            <a:ext cx="2299510" cy="15085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t="34337" b="33593"/>
          <a:stretch/>
        </p:blipFill>
        <p:spPr>
          <a:xfrm>
            <a:off x="2553415" y="4799220"/>
            <a:ext cx="2299511" cy="15449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t="68871"/>
          <a:stretch/>
        </p:blipFill>
        <p:spPr>
          <a:xfrm>
            <a:off x="7239363" y="4792885"/>
            <a:ext cx="2299511" cy="149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15078 0.6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36146 0.395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14532 0.66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17695 0.307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20651 0.29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575073" y="4820221"/>
            <a:ext cx="80525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1. Can </a:t>
            </a:r>
            <a:r>
              <a:rPr lang="en-US" sz="3200" dirty="0"/>
              <a:t>you name </a:t>
            </a:r>
            <a:r>
              <a:rPr lang="en-US" sz="3200" dirty="0" smtClean="0"/>
              <a:t>some </a:t>
            </a:r>
            <a:r>
              <a:rPr lang="en-US" sz="3200" dirty="0"/>
              <a:t>f</a:t>
            </a:r>
            <a:r>
              <a:rPr lang="en-US" sz="3200" dirty="0" smtClean="0"/>
              <a:t>estivals in Viet Nam</a:t>
            </a:r>
            <a:r>
              <a:rPr lang="en-US" sz="3200" dirty="0"/>
              <a:t>? 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vi-VN" sz="3200" dirty="0"/>
              <a:t>2</a:t>
            </a:r>
            <a:r>
              <a:rPr lang="en-US" sz="3200" dirty="0" smtClean="0"/>
              <a:t>.</a:t>
            </a:r>
            <a:r>
              <a:rPr lang="vi-VN" sz="3200" dirty="0" smtClean="0"/>
              <a:t> </a:t>
            </a:r>
            <a:r>
              <a:rPr lang="en-US" sz="3200" dirty="0" smtClean="0"/>
              <a:t>Do </a:t>
            </a:r>
            <a:r>
              <a:rPr lang="en-US" sz="3200" dirty="0"/>
              <a:t>you like Tet holiday?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3</a:t>
            </a:r>
            <a:r>
              <a:rPr lang="en-US" sz="3200" dirty="0" smtClean="0"/>
              <a:t>. </a:t>
            </a:r>
            <a:r>
              <a:rPr lang="en-US" sz="3200" dirty="0"/>
              <a:t>What do you do before Tet holiday? 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4</a:t>
            </a:r>
            <a:r>
              <a:rPr lang="en-US" sz="3200" dirty="0" smtClean="0"/>
              <a:t>. </a:t>
            </a:r>
            <a:r>
              <a:rPr lang="en-US" sz="3200" dirty="0"/>
              <a:t>What do you do during Tet holiday?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273" y="143629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WARM-UP</a:t>
            </a:r>
            <a:endParaRPr lang="en-US" dirty="0"/>
          </a:p>
        </p:txBody>
      </p:sp>
      <p:pic>
        <p:nvPicPr>
          <p:cNvPr id="7" name="Warm 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0" y="782595"/>
            <a:ext cx="10058400" cy="56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47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2796" y="358175"/>
            <a:ext cx="981516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sentences with the verbs from </a:t>
            </a:r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32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box.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7406" y="317234"/>
            <a:ext cx="56829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91" y="214594"/>
            <a:ext cx="44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Text Box 6"/>
          <p:cNvSpPr txBox="1"/>
          <p:nvPr/>
        </p:nvSpPr>
        <p:spPr>
          <a:xfrm>
            <a:off x="297646" y="1948458"/>
            <a:ext cx="11894354" cy="4862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 smtClean="0">
                <a:solidFill>
                  <a:srgbClr val="F7931D"/>
                </a:solidFill>
              </a:rPr>
              <a:t>1.</a:t>
            </a:r>
            <a:r>
              <a:rPr lang="en-US" sz="4000" dirty="0" smtClean="0"/>
              <a:t> The </a:t>
            </a:r>
            <a:r>
              <a:rPr lang="en-US" sz="4000" dirty="0"/>
              <a:t>British decorate their Christmas </a:t>
            </a:r>
            <a:r>
              <a:rPr lang="en-US" sz="4000" dirty="0" smtClean="0"/>
              <a:t>trees and </a:t>
            </a:r>
            <a:r>
              <a:rPr lang="en-US" sz="4000" dirty="0"/>
              <a:t>______ presents under them</a:t>
            </a:r>
            <a:r>
              <a:rPr lang="en-US" sz="4000" dirty="0" smtClean="0"/>
              <a:t>.</a:t>
            </a:r>
          </a:p>
          <a:p>
            <a:endParaRPr lang="en-US" sz="1000" dirty="0"/>
          </a:p>
          <a:p>
            <a:r>
              <a:rPr lang="en-US" sz="4000" b="1" dirty="0">
                <a:solidFill>
                  <a:srgbClr val="F7931D"/>
                </a:solidFill>
              </a:rPr>
              <a:t>2.</a:t>
            </a:r>
            <a:r>
              <a:rPr lang="en-US" sz="4000" dirty="0"/>
              <a:t> Tom likes to ______ </a:t>
            </a:r>
            <a:r>
              <a:rPr lang="en-US" sz="4000" dirty="0" smtClean="0"/>
              <a:t> the </a:t>
            </a:r>
            <a:r>
              <a:rPr lang="en-US" sz="4000" dirty="0"/>
              <a:t>view from the hill</a:t>
            </a:r>
            <a:r>
              <a:rPr lang="en-US" sz="4000" dirty="0" smtClean="0"/>
              <a:t>.</a:t>
            </a:r>
          </a:p>
          <a:p>
            <a:endParaRPr lang="en-US" sz="1000" dirty="0"/>
          </a:p>
          <a:p>
            <a:r>
              <a:rPr lang="en-US" sz="4000" b="1" dirty="0">
                <a:solidFill>
                  <a:srgbClr val="F7931D"/>
                </a:solidFill>
              </a:rPr>
              <a:t>3.</a:t>
            </a:r>
            <a:r>
              <a:rPr lang="en-US" sz="4000" dirty="0"/>
              <a:t> In many cultures, knocking on wood is </a:t>
            </a:r>
            <a:r>
              <a:rPr lang="en-US" sz="4000" dirty="0" smtClean="0"/>
              <a:t>a way </a:t>
            </a:r>
            <a:r>
              <a:rPr lang="en-US" sz="4000" dirty="0"/>
              <a:t>to ______ away bad spirits</a:t>
            </a:r>
            <a:r>
              <a:rPr lang="en-US" sz="4000" dirty="0" smtClean="0"/>
              <a:t>.</a:t>
            </a:r>
          </a:p>
          <a:p>
            <a:endParaRPr lang="en-US" sz="1000" dirty="0"/>
          </a:p>
          <a:p>
            <a:r>
              <a:rPr lang="en-US" sz="4000" b="1" dirty="0">
                <a:solidFill>
                  <a:srgbClr val="F7931D"/>
                </a:solidFill>
              </a:rPr>
              <a:t>4.</a:t>
            </a:r>
            <a:r>
              <a:rPr lang="en-US" sz="4000" dirty="0"/>
              <a:t> Many Asians go to Buddhist temples </a:t>
            </a:r>
            <a:r>
              <a:rPr lang="en-US" sz="4000" dirty="0" smtClean="0"/>
              <a:t>to ______ </a:t>
            </a:r>
            <a:r>
              <a:rPr lang="en-US" sz="4000" dirty="0"/>
              <a:t>for good luck.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438814" y="2025762"/>
            <a:ext cx="1474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EF4B66"/>
                </a:solidFill>
                <a:latin typeface="MyriadPro-Regular"/>
              </a:rPr>
              <a:t>place</a:t>
            </a:r>
            <a:endParaRPr lang="en-US" sz="3600" b="1" dirty="0">
              <a:solidFill>
                <a:srgbClr val="EF4B66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235566" y="3371353"/>
            <a:ext cx="1919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EF4B66"/>
                </a:solidFill>
                <a:latin typeface="MyriadPro-Regular"/>
              </a:rPr>
              <a:t>admire</a:t>
            </a:r>
            <a:endParaRPr lang="en-US" sz="3600" b="1" dirty="0">
              <a:solidFill>
                <a:srgbClr val="EF4B66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-15644" y="4767643"/>
            <a:ext cx="2169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EF4B66"/>
                </a:solidFill>
                <a:latin typeface="MyriadPro-Regular"/>
              </a:rPr>
              <a:t>chase</a:t>
            </a:r>
            <a:endParaRPr lang="en-US" sz="3600" b="1" dirty="0">
              <a:solidFill>
                <a:srgbClr val="EF4B6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9046893" y="5525288"/>
            <a:ext cx="1474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EF4B66"/>
                </a:solidFill>
                <a:latin typeface="MyriadPro-Regular"/>
              </a:rPr>
              <a:t>pray</a:t>
            </a:r>
            <a:endParaRPr lang="en-US" sz="3600" b="1" dirty="0">
              <a:solidFill>
                <a:srgbClr val="EF4B66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23868"/>
              </p:ext>
            </p:extLst>
          </p:nvPr>
        </p:nvGraphicFramePr>
        <p:xfrm>
          <a:off x="2028468" y="1156144"/>
          <a:ext cx="8128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924535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972171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262436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15439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</a:rPr>
                        <a:t>admire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</a:rPr>
                        <a:t>chase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</a:rPr>
                        <a:t>pray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</a:rPr>
                        <a:t>place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4733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531" y="-7619"/>
            <a:ext cx="12192000" cy="782916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56612" y="776261"/>
            <a:ext cx="44345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/>
              <a:t>New </a:t>
            </a:r>
            <a:r>
              <a:rPr lang="en-US" sz="2400" b="1" dirty="0"/>
              <a:t>Years around the </a:t>
            </a:r>
            <a:r>
              <a:rPr lang="en-US" sz="2400" b="1"/>
              <a:t>world</a:t>
            </a:r>
            <a:r>
              <a:rPr lang="en-US" sz="2400" b="1" smtClean="0"/>
              <a:t>.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7536" y="749795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0321" y="64715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7067" y="173266"/>
            <a:ext cx="635334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86" y="818578"/>
            <a:ext cx="1112176" cy="345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4993" y="1189296"/>
            <a:ext cx="112310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People around the world celebrate New Years differently. Choose the  tradition below.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3207"/>
          <a:stretch/>
        </p:blipFill>
        <p:spPr>
          <a:xfrm>
            <a:off x="163860" y="1933342"/>
            <a:ext cx="5563822" cy="29342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r="1793"/>
          <a:stretch/>
        </p:blipFill>
        <p:spPr>
          <a:xfrm>
            <a:off x="5971048" y="2245419"/>
            <a:ext cx="5950244" cy="2622164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48904" y="2434918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8840" y="3444422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8840" y="4463910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62117" y="2847383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53325" y="4314825"/>
            <a:ext cx="398927" cy="403673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0" y="1548462"/>
            <a:ext cx="5852896" cy="4911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64" y="1550160"/>
            <a:ext cx="5230527" cy="4710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63" y="1548463"/>
            <a:ext cx="6256556" cy="4712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62" y="1650961"/>
            <a:ext cx="6131992" cy="4744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" y="1548461"/>
            <a:ext cx="5834071" cy="50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90971"/>
            <a:ext cx="3809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67" y="2164568"/>
            <a:ext cx="10916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Tet </a:t>
            </a:r>
            <a:r>
              <a:rPr lang="en-US" sz="3200" dirty="0" smtClean="0"/>
              <a:t>holiday</a:t>
            </a:r>
            <a:endParaRPr lang="en-US" sz="32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01" y="2435577"/>
            <a:ext cx="8149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Learn the new words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</a:t>
            </a:r>
            <a:r>
              <a:rPr lang="en-US" sz="3200" smtClean="0"/>
              <a:t>Practise </a:t>
            </a:r>
            <a:r>
              <a:rPr lang="en-US" sz="3200"/>
              <a:t>talking about Tet Holiday.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01" y="3473121"/>
            <a:ext cx="4249429" cy="29652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5273" y="2687979"/>
            <a:ext cx="112483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1" dirty="0">
                <a:solidFill>
                  <a:srgbClr val="FF0000"/>
                </a:solidFill>
              </a:rPr>
              <a:t>Keys: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endParaRPr lang="vi-VN" sz="3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600" b="1" dirty="0" smtClean="0"/>
              <a:t>watermelon</a:t>
            </a:r>
            <a:r>
              <a:rPr lang="vi-VN" sz="3600" b="1" dirty="0"/>
              <a:t>, ao dai, lion dance, fireworks, fruits, flowers, lucky money, nuts, </a:t>
            </a:r>
            <a:r>
              <a:rPr lang="vi-VN" sz="3600" b="1" i="1" dirty="0" smtClean="0"/>
              <a:t>banh </a:t>
            </a:r>
            <a:r>
              <a:rPr lang="vi-VN" sz="3600" b="1" i="1" dirty="0"/>
              <a:t>chung</a:t>
            </a:r>
            <a:r>
              <a:rPr lang="vi-VN" sz="3600" b="1" dirty="0"/>
              <a:t>, </a:t>
            </a:r>
            <a:r>
              <a:rPr lang="vi-VN" sz="3600" b="1" i="1" dirty="0"/>
              <a:t>ca chep</a:t>
            </a:r>
            <a:r>
              <a:rPr lang="vi-VN" sz="3600" b="1" dirty="0"/>
              <a:t>, candy, lantern, </a:t>
            </a:r>
            <a:r>
              <a:rPr lang="vi-VN" sz="3600" b="1" dirty="0" smtClean="0"/>
              <a:t>dried </a:t>
            </a:r>
            <a:r>
              <a:rPr lang="vi-VN" sz="3600" b="1" dirty="0"/>
              <a:t>fruits</a:t>
            </a:r>
            <a:endParaRPr lang="en-US" sz="5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5273" y="143629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WARM-UP</a:t>
            </a:r>
            <a:endParaRPr lang="en-US" dirty="0"/>
          </a:p>
        </p:txBody>
      </p:sp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8974" y="996948"/>
            <a:ext cx="7381102" cy="24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7330" y="595"/>
            <a:ext cx="12192000" cy="763435"/>
            <a:chOff x="0" y="-3"/>
            <a:chExt cx="12192000" cy="1083309"/>
          </a:xfrm>
        </p:grpSpPr>
        <p:sp>
          <p:nvSpPr>
            <p:cNvPr id="30" name="Round Single Corner Rectangle 2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79248" y="1623192"/>
            <a:ext cx="96575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1. </a:t>
            </a:r>
            <a:r>
              <a:rPr lang="vi-VN" sz="3200" dirty="0" smtClean="0"/>
              <a:t>What festival are the things in the clip related to</a:t>
            </a:r>
            <a:r>
              <a:rPr lang="en-US" sz="3200" dirty="0" smtClean="0"/>
              <a:t>? 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2</a:t>
            </a:r>
            <a:r>
              <a:rPr lang="en-US" sz="3200" dirty="0" smtClean="0"/>
              <a:t>.</a:t>
            </a:r>
            <a:r>
              <a:rPr lang="vi-VN" sz="3200" dirty="0" smtClean="0"/>
              <a:t> </a:t>
            </a:r>
            <a:r>
              <a:rPr lang="en-US" sz="3200" dirty="0" smtClean="0"/>
              <a:t>Do </a:t>
            </a:r>
            <a:r>
              <a:rPr lang="en-US" sz="3200" dirty="0"/>
              <a:t>you like Tet holiday?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3</a:t>
            </a:r>
            <a:r>
              <a:rPr lang="en-US" sz="3200" dirty="0" smtClean="0"/>
              <a:t>. </a:t>
            </a:r>
            <a:r>
              <a:rPr lang="en-US" sz="3200" dirty="0"/>
              <a:t>What do you do before Tet holiday? 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4</a:t>
            </a:r>
            <a:r>
              <a:rPr lang="en-US" sz="3200" dirty="0" smtClean="0"/>
              <a:t>. </a:t>
            </a:r>
            <a:r>
              <a:rPr lang="en-US" sz="3200" dirty="0"/>
              <a:t>What do you do during Tet holiday?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0151" y="877573"/>
            <a:ext cx="51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Answer </a:t>
            </a:r>
            <a:r>
              <a:rPr lang="en-US" sz="4000" b="1" dirty="0" smtClean="0">
                <a:solidFill>
                  <a:srgbClr val="0070C0"/>
                </a:solidFill>
              </a:rPr>
              <a:t>the questions!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944" y="37279"/>
            <a:ext cx="305980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WARM-UP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52" y="1013510"/>
            <a:ext cx="2979248" cy="2720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037" y="5051948"/>
            <a:ext cx="4377632" cy="2131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47" y="5059565"/>
            <a:ext cx="3903988" cy="2081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" y="4101694"/>
            <a:ext cx="2923265" cy="2723442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353547" y="-204212"/>
            <a:ext cx="9084015" cy="2773241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/>
              <a:t>Tet holiday / Lunar New Year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240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378929" y="1824688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4995" y="132715"/>
            <a:ext cx="1585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3" name="Picture 2" descr="flat-tet-background_23-21492521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675255"/>
            <a:ext cx="5923915" cy="3948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272790" y="200660"/>
            <a:ext cx="8145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Myriad Pro" pitchFamily="34" charset="0"/>
              </a:rPr>
              <a:t>OUR CUSTOMS AND TRADITIONS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63272" y="2078376"/>
            <a:ext cx="44277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0702A"/>
                </a:solidFill>
              </a:rPr>
              <a:t>Tet </a:t>
            </a:r>
            <a:r>
              <a:rPr lang="en-US" sz="3200" b="1" smtClean="0">
                <a:solidFill>
                  <a:srgbClr val="E0702A"/>
                </a:solidFill>
              </a:rPr>
              <a:t>is coming!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63272" y="1366377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76" y="1197981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15359" y="1479046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262069" y="1930373"/>
            <a:ext cx="959893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smtClean="0">
                <a:solidFill>
                  <a:srgbClr val="AD4F0F"/>
                </a:solidFill>
              </a:rPr>
              <a:t>a blooming flower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3444" y="4135059"/>
            <a:ext cx="5191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b</a:t>
            </a:r>
            <a:r>
              <a:rPr lang="vi-VN" sz="4800" dirty="0" smtClean="0"/>
              <a:t>ông hoa đang nở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7067" y="17326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53" y="2948811"/>
            <a:ext cx="5708723" cy="3741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9852" y="3059208"/>
            <a:ext cx="5698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</a:rPr>
              <a:t>/</a:t>
            </a:r>
            <a:r>
              <a:rPr lang="en-US" sz="5400" b="1" dirty="0" smtClean="0"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ə</a:t>
            </a:r>
            <a:r>
              <a:rPr lang="vi-VN" sz="5400" b="1" dirty="0" smtClean="0"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5400" b="1" dirty="0" smtClean="0"/>
              <a:t>ˈ</a:t>
            </a:r>
            <a:r>
              <a:rPr lang="en-US" sz="5400" b="1" dirty="0" err="1" smtClean="0"/>
              <a:t>bluːmɪŋ</a:t>
            </a:r>
            <a:r>
              <a:rPr lang="vi-VN" sz="5400" b="1" dirty="0" smtClean="0"/>
              <a:t> </a:t>
            </a:r>
            <a:r>
              <a:rPr lang="en-US" sz="5400" b="1" dirty="0" smtClean="0"/>
              <a:t>ˈ</a:t>
            </a:r>
            <a:r>
              <a:rPr lang="en-US" sz="5400" b="1" dirty="0" err="1" smtClean="0"/>
              <a:t>flaʊər</a:t>
            </a:r>
            <a:r>
              <a:rPr lang="en-US" sz="5400" b="1" dirty="0" smtClean="0">
                <a:latin typeface="Arial" panose="020B0604020202020204" pitchFamily="34" charset="0"/>
              </a:rPr>
              <a:t>/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57867" y="1273319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5262" y="1197249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8047" y="10815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4292" y="436016"/>
            <a:ext cx="735623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smtClean="0">
                <a:solidFill>
                  <a:srgbClr val="AD4F0F"/>
                </a:solidFill>
              </a:rPr>
              <a:t>a kumquat tree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6668" y="3276359"/>
            <a:ext cx="5419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c</a:t>
            </a:r>
            <a:r>
              <a:rPr lang="vi-VN" sz="4800" dirty="0" smtClean="0"/>
              <a:t>ây quất, cây tắc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37" y="2183027"/>
            <a:ext cx="6697263" cy="45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73677" y="1913447"/>
            <a:ext cx="49824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</a:rPr>
              <a:t>/</a:t>
            </a:r>
            <a:r>
              <a:rPr lang="en-US" sz="4800" b="1" dirty="0" smtClean="0"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ə </a:t>
            </a:r>
            <a:r>
              <a:rPr lang="en-US" sz="4800" b="1" dirty="0" smtClean="0">
                <a:latin typeface="Arial" panose="020B0604020202020204" pitchFamily="34" charset="0"/>
              </a:rPr>
              <a:t>ˈ</a:t>
            </a:r>
            <a:r>
              <a:rPr lang="en-US" sz="4800" b="1" dirty="0" err="1" smtClean="0">
                <a:latin typeface="Arial" panose="020B0604020202020204" pitchFamily="34" charset="0"/>
              </a:rPr>
              <a:t>kʌmkwɒt</a:t>
            </a:r>
            <a:r>
              <a:rPr lang="vi-VN" sz="4800" b="1" dirty="0" smtClean="0">
                <a:latin typeface="Arial" panose="020B0604020202020204" pitchFamily="34" charset="0"/>
              </a:rPr>
              <a:t> tri:</a:t>
            </a:r>
            <a:r>
              <a:rPr lang="en-US" sz="4800" b="1" dirty="0" smtClean="0">
                <a:latin typeface="Arial" panose="020B0604020202020204" pitchFamily="34" charset="0"/>
              </a:rPr>
              <a:t>/</a:t>
            </a:r>
            <a:r>
              <a:rPr lang="en-US" sz="4800" b="1" dirty="0">
                <a:latin typeface="Arial" panose="020B0604020202020204" pitchFamily="34" charset="0"/>
              </a:rPr>
              <a:t> 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89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0317" y="326406"/>
            <a:ext cx="804071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AD4F0F"/>
                </a:solidFill>
              </a:rPr>
              <a:t>p</a:t>
            </a:r>
            <a:r>
              <a:rPr lang="vi-VN" sz="6000" b="1" dirty="0" smtClean="0">
                <a:solidFill>
                  <a:srgbClr val="AD4F0F"/>
                </a:solidFill>
              </a:rPr>
              <a:t>each blossom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0242" y="290561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dirty="0"/>
              <a:t>h</a:t>
            </a:r>
            <a:r>
              <a:rPr lang="vi-VN" sz="5400" dirty="0" smtClean="0"/>
              <a:t>oa đào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3" y="2240692"/>
            <a:ext cx="5901412" cy="4241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313374" y="1603884"/>
            <a:ext cx="37577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</a:rPr>
              <a:t>/</a:t>
            </a:r>
            <a:r>
              <a:rPr lang="en-US" sz="4800" b="1" dirty="0" err="1" smtClean="0"/>
              <a:t>piːtʃ</a:t>
            </a:r>
            <a:r>
              <a:rPr lang="vi-VN" sz="4800" b="1" dirty="0" smtClean="0"/>
              <a:t> </a:t>
            </a:r>
            <a:r>
              <a:rPr lang="en-US" sz="4800" b="1" dirty="0" smtClean="0"/>
              <a:t>ˈ</a:t>
            </a:r>
            <a:r>
              <a:rPr lang="en-US" sz="4800" b="1" dirty="0" err="1" smtClean="0"/>
              <a:t>blɒsəm</a:t>
            </a:r>
            <a:r>
              <a:rPr lang="en-US" sz="4800" b="1" dirty="0" smtClean="0">
                <a:latin typeface="Arial" panose="020B0604020202020204" pitchFamily="34" charset="0"/>
              </a:rPr>
              <a:t>/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338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1011</TotalTime>
  <Words>1599</Words>
  <Application>Microsoft Office PowerPoint</Application>
  <PresentationFormat>Widescreen</PresentationFormat>
  <Paragraphs>280</Paragraphs>
  <Slides>36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Adobe Gothic Std B</vt:lpstr>
      <vt:lpstr>Arial</vt:lpstr>
      <vt:lpstr>Calibri</vt:lpstr>
      <vt:lpstr>Calibri Light</vt:lpstr>
      <vt:lpstr>Myriad Pro</vt:lpstr>
      <vt:lpstr>MyriadPro-Regular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Bảo Trang</cp:lastModifiedBy>
  <cp:revision>282</cp:revision>
  <dcterms:created xsi:type="dcterms:W3CDTF">2020-12-09T02:04:00Z</dcterms:created>
  <dcterms:modified xsi:type="dcterms:W3CDTF">2025-11-27T03:22:45Z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778948B657B8411088F599C3C7293FB0</vt:lpwstr>
  </property>
  <property fmtid="{D5CDD505-2E9C-101B-9397-08002B2CF9AE}" pid="3" name="KSOProductBuildVer">
    <vt:lpwstr>1033-11.2.0.11380</vt:lpwstr>
  </property>
</Properties>
</file>