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5" r:id="rId2"/>
    <p:sldId id="357" r:id="rId3"/>
    <p:sldId id="364" r:id="rId4"/>
    <p:sldId id="365" r:id="rId5"/>
    <p:sldId id="366" r:id="rId6"/>
    <p:sldId id="363" r:id="rId7"/>
    <p:sldId id="263" r:id="rId8"/>
    <p:sldId id="279" r:id="rId9"/>
    <p:sldId id="264" r:id="rId10"/>
    <p:sldId id="270" r:id="rId11"/>
    <p:sldId id="266" r:id="rId12"/>
    <p:sldId id="267" r:id="rId13"/>
    <p:sldId id="268" r:id="rId14"/>
    <p:sldId id="269"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0481E2-DDE4-4D7F-8D3A-D6DDAC68A52F}" type="datetimeFigureOut">
              <a:rPr lang="en-US" smtClean="0"/>
              <a:t>09/26/2024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BBADC3-F3F2-45C4-A5C3-D4A9AD5E8DF7}" type="slidenum">
              <a:rPr lang="en-US" smtClean="0"/>
              <a:t>‹#›</a:t>
            </a:fld>
            <a:endParaRPr lang="en-US"/>
          </a:p>
        </p:txBody>
      </p:sp>
    </p:spTree>
    <p:extLst>
      <p:ext uri="{BB962C8B-B14F-4D97-AF65-F5344CB8AC3E}">
        <p14:creationId xmlns:p14="http://schemas.microsoft.com/office/powerpoint/2010/main" val="2059919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AB4585C-58E6-489B-9E65-6D3DA6CF3BD5}" type="slidenum">
              <a:rPr lang="zh-CN" altLang="en-US" smtClean="0"/>
              <a:t>1</a:t>
            </a:fld>
            <a:endParaRPr lang="zh-CN" altLang="en-US"/>
          </a:p>
        </p:txBody>
      </p:sp>
    </p:spTree>
    <p:extLst>
      <p:ext uri="{BB962C8B-B14F-4D97-AF65-F5344CB8AC3E}">
        <p14:creationId xmlns:p14="http://schemas.microsoft.com/office/powerpoint/2010/main" val="291146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Thầy cô bấm vào con ếch để về trang điều khiển</a:t>
            </a:r>
          </a:p>
        </p:txBody>
      </p:sp>
      <p:sp>
        <p:nvSpPr>
          <p:cNvPr id="4" name="Slide Number Placeholder 3"/>
          <p:cNvSpPr>
            <a:spLocks noGrp="1"/>
          </p:cNvSpPr>
          <p:nvPr>
            <p:ph type="sldNum" sz="quarter" idx="5"/>
          </p:nvPr>
        </p:nvSpPr>
        <p:spPr/>
        <p:txBody>
          <a:bodyPr/>
          <a:lstStyle/>
          <a:p>
            <a:fld id="{251D72F8-2455-4B98-A339-33B972961292}" type="slidenum">
              <a:rPr lang="en-US" smtClean="0"/>
              <a:t>2</a:t>
            </a:fld>
            <a:endParaRPr lang="en-US"/>
          </a:p>
        </p:txBody>
      </p:sp>
    </p:spTree>
    <p:extLst>
      <p:ext uri="{BB962C8B-B14F-4D97-AF65-F5344CB8AC3E}">
        <p14:creationId xmlns:p14="http://schemas.microsoft.com/office/powerpoint/2010/main" val="3319681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7A73E88-64A4-4F12-BD2F-4028313803ED}" type="datetimeFigureOut">
              <a:rPr lang="en-US" smtClean="0"/>
              <a:t>09/26/2024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427143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A73E88-64A4-4F12-BD2F-4028313803ED}" type="datetimeFigureOut">
              <a:rPr lang="en-US" smtClean="0"/>
              <a:t>09/26/2024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129466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A73E88-64A4-4F12-BD2F-4028313803ED}" type="datetimeFigureOut">
              <a:rPr lang="en-US" smtClean="0"/>
              <a:t>09/26/2024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421261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A73E88-64A4-4F12-BD2F-4028313803ED}" type="datetimeFigureOut">
              <a:rPr lang="en-US" smtClean="0"/>
              <a:t>09/26/2024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260955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A73E88-64A4-4F12-BD2F-4028313803ED}" type="datetimeFigureOut">
              <a:rPr lang="en-US" smtClean="0"/>
              <a:t>09/26/2024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314787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A73E88-64A4-4F12-BD2F-4028313803ED}" type="datetimeFigureOut">
              <a:rPr lang="en-US" smtClean="0"/>
              <a:t>09/26/2024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415116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A73E88-64A4-4F12-BD2F-4028313803ED}" type="datetimeFigureOut">
              <a:rPr lang="en-US" smtClean="0"/>
              <a:t>09/26/2024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286793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A73E88-64A4-4F12-BD2F-4028313803ED}" type="datetimeFigureOut">
              <a:rPr lang="en-US" smtClean="0"/>
              <a:t>09/26/2024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935848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73E88-64A4-4F12-BD2F-4028313803ED}" type="datetimeFigureOut">
              <a:rPr lang="en-US" smtClean="0"/>
              <a:t>09/26/2024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356850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A73E88-64A4-4F12-BD2F-4028313803ED}" type="datetimeFigureOut">
              <a:rPr lang="en-US" smtClean="0"/>
              <a:t>09/26/2024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429165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A73E88-64A4-4F12-BD2F-4028313803ED}" type="datetimeFigureOut">
              <a:rPr lang="en-US" smtClean="0"/>
              <a:t>09/26/2024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E6798-F225-410D-BD67-1E4301792016}" type="slidenum">
              <a:rPr lang="en-US" smtClean="0"/>
              <a:t>‹#›</a:t>
            </a:fld>
            <a:endParaRPr lang="en-US"/>
          </a:p>
        </p:txBody>
      </p:sp>
    </p:spTree>
    <p:extLst>
      <p:ext uri="{BB962C8B-B14F-4D97-AF65-F5344CB8AC3E}">
        <p14:creationId xmlns:p14="http://schemas.microsoft.com/office/powerpoint/2010/main" val="70161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2000" b="-1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73E88-64A4-4F12-BD2F-4028313803ED}" type="datetimeFigureOut">
              <a:rPr lang="en-US" smtClean="0"/>
              <a:t>09/26/2024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E6798-F225-410D-BD67-1E4301792016}" type="slidenum">
              <a:rPr lang="en-US" smtClean="0"/>
              <a:t>‹#›</a:t>
            </a:fld>
            <a:endParaRPr lang="en-US"/>
          </a:p>
        </p:txBody>
      </p:sp>
    </p:spTree>
    <p:extLst>
      <p:ext uri="{BB962C8B-B14F-4D97-AF65-F5344CB8AC3E}">
        <p14:creationId xmlns:p14="http://schemas.microsoft.com/office/powerpoint/2010/main" val="348989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orizontal Scroll 9"/>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HOẠT ĐỘNG MỞ ĐẦU</a:t>
            </a:r>
          </a:p>
        </p:txBody>
      </p:sp>
    </p:spTree>
    <p:custDataLst>
      <p:tags r:id="rId1"/>
    </p:custDataLst>
    <p:extLst>
      <p:ext uri="{BB962C8B-B14F-4D97-AF65-F5344CB8AC3E}">
        <p14:creationId xmlns:p14="http://schemas.microsoft.com/office/powerpoint/2010/main" val="19904776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81298783"/>
              </p:ext>
            </p:extLst>
          </p:nvPr>
        </p:nvGraphicFramePr>
        <p:xfrm>
          <a:off x="209007" y="1236619"/>
          <a:ext cx="11390810" cy="4695330"/>
        </p:xfrm>
        <a:graphic>
          <a:graphicData uri="http://schemas.openxmlformats.org/drawingml/2006/table">
            <a:tbl>
              <a:tblPr firstRow="1" bandRow="1">
                <a:tableStyleId>{5940675A-B579-460E-94D1-54222C63F5DA}</a:tableStyleId>
              </a:tblPr>
              <a:tblGrid>
                <a:gridCol w="3717659">
                  <a:extLst>
                    <a:ext uri="{9D8B030D-6E8A-4147-A177-3AD203B41FA5}">
                      <a16:colId xmlns:a16="http://schemas.microsoft.com/office/drawing/2014/main" val="1799353968"/>
                    </a:ext>
                  </a:extLst>
                </a:gridCol>
                <a:gridCol w="3884738">
                  <a:extLst>
                    <a:ext uri="{9D8B030D-6E8A-4147-A177-3AD203B41FA5}">
                      <a16:colId xmlns:a16="http://schemas.microsoft.com/office/drawing/2014/main" val="2783737977"/>
                    </a:ext>
                  </a:extLst>
                </a:gridCol>
                <a:gridCol w="3788413">
                  <a:extLst>
                    <a:ext uri="{9D8B030D-6E8A-4147-A177-3AD203B41FA5}">
                      <a16:colId xmlns:a16="http://schemas.microsoft.com/office/drawing/2014/main" val="2866765196"/>
                    </a:ext>
                  </a:extLst>
                </a:gridCol>
              </a:tblGrid>
              <a:tr h="917370">
                <a:tc>
                  <a:txBody>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Văn</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bản</a:t>
                      </a:r>
                      <a:endParaRPr lang="en-US" sz="3200" dirty="0">
                        <a:latin typeface="Arial" panose="020B0604020202020204" pitchFamily="34" charset="0"/>
                        <a:cs typeface="Arial" panose="020B0604020202020204" pitchFamily="34" charset="0"/>
                      </a:endParaRPr>
                    </a:p>
                    <a:p>
                      <a:r>
                        <a:rPr lang="en-US" sz="3200" dirty="0" err="1">
                          <a:latin typeface="Arial" panose="020B0604020202020204" pitchFamily="34" charset="0"/>
                          <a:cs typeface="Arial" panose="020B0604020202020204" pitchFamily="34" charset="0"/>
                        </a:rPr>
                        <a:t>Phương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diện</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lời</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mẹ</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hát</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Nhớ</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đồng</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30213265"/>
                  </a:ext>
                </a:extLst>
              </a:tr>
              <a:tr h="1336739">
                <a:tc>
                  <a:txBody>
                    <a:bodyPr/>
                    <a:lstStyle/>
                    <a:p>
                      <a:r>
                        <a:rPr lang="en-US" sz="3200" dirty="0" err="1">
                          <a:latin typeface="Arial" panose="020B0604020202020204" pitchFamily="34" charset="0"/>
                          <a:cs typeface="Arial" panose="020B0604020202020204" pitchFamily="34" charset="0"/>
                        </a:rPr>
                        <a:t>Giống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nhau</a:t>
                      </a:r>
                      <a:r>
                        <a:rPr lang="en-US" sz="3200" dirty="0">
                          <a:latin typeface="Arial" panose="020B0604020202020204" pitchFamily="34" charset="0"/>
                          <a:cs typeface="Arial" panose="020B0604020202020204" pitchFamily="34" charset="0"/>
                        </a:rPr>
                        <a:t> </a:t>
                      </a:r>
                    </a:p>
                    <a:p>
                      <a:r>
                        <a:rPr lang="en-US" sz="3200" dirty="0" err="1">
                          <a:latin typeface="Arial" panose="020B0604020202020204" pitchFamily="34" charset="0"/>
                          <a:cs typeface="Arial" panose="020B0604020202020204" pitchFamily="34" charset="0"/>
                        </a:rPr>
                        <a:t>Nội</a:t>
                      </a:r>
                      <a:r>
                        <a:rPr lang="en-US" sz="3200" dirty="0">
                          <a:latin typeface="Arial" panose="020B0604020202020204" pitchFamily="34" charset="0"/>
                          <a:cs typeface="Arial" panose="020B0604020202020204" pitchFamily="34" charset="0"/>
                        </a:rPr>
                        <a:t> dung,  </a:t>
                      </a:r>
                      <a:r>
                        <a:rPr lang="en-US" sz="3200" dirty="0" err="1">
                          <a:latin typeface="Arial" panose="020B0604020202020204" pitchFamily="34" charset="0"/>
                          <a:cs typeface="Arial" panose="020B0604020202020204" pitchFamily="34" charset="0"/>
                        </a:rPr>
                        <a:t>hình</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thức</a:t>
                      </a:r>
                      <a:endParaRPr lang="en-US" sz="3200" baseline="0" dirty="0">
                        <a:latin typeface="Arial" panose="020B0604020202020204" pitchFamily="34" charset="0"/>
                        <a:cs typeface="Arial" panose="020B0604020202020204" pitchFamily="34" charset="0"/>
                      </a:endParaRPr>
                    </a:p>
                  </a:txBody>
                  <a:tcPr/>
                </a:tc>
                <a:tc gridSpan="2">
                  <a:txBody>
                    <a:bodyPr/>
                    <a:lstStyle/>
                    <a:p>
                      <a:endParaRPr lang="en-US" sz="3200" dirty="0">
                        <a:latin typeface="Arial" panose="020B0604020202020204" pitchFamily="34" charset="0"/>
                        <a:cs typeface="Arial" panose="020B0604020202020204" pitchFamily="34" charset="0"/>
                      </a:endParaRPr>
                    </a:p>
                  </a:txBody>
                  <a:tcPr/>
                </a:tc>
                <a:tc hMerge="1">
                  <a:txBody>
                    <a:bodyPr/>
                    <a:lstStyle/>
                    <a:p>
                      <a:endParaRPr lang="en-US" sz="32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66062505"/>
                  </a:ext>
                </a:extLst>
              </a:tr>
              <a:tr h="2074050">
                <a:tc>
                  <a:txBody>
                    <a:bodyPr/>
                    <a:lstStyle/>
                    <a:p>
                      <a:r>
                        <a:rPr lang="en-US" sz="3200" dirty="0" err="1">
                          <a:latin typeface="Arial" panose="020B0604020202020204" pitchFamily="34" charset="0"/>
                          <a:cs typeface="Arial" panose="020B0604020202020204" pitchFamily="34" charset="0"/>
                        </a:rPr>
                        <a:t>Khác</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nhau</a:t>
                      </a:r>
                      <a:r>
                        <a:rPr lang="en-US" sz="3200" baseline="0" dirty="0">
                          <a:latin typeface="Arial" panose="020B0604020202020204" pitchFamily="34" charset="0"/>
                          <a:cs typeface="Arial" panose="020B0604020202020204" pitchFamily="34" charset="0"/>
                        </a:rPr>
                        <a:t> </a:t>
                      </a:r>
                    </a:p>
                    <a:p>
                      <a:r>
                        <a:rPr lang="en-US" sz="3200" baseline="0" dirty="0" err="1">
                          <a:latin typeface="Arial" panose="020B0604020202020204" pitchFamily="34" charset="0"/>
                          <a:cs typeface="Arial" panose="020B0604020202020204" pitchFamily="34" charset="0"/>
                        </a:rPr>
                        <a:t>Nội</a:t>
                      </a:r>
                      <a:r>
                        <a:rPr lang="en-US" sz="3200" baseline="0" dirty="0">
                          <a:latin typeface="Arial" panose="020B0604020202020204" pitchFamily="34" charset="0"/>
                          <a:cs typeface="Arial" panose="020B0604020202020204" pitchFamily="34" charset="0"/>
                        </a:rPr>
                        <a:t> dung, </a:t>
                      </a:r>
                      <a:r>
                        <a:rPr lang="en-US" sz="3200" baseline="0" dirty="0" err="1">
                          <a:latin typeface="Arial" panose="020B0604020202020204" pitchFamily="34" charset="0"/>
                          <a:cs typeface="Arial" panose="020B0604020202020204" pitchFamily="34" charset="0"/>
                        </a:rPr>
                        <a:t>hình</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thức</a:t>
                      </a:r>
                      <a:endParaRPr lang="en-US" sz="3200" baseline="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62820606"/>
                  </a:ext>
                </a:extLst>
              </a:tr>
            </a:tbl>
          </a:graphicData>
        </a:graphic>
      </p:graphicFrame>
      <p:sp>
        <p:nvSpPr>
          <p:cNvPr id="3" name="TextBox 2"/>
          <p:cNvSpPr txBox="1"/>
          <p:nvPr/>
        </p:nvSpPr>
        <p:spPr>
          <a:xfrm>
            <a:off x="3683726" y="235131"/>
            <a:ext cx="4976948" cy="646331"/>
          </a:xfrm>
          <a:prstGeom prst="rect">
            <a:avLst/>
          </a:prstGeom>
          <a:noFill/>
        </p:spPr>
        <p:txBody>
          <a:bodyPr wrap="square" rtlCol="0">
            <a:spAutoFit/>
          </a:bodyPr>
          <a:lstStyle/>
          <a:p>
            <a:r>
              <a:rPr lang="en-US" sz="3600" b="1" dirty="0" err="1">
                <a:latin typeface="Arial" panose="020B0604020202020204" pitchFamily="34" charset="0"/>
                <a:cs typeface="Arial" panose="020B0604020202020204" pitchFamily="34" charset="0"/>
              </a:rPr>
              <a:t>Câu</a:t>
            </a:r>
            <a:r>
              <a:rPr lang="en-US" sz="3600" b="1" dirty="0">
                <a:latin typeface="Arial" panose="020B0604020202020204" pitchFamily="34" charset="0"/>
                <a:cs typeface="Arial" panose="020B0604020202020204" pitchFamily="34" charset="0"/>
              </a:rPr>
              <a:t> 1</a:t>
            </a:r>
          </a:p>
        </p:txBody>
      </p:sp>
    </p:spTree>
    <p:extLst>
      <p:ext uri="{BB962C8B-B14F-4D97-AF65-F5344CB8AC3E}">
        <p14:creationId xmlns:p14="http://schemas.microsoft.com/office/powerpoint/2010/main" val="11761391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232584"/>
              </p:ext>
            </p:extLst>
          </p:nvPr>
        </p:nvGraphicFramePr>
        <p:xfrm>
          <a:off x="182882" y="209006"/>
          <a:ext cx="11887198" cy="4598125"/>
        </p:xfrm>
        <a:graphic>
          <a:graphicData uri="http://schemas.openxmlformats.org/drawingml/2006/table">
            <a:tbl>
              <a:tblPr firstRow="1" bandRow="1">
                <a:tableStyleId>{5940675A-B579-460E-94D1-54222C63F5DA}</a:tableStyleId>
              </a:tblPr>
              <a:tblGrid>
                <a:gridCol w="2978329">
                  <a:extLst>
                    <a:ext uri="{9D8B030D-6E8A-4147-A177-3AD203B41FA5}">
                      <a16:colId xmlns:a16="http://schemas.microsoft.com/office/drawing/2014/main" val="1799353968"/>
                    </a:ext>
                  </a:extLst>
                </a:gridCol>
                <a:gridCol w="4955365">
                  <a:extLst>
                    <a:ext uri="{9D8B030D-6E8A-4147-A177-3AD203B41FA5}">
                      <a16:colId xmlns:a16="http://schemas.microsoft.com/office/drawing/2014/main" val="2783737977"/>
                    </a:ext>
                  </a:extLst>
                </a:gridCol>
                <a:gridCol w="3953504">
                  <a:extLst>
                    <a:ext uri="{9D8B030D-6E8A-4147-A177-3AD203B41FA5}">
                      <a16:colId xmlns:a16="http://schemas.microsoft.com/office/drawing/2014/main" val="2866765196"/>
                    </a:ext>
                  </a:extLst>
                </a:gridCol>
              </a:tblGrid>
              <a:tr h="1631796">
                <a:tc>
                  <a:txBody>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Văn</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bản</a:t>
                      </a:r>
                      <a:endParaRPr lang="en-US" sz="3200" dirty="0">
                        <a:latin typeface="Arial" panose="020B0604020202020204" pitchFamily="34" charset="0"/>
                        <a:cs typeface="Arial" panose="020B0604020202020204" pitchFamily="34" charset="0"/>
                      </a:endParaRPr>
                    </a:p>
                    <a:p>
                      <a:r>
                        <a:rPr lang="en-US" sz="3200" dirty="0" err="1">
                          <a:latin typeface="Arial" panose="020B0604020202020204" pitchFamily="34" charset="0"/>
                          <a:cs typeface="Arial" panose="020B0604020202020204" pitchFamily="34" charset="0"/>
                        </a:rPr>
                        <a:t>Phương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diện</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lời</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mẹ</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hát</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Nhớ</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đồng</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30213265"/>
                  </a:ext>
                </a:extLst>
              </a:tr>
              <a:tr h="2966329">
                <a:tc>
                  <a:txBody>
                    <a:bodyPr/>
                    <a:lstStyle/>
                    <a:p>
                      <a:r>
                        <a:rPr lang="en-US" sz="3200" dirty="0" err="1">
                          <a:latin typeface="Arial" panose="020B0604020202020204" pitchFamily="34" charset="0"/>
                          <a:cs typeface="Arial" panose="020B0604020202020204" pitchFamily="34" charset="0"/>
                        </a:rPr>
                        <a:t>Giống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nhau</a:t>
                      </a:r>
                      <a:r>
                        <a:rPr lang="en-US" sz="3200" dirty="0">
                          <a:latin typeface="Arial" panose="020B0604020202020204" pitchFamily="34" charset="0"/>
                          <a:cs typeface="Arial" panose="020B0604020202020204" pitchFamily="34" charset="0"/>
                        </a:rPr>
                        <a:t> </a:t>
                      </a:r>
                    </a:p>
                    <a:p>
                      <a:r>
                        <a:rPr lang="en-US" sz="3200" dirty="0" err="1">
                          <a:latin typeface="Arial" panose="020B0604020202020204" pitchFamily="34" charset="0"/>
                          <a:cs typeface="Arial" panose="020B0604020202020204" pitchFamily="34" charset="0"/>
                        </a:rPr>
                        <a:t>Nội</a:t>
                      </a:r>
                      <a:r>
                        <a:rPr lang="en-US" sz="3200" dirty="0">
                          <a:latin typeface="Arial" panose="020B0604020202020204" pitchFamily="34" charset="0"/>
                          <a:cs typeface="Arial" panose="020B0604020202020204" pitchFamily="34" charset="0"/>
                        </a:rPr>
                        <a:t> dung,  </a:t>
                      </a:r>
                      <a:r>
                        <a:rPr lang="en-US" sz="3200" dirty="0" err="1">
                          <a:latin typeface="Arial" panose="020B0604020202020204" pitchFamily="34" charset="0"/>
                          <a:cs typeface="Arial" panose="020B0604020202020204" pitchFamily="34" charset="0"/>
                        </a:rPr>
                        <a:t>hình</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thức</a:t>
                      </a:r>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txBody>
                  <a:tcPr/>
                </a:tc>
                <a:tc gridSpan="2">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hMerge="1">
                  <a:txBody>
                    <a:bodyPr/>
                    <a:lstStyle/>
                    <a:p>
                      <a:endParaRPr lang="en-US" sz="32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66062505"/>
                  </a:ext>
                </a:extLst>
              </a:tr>
            </a:tbl>
          </a:graphicData>
        </a:graphic>
      </p:graphicFrame>
      <p:cxnSp>
        <p:nvCxnSpPr>
          <p:cNvPr id="5" name="Straight Connector 4"/>
          <p:cNvCxnSpPr/>
          <p:nvPr/>
        </p:nvCxnSpPr>
        <p:spPr>
          <a:xfrm>
            <a:off x="182882" y="209006"/>
            <a:ext cx="3043644" cy="107115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26526" y="2063931"/>
            <a:ext cx="8660673" cy="2451953"/>
          </a:xfrm>
          <a:prstGeom prst="rect">
            <a:avLst/>
          </a:prstGeom>
          <a:noFill/>
        </p:spPr>
        <p:txBody>
          <a:bodyPr wrap="square">
            <a:spAutoFit/>
          </a:bodyPr>
          <a:lstStyle/>
          <a:p>
            <a:pPr algn="just">
              <a:spcAft>
                <a:spcPts val="800"/>
              </a:spcAft>
            </a:pP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hiện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tình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cảm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nhà</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với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con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với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quê</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p>
          <a:p>
            <a:pPr algn="just">
              <a:spcAft>
                <a:spcPts val="800"/>
              </a:spcAft>
            </a:pP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yếu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dùng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vần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chân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p>
          <a:p>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Sử</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dụng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từ</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tượng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thanh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từ</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tượng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hình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điệp</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từ</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điệp</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ngữ</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47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62068534"/>
              </p:ext>
            </p:extLst>
          </p:nvPr>
        </p:nvGraphicFramePr>
        <p:xfrm>
          <a:off x="182882" y="126275"/>
          <a:ext cx="11887198" cy="6624973"/>
        </p:xfrm>
        <a:graphic>
          <a:graphicData uri="http://schemas.openxmlformats.org/drawingml/2006/table">
            <a:tbl>
              <a:tblPr firstRow="1" bandRow="1">
                <a:tableStyleId>{5940675A-B579-460E-94D1-54222C63F5DA}</a:tableStyleId>
              </a:tblPr>
              <a:tblGrid>
                <a:gridCol w="2978329">
                  <a:extLst>
                    <a:ext uri="{9D8B030D-6E8A-4147-A177-3AD203B41FA5}">
                      <a16:colId xmlns:a16="http://schemas.microsoft.com/office/drawing/2014/main" val="1799353968"/>
                    </a:ext>
                  </a:extLst>
                </a:gridCol>
                <a:gridCol w="4572000">
                  <a:extLst>
                    <a:ext uri="{9D8B030D-6E8A-4147-A177-3AD203B41FA5}">
                      <a16:colId xmlns:a16="http://schemas.microsoft.com/office/drawing/2014/main" val="2783737977"/>
                    </a:ext>
                  </a:extLst>
                </a:gridCol>
                <a:gridCol w="4336869">
                  <a:extLst>
                    <a:ext uri="{9D8B030D-6E8A-4147-A177-3AD203B41FA5}">
                      <a16:colId xmlns:a16="http://schemas.microsoft.com/office/drawing/2014/main" val="1173868695"/>
                    </a:ext>
                  </a:extLst>
                </a:gridCol>
              </a:tblGrid>
              <a:tr h="1221760">
                <a:tc>
                  <a:txBody>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Văn</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bản</a:t>
                      </a:r>
                      <a:endParaRPr lang="en-US" sz="3200" dirty="0">
                        <a:latin typeface="Arial" panose="020B0604020202020204" pitchFamily="34" charset="0"/>
                        <a:cs typeface="Arial" panose="020B0604020202020204" pitchFamily="34" charset="0"/>
                      </a:endParaRPr>
                    </a:p>
                    <a:p>
                      <a:r>
                        <a:rPr lang="en-US" sz="3200" dirty="0" err="1">
                          <a:latin typeface="Arial" panose="020B0604020202020204" pitchFamily="34" charset="0"/>
                          <a:cs typeface="Arial" panose="020B0604020202020204" pitchFamily="34" charset="0"/>
                        </a:rPr>
                        <a:t>Phương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diện</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lời</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mẹ</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hát</a:t>
                      </a:r>
                      <a:endParaRPr lang="en-US" sz="3200" dirty="0">
                        <a:latin typeface="Arial" panose="020B0604020202020204" pitchFamily="34" charset="0"/>
                        <a:cs typeface="Arial" panose="020B0604020202020204" pitchFamily="34" charset="0"/>
                      </a:endParaRPr>
                    </a:p>
                  </a:txBody>
                  <a:tcPr/>
                </a:tc>
                <a:tc>
                  <a:txBody>
                    <a:bodyPr/>
                    <a:lstStyle/>
                    <a:p>
                      <a:r>
                        <a:rPr lang="en-US" sz="3200" dirty="0" err="1">
                          <a:latin typeface="Arial" panose="020B0604020202020204" pitchFamily="34" charset="0"/>
                          <a:cs typeface="Arial" panose="020B0604020202020204" pitchFamily="34" charset="0"/>
                        </a:rPr>
                        <a:t>Nhớ</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đồng</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30213265"/>
                  </a:ext>
                </a:extLst>
              </a:tr>
              <a:tr h="5403213">
                <a:tc>
                  <a:txBody>
                    <a:bodyPr/>
                    <a:lstStyle/>
                    <a:p>
                      <a:r>
                        <a:rPr lang="en-US" sz="3200" dirty="0" err="1">
                          <a:latin typeface="Arial" panose="020B0604020202020204" pitchFamily="34" charset="0"/>
                          <a:cs typeface="Arial" panose="020B0604020202020204" pitchFamily="34" charset="0"/>
                        </a:rPr>
                        <a:t>Khác</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nhau</a:t>
                      </a:r>
                      <a:r>
                        <a:rPr lang="en-US" sz="3200" baseline="0" dirty="0">
                          <a:latin typeface="Arial" panose="020B0604020202020204" pitchFamily="34" charset="0"/>
                          <a:cs typeface="Arial" panose="020B0604020202020204" pitchFamily="34" charset="0"/>
                        </a:rPr>
                        <a:t> </a:t>
                      </a:r>
                    </a:p>
                    <a:p>
                      <a:r>
                        <a:rPr lang="en-US" sz="3200" baseline="0" dirty="0" err="1">
                          <a:latin typeface="Arial" panose="020B0604020202020204" pitchFamily="34" charset="0"/>
                          <a:cs typeface="Arial" panose="020B0604020202020204" pitchFamily="34" charset="0"/>
                        </a:rPr>
                        <a:t>Nội</a:t>
                      </a:r>
                      <a:r>
                        <a:rPr lang="en-US" sz="3200" baseline="0" dirty="0">
                          <a:latin typeface="Arial" panose="020B0604020202020204" pitchFamily="34" charset="0"/>
                          <a:cs typeface="Arial" panose="020B0604020202020204" pitchFamily="34" charset="0"/>
                        </a:rPr>
                        <a:t> dung, </a:t>
                      </a:r>
                      <a:r>
                        <a:rPr lang="en-US" sz="3200" baseline="0" dirty="0" err="1">
                          <a:latin typeface="Arial" panose="020B0604020202020204" pitchFamily="34" charset="0"/>
                          <a:cs typeface="Arial" panose="020B0604020202020204" pitchFamily="34" charset="0"/>
                        </a:rPr>
                        <a:t>hình</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thức</a:t>
                      </a:r>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62820606"/>
                  </a:ext>
                </a:extLst>
              </a:tr>
            </a:tbl>
          </a:graphicData>
        </a:graphic>
      </p:graphicFrame>
      <p:sp>
        <p:nvSpPr>
          <p:cNvPr id="3" name="TextBox 2"/>
          <p:cNvSpPr txBox="1"/>
          <p:nvPr/>
        </p:nvSpPr>
        <p:spPr>
          <a:xfrm>
            <a:off x="3156857" y="1385677"/>
            <a:ext cx="4460965" cy="5365571"/>
          </a:xfrm>
          <a:prstGeom prst="rect">
            <a:avLst/>
          </a:prstGeom>
          <a:noFill/>
        </p:spPr>
        <p:txBody>
          <a:bodyPr wrap="square">
            <a:spAutoFit/>
          </a:bodyPr>
          <a:lstStyle/>
          <a:p>
            <a:pPr algn="just">
              <a:spcAft>
                <a:spcPts val="800"/>
              </a:spcAft>
            </a:pP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Nội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dung: Qua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lời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ru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con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mẹ</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tác</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giả</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hiện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tình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cảm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yêu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sâu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sắc</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lòng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biết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ơn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đối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với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mẹ</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tình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yêu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quê</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đất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nước</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mà</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mẹ</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đã</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truyền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dạy</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cho</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con.</a:t>
            </a:r>
          </a:p>
          <a:p>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Nghệ</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thuật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sáu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chữ</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yếu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gieo</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vần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cách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giọng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yêu</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thiết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xen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lẫn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xót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xa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2">
                  <a:lumMod val="10000"/>
                </a:schemeClr>
              </a:solidFill>
              <a:latin typeface="Arial" panose="020B0604020202020204" pitchFamily="34" charset="0"/>
              <a:cs typeface="Arial" panose="020B0604020202020204" pitchFamily="34" charset="0"/>
            </a:endParaRPr>
          </a:p>
        </p:txBody>
      </p:sp>
      <p:sp>
        <p:nvSpPr>
          <p:cNvPr id="4" name="TextBox 3"/>
          <p:cNvSpPr txBox="1"/>
          <p:nvPr/>
        </p:nvSpPr>
        <p:spPr>
          <a:xfrm>
            <a:off x="7759337" y="1385677"/>
            <a:ext cx="4310743" cy="5365571"/>
          </a:xfrm>
          <a:prstGeom prst="rect">
            <a:avLst/>
          </a:prstGeom>
          <a:noFill/>
        </p:spPr>
        <p:txBody>
          <a:bodyPr wrap="square">
            <a:spAutoFit/>
          </a:bodyPr>
          <a:lstStyle/>
          <a:p>
            <a:pPr algn="just">
              <a:spcAft>
                <a:spcPts val="800"/>
              </a:spcAft>
            </a:pP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Nội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dung: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Bài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hiện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tình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cảm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nhớ</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da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diết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cảnh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vật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quê</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hương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niềm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khao</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khát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tự</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do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tù</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trẻ</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tuổi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có</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trái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tim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đang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căng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đầy</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nhựa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sống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tràn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trề</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nhiệt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huyết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p>
          <a:p>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Nghệ</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thuật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bảy</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chữ</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kết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hợp</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vần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liền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với</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vần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cách</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giọng</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thơ</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tha</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thiết</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đượm</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buồn</a:t>
            </a:r>
            <a:r>
              <a:rPr lang="en-US" sz="2800" dirty="0">
                <a:solidFill>
                  <a:schemeClr val="tx2">
                    <a:lumMod val="10000"/>
                  </a:schemeClr>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2">
                  <a:lumMod val="10000"/>
                </a:schemeClr>
              </a:solidFill>
              <a:latin typeface="Arial" panose="020B0604020202020204" pitchFamily="34" charset="0"/>
              <a:cs typeface="Arial" panose="020B0604020202020204" pitchFamily="34" charset="0"/>
            </a:endParaRPr>
          </a:p>
        </p:txBody>
      </p:sp>
      <p:cxnSp>
        <p:nvCxnSpPr>
          <p:cNvPr id="6" name="Straight Connector 5"/>
          <p:cNvCxnSpPr/>
          <p:nvPr/>
        </p:nvCxnSpPr>
        <p:spPr>
          <a:xfrm>
            <a:off x="182882" y="209006"/>
            <a:ext cx="2952204" cy="108421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2423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250159" y="1141032"/>
            <a:ext cx="8177349" cy="2664823"/>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i="1" dirty="0" err="1">
                <a:solidFill>
                  <a:schemeClr val="tx1"/>
                </a:solidFill>
                <a:latin typeface="Arial" panose="020B0604020202020204" pitchFamily="34" charset="0"/>
                <a:cs typeface="Arial" panose="020B0604020202020204" pitchFamily="34" charset="0"/>
              </a:rPr>
              <a:t>Quả</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bàng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vuông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xanh</a:t>
            </a:r>
            <a:r>
              <a:rPr lang="en-US" sz="2800" i="1" dirty="0">
                <a:solidFill>
                  <a:schemeClr val="tx1"/>
                </a:solidFill>
                <a:latin typeface="Arial" panose="020B0604020202020204" pitchFamily="34" charset="0"/>
                <a:cs typeface="Arial" panose="020B0604020202020204" pitchFamily="34" charset="0"/>
              </a:rPr>
              <a:t> non </a:t>
            </a:r>
            <a:r>
              <a:rPr lang="en-US" sz="2800" i="1" dirty="0" err="1">
                <a:solidFill>
                  <a:schemeClr val="tx1"/>
                </a:solidFill>
                <a:latin typeface="Arial" panose="020B0604020202020204" pitchFamily="34" charset="0"/>
                <a:cs typeface="Arial" panose="020B0604020202020204" pitchFamily="34" charset="0"/>
              </a:rPr>
              <a:t>màu</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lá</a:t>
            </a:r>
            <a:endParaRPr lang="en-US" sz="2800" dirty="0">
              <a:solidFill>
                <a:schemeClr val="tx1"/>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Mơn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mởn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thơm</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mùi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nắng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Sơn</a:t>
            </a:r>
            <a:r>
              <a:rPr lang="en-US" sz="2800" i="1" dirty="0">
                <a:solidFill>
                  <a:schemeClr val="tx1"/>
                </a:solidFill>
                <a:latin typeface="Arial" panose="020B0604020202020204" pitchFamily="34" charset="0"/>
                <a:cs typeface="Arial" panose="020B0604020202020204" pitchFamily="34" charset="0"/>
              </a:rPr>
              <a:t> Ca</a:t>
            </a:r>
            <a:endParaRPr lang="en-US" sz="2800" dirty="0">
              <a:solidFill>
                <a:schemeClr val="tx1"/>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Hoa</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giấy</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đỏ</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dưới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trời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nắng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cháy</a:t>
            </a:r>
            <a:endParaRPr lang="en-US" sz="2800" dirty="0">
              <a:solidFill>
                <a:schemeClr val="tx1"/>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Chim</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líu</a:t>
            </a:r>
            <a:r>
              <a:rPr lang="en-US" sz="2800" i="1" dirty="0">
                <a:solidFill>
                  <a:schemeClr val="tx1"/>
                </a:solidFill>
                <a:latin typeface="Arial" panose="020B0604020202020204" pitchFamily="34" charset="0"/>
                <a:cs typeface="Arial" panose="020B0604020202020204" pitchFamily="34" charset="0"/>
              </a:rPr>
              <a:t> lo </a:t>
            </a:r>
            <a:r>
              <a:rPr lang="en-US" sz="2800" i="1" dirty="0" err="1">
                <a:solidFill>
                  <a:schemeClr val="tx1"/>
                </a:solidFill>
                <a:latin typeface="Arial" panose="020B0604020202020204" pitchFamily="34" charset="0"/>
                <a:cs typeface="Arial" panose="020B0604020202020204" pitchFamily="34" charset="0"/>
              </a:rPr>
              <a:t>rót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mật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trước</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hiên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nhà</a:t>
            </a:r>
            <a:endParaRPr lang="en-US" sz="2800" kern="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Rounded Rectangle 3"/>
          <p:cNvSpPr/>
          <p:nvPr/>
        </p:nvSpPr>
        <p:spPr>
          <a:xfrm>
            <a:off x="2250159" y="1141031"/>
            <a:ext cx="8177349" cy="2664823"/>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i="1" dirty="0" err="1">
                <a:solidFill>
                  <a:schemeClr val="tx1"/>
                </a:solidFill>
                <a:latin typeface="Arial" panose="020B0604020202020204" pitchFamily="34" charset="0"/>
                <a:cs typeface="Arial" panose="020B0604020202020204" pitchFamily="34" charset="0"/>
              </a:rPr>
              <a:t>Quả</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bàng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vuông</a:t>
            </a:r>
            <a:r>
              <a:rPr lang="en-US" sz="2800" i="1" dirty="0">
                <a:solidFill>
                  <a:srgbClr val="FF0000"/>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xanh</a:t>
            </a:r>
            <a:r>
              <a:rPr lang="en-US" sz="2800" i="1" dirty="0">
                <a:solidFill>
                  <a:schemeClr val="tx1"/>
                </a:solidFill>
                <a:latin typeface="Arial" panose="020B0604020202020204" pitchFamily="34" charset="0"/>
                <a:cs typeface="Arial" panose="020B0604020202020204" pitchFamily="34" charset="0"/>
              </a:rPr>
              <a:t> non </a:t>
            </a:r>
            <a:r>
              <a:rPr lang="en-US" sz="2800" i="1" dirty="0" err="1">
                <a:solidFill>
                  <a:schemeClr val="tx1"/>
                </a:solidFill>
                <a:latin typeface="Arial" panose="020B0604020202020204" pitchFamily="34" charset="0"/>
                <a:cs typeface="Arial" panose="020B0604020202020204" pitchFamily="34" charset="0"/>
              </a:rPr>
              <a:t>màu</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rgbClr val="FF0000"/>
                </a:solidFill>
                <a:latin typeface="Arial" panose="020B0604020202020204" pitchFamily="34" charset="0"/>
                <a:cs typeface="Arial" panose="020B0604020202020204" pitchFamily="34" charset="0"/>
              </a:rPr>
              <a:t>lá</a:t>
            </a:r>
            <a:endParaRPr lang="en-US" sz="2800" dirty="0">
              <a:solidFill>
                <a:srgbClr val="FF0000"/>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Mơn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mởn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thơm</a:t>
            </a:r>
            <a:r>
              <a:rPr lang="en-US" sz="2800" i="1" dirty="0">
                <a:solidFill>
                  <a:srgbClr val="FF0000"/>
                </a:solidFill>
                <a:latin typeface="Arial" panose="020B0604020202020204" pitchFamily="34" charset="0"/>
                <a:cs typeface="Arial" panose="020B0604020202020204" pitchFamily="34" charset="0"/>
              </a:rPr>
              <a: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mùi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nắng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Sơn</a:t>
            </a:r>
            <a:r>
              <a:rPr lang="en-US" sz="2800" i="1" dirty="0">
                <a:solidFill>
                  <a:schemeClr val="tx1"/>
                </a:solidFill>
                <a:latin typeface="Arial" panose="020B0604020202020204" pitchFamily="34" charset="0"/>
                <a:cs typeface="Arial" panose="020B0604020202020204" pitchFamily="34" charset="0"/>
              </a:rPr>
              <a:t> </a:t>
            </a:r>
            <a:r>
              <a:rPr lang="en-US" sz="2800" i="1" dirty="0">
                <a:solidFill>
                  <a:srgbClr val="FF0000"/>
                </a:solidFill>
                <a:latin typeface="Arial" panose="020B0604020202020204" pitchFamily="34" charset="0"/>
                <a:cs typeface="Arial" panose="020B0604020202020204" pitchFamily="34" charset="0"/>
              </a:rPr>
              <a:t>Ca</a:t>
            </a:r>
            <a:endParaRPr lang="en-US" sz="2800" dirty="0">
              <a:solidFill>
                <a:srgbClr val="FF0000"/>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Hoa</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giấy</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đỏ</a:t>
            </a:r>
            <a:r>
              <a:rPr lang="en-US" sz="2800" i="1" dirty="0">
                <a:solidFill>
                  <a:srgbClr val="FF0000"/>
                </a:solidFill>
                <a:latin typeface="Arial" panose="020B0604020202020204" pitchFamily="34" charset="0"/>
                <a:cs typeface="Arial" panose="020B0604020202020204" pitchFamily="34" charset="0"/>
              </a:rPr>
              <a: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dưới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trời</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nắng</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cháy</a:t>
            </a:r>
            <a:endParaRPr lang="en-US" sz="2800" dirty="0">
              <a:solidFill>
                <a:schemeClr val="tx1"/>
              </a:solidFill>
              <a:latin typeface="Arial" panose="020B0604020202020204" pitchFamily="34" charset="0"/>
              <a:cs typeface="Arial" panose="020B0604020202020204" pitchFamily="34" charset="0"/>
            </a:endParaRPr>
          </a:p>
          <a:p>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Chim</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líu</a:t>
            </a:r>
            <a:r>
              <a:rPr lang="en-US" sz="2800" i="1" dirty="0">
                <a:solidFill>
                  <a:schemeClr val="tx1"/>
                </a:solidFill>
                <a:latin typeface="Arial" panose="020B0604020202020204" pitchFamily="34" charset="0"/>
                <a:cs typeface="Arial" panose="020B0604020202020204" pitchFamily="34" charset="0"/>
              </a:rPr>
              <a:t> lo</a:t>
            </a:r>
            <a:r>
              <a:rPr lang="en-US" sz="2800" i="1" dirty="0">
                <a:solidFill>
                  <a:srgbClr val="FF0000"/>
                </a:solidFill>
                <a:latin typeface="Arial" panose="020B0604020202020204" pitchFamily="34" charset="0"/>
                <a:cs typeface="Arial" panose="020B0604020202020204" pitchFamily="34" charset="0"/>
              </a:rPr>
              <a: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rót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mật</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trước</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chemeClr val="tx1"/>
                </a:solidFill>
                <a:latin typeface="Arial" panose="020B0604020202020204" pitchFamily="34" charset="0"/>
                <a:cs typeface="Arial" panose="020B0604020202020204" pitchFamily="34" charset="0"/>
              </a:rPr>
              <a:t>hiên</a:t>
            </a:r>
            <a:r>
              <a:rPr lang="en-US" sz="2800" i="1" dirty="0">
                <a:solidFill>
                  <a:schemeClr val="tx1"/>
                </a:solidFill>
                <a:latin typeface="Arial" panose="020B0604020202020204" pitchFamily="34" charset="0"/>
                <a:cs typeface="Arial" panose="020B0604020202020204" pitchFamily="34" charset="0"/>
              </a:rPr>
              <a:t> </a:t>
            </a:r>
            <a:r>
              <a:rPr lang="en-US" sz="2800" i="1" dirty="0" err="1">
                <a:solidFill>
                  <a:srgbClr val="FF0000"/>
                </a:solidFill>
                <a:latin typeface="Arial" panose="020B0604020202020204" pitchFamily="34" charset="0"/>
                <a:cs typeface="Arial" panose="020B0604020202020204" pitchFamily="34" charset="0"/>
              </a:rPr>
              <a:t>nhà</a:t>
            </a:r>
            <a:endParaRPr lang="en-US" sz="2800" kern="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Rounded Rectangle 4"/>
          <p:cNvSpPr/>
          <p:nvPr/>
        </p:nvSpPr>
        <p:spPr>
          <a:xfrm>
            <a:off x="3931921" y="4415246"/>
            <a:ext cx="6495588" cy="1280160"/>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r>
              <a:rPr lang="en-US" sz="2800" dirty="0" err="1">
                <a:solidFill>
                  <a:schemeClr val="tx1"/>
                </a:solidFill>
                <a:latin typeface="Arial" panose="020B0604020202020204" pitchFamily="34" charset="0"/>
                <a:cs typeface="Arial" panose="020B0604020202020204" pitchFamily="34" charset="0"/>
              </a:rPr>
              <a:t>Cách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ngắt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nhịp</a:t>
            </a:r>
            <a:r>
              <a:rPr lang="en-US" sz="2800" dirty="0">
                <a:solidFill>
                  <a:schemeClr val="tx1"/>
                </a:solidFill>
                <a:latin typeface="Arial" panose="020B0604020202020204" pitchFamily="34" charset="0"/>
                <a:cs typeface="Arial" panose="020B0604020202020204" pitchFamily="34" charset="0"/>
              </a:rPr>
              <a:t> 3/4, </a:t>
            </a:r>
            <a:r>
              <a:rPr lang="en-US" sz="2800" dirty="0" err="1">
                <a:solidFill>
                  <a:schemeClr val="tx1"/>
                </a:solidFill>
                <a:latin typeface="Arial" panose="020B0604020202020204" pitchFamily="34" charset="0"/>
                <a:cs typeface="Arial" panose="020B0604020202020204" pitchFamily="34" charset="0"/>
              </a:rPr>
              <a:t>gieo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vần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chân</a:t>
            </a:r>
            <a:r>
              <a:rPr lang="en-US" sz="2800" dirty="0">
                <a:solidFill>
                  <a:schemeClr val="tx1"/>
                </a:solidFill>
                <a:latin typeface="Arial" panose="020B0604020202020204" pitchFamily="34" charset="0"/>
                <a:cs typeface="Arial" panose="020B0604020202020204" pitchFamily="34" charset="0"/>
              </a:rPr>
              <a:t> </a:t>
            </a:r>
            <a:r>
              <a:rPr lang="en-US" sz="2800" i="1" dirty="0">
                <a:solidFill>
                  <a:schemeClr val="tx1"/>
                </a:solidFill>
                <a:latin typeface="Arial" panose="020B0604020202020204" pitchFamily="34" charset="0"/>
                <a:cs typeface="Arial" panose="020B0604020202020204" pitchFamily="34" charset="0"/>
              </a:rPr>
              <a:t>(</a:t>
            </a:r>
            <a:r>
              <a:rPr lang="en-US" sz="2800" i="1" dirty="0" err="1">
                <a:solidFill>
                  <a:schemeClr val="tx1"/>
                </a:solidFill>
                <a:latin typeface="Arial" panose="020B0604020202020204" pitchFamily="34" charset="0"/>
                <a:cs typeface="Arial" panose="020B0604020202020204" pitchFamily="34" charset="0"/>
              </a:rPr>
              <a:t>lá</a:t>
            </a:r>
            <a:r>
              <a:rPr lang="en-US" sz="2800" i="1" dirty="0">
                <a:solidFill>
                  <a:schemeClr val="tx1"/>
                </a:solidFill>
                <a:latin typeface="Arial" panose="020B0604020202020204" pitchFamily="34" charset="0"/>
                <a:cs typeface="Arial" panose="020B0604020202020204" pitchFamily="34" charset="0"/>
              </a:rPr>
              <a:t> - ca)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kết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hợp</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vần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cách</a:t>
            </a:r>
            <a:r>
              <a:rPr lang="en-US" sz="2800" i="1" dirty="0">
                <a:solidFill>
                  <a:schemeClr val="tx1"/>
                </a:solidFill>
                <a:latin typeface="Arial" panose="020B0604020202020204" pitchFamily="34" charset="0"/>
                <a:cs typeface="Arial" panose="020B0604020202020204" pitchFamily="34" charset="0"/>
              </a:rPr>
              <a:t> (ca-</a:t>
            </a:r>
            <a:r>
              <a:rPr lang="en-US" sz="2800" i="1" dirty="0" err="1">
                <a:solidFill>
                  <a:schemeClr val="tx1"/>
                </a:solidFill>
                <a:latin typeface="Arial" panose="020B0604020202020204" pitchFamily="34" charset="0"/>
                <a:cs typeface="Arial" panose="020B0604020202020204" pitchFamily="34" charset="0"/>
              </a:rPr>
              <a:t>nhà</a:t>
            </a:r>
            <a:r>
              <a:rPr lang="en-US" sz="2800" dirty="0">
                <a:solidFill>
                  <a:schemeClr val="tx1"/>
                </a:solidFill>
                <a:latin typeface="Arial" panose="020B0604020202020204" pitchFamily="34" charset="0"/>
                <a:cs typeface="Arial" panose="020B0604020202020204" pitchFamily="34" charset="0"/>
              </a:rPr>
              <a:t>) :</a:t>
            </a:r>
          </a:p>
        </p:txBody>
      </p:sp>
      <p:sp>
        <p:nvSpPr>
          <p:cNvPr id="6" name="Right Arrow 5"/>
          <p:cNvSpPr/>
          <p:nvPr/>
        </p:nvSpPr>
        <p:spPr>
          <a:xfrm>
            <a:off x="2250159" y="4493623"/>
            <a:ext cx="1593669" cy="1123405"/>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7" name="TextBox 6"/>
          <p:cNvSpPr txBox="1"/>
          <p:nvPr/>
        </p:nvSpPr>
        <p:spPr>
          <a:xfrm>
            <a:off x="2250159" y="156754"/>
            <a:ext cx="7184571" cy="707886"/>
          </a:xfrm>
          <a:prstGeom prst="rect">
            <a:avLst/>
          </a:prstGeom>
          <a:noFill/>
        </p:spPr>
        <p:txBody>
          <a:bodyPr wrap="square" rtlCol="0">
            <a:spAutoFit/>
          </a:bodyPr>
          <a:lstStyle/>
          <a:p>
            <a:r>
              <a:rPr lang="en-US" sz="4000" b="1" dirty="0" err="1">
                <a:latin typeface="Arial" panose="020B0604020202020204" pitchFamily="34" charset="0"/>
                <a:cs typeface="Arial" panose="020B0604020202020204" pitchFamily="34" charset="0"/>
              </a:rPr>
              <a:t>Câu</a:t>
            </a:r>
            <a:r>
              <a:rPr lang="en-US" sz="4000" b="1" dirty="0">
                <a:latin typeface="Arial" panose="020B0604020202020204" pitchFamily="34" charset="0"/>
                <a:cs typeface="Arial" panose="020B0604020202020204" pitchFamily="34" charset="0"/>
              </a:rPr>
              <a:t> 2</a:t>
            </a:r>
          </a:p>
        </p:txBody>
      </p:sp>
    </p:spTree>
    <p:extLst>
      <p:ext uri="{BB962C8B-B14F-4D97-AF65-F5344CB8AC3E}">
        <p14:creationId xmlns:p14="http://schemas.microsoft.com/office/powerpoint/2010/main" val="241568298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798;p26"/>
          <p:cNvSpPr/>
          <p:nvPr/>
        </p:nvSpPr>
        <p:spPr>
          <a:xfrm>
            <a:off x="3148913" y="1569550"/>
            <a:ext cx="2615114" cy="638000"/>
          </a:xfrm>
          <a:prstGeom prst="roundRect">
            <a:avLst>
              <a:gd name="adj" fmla="val 16667"/>
            </a:avLst>
          </a:prstGeom>
          <a:solidFill>
            <a:srgbClr val="ED7341"/>
          </a:solidFill>
          <a:ln>
            <a:noFill/>
          </a:ln>
        </p:spPr>
        <p:txBody>
          <a:bodyPr spcFirstLastPara="1" wrap="square" lIns="121900" tIns="121900" rIns="121900" bIns="121900" anchor="ctr" anchorCtr="0">
            <a:noAutofit/>
          </a:bodyPr>
          <a:lstStyle/>
          <a:p>
            <a:pPr algn="ctr" defTabSz="1219200">
              <a:defRPr/>
            </a:pPr>
            <a:r>
              <a:rPr lang="en-US" sz="3200" b="1" kern="0" dirty="0" err="1">
                <a:solidFill>
                  <a:srgbClr val="FFFFFF"/>
                </a:solidFill>
                <a:latin typeface="Arial" panose="020B0604020202020204" pitchFamily="34" charset="0"/>
                <a:ea typeface="Fira Sans Extra Condensed"/>
                <a:cs typeface="Arial" panose="020B0604020202020204" pitchFamily="34" charset="0"/>
                <a:sym typeface="Fira Sans Extra Condensed"/>
              </a:rPr>
              <a:t>Xâm</a:t>
            </a:r>
            <a:r>
              <a:rPr lang="en-US" sz="3200" b="1" kern="0" dirty="0">
                <a:solidFill>
                  <a:srgbClr val="FFFFFF"/>
                </a:solidFill>
                <a:latin typeface="Arial" panose="020B0604020202020204" pitchFamily="34" charset="0"/>
                <a:ea typeface="Fira Sans Extra Condensed"/>
                <a:cs typeface="Arial" panose="020B0604020202020204" pitchFamily="34" charset="0"/>
                <a:sym typeface="Fira Sans Extra Condensed"/>
              </a:rPr>
              <a:t> </a:t>
            </a:r>
            <a:r>
              <a:rPr lang="en-US" sz="3200" b="1" kern="0" dirty="0" err="1">
                <a:solidFill>
                  <a:srgbClr val="FFFFFF"/>
                </a:solidFill>
                <a:latin typeface="Arial" panose="020B0604020202020204" pitchFamily="34" charset="0"/>
                <a:ea typeface="Fira Sans Extra Condensed"/>
                <a:cs typeface="Arial" panose="020B0604020202020204" pitchFamily="34" charset="0"/>
                <a:sym typeface="Fira Sans Extra Condensed"/>
              </a:rPr>
              <a:t>xấp</a:t>
            </a:r>
            <a:endParaRPr sz="3200" b="1" kern="0" dirty="0">
              <a:solidFill>
                <a:srgbClr val="FFFFFF"/>
              </a:solidFill>
              <a:latin typeface="Arial" panose="020B0604020202020204" pitchFamily="34" charset="0"/>
              <a:ea typeface="Fira Sans Extra Condensed"/>
              <a:cs typeface="Arial" panose="020B0604020202020204" pitchFamily="34" charset="0"/>
              <a:sym typeface="Fira Sans Extra Condensed"/>
            </a:endParaRPr>
          </a:p>
        </p:txBody>
      </p:sp>
      <p:sp>
        <p:nvSpPr>
          <p:cNvPr id="3" name="Google Shape;799;p26"/>
          <p:cNvSpPr/>
          <p:nvPr/>
        </p:nvSpPr>
        <p:spPr>
          <a:xfrm>
            <a:off x="3175039" y="4587216"/>
            <a:ext cx="2646498" cy="638000"/>
          </a:xfrm>
          <a:prstGeom prst="roundRect">
            <a:avLst>
              <a:gd name="adj" fmla="val 16667"/>
            </a:avLst>
          </a:prstGeom>
          <a:ln/>
        </p:spPr>
        <p:style>
          <a:lnRef idx="3">
            <a:schemeClr val="lt1"/>
          </a:lnRef>
          <a:fillRef idx="1">
            <a:schemeClr val="accent6"/>
          </a:fillRef>
          <a:effectRef idx="1">
            <a:schemeClr val="accent6"/>
          </a:effectRef>
          <a:fontRef idx="minor">
            <a:schemeClr val="lt1"/>
          </a:fontRef>
        </p:style>
        <p:txBody>
          <a:bodyPr spcFirstLastPara="1" wrap="square" lIns="121900" tIns="121900" rIns="121900" bIns="121900" anchor="ctr" anchorCtr="0">
            <a:noAutofit/>
          </a:bodyPr>
          <a:lstStyle/>
          <a:p>
            <a:pPr algn="ctr" defTabSz="1219200">
              <a:defRPr/>
            </a:pPr>
            <a:r>
              <a:rPr lang="en-US" sz="3200" b="1" kern="0" dirty="0" err="1">
                <a:solidFill>
                  <a:srgbClr val="512651"/>
                </a:solidFill>
                <a:latin typeface="Arial" panose="020B0604020202020204" pitchFamily="34" charset="0"/>
                <a:ea typeface="Fira Sans Extra Condensed"/>
                <a:cs typeface="Arial" panose="020B0604020202020204" pitchFamily="34" charset="0"/>
                <a:sym typeface="Fira Sans Extra Condensed"/>
              </a:rPr>
              <a:t>Lấm</a:t>
            </a:r>
            <a:r>
              <a:rPr lang="en-US" sz="3200" b="1" kern="0" dirty="0">
                <a:solidFill>
                  <a:srgbClr val="512651"/>
                </a:solidFill>
                <a:latin typeface="Arial" panose="020B0604020202020204" pitchFamily="34" charset="0"/>
                <a:ea typeface="Fira Sans Extra Condensed"/>
                <a:cs typeface="Arial" panose="020B0604020202020204" pitchFamily="34" charset="0"/>
                <a:sym typeface="Fira Sans Extra Condensed"/>
              </a:rPr>
              <a:t> </a:t>
            </a:r>
            <a:r>
              <a:rPr lang="en-US" sz="3200" b="1" kern="0" dirty="0" err="1">
                <a:solidFill>
                  <a:srgbClr val="512651"/>
                </a:solidFill>
                <a:latin typeface="Arial" panose="020B0604020202020204" pitchFamily="34" charset="0"/>
                <a:ea typeface="Fira Sans Extra Condensed"/>
                <a:cs typeface="Arial" panose="020B0604020202020204" pitchFamily="34" charset="0"/>
                <a:sym typeface="Fira Sans Extra Condensed"/>
              </a:rPr>
              <a:t>tấm</a:t>
            </a:r>
            <a:endParaRPr sz="3200" b="1" kern="0" dirty="0">
              <a:solidFill>
                <a:srgbClr val="512651"/>
              </a:solidFill>
              <a:latin typeface="Arial" panose="020B0604020202020204" pitchFamily="34" charset="0"/>
              <a:ea typeface="Fira Sans Extra Condensed"/>
              <a:cs typeface="Arial" panose="020B0604020202020204" pitchFamily="34" charset="0"/>
              <a:sym typeface="Fira Sans Extra Condensed"/>
            </a:endParaRPr>
          </a:p>
        </p:txBody>
      </p:sp>
      <p:sp>
        <p:nvSpPr>
          <p:cNvPr id="5" name="Oval 4"/>
          <p:cNvSpPr/>
          <p:nvPr/>
        </p:nvSpPr>
        <p:spPr>
          <a:xfrm>
            <a:off x="600893" y="2371948"/>
            <a:ext cx="2142308" cy="205086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en-US" sz="3200" b="1" dirty="0">
                <a:solidFill>
                  <a:srgbClr val="0B050B"/>
                </a:solidFill>
                <a:latin typeface="Arial" panose="020B0604020202020204" pitchFamily="34" charset="0"/>
                <a:cs typeface="Arial" panose="020B0604020202020204" pitchFamily="34" charset="0"/>
              </a:rPr>
              <a:t>a. </a:t>
            </a:r>
            <a:r>
              <a:rPr lang="en-US" sz="3200" b="1" dirty="0" err="1">
                <a:solidFill>
                  <a:srgbClr val="0B050B"/>
                </a:solidFill>
                <a:latin typeface="Arial" panose="020B0604020202020204" pitchFamily="34" charset="0"/>
                <a:cs typeface="Arial" panose="020B0604020202020204" pitchFamily="34" charset="0"/>
              </a:rPr>
              <a:t>Từ</a:t>
            </a:r>
            <a:r>
              <a:rPr lang="en-US" sz="3200" b="1" dirty="0">
                <a:solidFill>
                  <a:srgbClr val="0B050B"/>
                </a:solidFill>
                <a:latin typeface="Arial" panose="020B0604020202020204" pitchFamily="34" charset="0"/>
                <a:cs typeface="Arial" panose="020B0604020202020204" pitchFamily="34" charset="0"/>
              </a:rPr>
              <a:t> </a:t>
            </a:r>
            <a:r>
              <a:rPr lang="en-US" sz="3200" b="1" dirty="0" err="1">
                <a:solidFill>
                  <a:srgbClr val="0B050B"/>
                </a:solidFill>
                <a:latin typeface="Arial" panose="020B0604020202020204" pitchFamily="34" charset="0"/>
                <a:cs typeface="Arial" panose="020B0604020202020204" pitchFamily="34" charset="0"/>
              </a:rPr>
              <a:t>tượng</a:t>
            </a:r>
            <a:r>
              <a:rPr lang="en-US" sz="3200" b="1" dirty="0">
                <a:solidFill>
                  <a:srgbClr val="0B050B"/>
                </a:solidFill>
                <a:latin typeface="Arial" panose="020B0604020202020204" pitchFamily="34" charset="0"/>
                <a:cs typeface="Arial" panose="020B0604020202020204" pitchFamily="34" charset="0"/>
              </a:rPr>
              <a:t> </a:t>
            </a:r>
            <a:r>
              <a:rPr lang="en-US" sz="3200" b="1" dirty="0" err="1">
                <a:solidFill>
                  <a:srgbClr val="0B050B"/>
                </a:solidFill>
                <a:latin typeface="Arial" panose="020B0604020202020204" pitchFamily="34" charset="0"/>
                <a:cs typeface="Arial" panose="020B0604020202020204" pitchFamily="34" charset="0"/>
              </a:rPr>
              <a:t>hình</a:t>
            </a:r>
            <a:r>
              <a:rPr lang="en-US" sz="3200" b="1" dirty="0">
                <a:solidFill>
                  <a:srgbClr val="0B050B"/>
                </a:solidFill>
                <a:latin typeface="Arial" panose="020B0604020202020204" pitchFamily="34" charset="0"/>
                <a:cs typeface="Arial" panose="020B0604020202020204" pitchFamily="34" charset="0"/>
              </a:rPr>
              <a:t> </a:t>
            </a:r>
          </a:p>
        </p:txBody>
      </p:sp>
      <p:sp>
        <p:nvSpPr>
          <p:cNvPr id="6" name="Rectangle 5"/>
          <p:cNvSpPr/>
          <p:nvPr/>
        </p:nvSpPr>
        <p:spPr>
          <a:xfrm>
            <a:off x="6544491" y="857498"/>
            <a:ext cx="5133703" cy="2062103"/>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i="1" dirty="0" err="1">
                <a:solidFill>
                  <a:srgbClr val="0B050B"/>
                </a:solidFill>
                <a:latin typeface="Arial" panose="020B0604020202020204" pitchFamily="34" charset="0"/>
                <a:cs typeface="Arial" panose="020B0604020202020204" pitchFamily="34" charset="0"/>
              </a:rPr>
              <a:t>cũng</a:t>
            </a:r>
            <a:r>
              <a:rPr lang="en-US" sz="3200" i="1" dirty="0">
                <a:solidFill>
                  <a:srgbClr val="0B050B"/>
                </a:solidFill>
                <a:latin typeface="Arial" panose="020B0604020202020204" pitchFamily="34" charset="0"/>
                <a:cs typeface="Arial" panose="020B0604020202020204" pitchFamily="34" charset="0"/>
              </a:rPr>
              <a:t> </a:t>
            </a:r>
            <a:r>
              <a:rPr lang="en-US" sz="3200" i="1" dirty="0" err="1">
                <a:solidFill>
                  <a:srgbClr val="0B050B"/>
                </a:solidFill>
                <a:latin typeface="Arial" panose="020B0604020202020204" pitchFamily="34" charset="0"/>
                <a:cs typeface="Arial" panose="020B0604020202020204" pitchFamily="34" charset="0"/>
              </a:rPr>
              <a:t>như</a:t>
            </a:r>
            <a:r>
              <a:rPr lang="en-US" sz="3200" i="1" dirty="0">
                <a:solidFill>
                  <a:srgbClr val="0B050B"/>
                </a:solidFill>
                <a:latin typeface="Arial" panose="020B0604020202020204" pitchFamily="34" charset="0"/>
                <a:cs typeface="Arial" panose="020B0604020202020204" pitchFamily="34" charset="0"/>
              </a:rPr>
              <a:t> </a:t>
            </a:r>
            <a:r>
              <a:rPr lang="en-US" sz="3200" i="1" dirty="0" err="1">
                <a:solidFill>
                  <a:srgbClr val="0B050B"/>
                </a:solidFill>
                <a:latin typeface="Arial" panose="020B0604020202020204" pitchFamily="34" charset="0"/>
                <a:cs typeface="Arial" panose="020B0604020202020204" pitchFamily="34" charset="0"/>
              </a:rPr>
              <a:t>xăm</a:t>
            </a:r>
            <a:r>
              <a:rPr lang="en-US" sz="3200" i="1" dirty="0">
                <a:solidFill>
                  <a:srgbClr val="0B050B"/>
                </a:solidFill>
                <a:latin typeface="Arial" panose="020B0604020202020204" pitchFamily="34" charset="0"/>
                <a:cs typeface="Arial" panose="020B0604020202020204" pitchFamily="34" charset="0"/>
              </a:rPr>
              <a:t> </a:t>
            </a:r>
            <a:r>
              <a:rPr lang="en-US" sz="3200" i="1" dirty="0" err="1">
                <a:solidFill>
                  <a:srgbClr val="0B050B"/>
                </a:solidFill>
                <a:latin typeface="Arial" panose="020B0604020202020204" pitchFamily="34" charset="0"/>
                <a:cs typeface="Arial" panose="020B0604020202020204" pitchFamily="34" charset="0"/>
              </a:rPr>
              <a:t>xắp</a:t>
            </a:r>
            <a:r>
              <a:rPr lang="en-US" sz="3200" i="1" dirty="0">
                <a:solidFill>
                  <a:srgbClr val="0B050B"/>
                </a:solidFill>
                <a:latin typeface="Arial" panose="020B0604020202020204" pitchFamily="34" charset="0"/>
                <a:cs typeface="Arial" panose="020B0604020202020204" pitchFamily="34" charset="0"/>
              </a:rPr>
              <a:t>)</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gợi</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tả</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trạng</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thái</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nước</a:t>
            </a:r>
            <a:r>
              <a:rPr lang="en-US" sz="3200" dirty="0">
                <a:solidFill>
                  <a:srgbClr val="0B050B"/>
                </a:solidFill>
                <a:latin typeface="Arial" panose="020B0604020202020204" pitchFamily="34" charset="0"/>
                <a:cs typeface="Arial" panose="020B0604020202020204" pitchFamily="34" charset="0"/>
              </a:rPr>
              <a:t> ở </a:t>
            </a:r>
            <a:r>
              <a:rPr lang="en-US" sz="3200" dirty="0" err="1">
                <a:solidFill>
                  <a:srgbClr val="0B050B"/>
                </a:solidFill>
                <a:latin typeface="Arial" panose="020B0604020202020204" pitchFamily="34" charset="0"/>
                <a:cs typeface="Arial" panose="020B0604020202020204" pitchFamily="34" charset="0"/>
              </a:rPr>
              <a:t>mức</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không</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đầy</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lắm</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chỉ</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đủ</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phủ</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kín</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bề</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mặt</a:t>
            </a:r>
            <a:r>
              <a:rPr lang="en-US" sz="3200" dirty="0">
                <a:solidFill>
                  <a:srgbClr val="0B050B"/>
                </a:solidFill>
                <a:latin typeface="Arial" panose="020B0604020202020204" pitchFamily="34" charset="0"/>
                <a:cs typeface="Arial" panose="020B0604020202020204" pitchFamily="34" charset="0"/>
              </a:rPr>
              <a:t>.</a:t>
            </a:r>
          </a:p>
        </p:txBody>
      </p:sp>
      <p:sp>
        <p:nvSpPr>
          <p:cNvPr id="7" name="Rectangle 6"/>
          <p:cNvSpPr/>
          <p:nvPr/>
        </p:nvSpPr>
        <p:spPr>
          <a:xfrm>
            <a:off x="6602003" y="4121385"/>
            <a:ext cx="5029200"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dirty="0" err="1">
                <a:solidFill>
                  <a:srgbClr val="0B050B"/>
                </a:solidFill>
                <a:latin typeface="Arial" panose="020B0604020202020204" pitchFamily="34" charset="0"/>
                <a:cs typeface="Arial" panose="020B0604020202020204" pitchFamily="34" charset="0"/>
              </a:rPr>
              <a:t>gợi</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tả</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hình</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ảnh</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những</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cây</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mạ</a:t>
            </a:r>
            <a:r>
              <a:rPr lang="en-US" sz="3200" dirty="0">
                <a:solidFill>
                  <a:srgbClr val="0B050B"/>
                </a:solidFill>
                <a:latin typeface="Arial" panose="020B0604020202020204" pitchFamily="34" charset="0"/>
                <a:cs typeface="Arial" panose="020B0604020202020204" pitchFamily="34" charset="0"/>
              </a:rPr>
              <a:t> non </a:t>
            </a:r>
            <a:r>
              <a:rPr lang="en-US" sz="3200" dirty="0" err="1">
                <a:solidFill>
                  <a:srgbClr val="0B050B"/>
                </a:solidFill>
                <a:latin typeface="Arial" panose="020B0604020202020204" pitchFamily="34" charset="0"/>
                <a:cs typeface="Arial" panose="020B0604020202020204" pitchFamily="34" charset="0"/>
              </a:rPr>
              <a:t>mọc</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lên</a:t>
            </a:r>
            <a:r>
              <a:rPr lang="en-US" sz="3200" dirty="0">
                <a:solidFill>
                  <a:srgbClr val="0B050B"/>
                </a:solidFill>
                <a:latin typeface="Arial" panose="020B0604020202020204" pitchFamily="34" charset="0"/>
                <a:cs typeface="Arial" panose="020B0604020202020204" pitchFamily="34" charset="0"/>
              </a:rPr>
              <a:t> ở </a:t>
            </a:r>
            <a:r>
              <a:rPr lang="en-US" sz="3200" dirty="0" err="1">
                <a:solidFill>
                  <a:srgbClr val="0B050B"/>
                </a:solidFill>
                <a:latin typeface="Arial" panose="020B0604020202020204" pitchFamily="34" charset="0"/>
                <a:cs typeface="Arial" panose="020B0604020202020204" pitchFamily="34" charset="0"/>
              </a:rPr>
              <a:t>nhiều</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điểm</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và</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đều</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trên</a:t>
            </a:r>
            <a:r>
              <a:rPr lang="en-US" sz="3200" dirty="0">
                <a:solidFill>
                  <a:srgbClr val="0B050B"/>
                </a:solidFill>
                <a:latin typeface="Arial" panose="020B0604020202020204" pitchFamily="34" charset="0"/>
                <a:cs typeface="Arial" panose="020B0604020202020204" pitchFamily="34" charset="0"/>
              </a:rPr>
              <a:t> </a:t>
            </a:r>
            <a:r>
              <a:rPr lang="en-US" sz="3200" dirty="0" err="1">
                <a:solidFill>
                  <a:srgbClr val="0B050B"/>
                </a:solidFill>
                <a:latin typeface="Arial" panose="020B0604020202020204" pitchFamily="34" charset="0"/>
                <a:cs typeface="Arial" panose="020B0604020202020204" pitchFamily="34" charset="0"/>
              </a:rPr>
              <a:t>sân</a:t>
            </a:r>
            <a:r>
              <a:rPr lang="en-US" sz="3200" dirty="0">
                <a:solidFill>
                  <a:srgbClr val="0B050B"/>
                </a:solidFill>
                <a:latin typeface="Arial" panose="020B0604020202020204" pitchFamily="34" charset="0"/>
                <a:cs typeface="Arial" panose="020B0604020202020204" pitchFamily="34" charset="0"/>
              </a:rPr>
              <a:t>.</a:t>
            </a:r>
          </a:p>
        </p:txBody>
      </p:sp>
      <p:sp>
        <p:nvSpPr>
          <p:cNvPr id="10" name="Left Brace 9"/>
          <p:cNvSpPr/>
          <p:nvPr/>
        </p:nvSpPr>
        <p:spPr>
          <a:xfrm>
            <a:off x="2939144" y="1888549"/>
            <a:ext cx="117565" cy="3017667"/>
          </a:xfrm>
          <a:prstGeom prst="leftBrace">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11" name="Right Arrow 10"/>
          <p:cNvSpPr/>
          <p:nvPr/>
        </p:nvSpPr>
        <p:spPr>
          <a:xfrm>
            <a:off x="5764027" y="1776549"/>
            <a:ext cx="780464" cy="300445"/>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Right Arrow 11"/>
          <p:cNvSpPr/>
          <p:nvPr/>
        </p:nvSpPr>
        <p:spPr>
          <a:xfrm>
            <a:off x="5821538" y="4755993"/>
            <a:ext cx="780464" cy="300445"/>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TextBox 12"/>
          <p:cNvSpPr txBox="1"/>
          <p:nvPr/>
        </p:nvSpPr>
        <p:spPr>
          <a:xfrm>
            <a:off x="1019667" y="239675"/>
            <a:ext cx="4310743" cy="584775"/>
          </a:xfrm>
          <a:prstGeom prst="rect">
            <a:avLst/>
          </a:prstGeom>
          <a:noFill/>
        </p:spPr>
        <p:txBody>
          <a:bodyPr wrap="square" rtlCol="0">
            <a:spAutoFit/>
          </a:bodyPr>
          <a:lstStyle/>
          <a:p>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3</a:t>
            </a:r>
          </a:p>
        </p:txBody>
      </p:sp>
    </p:spTree>
    <p:extLst>
      <p:ext uri="{BB962C8B-B14F-4D97-AF65-F5344CB8AC3E}">
        <p14:creationId xmlns:p14="http://schemas.microsoft.com/office/powerpoint/2010/main" val="65653453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1000" fill="hold"/>
                                        <p:tgtEl>
                                          <p:spTgt spid="11"/>
                                        </p:tgtEl>
                                        <p:attrNameLst>
                                          <p:attrName>ppt_w</p:attrName>
                                        </p:attrNameLst>
                                      </p:cBhvr>
                                      <p:tavLst>
                                        <p:tav tm="0">
                                          <p:val>
                                            <p:fltVal val="0"/>
                                          </p:val>
                                        </p:tav>
                                        <p:tav tm="100000">
                                          <p:val>
                                            <p:strVal val="#ppt_w"/>
                                          </p:val>
                                        </p:tav>
                                      </p:tavLst>
                                    </p:anim>
                                    <p:anim calcmode="lin" valueType="num">
                                      <p:cBhvr>
                                        <p:cTn id="19" dur="1000" fill="hold"/>
                                        <p:tgtEl>
                                          <p:spTgt spid="11"/>
                                        </p:tgtEl>
                                        <p:attrNameLst>
                                          <p:attrName>ppt_h</p:attrName>
                                        </p:attrNameLst>
                                      </p:cBhvr>
                                      <p:tavLst>
                                        <p:tav tm="0">
                                          <p:val>
                                            <p:fltVal val="0"/>
                                          </p:val>
                                        </p:tav>
                                        <p:tav tm="100000">
                                          <p:val>
                                            <p:strVal val="#ppt_h"/>
                                          </p:val>
                                        </p:tav>
                                      </p:tavLst>
                                    </p:anim>
                                    <p:anim calcmode="lin" valueType="num">
                                      <p:cBhvr>
                                        <p:cTn id="20" dur="1000" fill="hold"/>
                                        <p:tgtEl>
                                          <p:spTgt spid="11"/>
                                        </p:tgtEl>
                                        <p:attrNameLst>
                                          <p:attrName>style.rotation</p:attrName>
                                        </p:attrNameLst>
                                      </p:cBhvr>
                                      <p:tavLst>
                                        <p:tav tm="0">
                                          <p:val>
                                            <p:fltVal val="90"/>
                                          </p:val>
                                        </p:tav>
                                        <p:tav tm="100000">
                                          <p:val>
                                            <p:fltVal val="0"/>
                                          </p:val>
                                        </p:tav>
                                      </p:tavLst>
                                    </p:anim>
                                    <p:animEffect transition="in" filter="fade">
                                      <p:cBhvr>
                                        <p:cTn id="21" dur="1000"/>
                                        <p:tgtEl>
                                          <p:spTgt spid="11"/>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1000" fill="hold"/>
                                        <p:tgtEl>
                                          <p:spTgt spid="6"/>
                                        </p:tgtEl>
                                        <p:attrNameLst>
                                          <p:attrName>ppt_w</p:attrName>
                                        </p:attrNameLst>
                                      </p:cBhvr>
                                      <p:tavLst>
                                        <p:tav tm="0">
                                          <p:val>
                                            <p:fltVal val="0"/>
                                          </p:val>
                                        </p:tav>
                                        <p:tav tm="100000">
                                          <p:val>
                                            <p:strVal val="#ppt_w"/>
                                          </p:val>
                                        </p:tav>
                                      </p:tavLst>
                                    </p:anim>
                                    <p:anim calcmode="lin" valueType="num">
                                      <p:cBhvr>
                                        <p:cTn id="25" dur="1000" fill="hold"/>
                                        <p:tgtEl>
                                          <p:spTgt spid="6"/>
                                        </p:tgtEl>
                                        <p:attrNameLst>
                                          <p:attrName>ppt_h</p:attrName>
                                        </p:attrNameLst>
                                      </p:cBhvr>
                                      <p:tavLst>
                                        <p:tav tm="0">
                                          <p:val>
                                            <p:fltVal val="0"/>
                                          </p:val>
                                        </p:tav>
                                        <p:tav tm="100000">
                                          <p:val>
                                            <p:strVal val="#ppt_h"/>
                                          </p:val>
                                        </p:tav>
                                      </p:tavLst>
                                    </p:anim>
                                    <p:anim calcmode="lin" valueType="num">
                                      <p:cBhvr>
                                        <p:cTn id="26" dur="1000" fill="hold"/>
                                        <p:tgtEl>
                                          <p:spTgt spid="6"/>
                                        </p:tgtEl>
                                        <p:attrNameLst>
                                          <p:attrName>style.rotation</p:attrName>
                                        </p:attrNameLst>
                                      </p:cBhvr>
                                      <p:tavLst>
                                        <p:tav tm="0">
                                          <p:val>
                                            <p:fltVal val="90"/>
                                          </p:val>
                                        </p:tav>
                                        <p:tav tm="100000">
                                          <p:val>
                                            <p:fltVal val="0"/>
                                          </p:val>
                                        </p:tav>
                                      </p:tavLst>
                                    </p:anim>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 calcmode="lin" valueType="num">
                                      <p:cBhvr>
                                        <p:cTn id="40" dur="1000" fill="hold"/>
                                        <p:tgtEl>
                                          <p:spTgt spid="7"/>
                                        </p:tgtEl>
                                        <p:attrNameLst>
                                          <p:attrName>style.rotation</p:attrName>
                                        </p:attrNameLst>
                                      </p:cBhvr>
                                      <p:tavLst>
                                        <p:tav tm="0">
                                          <p:val>
                                            <p:fltVal val="90"/>
                                          </p:val>
                                        </p:tav>
                                        <p:tav tm="100000">
                                          <p:val>
                                            <p:fltVal val="0"/>
                                          </p:val>
                                        </p:tav>
                                      </p:tavLst>
                                    </p:anim>
                                    <p:animEffect transition="in" filter="fade">
                                      <p:cBhvr>
                                        <p:cTn id="4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5609" y="4874528"/>
            <a:ext cx="7654835"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i="1" dirty="0" err="1">
                <a:solidFill>
                  <a:schemeClr val="tx1"/>
                </a:solidFill>
                <a:latin typeface="Arial" panose="020B0604020202020204" pitchFamily="34" charset="0"/>
                <a:cs typeface="Arial" panose="020B0604020202020204" pitchFamily="34" charset="0"/>
              </a:rPr>
              <a:t>Lộp</a:t>
            </a:r>
            <a:r>
              <a:rPr lang="en-US" sz="3200" i="1" dirty="0">
                <a:solidFill>
                  <a:schemeClr val="tx1"/>
                </a:solidFill>
                <a:latin typeface="Arial" panose="020B0604020202020204" pitchFamily="34" charset="0"/>
                <a:cs typeface="Arial" panose="020B0604020202020204" pitchFamily="34" charset="0"/>
              </a:rPr>
              <a:t> </a:t>
            </a:r>
            <a:r>
              <a:rPr lang="en-US" sz="3200" i="1" dirty="0" err="1">
                <a:solidFill>
                  <a:schemeClr val="tx1"/>
                </a:solidFill>
                <a:latin typeface="Arial" panose="020B0604020202020204" pitchFamily="34" charset="0"/>
                <a:cs typeface="Arial" panose="020B0604020202020204" pitchFamily="34" charset="0"/>
              </a:rPr>
              <a:t>độp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mô</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phỏng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âm</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thanh</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trầm</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nặng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thưa</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không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đều</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của</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hạt</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sương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rơi</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xuống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đất</a:t>
            </a:r>
            <a:endParaRPr lang="en-US" sz="3200" dirty="0">
              <a:solidFill>
                <a:schemeClr val="tx1"/>
              </a:solidFill>
              <a:latin typeface="Arial" panose="020B0604020202020204" pitchFamily="34" charset="0"/>
              <a:cs typeface="Arial" panose="020B0604020202020204" pitchFamily="34" charset="0"/>
            </a:endParaRPr>
          </a:p>
        </p:txBody>
      </p:sp>
      <p:sp>
        <p:nvSpPr>
          <p:cNvPr id="3" name="Rounded Rectangle 2"/>
          <p:cNvSpPr/>
          <p:nvPr/>
        </p:nvSpPr>
        <p:spPr>
          <a:xfrm>
            <a:off x="143692" y="1376979"/>
            <a:ext cx="2312126" cy="3657599"/>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lvl="0" algn="ctr">
              <a:spcAft>
                <a:spcPts val="800"/>
              </a:spcAft>
            </a:pPr>
            <a:r>
              <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rPr>
              <a:t>b. </a:t>
            </a:r>
            <a:r>
              <a:rPr lang="en-US" sz="3200" b="1" dirty="0" err="1">
                <a:solidFill>
                  <a:schemeClr val="tx1"/>
                </a:solidFill>
                <a:latin typeface="Arial" panose="020B0604020202020204" pitchFamily="34" charset="0"/>
                <a:ea typeface="Calibri" panose="020F0502020204030204" pitchFamily="34" charset="0"/>
                <a:cs typeface="Arial" panose="020B0604020202020204" pitchFamily="34" charset="0"/>
              </a:rPr>
              <a:t>Từ</a:t>
            </a:r>
            <a:r>
              <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latin typeface="Arial" panose="020B0604020202020204" pitchFamily="34" charset="0"/>
                <a:ea typeface="Calibri" panose="020F0502020204030204" pitchFamily="34" charset="0"/>
                <a:cs typeface="Arial" panose="020B0604020202020204" pitchFamily="34" charset="0"/>
              </a:rPr>
              <a:t>tượng</a:t>
            </a:r>
            <a:r>
              <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latin typeface="Arial" panose="020B0604020202020204" pitchFamily="34" charset="0"/>
                <a:ea typeface="Calibri" panose="020F0502020204030204" pitchFamily="34" charset="0"/>
                <a:cs typeface="Arial" panose="020B0604020202020204" pitchFamily="34" charset="0"/>
              </a:rPr>
              <a:t>thanh</a:t>
            </a:r>
            <a:endPar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lvl="0" algn="ctr">
              <a:spcAft>
                <a:spcPts val="800"/>
              </a:spcAft>
            </a:pP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xào</a:t>
            </a:r>
            <a:r>
              <a:rPr lang="en-US" sz="3200" b="1" i="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xạc</a:t>
            </a:r>
            <a:r>
              <a:rPr lang="en-US" sz="3200" b="1" i="1" dirty="0">
                <a:solidFill>
                  <a:schemeClr val="tx1"/>
                </a:solidFill>
                <a:latin typeface="Arial" panose="020B0604020202020204" pitchFamily="34" charset="0"/>
                <a:ea typeface="Calibri" panose="020F0502020204030204" pitchFamily="34" charset="0"/>
                <a:cs typeface="Arial" panose="020B0604020202020204" pitchFamily="34" charset="0"/>
              </a:rPr>
              <a:t>, </a:t>
            </a:r>
          </a:p>
          <a:p>
            <a:pPr lvl="0" algn="ctr">
              <a:spcAft>
                <a:spcPts val="800"/>
              </a:spcAft>
            </a:pP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rỉ</a:t>
            </a:r>
            <a:r>
              <a:rPr lang="en-US" sz="3200" b="1" i="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rả</a:t>
            </a:r>
            <a:r>
              <a:rPr lang="en-US" sz="3200" b="1" i="1" dirty="0">
                <a:solidFill>
                  <a:schemeClr val="tx1"/>
                </a:solidFill>
                <a:latin typeface="Arial" panose="020B0604020202020204" pitchFamily="34" charset="0"/>
                <a:ea typeface="Calibri" panose="020F0502020204030204" pitchFamily="34" charset="0"/>
                <a:cs typeface="Arial" panose="020B0604020202020204" pitchFamily="34" charset="0"/>
              </a:rPr>
              <a:t>, </a:t>
            </a:r>
          </a:p>
          <a:p>
            <a:pPr lvl="0" algn="ctr">
              <a:spcAft>
                <a:spcPts val="800"/>
              </a:spcAft>
            </a:pP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lộp</a:t>
            </a:r>
            <a:r>
              <a:rPr lang="en-US" sz="3200" b="1" i="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latin typeface="Arial" panose="020B0604020202020204" pitchFamily="34" charset="0"/>
                <a:ea typeface="Calibri" panose="020F0502020204030204" pitchFamily="34" charset="0"/>
                <a:cs typeface="Arial" panose="020B0604020202020204" pitchFamily="34" charset="0"/>
              </a:rPr>
              <a:t>độp</a:t>
            </a:r>
            <a:r>
              <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rPr>
              <a:t>.</a:t>
            </a:r>
          </a:p>
        </p:txBody>
      </p:sp>
      <p:sp>
        <p:nvSpPr>
          <p:cNvPr id="4" name="Rectangle 3"/>
          <p:cNvSpPr/>
          <p:nvPr/>
        </p:nvSpPr>
        <p:spPr>
          <a:xfrm>
            <a:off x="4075610" y="584704"/>
            <a:ext cx="7654835" cy="1077218"/>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defTabSz="1219200">
              <a:buClr>
                <a:srgbClr val="000000"/>
              </a:buClr>
            </a:pPr>
            <a:r>
              <a:rPr lang="en-US" sz="3200" i="1" dirty="0" err="1">
                <a:solidFill>
                  <a:schemeClr val="tx1"/>
                </a:solidFill>
                <a:latin typeface="Arial" panose="020B0604020202020204" pitchFamily="34" charset="0"/>
                <a:cs typeface="Arial" panose="020B0604020202020204" pitchFamily="34" charset="0"/>
              </a:rPr>
              <a:t>Xào</a:t>
            </a:r>
            <a:r>
              <a:rPr lang="en-US" sz="3200" i="1" dirty="0">
                <a:solidFill>
                  <a:schemeClr val="tx1"/>
                </a:solidFill>
                <a:latin typeface="Arial" panose="020B0604020202020204" pitchFamily="34" charset="0"/>
                <a:cs typeface="Arial" panose="020B0604020202020204" pitchFamily="34" charset="0"/>
              </a:rPr>
              <a:t> </a:t>
            </a:r>
            <a:r>
              <a:rPr lang="en-US" sz="3200" i="1" dirty="0" err="1">
                <a:solidFill>
                  <a:schemeClr val="tx1"/>
                </a:solidFill>
                <a:latin typeface="Arial" panose="020B0604020202020204" pitchFamily="34" charset="0"/>
                <a:cs typeface="Arial" panose="020B0604020202020204" pitchFamily="34" charset="0"/>
              </a:rPr>
              <a:t>xạc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mô</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phỏng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tiếng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lá</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cây</a:t>
            </a:r>
            <a:r>
              <a:rPr lang="en-US" sz="3200" dirty="0">
                <a:solidFill>
                  <a:schemeClr val="tx1"/>
                </a:solidFill>
                <a:latin typeface="Arial" panose="020B0604020202020204" pitchFamily="34" charset="0"/>
                <a:cs typeface="Arial" panose="020B0604020202020204" pitchFamily="34" charset="0"/>
              </a:rPr>
              <a:t> lay </a:t>
            </a:r>
            <a:r>
              <a:rPr lang="en-US" sz="3200" dirty="0" err="1">
                <a:solidFill>
                  <a:schemeClr val="tx1"/>
                </a:solidFill>
                <a:latin typeface="Arial" panose="020B0604020202020204" pitchFamily="34" charset="0"/>
                <a:cs typeface="Arial" panose="020B0604020202020204" pitchFamily="34" charset="0"/>
              </a:rPr>
              <a:t>động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nhẹ</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và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va</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chạm</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vào</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nhau</a:t>
            </a:r>
            <a:endParaRPr lang="en-US" sz="3200" kern="0" dirty="0">
              <a:solidFill>
                <a:schemeClr val="tx1"/>
              </a:solidFill>
              <a:latin typeface="Arial" panose="020B0604020202020204" pitchFamily="34" charset="0"/>
              <a:ea typeface="Times New Roman" panose="02020603050405020304" pitchFamily="18" charset="0"/>
              <a:cs typeface="Arial" panose="020B0604020202020204" pitchFamily="34" charset="0"/>
              <a:sym typeface="Arial" panose="020B0604020202020204"/>
            </a:endParaRPr>
          </a:p>
        </p:txBody>
      </p:sp>
      <p:sp>
        <p:nvSpPr>
          <p:cNvPr id="5" name="Rectangle 4"/>
          <p:cNvSpPr/>
          <p:nvPr/>
        </p:nvSpPr>
        <p:spPr>
          <a:xfrm>
            <a:off x="4075609" y="2483395"/>
            <a:ext cx="7654835"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i="1" dirty="0" err="1">
                <a:solidFill>
                  <a:schemeClr val="tx1"/>
                </a:solidFill>
                <a:latin typeface="Arial" panose="020B0604020202020204" pitchFamily="34" charset="0"/>
                <a:cs typeface="Arial" panose="020B0604020202020204" pitchFamily="34" charset="0"/>
              </a:rPr>
              <a:t>Rỉ</a:t>
            </a:r>
            <a:r>
              <a:rPr lang="en-US" sz="3200" i="1" dirty="0">
                <a:solidFill>
                  <a:schemeClr val="tx1"/>
                </a:solidFill>
                <a:latin typeface="Arial" panose="020B0604020202020204" pitchFamily="34" charset="0"/>
                <a:cs typeface="Arial" panose="020B0604020202020204" pitchFamily="34" charset="0"/>
              </a:rPr>
              <a:t> </a:t>
            </a:r>
            <a:r>
              <a:rPr lang="en-US" sz="3200" i="1" dirty="0" err="1">
                <a:solidFill>
                  <a:schemeClr val="tx1"/>
                </a:solidFill>
                <a:latin typeface="Arial" panose="020B0604020202020204" pitchFamily="34" charset="0"/>
                <a:cs typeface="Arial" panose="020B0604020202020204" pitchFamily="34" charset="0"/>
              </a:rPr>
              <a:t>rả</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mô</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phỏng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âm</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thanh</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nhỏ</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không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cao</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và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lặp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đi</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lặp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lại</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của</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côn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trùng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trong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đêm</a:t>
            </a:r>
            <a:r>
              <a:rPr lang="en-US" sz="3200" dirty="0">
                <a:solidFill>
                  <a:schemeClr val="tx1"/>
                </a:solidFill>
                <a:latin typeface="Arial" panose="020B0604020202020204" pitchFamily="34" charset="0"/>
                <a:cs typeface="Arial" panose="020B0604020202020204" pitchFamily="34" charset="0"/>
              </a:rPr>
              <a:t>.</a:t>
            </a:r>
          </a:p>
        </p:txBody>
      </p:sp>
      <p:cxnSp>
        <p:nvCxnSpPr>
          <p:cNvPr id="7" name="Straight Arrow Connector 6"/>
          <p:cNvCxnSpPr>
            <a:stCxn id="3" idx="3"/>
          </p:cNvCxnSpPr>
          <p:nvPr/>
        </p:nvCxnSpPr>
        <p:spPr>
          <a:xfrm flipV="1">
            <a:off x="2455818" y="1207163"/>
            <a:ext cx="1619791" cy="1998616"/>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cxnSp>
        <p:nvCxnSpPr>
          <p:cNvPr id="9" name="Straight Arrow Connector 8"/>
          <p:cNvCxnSpPr>
            <a:stCxn id="3" idx="3"/>
            <a:endCxn id="5" idx="1"/>
          </p:cNvCxnSpPr>
          <p:nvPr/>
        </p:nvCxnSpPr>
        <p:spPr>
          <a:xfrm>
            <a:off x="2455818" y="3205779"/>
            <a:ext cx="1619791" cy="62446"/>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a:stCxn id="3" idx="3"/>
          </p:cNvCxnSpPr>
          <p:nvPr/>
        </p:nvCxnSpPr>
        <p:spPr>
          <a:xfrm>
            <a:off x="2455818" y="3205779"/>
            <a:ext cx="1619791" cy="2641838"/>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3749364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fltVal val="0"/>
                                          </p:val>
                                        </p:tav>
                                        <p:tav tm="100000">
                                          <p:val>
                                            <p:strVal val="#ppt_w"/>
                                          </p:val>
                                        </p:tav>
                                      </p:tavLst>
                                    </p:anim>
                                    <p:anim calcmode="lin" valueType="num">
                                      <p:cBhvr>
                                        <p:cTn id="19" dur="1000" fill="hold"/>
                                        <p:tgtEl>
                                          <p:spTgt spid="7"/>
                                        </p:tgtEl>
                                        <p:attrNameLst>
                                          <p:attrName>ppt_h</p:attrName>
                                        </p:attrNameLst>
                                      </p:cBhvr>
                                      <p:tavLst>
                                        <p:tav tm="0">
                                          <p:val>
                                            <p:fltVal val="0"/>
                                          </p:val>
                                        </p:tav>
                                        <p:tav tm="100000">
                                          <p:val>
                                            <p:strVal val="#ppt_h"/>
                                          </p:val>
                                        </p:tav>
                                      </p:tavLst>
                                    </p:anim>
                                    <p:anim calcmode="lin" valueType="num">
                                      <p:cBhvr>
                                        <p:cTn id="20" dur="1000" fill="hold"/>
                                        <p:tgtEl>
                                          <p:spTgt spid="7"/>
                                        </p:tgtEl>
                                        <p:attrNameLst>
                                          <p:attrName>style.rotation</p:attrName>
                                        </p:attrNameLst>
                                      </p:cBhvr>
                                      <p:tavLst>
                                        <p:tav tm="0">
                                          <p:val>
                                            <p:fltVal val="90"/>
                                          </p:val>
                                        </p:tav>
                                        <p:tav tm="100000">
                                          <p:val>
                                            <p:fltVal val="0"/>
                                          </p:val>
                                        </p:tav>
                                      </p:tavLst>
                                    </p:anim>
                                    <p:animEffect transition="in" filter="fade">
                                      <p:cBhvr>
                                        <p:cTn id="21" dur="1000"/>
                                        <p:tgtEl>
                                          <p:spTgt spid="7"/>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strVal val="#ppt_h"/>
                                          </p:val>
                                        </p:tav>
                                        <p:tav tm="100000">
                                          <p:val>
                                            <p:strVal val="#ppt_h"/>
                                          </p:val>
                                        </p:tav>
                                      </p:tavLst>
                                    </p:anim>
                                  </p:childTnLst>
                                </p:cTn>
                              </p:par>
                              <p:par>
                                <p:cTn id="44" presetID="17" presetClass="entr" presetSubtype="10" fill="hold" grpId="0" nodeType="withEffect">
                                  <p:stCondLst>
                                    <p:cond delay="0"/>
                                  </p:stCondLst>
                                  <p:childTnLst>
                                    <p:set>
                                      <p:cBhvr>
                                        <p:cTn id="45" dur="1" fill="hold">
                                          <p:stCondLst>
                                            <p:cond delay="0"/>
                                          </p:stCondLst>
                                        </p:cTn>
                                        <p:tgtEl>
                                          <p:spTgt spid="2"/>
                                        </p:tgtEl>
                                        <p:attrNameLst>
                                          <p:attrName>style.visibility</p:attrName>
                                        </p:attrNameLst>
                                      </p:cBhvr>
                                      <p:to>
                                        <p:strVal val="visible"/>
                                      </p:to>
                                    </p:set>
                                    <p:anim calcmode="lin" valueType="num">
                                      <p:cBhvr>
                                        <p:cTn id="46" dur="500" fill="hold"/>
                                        <p:tgtEl>
                                          <p:spTgt spid="2"/>
                                        </p:tgtEl>
                                        <p:attrNameLst>
                                          <p:attrName>ppt_w</p:attrName>
                                        </p:attrNameLst>
                                      </p:cBhvr>
                                      <p:tavLst>
                                        <p:tav tm="0">
                                          <p:val>
                                            <p:fltVal val="0"/>
                                          </p:val>
                                        </p:tav>
                                        <p:tav tm="100000">
                                          <p:val>
                                            <p:strVal val="#ppt_w"/>
                                          </p:val>
                                        </p:tav>
                                      </p:tavLst>
                                    </p:anim>
                                    <p:anim calcmode="lin" valueType="num">
                                      <p:cBhvr>
                                        <p:cTn id="47"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8435" y="235132"/>
            <a:ext cx="7811588" cy="584775"/>
          </a:xfrm>
          <a:prstGeom prst="rect">
            <a:avLst/>
          </a:prstGeom>
          <a:noFill/>
        </p:spPr>
        <p:txBody>
          <a:bodyPr wrap="square" rtlCol="0">
            <a:spAutoFit/>
          </a:bodyPr>
          <a:lstStyle/>
          <a:p>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5</a:t>
            </a:r>
          </a:p>
        </p:txBody>
      </p:sp>
      <p:sp>
        <p:nvSpPr>
          <p:cNvPr id="4" name="Rectangle 3"/>
          <p:cNvSpPr/>
          <p:nvPr/>
        </p:nvSpPr>
        <p:spPr>
          <a:xfrm>
            <a:off x="822960" y="1291843"/>
            <a:ext cx="10698480" cy="4339650"/>
          </a:xfrm>
          <a:prstGeom prst="rect">
            <a:avLst/>
          </a:prstGeom>
          <a:ln w="57150"/>
        </p:spPr>
        <p:style>
          <a:lnRef idx="2">
            <a:schemeClr val="accent6"/>
          </a:lnRef>
          <a:fillRef idx="1">
            <a:schemeClr val="lt1"/>
          </a:fillRef>
          <a:effectRef idx="0">
            <a:schemeClr val="accent6"/>
          </a:effectRef>
          <a:fontRef idx="minor">
            <a:schemeClr val="dk1"/>
          </a:fontRef>
        </p:style>
        <p:txBody>
          <a:bodyPr wrap="square">
            <a:spAutoFit/>
          </a:bodyPr>
          <a:lstStyle/>
          <a:p>
            <a:pPr algn="ctr">
              <a:spcAft>
                <a:spcPts val="800"/>
              </a:spcAft>
            </a:pPr>
            <a:r>
              <a:rPr lang="en-US" sz="3200" b="1" dirty="0" err="1">
                <a:latin typeface="Arial" panose="020B0604020202020204" pitchFamily="34" charset="0"/>
                <a:cs typeface="Arial" panose="020B0604020202020204" pitchFamily="34" charset="0"/>
              </a:rPr>
              <a:t>Bố</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cục</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của</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đoạn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văn</a:t>
            </a:r>
            <a:endParaRPr lang="en-US" sz="3200" b="1" dirty="0">
              <a:latin typeface="Arial" panose="020B0604020202020204" pitchFamily="34" charset="0"/>
              <a:cs typeface="Arial" panose="020B0604020202020204" pitchFamily="34" charset="0"/>
            </a:endParaRPr>
          </a:p>
          <a:p>
            <a:pPr algn="just">
              <a:spcAft>
                <a:spcPts val="800"/>
              </a:spcAft>
            </a:pPr>
            <a:r>
              <a:rPr lang="en-US" sz="3200" b="1" dirty="0">
                <a:latin typeface="Arial" panose="020B0604020202020204" pitchFamily="34" charset="0"/>
                <a:cs typeface="Arial" panose="020B0604020202020204" pitchFamily="34" charset="0"/>
              </a:rPr>
              <a:t>+</a:t>
            </a:r>
            <a:r>
              <a:rPr lang="vi-VN" sz="3200" b="1" dirty="0">
                <a:latin typeface="Arial" panose="020B0604020202020204" pitchFamily="34" charset="0"/>
                <a:ea typeface="Calibri" panose="020F0502020204030204" pitchFamily="34" charset="0"/>
                <a:cs typeface="Arial" panose="020B0604020202020204" pitchFamily="34" charset="0"/>
              </a:rPr>
              <a:t>Mở đoạn: </a:t>
            </a:r>
            <a:r>
              <a:rPr lang="vi-VN" sz="3200" dirty="0">
                <a:latin typeface="Arial" panose="020B0604020202020204" pitchFamily="34" charset="0"/>
                <a:ea typeface="Calibri" panose="020F0502020204030204" pitchFamily="34" charset="0"/>
                <a:cs typeface="Arial" panose="020B0604020202020204" pitchFamily="34" charset="0"/>
              </a:rPr>
              <a:t>giới thiệu nhan đề, tác giả và cảm nghĩ chung của người viết về bài thơ bằng một câu (câu chủ đề).</a:t>
            </a:r>
            <a:endParaRPr lang="en-US" sz="3200" dirty="0">
              <a:latin typeface="Arial" panose="020B0604020202020204" pitchFamily="34" charset="0"/>
              <a:ea typeface="Calibri" panose="020F0502020204030204" pitchFamily="34" charset="0"/>
              <a:cs typeface="Arial" panose="020B0604020202020204" pitchFamily="34" charset="0"/>
            </a:endParaRPr>
          </a:p>
          <a:p>
            <a:pPr algn="just">
              <a:spcAft>
                <a:spcPts val="800"/>
              </a:spcAft>
            </a:pPr>
            <a:r>
              <a:rPr lang="en-US" sz="3200" b="1" dirty="0">
                <a:latin typeface="Arial" panose="020B0604020202020204" pitchFamily="34" charset="0"/>
                <a:ea typeface="Calibri" panose="020F0502020204030204" pitchFamily="34" charset="0"/>
                <a:cs typeface="Arial" panose="020B0604020202020204" pitchFamily="34" charset="0"/>
              </a:rPr>
              <a:t>+</a:t>
            </a:r>
            <a:r>
              <a:rPr lang="vi-VN" sz="3200" b="1" dirty="0">
                <a:latin typeface="Arial" panose="020B0604020202020204" pitchFamily="34" charset="0"/>
                <a:ea typeface="Calibri" panose="020F0502020204030204" pitchFamily="34" charset="0"/>
                <a:cs typeface="Arial" panose="020B0604020202020204" pitchFamily="34" charset="0"/>
              </a:rPr>
              <a:t>Thân đoạn: </a:t>
            </a:r>
            <a:r>
              <a:rPr lang="vi-VN" sz="3200" dirty="0">
                <a:latin typeface="Arial" panose="020B0604020202020204" pitchFamily="34" charset="0"/>
                <a:ea typeface="Calibri" panose="020F0502020204030204" pitchFamily="34" charset="0"/>
                <a:cs typeface="Arial" panose="020B0604020202020204" pitchFamily="34" charset="0"/>
              </a:rPr>
              <a:t>trình bày cảm xúc, suy nghĩ của bản thân về nội dung và nghệ thuật của bài thơ; làm rõ cảm xúc, suy nghĩ bằng những hình ảnh, từ ngữ được trích từ bài thơ.</a:t>
            </a:r>
            <a:endParaRPr lang="en-US" sz="3200" dirty="0">
              <a:latin typeface="Arial" panose="020B0604020202020204" pitchFamily="34" charset="0"/>
              <a:ea typeface="Calibri" panose="020F0502020204030204" pitchFamily="34" charset="0"/>
              <a:cs typeface="Arial" panose="020B0604020202020204" pitchFamily="34" charset="0"/>
            </a:endParaRPr>
          </a:p>
          <a:p>
            <a:pPr algn="just"/>
            <a:r>
              <a:rPr lang="en-US" sz="3200" b="1" dirty="0">
                <a:latin typeface="Arial" panose="020B0604020202020204" pitchFamily="34" charset="0"/>
                <a:ea typeface="Calibri" panose="020F0502020204030204" pitchFamily="34" charset="0"/>
                <a:cs typeface="Arial" panose="020B0604020202020204" pitchFamily="34" charset="0"/>
              </a:rPr>
              <a:t>+ </a:t>
            </a:r>
            <a:r>
              <a:rPr lang="vi-VN" sz="3200" b="1" dirty="0">
                <a:latin typeface="Arial" panose="020B0604020202020204" pitchFamily="34" charset="0"/>
                <a:ea typeface="Calibri" panose="020F0502020204030204" pitchFamily="34" charset="0"/>
                <a:cs typeface="Arial" panose="020B0604020202020204" pitchFamily="34" charset="0"/>
              </a:rPr>
              <a:t>Kết đoạn: </a:t>
            </a:r>
            <a:r>
              <a:rPr lang="vi-VN" sz="3200" dirty="0">
                <a:latin typeface="Arial" panose="020B0604020202020204" pitchFamily="34" charset="0"/>
                <a:ea typeface="Calibri" panose="020F0502020204030204" pitchFamily="34" charset="0"/>
                <a:cs typeface="Arial" panose="020B0604020202020204" pitchFamily="34" charset="0"/>
              </a:rPr>
              <a:t>khẳng định lại cảm nghĩ về bài thơ và ý nghĩa của nó đối với người viết.</a:t>
            </a:r>
            <a:endParaRPr lang="en-US" sz="3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6649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4">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p:cTn id="1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4">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p:cTn id="1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885" y="500147"/>
            <a:ext cx="11495314" cy="5940088"/>
          </a:xfrm>
          <a:custGeom>
            <a:avLst/>
            <a:gdLst>
              <a:gd name="connsiteX0" fmla="*/ 0 w 8563405"/>
              <a:gd name="connsiteY0" fmla="*/ 0 h 4524315"/>
              <a:gd name="connsiteX1" fmla="*/ 485260 w 8563405"/>
              <a:gd name="connsiteY1" fmla="*/ 0 h 4524315"/>
              <a:gd name="connsiteX2" fmla="*/ 799251 w 8563405"/>
              <a:gd name="connsiteY2" fmla="*/ 0 h 4524315"/>
              <a:gd name="connsiteX3" fmla="*/ 1541413 w 8563405"/>
              <a:gd name="connsiteY3" fmla="*/ 0 h 4524315"/>
              <a:gd name="connsiteX4" fmla="*/ 2026673 w 8563405"/>
              <a:gd name="connsiteY4" fmla="*/ 0 h 4524315"/>
              <a:gd name="connsiteX5" fmla="*/ 2511932 w 8563405"/>
              <a:gd name="connsiteY5" fmla="*/ 0 h 4524315"/>
              <a:gd name="connsiteX6" fmla="*/ 3254094 w 8563405"/>
              <a:gd name="connsiteY6" fmla="*/ 0 h 4524315"/>
              <a:gd name="connsiteX7" fmla="*/ 3653719 w 8563405"/>
              <a:gd name="connsiteY7" fmla="*/ 0 h 4524315"/>
              <a:gd name="connsiteX8" fmla="*/ 4395881 w 8563405"/>
              <a:gd name="connsiteY8" fmla="*/ 0 h 4524315"/>
              <a:gd name="connsiteX9" fmla="*/ 5138043 w 8563405"/>
              <a:gd name="connsiteY9" fmla="*/ 0 h 4524315"/>
              <a:gd name="connsiteX10" fmla="*/ 5708937 w 8563405"/>
              <a:gd name="connsiteY10" fmla="*/ 0 h 4524315"/>
              <a:gd name="connsiteX11" fmla="*/ 6451098 w 8563405"/>
              <a:gd name="connsiteY11" fmla="*/ 0 h 4524315"/>
              <a:gd name="connsiteX12" fmla="*/ 6936358 w 8563405"/>
              <a:gd name="connsiteY12" fmla="*/ 0 h 4524315"/>
              <a:gd name="connsiteX13" fmla="*/ 7421618 w 8563405"/>
              <a:gd name="connsiteY13" fmla="*/ 0 h 4524315"/>
              <a:gd name="connsiteX14" fmla="*/ 8078145 w 8563405"/>
              <a:gd name="connsiteY14" fmla="*/ 0 h 4524315"/>
              <a:gd name="connsiteX15" fmla="*/ 8563405 w 8563405"/>
              <a:gd name="connsiteY15" fmla="*/ 0 h 4524315"/>
              <a:gd name="connsiteX16" fmla="*/ 8563405 w 8563405"/>
              <a:gd name="connsiteY16" fmla="*/ 656026 h 4524315"/>
              <a:gd name="connsiteX17" fmla="*/ 8563405 w 8563405"/>
              <a:gd name="connsiteY17" fmla="*/ 1266808 h 4524315"/>
              <a:gd name="connsiteX18" fmla="*/ 8563405 w 8563405"/>
              <a:gd name="connsiteY18" fmla="*/ 1877591 h 4524315"/>
              <a:gd name="connsiteX19" fmla="*/ 8563405 w 8563405"/>
              <a:gd name="connsiteY19" fmla="*/ 2488373 h 4524315"/>
              <a:gd name="connsiteX20" fmla="*/ 8563405 w 8563405"/>
              <a:gd name="connsiteY20" fmla="*/ 2918183 h 4524315"/>
              <a:gd name="connsiteX21" fmla="*/ 8563405 w 8563405"/>
              <a:gd name="connsiteY21" fmla="*/ 3393236 h 4524315"/>
              <a:gd name="connsiteX22" fmla="*/ 8563405 w 8563405"/>
              <a:gd name="connsiteY22" fmla="*/ 4004019 h 4524315"/>
              <a:gd name="connsiteX23" fmla="*/ 8563405 w 8563405"/>
              <a:gd name="connsiteY23" fmla="*/ 4524315 h 4524315"/>
              <a:gd name="connsiteX24" fmla="*/ 8163779 w 8563405"/>
              <a:gd name="connsiteY24" fmla="*/ 4524315 h 4524315"/>
              <a:gd name="connsiteX25" fmla="*/ 7849788 w 8563405"/>
              <a:gd name="connsiteY25" fmla="*/ 4524315 h 4524315"/>
              <a:gd name="connsiteX26" fmla="*/ 7535796 w 8563405"/>
              <a:gd name="connsiteY26" fmla="*/ 4524315 h 4524315"/>
              <a:gd name="connsiteX27" fmla="*/ 6964903 w 8563405"/>
              <a:gd name="connsiteY27" fmla="*/ 4524315 h 4524315"/>
              <a:gd name="connsiteX28" fmla="*/ 6565277 w 8563405"/>
              <a:gd name="connsiteY28" fmla="*/ 4524315 h 4524315"/>
              <a:gd name="connsiteX29" fmla="*/ 5908749 w 8563405"/>
              <a:gd name="connsiteY29" fmla="*/ 4524315 h 4524315"/>
              <a:gd name="connsiteX30" fmla="*/ 5509124 w 8563405"/>
              <a:gd name="connsiteY30" fmla="*/ 4524315 h 4524315"/>
              <a:gd name="connsiteX31" fmla="*/ 4852596 w 8563405"/>
              <a:gd name="connsiteY31" fmla="*/ 4524315 h 4524315"/>
              <a:gd name="connsiteX32" fmla="*/ 4538605 w 8563405"/>
              <a:gd name="connsiteY32" fmla="*/ 4524315 h 4524315"/>
              <a:gd name="connsiteX33" fmla="*/ 3882077 w 8563405"/>
              <a:gd name="connsiteY33" fmla="*/ 4524315 h 4524315"/>
              <a:gd name="connsiteX34" fmla="*/ 3482451 w 8563405"/>
              <a:gd name="connsiteY34" fmla="*/ 4524315 h 4524315"/>
              <a:gd name="connsiteX35" fmla="*/ 3168460 w 8563405"/>
              <a:gd name="connsiteY35" fmla="*/ 4524315 h 4524315"/>
              <a:gd name="connsiteX36" fmla="*/ 2768834 w 8563405"/>
              <a:gd name="connsiteY36" fmla="*/ 4524315 h 4524315"/>
              <a:gd name="connsiteX37" fmla="*/ 2112307 w 8563405"/>
              <a:gd name="connsiteY37" fmla="*/ 4524315 h 4524315"/>
              <a:gd name="connsiteX38" fmla="*/ 1712681 w 8563405"/>
              <a:gd name="connsiteY38" fmla="*/ 4524315 h 4524315"/>
              <a:gd name="connsiteX39" fmla="*/ 1398689 w 8563405"/>
              <a:gd name="connsiteY39" fmla="*/ 4524315 h 4524315"/>
              <a:gd name="connsiteX40" fmla="*/ 999064 w 8563405"/>
              <a:gd name="connsiteY40" fmla="*/ 4524315 h 4524315"/>
              <a:gd name="connsiteX41" fmla="*/ 513804 w 8563405"/>
              <a:gd name="connsiteY41" fmla="*/ 4524315 h 4524315"/>
              <a:gd name="connsiteX42" fmla="*/ 0 w 8563405"/>
              <a:gd name="connsiteY42" fmla="*/ 4524315 h 4524315"/>
              <a:gd name="connsiteX43" fmla="*/ 0 w 8563405"/>
              <a:gd name="connsiteY43" fmla="*/ 4049262 h 4524315"/>
              <a:gd name="connsiteX44" fmla="*/ 0 w 8563405"/>
              <a:gd name="connsiteY44" fmla="*/ 3574209 h 4524315"/>
              <a:gd name="connsiteX45" fmla="*/ 0 w 8563405"/>
              <a:gd name="connsiteY45" fmla="*/ 3008669 h 4524315"/>
              <a:gd name="connsiteX46" fmla="*/ 0 w 8563405"/>
              <a:gd name="connsiteY46" fmla="*/ 2443130 h 4524315"/>
              <a:gd name="connsiteX47" fmla="*/ 0 w 8563405"/>
              <a:gd name="connsiteY47" fmla="*/ 1877591 h 4524315"/>
              <a:gd name="connsiteX48" fmla="*/ 0 w 8563405"/>
              <a:gd name="connsiteY48" fmla="*/ 1312051 h 4524315"/>
              <a:gd name="connsiteX49" fmla="*/ 0 w 8563405"/>
              <a:gd name="connsiteY49" fmla="*/ 791755 h 4524315"/>
              <a:gd name="connsiteX50" fmla="*/ 0 w 8563405"/>
              <a:gd name="connsiteY50" fmla="*/ 0 h 452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563405" h="4524315" extrusionOk="0">
                <a:moveTo>
                  <a:pt x="0" y="0"/>
                </a:moveTo>
                <a:cubicBezTo>
                  <a:pt x="233667" y="-28599"/>
                  <a:pt x="332478" y="1009"/>
                  <a:pt x="485260" y="0"/>
                </a:cubicBezTo>
                <a:cubicBezTo>
                  <a:pt x="638042" y="-1009"/>
                  <a:pt x="647565" y="2986"/>
                  <a:pt x="799251" y="0"/>
                </a:cubicBezTo>
                <a:cubicBezTo>
                  <a:pt x="950937" y="-2986"/>
                  <a:pt x="1392382" y="14568"/>
                  <a:pt x="1541413" y="0"/>
                </a:cubicBezTo>
                <a:cubicBezTo>
                  <a:pt x="1690444" y="-14568"/>
                  <a:pt x="1912525" y="33503"/>
                  <a:pt x="2026673" y="0"/>
                </a:cubicBezTo>
                <a:cubicBezTo>
                  <a:pt x="2140821" y="-33503"/>
                  <a:pt x="2412242" y="4080"/>
                  <a:pt x="2511932" y="0"/>
                </a:cubicBezTo>
                <a:cubicBezTo>
                  <a:pt x="2611622" y="-4080"/>
                  <a:pt x="2923549" y="82339"/>
                  <a:pt x="3254094" y="0"/>
                </a:cubicBezTo>
                <a:cubicBezTo>
                  <a:pt x="3584639" y="-82339"/>
                  <a:pt x="3454312" y="47007"/>
                  <a:pt x="3653719" y="0"/>
                </a:cubicBezTo>
                <a:cubicBezTo>
                  <a:pt x="3853127" y="-47007"/>
                  <a:pt x="4070961" y="51385"/>
                  <a:pt x="4395881" y="0"/>
                </a:cubicBezTo>
                <a:cubicBezTo>
                  <a:pt x="4720801" y="-51385"/>
                  <a:pt x="4898670" y="52750"/>
                  <a:pt x="5138043" y="0"/>
                </a:cubicBezTo>
                <a:cubicBezTo>
                  <a:pt x="5377416" y="-52750"/>
                  <a:pt x="5567048" y="44486"/>
                  <a:pt x="5708937" y="0"/>
                </a:cubicBezTo>
                <a:cubicBezTo>
                  <a:pt x="5850826" y="-44486"/>
                  <a:pt x="6188145" y="62084"/>
                  <a:pt x="6451098" y="0"/>
                </a:cubicBezTo>
                <a:cubicBezTo>
                  <a:pt x="6714051" y="-62084"/>
                  <a:pt x="6800999" y="2938"/>
                  <a:pt x="6936358" y="0"/>
                </a:cubicBezTo>
                <a:cubicBezTo>
                  <a:pt x="7071717" y="-2938"/>
                  <a:pt x="7222663" y="40566"/>
                  <a:pt x="7421618" y="0"/>
                </a:cubicBezTo>
                <a:cubicBezTo>
                  <a:pt x="7620573" y="-40566"/>
                  <a:pt x="7888651" y="38497"/>
                  <a:pt x="8078145" y="0"/>
                </a:cubicBezTo>
                <a:cubicBezTo>
                  <a:pt x="8267639" y="-38497"/>
                  <a:pt x="8422527" y="20461"/>
                  <a:pt x="8563405" y="0"/>
                </a:cubicBezTo>
                <a:cubicBezTo>
                  <a:pt x="8612163" y="220792"/>
                  <a:pt x="8506853" y="432911"/>
                  <a:pt x="8563405" y="656026"/>
                </a:cubicBezTo>
                <a:cubicBezTo>
                  <a:pt x="8619957" y="879141"/>
                  <a:pt x="8490763" y="977071"/>
                  <a:pt x="8563405" y="1266808"/>
                </a:cubicBezTo>
                <a:cubicBezTo>
                  <a:pt x="8636047" y="1556545"/>
                  <a:pt x="8540486" y="1635316"/>
                  <a:pt x="8563405" y="1877591"/>
                </a:cubicBezTo>
                <a:cubicBezTo>
                  <a:pt x="8586324" y="2119866"/>
                  <a:pt x="8501111" y="2364083"/>
                  <a:pt x="8563405" y="2488373"/>
                </a:cubicBezTo>
                <a:cubicBezTo>
                  <a:pt x="8625699" y="2612663"/>
                  <a:pt x="8543886" y="2784593"/>
                  <a:pt x="8563405" y="2918183"/>
                </a:cubicBezTo>
                <a:cubicBezTo>
                  <a:pt x="8582924" y="3051773"/>
                  <a:pt x="8511117" y="3170890"/>
                  <a:pt x="8563405" y="3393236"/>
                </a:cubicBezTo>
                <a:cubicBezTo>
                  <a:pt x="8615693" y="3615582"/>
                  <a:pt x="8502968" y="3743920"/>
                  <a:pt x="8563405" y="4004019"/>
                </a:cubicBezTo>
                <a:cubicBezTo>
                  <a:pt x="8623842" y="4264118"/>
                  <a:pt x="8547757" y="4267925"/>
                  <a:pt x="8563405" y="4524315"/>
                </a:cubicBezTo>
                <a:cubicBezTo>
                  <a:pt x="8399534" y="4547859"/>
                  <a:pt x="8343128" y="4503029"/>
                  <a:pt x="8163779" y="4524315"/>
                </a:cubicBezTo>
                <a:cubicBezTo>
                  <a:pt x="7984430" y="4545601"/>
                  <a:pt x="7920259" y="4496726"/>
                  <a:pt x="7849788" y="4524315"/>
                </a:cubicBezTo>
                <a:cubicBezTo>
                  <a:pt x="7779317" y="4551904"/>
                  <a:pt x="7656970" y="4516707"/>
                  <a:pt x="7535796" y="4524315"/>
                </a:cubicBezTo>
                <a:cubicBezTo>
                  <a:pt x="7414622" y="4531923"/>
                  <a:pt x="7113130" y="4506968"/>
                  <a:pt x="6964903" y="4524315"/>
                </a:cubicBezTo>
                <a:cubicBezTo>
                  <a:pt x="6816676" y="4541662"/>
                  <a:pt x="6702997" y="4521638"/>
                  <a:pt x="6565277" y="4524315"/>
                </a:cubicBezTo>
                <a:cubicBezTo>
                  <a:pt x="6427557" y="4526992"/>
                  <a:pt x="6198029" y="4486057"/>
                  <a:pt x="5908749" y="4524315"/>
                </a:cubicBezTo>
                <a:cubicBezTo>
                  <a:pt x="5619469" y="4562573"/>
                  <a:pt x="5627328" y="4495987"/>
                  <a:pt x="5509124" y="4524315"/>
                </a:cubicBezTo>
                <a:cubicBezTo>
                  <a:pt x="5390921" y="4552643"/>
                  <a:pt x="5156060" y="4491276"/>
                  <a:pt x="4852596" y="4524315"/>
                </a:cubicBezTo>
                <a:cubicBezTo>
                  <a:pt x="4549132" y="4557354"/>
                  <a:pt x="4657145" y="4501146"/>
                  <a:pt x="4538605" y="4524315"/>
                </a:cubicBezTo>
                <a:cubicBezTo>
                  <a:pt x="4420065" y="4547484"/>
                  <a:pt x="4046942" y="4496710"/>
                  <a:pt x="3882077" y="4524315"/>
                </a:cubicBezTo>
                <a:cubicBezTo>
                  <a:pt x="3717212" y="4551920"/>
                  <a:pt x="3617848" y="4485076"/>
                  <a:pt x="3482451" y="4524315"/>
                </a:cubicBezTo>
                <a:cubicBezTo>
                  <a:pt x="3347054" y="4563554"/>
                  <a:pt x="3304032" y="4519407"/>
                  <a:pt x="3168460" y="4524315"/>
                </a:cubicBezTo>
                <a:cubicBezTo>
                  <a:pt x="3032888" y="4529223"/>
                  <a:pt x="2933316" y="4479014"/>
                  <a:pt x="2768834" y="4524315"/>
                </a:cubicBezTo>
                <a:cubicBezTo>
                  <a:pt x="2604352" y="4569616"/>
                  <a:pt x="2430995" y="4498207"/>
                  <a:pt x="2112307" y="4524315"/>
                </a:cubicBezTo>
                <a:cubicBezTo>
                  <a:pt x="1793619" y="4550423"/>
                  <a:pt x="1901578" y="4502370"/>
                  <a:pt x="1712681" y="4524315"/>
                </a:cubicBezTo>
                <a:cubicBezTo>
                  <a:pt x="1523784" y="4546260"/>
                  <a:pt x="1461760" y="4496641"/>
                  <a:pt x="1398689" y="4524315"/>
                </a:cubicBezTo>
                <a:cubicBezTo>
                  <a:pt x="1335618" y="4551989"/>
                  <a:pt x="1111444" y="4477587"/>
                  <a:pt x="999064" y="4524315"/>
                </a:cubicBezTo>
                <a:cubicBezTo>
                  <a:pt x="886684" y="4571043"/>
                  <a:pt x="681722" y="4512221"/>
                  <a:pt x="513804" y="4524315"/>
                </a:cubicBezTo>
                <a:cubicBezTo>
                  <a:pt x="345886" y="4536409"/>
                  <a:pt x="225775" y="4506663"/>
                  <a:pt x="0" y="4524315"/>
                </a:cubicBezTo>
                <a:cubicBezTo>
                  <a:pt x="-24423" y="4306817"/>
                  <a:pt x="40286" y="4240707"/>
                  <a:pt x="0" y="4049262"/>
                </a:cubicBezTo>
                <a:cubicBezTo>
                  <a:pt x="-40286" y="3857817"/>
                  <a:pt x="27999" y="3715084"/>
                  <a:pt x="0" y="3574209"/>
                </a:cubicBezTo>
                <a:cubicBezTo>
                  <a:pt x="-27999" y="3433334"/>
                  <a:pt x="7438" y="3151456"/>
                  <a:pt x="0" y="3008669"/>
                </a:cubicBezTo>
                <a:cubicBezTo>
                  <a:pt x="-7438" y="2865882"/>
                  <a:pt x="15295" y="2659579"/>
                  <a:pt x="0" y="2443130"/>
                </a:cubicBezTo>
                <a:cubicBezTo>
                  <a:pt x="-15295" y="2226681"/>
                  <a:pt x="63091" y="2117397"/>
                  <a:pt x="0" y="1877591"/>
                </a:cubicBezTo>
                <a:cubicBezTo>
                  <a:pt x="-63091" y="1637785"/>
                  <a:pt x="49411" y="1543433"/>
                  <a:pt x="0" y="1312051"/>
                </a:cubicBezTo>
                <a:cubicBezTo>
                  <a:pt x="-49411" y="1080669"/>
                  <a:pt x="31426" y="936789"/>
                  <a:pt x="0" y="791755"/>
                </a:cubicBezTo>
                <a:cubicBezTo>
                  <a:pt x="-31426" y="646721"/>
                  <a:pt x="86993" y="276153"/>
                  <a:pt x="0" y="0"/>
                </a:cubicBezTo>
                <a:close/>
              </a:path>
            </a:pathLst>
          </a:custGeom>
          <a:noFill/>
          <a:ln w="38100">
            <a:solidFill>
              <a:schemeClr val="tx2">
                <a:lumMod val="10000"/>
              </a:schemeClr>
            </a:solidFill>
          </a:ln>
        </p:spPr>
        <p:txBody>
          <a:bodyPr wrap="square">
            <a:spAutoFit/>
          </a:bodyPr>
          <a:lstStyle/>
          <a:p>
            <a:pPr algn="just"/>
            <a:r>
              <a:rPr lang="vi-VN" sz="2000" dirty="0">
                <a:solidFill>
                  <a:srgbClr val="0B050B"/>
                </a:solidFill>
                <a:effectLst/>
                <a:latin typeface="Arial" panose="020B0604020202020204" pitchFamily="34" charset="0"/>
                <a:ea typeface="Calibri" panose="020F0502020204030204" pitchFamily="34" charset="0"/>
                <a:cs typeface="Arial" panose="020B0604020202020204" pitchFamily="34" charset="0"/>
              </a:rPr>
              <a:t>Lá đỏ được nhà thơ Nguyễn Đình Thi chắp bút sau khi đến với mảnh đất Tây Nguyên, trong buổi nơi đây đang trải qua những ngày tháng khốc liệt nhất của trận chiến chống Pháp. Với thể thơ tự do và cách ngắp nhịp, gieo vần phóng khoáng, linh hoạt, bài thơ đã khắc họa được bối cảnh Trường Sơn hùng vĩ cùng khí thế hào hùng, tâm thái lạc quan của quân ta. Người lính trong bài thơ chợt gặp một “em gái tiền phương” giữa chốn rừng núi. Lá rừng đỏ rơi ào ào như cơn mưa, tạo khung cảnh đậm chất trữ tình cho cuộc gặp gỡ ấy. Người lính trẻ ví “em gái tiền phương” với quê hương, đã giúp người đọc tưởng tượng ra vẻ đẹp mộc mạc, bình dị và gần gũi của cô gái ấy. Với người lính, những cô gái đó là hiện thân của hậu phương, của quê hương - điểm tựa tinh thần cho các anh vững tay súng, chắc bước chân. Cuộc gặp gỡ ấy diễn ra chóng vánh, bời ai cũng vội vã với nhiệm vụ của mình. Đoàn quân rời đi hướng Trường Sơn nhòa khói lửa. Hình ảnh vừa hùng vĩ vừa lãng mạn, lại hào hùng. Các anh rời đi, mang theo khát vọng độc lập của hậu phương, thẳng tiến vào Sài Gòn. Với quyết tâm và hi vọng ngút ngàn, người lính để lại lời hẹn gặp mặt tại Sài Gòn. Khi đó, đất nước đã độc lập, hậu phương và tiền tuyến sẽ đoàn tụ với nhau. Đó không chỉ là một lời hứa mà còn là một thời thề mang nặng quyết tâm của người lính. Những con người quyết tử cho tổ quốc quyết sinh. Kết thúc bài thơ, là nụ cười và đôi mắt trong veo của em gái tiền phương. Đó là ánh nhìn của sự tin tưởng và hi vọng của hậu phương dành cho những người lính. Tác phẩm thơ Lá đỏ đã kể lại cuộc gặp gỡ chóng vánh đầy thi vị giữa chốn Trường Sơn bom đạn, giúp em cảm nhận được sự khốc liệt của chiến tranh. Và thấu hiểu được những hi sinh cùng khát vọng của những người lính và cả hậu phương trong chiến tranh.</a:t>
            </a:r>
            <a:endParaRPr lang="en-US" sz="2000" dirty="0">
              <a:solidFill>
                <a:srgbClr val="0B050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23091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2076995" y="1645920"/>
            <a:ext cx="8281851" cy="3735977"/>
          </a:xfrm>
          <a:prstGeom prst="wedgeEllipse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vi-VN" sz="3200" dirty="0">
                <a:solidFill>
                  <a:schemeClr val="tx1"/>
                </a:solidFill>
                <a:latin typeface="Arial" panose="020B0604020202020204" pitchFamily="34" charset="0"/>
                <a:cs typeface="Arial" panose="020B0604020202020204" pitchFamily="34" charset="0"/>
              </a:rPr>
              <a:t>Qua chủ điểm </a:t>
            </a:r>
            <a:r>
              <a:rPr lang="en-US" sz="3200" dirty="0">
                <a:solidFill>
                  <a:schemeClr val="tx1"/>
                </a:solidFill>
                <a:latin typeface="Arial" panose="020B0604020202020204" pitchFamily="34" charset="0"/>
                <a:cs typeface="Arial" panose="020B0604020202020204" pitchFamily="34" charset="0"/>
              </a:rPr>
              <a:t>“</a:t>
            </a:r>
            <a:r>
              <a:rPr lang="vi-VN" sz="3200" dirty="0">
                <a:solidFill>
                  <a:schemeClr val="tx1"/>
                </a:solidFill>
                <a:latin typeface="Arial" panose="020B0604020202020204" pitchFamily="34" charset="0"/>
                <a:cs typeface="Arial" panose="020B0604020202020204" pitchFamily="34" charset="0"/>
              </a:rPr>
              <a:t>Những gương mặt thân yêu</a:t>
            </a:r>
            <a:r>
              <a:rPr lang="en-US" sz="3200" dirty="0">
                <a:solidFill>
                  <a:schemeClr val="tx1"/>
                </a:solidFill>
                <a:latin typeface="Arial" panose="020B0604020202020204" pitchFamily="34" charset="0"/>
                <a:cs typeface="Arial" panose="020B0604020202020204" pitchFamily="34" charset="0"/>
              </a:rPr>
              <a:t>”</a:t>
            </a:r>
            <a:r>
              <a:rPr lang="vi-VN" sz="3200" dirty="0">
                <a:solidFill>
                  <a:schemeClr val="tx1"/>
                </a:solidFill>
                <a:latin typeface="Arial" panose="020B0604020202020204" pitchFamily="34" charset="0"/>
                <a:cs typeface="Arial" panose="020B0604020202020204" pitchFamily="34" charset="0"/>
              </a:rPr>
              <a:t>, em thấy tình yêu thương đã làm giàu cho tâm hồn chúng ta như thế nào?</a:t>
            </a:r>
            <a:endParaRPr lang="en-US" sz="3200" dirty="0">
              <a:solidFill>
                <a:schemeClr val="tx1"/>
              </a:solidFill>
              <a:latin typeface="Arial" panose="020B0604020202020204" pitchFamily="34" charset="0"/>
              <a:cs typeface="Arial" panose="020B0604020202020204" pitchFamily="34" charset="0"/>
            </a:endParaRPr>
          </a:p>
        </p:txBody>
      </p:sp>
      <p:sp>
        <p:nvSpPr>
          <p:cNvPr id="3" name="TextBox 2"/>
          <p:cNvSpPr txBox="1"/>
          <p:nvPr/>
        </p:nvSpPr>
        <p:spPr>
          <a:xfrm>
            <a:off x="3161211" y="339634"/>
            <a:ext cx="6479177" cy="584775"/>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Học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sinh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việc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câu</a:t>
            </a:r>
            <a:r>
              <a:rPr lang="en-US" sz="3200" dirty="0">
                <a:latin typeface="Arial" panose="020B0604020202020204" pitchFamily="34" charset="0"/>
                <a:cs typeface="Arial" panose="020B0604020202020204" pitchFamily="34" charset="0"/>
              </a:rPr>
              <a:t> 7</a:t>
            </a:r>
          </a:p>
        </p:txBody>
      </p:sp>
    </p:spTree>
    <p:extLst>
      <p:ext uri="{BB962C8B-B14F-4D97-AF65-F5344CB8AC3E}">
        <p14:creationId xmlns:p14="http://schemas.microsoft.com/office/powerpoint/2010/main" val="11404473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34539" y="625981"/>
            <a:ext cx="6103088"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defTabSz="1219200">
              <a:buClr>
                <a:srgbClr val="000000"/>
              </a:buClr>
            </a:pPr>
            <a:r>
              <a:rPr lang="vi-VN" sz="3200">
                <a:solidFill>
                  <a:srgbClr val="0B050B"/>
                </a:solidFill>
                <a:latin typeface="Arial" panose="020B0604020202020204" pitchFamily="34" charset="0"/>
                <a:cs typeface="Arial" panose="020B0604020202020204" pitchFamily="34" charset="0"/>
              </a:rPr>
              <a:t>Giúp ta thấy vui tươi, niềm vui hạnh phúc, yêu đời, biết sống có ý nghĩa hơn</a:t>
            </a:r>
            <a:endParaRPr lang="en-US" sz="3200" kern="0">
              <a:solidFill>
                <a:srgbClr val="0B050B"/>
              </a:solidFill>
              <a:latin typeface="Arial" panose="020B0604020202020204" pitchFamily="34" charset="0"/>
              <a:cs typeface="Arial" panose="020B0604020202020204" pitchFamily="34" charset="0"/>
              <a:sym typeface="Arial" panose="020B0604020202020204"/>
            </a:endParaRPr>
          </a:p>
        </p:txBody>
      </p:sp>
      <p:sp>
        <p:nvSpPr>
          <p:cNvPr id="3" name="TextBox 2"/>
          <p:cNvSpPr txBox="1"/>
          <p:nvPr/>
        </p:nvSpPr>
        <p:spPr>
          <a:xfrm>
            <a:off x="4834539" y="2719077"/>
            <a:ext cx="6103088"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defTabSz="1219200">
              <a:buClr>
                <a:srgbClr val="000000"/>
              </a:buClr>
            </a:pPr>
            <a:r>
              <a:rPr lang="vi-VN" sz="3200">
                <a:solidFill>
                  <a:srgbClr val="0B050B"/>
                </a:solidFill>
                <a:latin typeface="Arial" panose="020B0604020202020204" pitchFamily="34" charset="0"/>
                <a:cs typeface="Arial" panose="020B0604020202020204" pitchFamily="34" charset="0"/>
              </a:rPr>
              <a:t>Giúp kết nối mọi người, tạo mối quan hệ gắn bó, thân thiết giữa người với người. </a:t>
            </a:r>
            <a:endParaRPr lang="en-US" sz="3200" kern="0">
              <a:solidFill>
                <a:srgbClr val="0B050B"/>
              </a:solidFill>
              <a:latin typeface="Arial" panose="020B0604020202020204" pitchFamily="34" charset="0"/>
              <a:cs typeface="Arial" panose="020B0604020202020204" pitchFamily="34" charset="0"/>
              <a:sym typeface="Arial" panose="020B0604020202020204"/>
            </a:endParaRPr>
          </a:p>
        </p:txBody>
      </p:sp>
      <p:sp>
        <p:nvSpPr>
          <p:cNvPr id="4" name="TextBox 3"/>
          <p:cNvSpPr txBox="1"/>
          <p:nvPr/>
        </p:nvSpPr>
        <p:spPr>
          <a:xfrm>
            <a:off x="4951743" y="4812174"/>
            <a:ext cx="6103088"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algn="just" defTabSz="1219200">
              <a:buClr>
                <a:srgbClr val="000000"/>
              </a:buClr>
            </a:pPr>
            <a:r>
              <a:rPr lang="vi-VN" sz="3200">
                <a:solidFill>
                  <a:srgbClr val="0B050B"/>
                </a:solidFill>
                <a:latin typeface="Arial" panose="020B0604020202020204" pitchFamily="34" charset="0"/>
                <a:cs typeface="Arial" panose="020B0604020202020204" pitchFamily="34" charset="0"/>
              </a:rPr>
              <a:t>Là động lực, ý chí, sức mạnh vượt qua khó khăn, vất vả, thử thách...</a:t>
            </a:r>
            <a:endParaRPr lang="en-US" sz="3200" kern="0">
              <a:solidFill>
                <a:srgbClr val="0B050B"/>
              </a:solidFill>
              <a:latin typeface="Arial" panose="020B0604020202020204" pitchFamily="34" charset="0"/>
              <a:cs typeface="Arial" panose="020B0604020202020204" pitchFamily="34" charset="0"/>
              <a:sym typeface="Arial" panose="020B0604020202020204"/>
            </a:endParaRPr>
          </a:p>
        </p:txBody>
      </p:sp>
      <p:sp>
        <p:nvSpPr>
          <p:cNvPr id="5" name="Rounded Rectangle 4"/>
          <p:cNvSpPr/>
          <p:nvPr/>
        </p:nvSpPr>
        <p:spPr>
          <a:xfrm>
            <a:off x="660776" y="1893078"/>
            <a:ext cx="2821577" cy="3474720"/>
          </a:xfrm>
          <a:prstGeom prst="roundRect">
            <a:avLst/>
          </a:prstGeom>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err="1">
                <a:latin typeface="Arial" panose="020B0604020202020204" pitchFamily="34" charset="0"/>
                <a:cs typeface="Arial" panose="020B0604020202020204" pitchFamily="34" charset="0"/>
              </a:rPr>
              <a:t>Tình</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yêu</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thương</a:t>
            </a:r>
            <a:endParaRPr lang="en-US" sz="3200" b="1" dirty="0">
              <a:latin typeface="Arial" panose="020B0604020202020204" pitchFamily="34" charset="0"/>
              <a:cs typeface="Arial" panose="020B0604020202020204" pitchFamily="34" charset="0"/>
            </a:endParaRPr>
          </a:p>
        </p:txBody>
      </p:sp>
      <p:cxnSp>
        <p:nvCxnSpPr>
          <p:cNvPr id="7" name="Straight Arrow Connector 6"/>
          <p:cNvCxnSpPr>
            <a:stCxn id="5" idx="3"/>
            <a:endCxn id="2" idx="1"/>
          </p:cNvCxnSpPr>
          <p:nvPr/>
        </p:nvCxnSpPr>
        <p:spPr>
          <a:xfrm flipV="1">
            <a:off x="3482353" y="1410811"/>
            <a:ext cx="1352186" cy="2219627"/>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cxnSp>
        <p:nvCxnSpPr>
          <p:cNvPr id="9" name="Straight Arrow Connector 8"/>
          <p:cNvCxnSpPr>
            <a:stCxn id="5" idx="3"/>
            <a:endCxn id="3" idx="1"/>
          </p:cNvCxnSpPr>
          <p:nvPr/>
        </p:nvCxnSpPr>
        <p:spPr>
          <a:xfrm flipV="1">
            <a:off x="3482353" y="3503907"/>
            <a:ext cx="1352186" cy="126531"/>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a:stCxn id="5" idx="3"/>
            <a:endCxn id="4" idx="1"/>
          </p:cNvCxnSpPr>
          <p:nvPr/>
        </p:nvCxnSpPr>
        <p:spPr>
          <a:xfrm>
            <a:off x="3482353" y="3630438"/>
            <a:ext cx="1469390" cy="1966566"/>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6464183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80">
                                          <p:stCondLst>
                                            <p:cond delay="0"/>
                                          </p:stCondLst>
                                        </p:cTn>
                                        <p:tgtEl>
                                          <p:spTgt spid="11"/>
                                        </p:tgtEl>
                                      </p:cBhvr>
                                    </p:animEffect>
                                    <p:anim calcmode="lin" valueType="num">
                                      <p:cBhvr>
                                        <p:cTn id="3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gtEl>
                                      </p:cBhvr>
                                      <p:to x="100000" y="60000"/>
                                    </p:animScale>
                                    <p:animScale>
                                      <p:cBhvr>
                                        <p:cTn id="40" dur="166" decel="50000">
                                          <p:stCondLst>
                                            <p:cond delay="676"/>
                                          </p:stCondLst>
                                        </p:cTn>
                                        <p:tgtEl>
                                          <p:spTgt spid="11"/>
                                        </p:tgtEl>
                                      </p:cBhvr>
                                      <p:to x="100000" y="100000"/>
                                    </p:animScale>
                                    <p:animScale>
                                      <p:cBhvr>
                                        <p:cTn id="41" dur="26">
                                          <p:stCondLst>
                                            <p:cond delay="1312"/>
                                          </p:stCondLst>
                                        </p:cTn>
                                        <p:tgtEl>
                                          <p:spTgt spid="11"/>
                                        </p:tgtEl>
                                      </p:cBhvr>
                                      <p:to x="100000" y="80000"/>
                                    </p:animScale>
                                    <p:animScale>
                                      <p:cBhvr>
                                        <p:cTn id="42" dur="166" decel="50000">
                                          <p:stCondLst>
                                            <p:cond delay="1338"/>
                                          </p:stCondLst>
                                        </p:cTn>
                                        <p:tgtEl>
                                          <p:spTgt spid="11"/>
                                        </p:tgtEl>
                                      </p:cBhvr>
                                      <p:to x="100000" y="100000"/>
                                    </p:animScale>
                                    <p:animScale>
                                      <p:cBhvr>
                                        <p:cTn id="43" dur="26">
                                          <p:stCondLst>
                                            <p:cond delay="1642"/>
                                          </p:stCondLst>
                                        </p:cTn>
                                        <p:tgtEl>
                                          <p:spTgt spid="11"/>
                                        </p:tgtEl>
                                      </p:cBhvr>
                                      <p:to x="100000" y="90000"/>
                                    </p:animScale>
                                    <p:animScale>
                                      <p:cBhvr>
                                        <p:cTn id="44" dur="166" decel="50000">
                                          <p:stCondLst>
                                            <p:cond delay="1668"/>
                                          </p:stCondLst>
                                        </p:cTn>
                                        <p:tgtEl>
                                          <p:spTgt spid="11"/>
                                        </p:tgtEl>
                                      </p:cBhvr>
                                      <p:to x="100000" y="100000"/>
                                    </p:animScale>
                                    <p:animScale>
                                      <p:cBhvr>
                                        <p:cTn id="45" dur="26">
                                          <p:stCondLst>
                                            <p:cond delay="1808"/>
                                          </p:stCondLst>
                                        </p:cTn>
                                        <p:tgtEl>
                                          <p:spTgt spid="11"/>
                                        </p:tgtEl>
                                      </p:cBhvr>
                                      <p:to x="100000" y="95000"/>
                                    </p:animScale>
                                    <p:animScale>
                                      <p:cBhvr>
                                        <p:cTn id="46" dur="166" decel="50000">
                                          <p:stCondLst>
                                            <p:cond delay="1834"/>
                                          </p:stCondLst>
                                        </p:cTn>
                                        <p:tgtEl>
                                          <p:spTgt spid="11"/>
                                        </p:tgtEl>
                                      </p:cBhvr>
                                      <p:to x="100000" y="100000"/>
                                    </p:animScale>
                                  </p:childTnLst>
                                </p:cTn>
                              </p:par>
                              <p:par>
                                <p:cTn id="47" presetID="26"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wipe(down)">
                                      <p:cBhvr>
                                        <p:cTn id="49" dur="580">
                                          <p:stCondLst>
                                            <p:cond delay="0"/>
                                          </p:stCondLst>
                                        </p:cTn>
                                        <p:tgtEl>
                                          <p:spTgt spid="4"/>
                                        </p:tgtEl>
                                      </p:cBhvr>
                                    </p:animEffect>
                                    <p:anim calcmode="lin" valueType="num">
                                      <p:cBhvr>
                                        <p:cTn id="5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55" dur="26">
                                          <p:stCondLst>
                                            <p:cond delay="650"/>
                                          </p:stCondLst>
                                        </p:cTn>
                                        <p:tgtEl>
                                          <p:spTgt spid="4"/>
                                        </p:tgtEl>
                                      </p:cBhvr>
                                      <p:to x="100000" y="60000"/>
                                    </p:animScale>
                                    <p:animScale>
                                      <p:cBhvr>
                                        <p:cTn id="56" dur="166" decel="50000">
                                          <p:stCondLst>
                                            <p:cond delay="676"/>
                                          </p:stCondLst>
                                        </p:cTn>
                                        <p:tgtEl>
                                          <p:spTgt spid="4"/>
                                        </p:tgtEl>
                                      </p:cBhvr>
                                      <p:to x="100000" y="100000"/>
                                    </p:animScale>
                                    <p:animScale>
                                      <p:cBhvr>
                                        <p:cTn id="57" dur="26">
                                          <p:stCondLst>
                                            <p:cond delay="1312"/>
                                          </p:stCondLst>
                                        </p:cTn>
                                        <p:tgtEl>
                                          <p:spTgt spid="4"/>
                                        </p:tgtEl>
                                      </p:cBhvr>
                                      <p:to x="100000" y="80000"/>
                                    </p:animScale>
                                    <p:animScale>
                                      <p:cBhvr>
                                        <p:cTn id="58" dur="166" decel="50000">
                                          <p:stCondLst>
                                            <p:cond delay="1338"/>
                                          </p:stCondLst>
                                        </p:cTn>
                                        <p:tgtEl>
                                          <p:spTgt spid="4"/>
                                        </p:tgtEl>
                                      </p:cBhvr>
                                      <p:to x="100000" y="100000"/>
                                    </p:animScale>
                                    <p:animScale>
                                      <p:cBhvr>
                                        <p:cTn id="59" dur="26">
                                          <p:stCondLst>
                                            <p:cond delay="1642"/>
                                          </p:stCondLst>
                                        </p:cTn>
                                        <p:tgtEl>
                                          <p:spTgt spid="4"/>
                                        </p:tgtEl>
                                      </p:cBhvr>
                                      <p:to x="100000" y="90000"/>
                                    </p:animScale>
                                    <p:animScale>
                                      <p:cBhvr>
                                        <p:cTn id="60" dur="166" decel="50000">
                                          <p:stCondLst>
                                            <p:cond delay="1668"/>
                                          </p:stCondLst>
                                        </p:cTn>
                                        <p:tgtEl>
                                          <p:spTgt spid="4"/>
                                        </p:tgtEl>
                                      </p:cBhvr>
                                      <p:to x="100000" y="100000"/>
                                    </p:animScale>
                                    <p:animScale>
                                      <p:cBhvr>
                                        <p:cTn id="61" dur="26">
                                          <p:stCondLst>
                                            <p:cond delay="1808"/>
                                          </p:stCondLst>
                                        </p:cTn>
                                        <p:tgtEl>
                                          <p:spTgt spid="4"/>
                                        </p:tgtEl>
                                      </p:cBhvr>
                                      <p:to x="100000" y="95000"/>
                                    </p:animScale>
                                    <p:animScale>
                                      <p:cBhvr>
                                        <p:cTn id="62"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ECB8774-37A0-47C1-AF57-A73BBF19B6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252" y="-584105"/>
            <a:ext cx="7315200" cy="2946400"/>
          </a:xfrm>
          <a:prstGeom prst="rect">
            <a:avLst/>
          </a:prstGeom>
        </p:spPr>
      </p:pic>
      <p:sp>
        <p:nvSpPr>
          <p:cNvPr id="13" name="TextBox 12">
            <a:extLst>
              <a:ext uri="{FF2B5EF4-FFF2-40B4-BE49-F238E27FC236}">
                <a16:creationId xmlns:a16="http://schemas.microsoft.com/office/drawing/2014/main" id="{9CA2E875-5089-43D3-AFA9-1F61031426E7}"/>
              </a:ext>
            </a:extLst>
          </p:cNvPr>
          <p:cNvSpPr txBox="1"/>
          <p:nvPr/>
        </p:nvSpPr>
        <p:spPr>
          <a:xfrm>
            <a:off x="2946401" y="385673"/>
            <a:ext cx="5805625" cy="646331"/>
          </a:xfrm>
          <a:prstGeom prst="rect">
            <a:avLst/>
          </a:prstGeom>
          <a:noFill/>
        </p:spPr>
        <p:txBody>
          <a:bodyPr wrap="square" rtlCol="0">
            <a:spAutoFit/>
          </a:bodyPr>
          <a:lstStyle/>
          <a:p>
            <a:pPr algn="ctr" defTabSz="914377">
              <a:defRPr/>
            </a:pPr>
            <a:r>
              <a:rPr lang="en-US" sz="3600" b="1">
                <a:solidFill>
                  <a:prstClr val="white"/>
                </a:solidFill>
                <a:latin typeface="Times New Roman" panose="02020603050405020304" pitchFamily="18" charset="0"/>
                <a:cs typeface="Times New Roman" panose="02020603050405020304" pitchFamily="18" charset="0"/>
              </a:rPr>
              <a:t>Thế nào là bố cục bài thơ?</a:t>
            </a:r>
            <a:endParaRPr lang="en-US" sz="3600" b="1" dirty="0">
              <a:solidFill>
                <a:prstClr val="white"/>
              </a:solidFill>
              <a:latin typeface="Times New Roman" panose="02020603050405020304" pitchFamily="18" charset="0"/>
              <a:cs typeface="Times New Roman" panose="02020603050405020304" pitchFamily="18" charset="0"/>
            </a:endParaRPr>
          </a:p>
        </p:txBody>
      </p:sp>
      <p:pic>
        <p:nvPicPr>
          <p:cNvPr id="21" name="Picture 20">
            <a:hlinkClick r:id="rId4" action="ppaction://hlinksldjump"/>
            <a:extLst>
              <a:ext uri="{FF2B5EF4-FFF2-40B4-BE49-F238E27FC236}">
                <a16:creationId xmlns:a16="http://schemas.microsoft.com/office/drawing/2014/main" id="{F0C2059F-078D-4900-8DE8-12DD9494C6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63200" y="5308600"/>
            <a:ext cx="1524000" cy="1524000"/>
          </a:xfrm>
          <a:prstGeom prst="rect">
            <a:avLst/>
          </a:prstGeom>
        </p:spPr>
      </p:pic>
      <p:sp>
        <p:nvSpPr>
          <p:cNvPr id="3" name="Rectangle: Rounded Corners 2">
            <a:extLst>
              <a:ext uri="{FF2B5EF4-FFF2-40B4-BE49-F238E27FC236}">
                <a16:creationId xmlns:a16="http://schemas.microsoft.com/office/drawing/2014/main" id="{5BE19974-0567-F656-F31B-67D7B4C4EAF5}"/>
              </a:ext>
            </a:extLst>
          </p:cNvPr>
          <p:cNvSpPr/>
          <p:nvPr/>
        </p:nvSpPr>
        <p:spPr>
          <a:xfrm>
            <a:off x="2641601" y="3124200"/>
            <a:ext cx="6682852" cy="1625600"/>
          </a:xfrm>
          <a:prstGeom prst="roundRect">
            <a:avLst/>
          </a:prstGeom>
          <a:gradFill flip="none" rotWithShape="1">
            <a:gsLst>
              <a:gs pos="0">
                <a:srgbClr val="22552E">
                  <a:shade val="30000"/>
                  <a:satMod val="115000"/>
                </a:srgbClr>
              </a:gs>
              <a:gs pos="50000">
                <a:srgbClr val="22552E">
                  <a:shade val="67500"/>
                  <a:satMod val="115000"/>
                </a:srgbClr>
              </a:gs>
              <a:gs pos="100000">
                <a:srgbClr val="22552E">
                  <a:shade val="100000"/>
                  <a:satMod val="115000"/>
                </a:srgb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Bố cục l</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à sự t</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ổ</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 chức, s</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ắ</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p x</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ế</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p các ph</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ầ</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n, các đoạn thơ theo một trình tự nhất </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đị</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nh</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 </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giúp người đọc có cái nhìn t</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ổ</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ng quát, bi</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ế</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t vị trí và ranh giới từng ph</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ầ</a:t>
            </a:r>
            <a:r>
              <a:rPr lang="vi-VN"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n</a:t>
            </a: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a:t>
            </a:r>
            <a:endParaRPr lang="en-US" sz="240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069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30137" y="574766"/>
            <a:ext cx="5447212" cy="584775"/>
          </a:xfrm>
          <a:prstGeom prst="rect">
            <a:avLst/>
          </a:prstGeom>
          <a:noFill/>
        </p:spPr>
        <p:txBody>
          <a:bodyPr wrap="square" rtlCol="0">
            <a:spAutoFit/>
          </a:bodyPr>
          <a:lstStyle/>
          <a:p>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6</a:t>
            </a:r>
          </a:p>
        </p:txBody>
      </p:sp>
      <p:sp>
        <p:nvSpPr>
          <p:cNvPr id="4" name="Oval Callout 3"/>
          <p:cNvSpPr/>
          <p:nvPr/>
        </p:nvSpPr>
        <p:spPr>
          <a:xfrm>
            <a:off x="3331028" y="1750422"/>
            <a:ext cx="6087292" cy="3579223"/>
          </a:xfrm>
          <a:prstGeom prst="wedgeEllipseCallou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p:cNvSpPr/>
          <p:nvPr/>
        </p:nvSpPr>
        <p:spPr>
          <a:xfrm>
            <a:off x="3742170" y="2755203"/>
            <a:ext cx="5265007" cy="1569660"/>
          </a:xfrm>
          <a:prstGeom prst="rect">
            <a:avLst/>
          </a:prstGeom>
        </p:spPr>
        <p:txBody>
          <a:bodyPr wrap="square">
            <a:spAutoFit/>
          </a:bodyPr>
          <a:lstStyle/>
          <a:p>
            <a:pPr algn="ctr" defTabSz="1219200"/>
            <a:r>
              <a:rPr lang="en-US" sz="3200" b="1" dirty="0">
                <a:latin typeface="Arial" panose="020B0604020202020204" pitchFamily="34" charset="0"/>
                <a:cs typeface="Arial" panose="020B0604020202020204" pitchFamily="34" charset="0"/>
              </a:rPr>
              <a:t>HS </a:t>
            </a:r>
            <a:r>
              <a:rPr lang="en-US" sz="3200" b="1" dirty="0" err="1">
                <a:latin typeface="Arial" panose="020B0604020202020204" pitchFamily="34" charset="0"/>
                <a:cs typeface="Arial" panose="020B0604020202020204" pitchFamily="34" charset="0"/>
              </a:rPr>
              <a:t>trả</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lời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dựa</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trên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cảm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nhận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và</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trải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nghiệm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cá</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nhân</a:t>
            </a:r>
            <a:r>
              <a:rPr lang="en-US" sz="3200" b="1" dirty="0">
                <a:latin typeface="Arial" panose="020B0604020202020204" pitchFamily="34" charset="0"/>
                <a:cs typeface="Arial" panose="020B0604020202020204" pitchFamily="34" charset="0"/>
              </a:rPr>
              <a:t>.</a:t>
            </a:r>
            <a:endParaRPr lang="en-US" sz="320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16979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08975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ECB8774-37A0-47C1-AF57-A73BBF19B6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252" y="-584105"/>
            <a:ext cx="7315200" cy="2946400"/>
          </a:xfrm>
          <a:prstGeom prst="rect">
            <a:avLst/>
          </a:prstGeom>
        </p:spPr>
      </p:pic>
      <p:sp>
        <p:nvSpPr>
          <p:cNvPr id="13" name="TextBox 12">
            <a:extLst>
              <a:ext uri="{FF2B5EF4-FFF2-40B4-BE49-F238E27FC236}">
                <a16:creationId xmlns:a16="http://schemas.microsoft.com/office/drawing/2014/main" id="{9CA2E875-5089-43D3-AFA9-1F61031426E7}"/>
              </a:ext>
            </a:extLst>
          </p:cNvPr>
          <p:cNvSpPr txBox="1"/>
          <p:nvPr/>
        </p:nvSpPr>
        <p:spPr>
          <a:xfrm>
            <a:off x="2946401" y="385673"/>
            <a:ext cx="5805625" cy="1200329"/>
          </a:xfrm>
          <a:prstGeom prst="rect">
            <a:avLst/>
          </a:prstGeom>
          <a:noFill/>
        </p:spPr>
        <p:txBody>
          <a:bodyPr wrap="square" rtlCol="0">
            <a:spAutoFit/>
          </a:bodyPr>
          <a:lstStyle/>
          <a:p>
            <a:pPr algn="ctr" defTabSz="914377">
              <a:defRPr/>
            </a:pPr>
            <a:r>
              <a:rPr lang="en-US" sz="3600" b="1">
                <a:solidFill>
                  <a:prstClr val="white"/>
                </a:solidFill>
                <a:latin typeface="Times New Roman" panose="02020603050405020304" pitchFamily="18" charset="0"/>
                <a:cs typeface="Times New Roman" panose="02020603050405020304" pitchFamily="18" charset="0"/>
              </a:rPr>
              <a:t>Mạch cảm xúc của bài thơ là gì?</a:t>
            </a:r>
            <a:endParaRPr lang="en-US" sz="3600" b="1" dirty="0">
              <a:solidFill>
                <a:prstClr val="white"/>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5BE19974-0567-F656-F31B-67D7B4C4EAF5}"/>
              </a:ext>
            </a:extLst>
          </p:cNvPr>
          <p:cNvSpPr/>
          <p:nvPr/>
        </p:nvSpPr>
        <p:spPr>
          <a:xfrm>
            <a:off x="2641601" y="3124200"/>
            <a:ext cx="6682852" cy="1625600"/>
          </a:xfrm>
          <a:prstGeom prst="roundRect">
            <a:avLst/>
          </a:prstGeom>
          <a:gradFill flip="none" rotWithShape="1">
            <a:gsLst>
              <a:gs pos="0">
                <a:srgbClr val="22552E">
                  <a:shade val="30000"/>
                  <a:satMod val="115000"/>
                </a:srgbClr>
              </a:gs>
              <a:gs pos="50000">
                <a:srgbClr val="22552E">
                  <a:shade val="67500"/>
                  <a:satMod val="115000"/>
                </a:srgbClr>
              </a:gs>
              <a:gs pos="100000">
                <a:srgbClr val="22552E">
                  <a:shade val="100000"/>
                  <a:satMod val="115000"/>
                </a:srgb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Mạch cảm xúc là sự tiếp nối, sự vận động của cảm xúc trong bài thơ.</a:t>
            </a:r>
            <a:endParaRPr lang="en-US" sz="2400">
              <a:solidFill>
                <a:schemeClr val="bg1"/>
              </a:solidFill>
              <a:latin typeface="Times New Roman" panose="02020603050405020304" pitchFamily="18" charset="0"/>
              <a:cs typeface="Times New Roman" panose="02020603050405020304" pitchFamily="18" charset="0"/>
            </a:endParaRPr>
          </a:p>
        </p:txBody>
      </p:sp>
      <p:pic>
        <p:nvPicPr>
          <p:cNvPr id="2" name="Picture 1">
            <a:hlinkClick r:id="rId3" action="ppaction://hlinksldjump"/>
            <a:extLst>
              <a:ext uri="{FF2B5EF4-FFF2-40B4-BE49-F238E27FC236}">
                <a16:creationId xmlns:a16="http://schemas.microsoft.com/office/drawing/2014/main" id="{BA5605EE-9701-7F85-80B3-2EB08237D7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3200" y="5308600"/>
            <a:ext cx="1524000" cy="1524000"/>
          </a:xfrm>
          <a:prstGeom prst="rect">
            <a:avLst/>
          </a:prstGeom>
        </p:spPr>
      </p:pic>
    </p:spTree>
    <p:extLst>
      <p:ext uri="{BB962C8B-B14F-4D97-AF65-F5344CB8AC3E}">
        <p14:creationId xmlns:p14="http://schemas.microsoft.com/office/powerpoint/2010/main" val="970826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ECB8774-37A0-47C1-AF57-A73BBF19B6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252" y="-584105"/>
            <a:ext cx="7315200" cy="2946400"/>
          </a:xfrm>
          <a:prstGeom prst="rect">
            <a:avLst/>
          </a:prstGeom>
        </p:spPr>
      </p:pic>
      <p:sp>
        <p:nvSpPr>
          <p:cNvPr id="13" name="TextBox 12">
            <a:extLst>
              <a:ext uri="{FF2B5EF4-FFF2-40B4-BE49-F238E27FC236}">
                <a16:creationId xmlns:a16="http://schemas.microsoft.com/office/drawing/2014/main" id="{9CA2E875-5089-43D3-AFA9-1F61031426E7}"/>
              </a:ext>
            </a:extLst>
          </p:cNvPr>
          <p:cNvSpPr txBox="1"/>
          <p:nvPr/>
        </p:nvSpPr>
        <p:spPr>
          <a:xfrm>
            <a:off x="2946401" y="385673"/>
            <a:ext cx="5805625" cy="646331"/>
          </a:xfrm>
          <a:prstGeom prst="rect">
            <a:avLst/>
          </a:prstGeom>
          <a:noFill/>
        </p:spPr>
        <p:txBody>
          <a:bodyPr wrap="square" rtlCol="0">
            <a:spAutoFit/>
          </a:bodyPr>
          <a:lstStyle/>
          <a:p>
            <a:pPr algn="ctr" defTabSz="914377">
              <a:defRPr/>
            </a:pPr>
            <a:r>
              <a:rPr lang="en-US" sz="3600" b="1">
                <a:solidFill>
                  <a:prstClr val="white"/>
                </a:solidFill>
                <a:latin typeface="Times New Roman" panose="02020603050405020304" pitchFamily="18" charset="0"/>
                <a:cs typeface="Times New Roman" panose="02020603050405020304" pitchFamily="18" charset="0"/>
              </a:rPr>
              <a:t>Thế nào là từ tượng hình?</a:t>
            </a:r>
            <a:endParaRPr lang="en-US" sz="3600" b="1" dirty="0">
              <a:solidFill>
                <a:prstClr val="white"/>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5BE19974-0567-F656-F31B-67D7B4C4EAF5}"/>
              </a:ext>
            </a:extLst>
          </p:cNvPr>
          <p:cNvSpPr/>
          <p:nvPr/>
        </p:nvSpPr>
        <p:spPr>
          <a:xfrm>
            <a:off x="2641601" y="3124200"/>
            <a:ext cx="6682852" cy="1625600"/>
          </a:xfrm>
          <a:prstGeom prst="roundRect">
            <a:avLst/>
          </a:prstGeom>
          <a:gradFill flip="none" rotWithShape="1">
            <a:gsLst>
              <a:gs pos="0">
                <a:srgbClr val="22552E">
                  <a:shade val="30000"/>
                  <a:satMod val="115000"/>
                </a:srgbClr>
              </a:gs>
              <a:gs pos="50000">
                <a:srgbClr val="22552E">
                  <a:shade val="67500"/>
                  <a:satMod val="115000"/>
                </a:srgbClr>
              </a:gs>
              <a:gs pos="100000">
                <a:srgbClr val="22552E">
                  <a:shade val="100000"/>
                  <a:satMod val="115000"/>
                </a:srgb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1"/>
                </a:solidFill>
                <a:latin typeface="Times New Roman" panose="02020603050405020304" pitchFamily="18" charset="0"/>
                <a:cs typeface="Times New Roman" panose="02020603050405020304" pitchFamily="18" charset="0"/>
                <a:sym typeface="Wingdings 3"/>
              </a:rPr>
              <a:t>Từ tượng hình là  từ gợi tả hình ảnh, dáng vẻ của sự vật.</a:t>
            </a:r>
            <a:endParaRPr lang="en-US" sz="2400">
              <a:solidFill>
                <a:schemeClr val="bg1"/>
              </a:solidFill>
              <a:latin typeface="Times New Roman" panose="02020603050405020304" pitchFamily="18" charset="0"/>
              <a:cs typeface="Times New Roman" panose="02020603050405020304" pitchFamily="18" charset="0"/>
            </a:endParaRPr>
          </a:p>
        </p:txBody>
      </p:sp>
      <p:pic>
        <p:nvPicPr>
          <p:cNvPr id="2" name="Picture 1">
            <a:hlinkClick r:id="rId3" action="ppaction://hlinksldjump"/>
            <a:extLst>
              <a:ext uri="{FF2B5EF4-FFF2-40B4-BE49-F238E27FC236}">
                <a16:creationId xmlns:a16="http://schemas.microsoft.com/office/drawing/2014/main" id="{3A059FC1-6A48-3D02-2D5B-788FE486B4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3200" y="5308600"/>
            <a:ext cx="1524000" cy="1524000"/>
          </a:xfrm>
          <a:prstGeom prst="rect">
            <a:avLst/>
          </a:prstGeom>
        </p:spPr>
      </p:pic>
    </p:spTree>
    <p:extLst>
      <p:ext uri="{BB962C8B-B14F-4D97-AF65-F5344CB8AC3E}">
        <p14:creationId xmlns:p14="http://schemas.microsoft.com/office/powerpoint/2010/main" val="12194598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ECB8774-37A0-47C1-AF57-A73BBF19B6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252" y="-584105"/>
            <a:ext cx="7315200" cy="2946400"/>
          </a:xfrm>
          <a:prstGeom prst="rect">
            <a:avLst/>
          </a:prstGeom>
        </p:spPr>
      </p:pic>
      <p:sp>
        <p:nvSpPr>
          <p:cNvPr id="13" name="TextBox 12">
            <a:extLst>
              <a:ext uri="{FF2B5EF4-FFF2-40B4-BE49-F238E27FC236}">
                <a16:creationId xmlns:a16="http://schemas.microsoft.com/office/drawing/2014/main" id="{9CA2E875-5089-43D3-AFA9-1F61031426E7}"/>
              </a:ext>
            </a:extLst>
          </p:cNvPr>
          <p:cNvSpPr txBox="1"/>
          <p:nvPr/>
        </p:nvSpPr>
        <p:spPr>
          <a:xfrm>
            <a:off x="2946401" y="385673"/>
            <a:ext cx="5805625" cy="646331"/>
          </a:xfrm>
          <a:prstGeom prst="rect">
            <a:avLst/>
          </a:prstGeom>
          <a:noFill/>
        </p:spPr>
        <p:txBody>
          <a:bodyPr wrap="square" rtlCol="0">
            <a:spAutoFit/>
          </a:bodyPr>
          <a:lstStyle/>
          <a:p>
            <a:pPr algn="ctr" defTabSz="914377">
              <a:defRPr/>
            </a:pPr>
            <a:r>
              <a:rPr lang="en-US" sz="3600" b="1">
                <a:solidFill>
                  <a:prstClr val="white"/>
                </a:solidFill>
                <a:latin typeface="Times New Roman" panose="02020603050405020304" pitchFamily="18" charset="0"/>
                <a:cs typeface="Times New Roman" panose="02020603050405020304" pitchFamily="18" charset="0"/>
              </a:rPr>
              <a:t>Thế nào là từ tượng thanh?</a:t>
            </a:r>
            <a:endParaRPr lang="en-US" sz="3600" b="1" dirty="0">
              <a:solidFill>
                <a:prstClr val="white"/>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5BE19974-0567-F656-F31B-67D7B4C4EAF5}"/>
              </a:ext>
            </a:extLst>
          </p:cNvPr>
          <p:cNvSpPr/>
          <p:nvPr/>
        </p:nvSpPr>
        <p:spPr>
          <a:xfrm>
            <a:off x="2641601" y="3124200"/>
            <a:ext cx="6682852" cy="1625600"/>
          </a:xfrm>
          <a:prstGeom prst="roundRect">
            <a:avLst/>
          </a:prstGeom>
          <a:gradFill flip="none" rotWithShape="1">
            <a:gsLst>
              <a:gs pos="0">
                <a:srgbClr val="22552E">
                  <a:shade val="30000"/>
                  <a:satMod val="115000"/>
                </a:srgbClr>
              </a:gs>
              <a:gs pos="50000">
                <a:srgbClr val="22552E">
                  <a:shade val="67500"/>
                  <a:satMod val="115000"/>
                </a:srgbClr>
              </a:gs>
              <a:gs pos="100000">
                <a:srgbClr val="22552E">
                  <a:shade val="100000"/>
                  <a:satMod val="115000"/>
                </a:srgb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1"/>
                </a:solidFill>
                <a:latin typeface="Times New Roman" panose="02020603050405020304" pitchFamily="18" charset="0"/>
                <a:cs typeface="Times New Roman" panose="02020603050405020304" pitchFamily="18" charset="0"/>
                <a:sym typeface="Wingdings 3"/>
              </a:rPr>
              <a:t>Từ tượng thanh là những từ mô phỏng âm thanh trong thực tế.</a:t>
            </a:r>
            <a:endParaRPr lang="en-US" sz="2400">
              <a:solidFill>
                <a:schemeClr val="bg1"/>
              </a:solidFill>
              <a:latin typeface="Times New Roman" panose="02020603050405020304" pitchFamily="18" charset="0"/>
              <a:cs typeface="Times New Roman" panose="02020603050405020304" pitchFamily="18" charset="0"/>
            </a:endParaRPr>
          </a:p>
        </p:txBody>
      </p:sp>
      <p:pic>
        <p:nvPicPr>
          <p:cNvPr id="2" name="Picture 1">
            <a:hlinkClick r:id="rId3" action="ppaction://hlinksldjump"/>
            <a:extLst>
              <a:ext uri="{FF2B5EF4-FFF2-40B4-BE49-F238E27FC236}">
                <a16:creationId xmlns:a16="http://schemas.microsoft.com/office/drawing/2014/main" id="{D1C64CBB-1588-24CA-A2DD-AB030E9FA5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3200" y="5308600"/>
            <a:ext cx="1524000" cy="1524000"/>
          </a:xfrm>
          <a:prstGeom prst="rect">
            <a:avLst/>
          </a:prstGeom>
        </p:spPr>
      </p:pic>
    </p:spTree>
    <p:extLst>
      <p:ext uri="{BB962C8B-B14F-4D97-AF65-F5344CB8AC3E}">
        <p14:creationId xmlns:p14="http://schemas.microsoft.com/office/powerpoint/2010/main" val="23998849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ECB8774-37A0-47C1-AF57-A73BBF19B6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867" y="-584107"/>
            <a:ext cx="8954581" cy="3606707"/>
          </a:xfrm>
          <a:prstGeom prst="rect">
            <a:avLst/>
          </a:prstGeom>
        </p:spPr>
      </p:pic>
      <p:sp>
        <p:nvSpPr>
          <p:cNvPr id="13" name="TextBox 12">
            <a:extLst>
              <a:ext uri="{FF2B5EF4-FFF2-40B4-BE49-F238E27FC236}">
                <a16:creationId xmlns:a16="http://schemas.microsoft.com/office/drawing/2014/main" id="{9CA2E875-5089-43D3-AFA9-1F61031426E7}"/>
              </a:ext>
            </a:extLst>
          </p:cNvPr>
          <p:cNvSpPr txBox="1"/>
          <p:nvPr/>
        </p:nvSpPr>
        <p:spPr>
          <a:xfrm>
            <a:off x="2742245" y="419027"/>
            <a:ext cx="6481561" cy="1569660"/>
          </a:xfrm>
          <a:prstGeom prst="rect">
            <a:avLst/>
          </a:prstGeom>
          <a:noFill/>
        </p:spPr>
        <p:txBody>
          <a:bodyPr wrap="square" rtlCol="0">
            <a:spAutoFit/>
          </a:bodyPr>
          <a:lstStyle/>
          <a:p>
            <a:pPr algn="ctr" defTabSz="914377">
              <a:defRPr/>
            </a:pPr>
            <a:r>
              <a:rPr lang="en-US" sz="3200" b="1">
                <a:solidFill>
                  <a:prstClr val="white"/>
                </a:solidFill>
                <a:latin typeface="Times New Roman" panose="02020603050405020304" pitchFamily="18" charset="0"/>
                <a:cs typeface="Times New Roman" panose="02020603050405020304" pitchFamily="18" charset="0"/>
              </a:rPr>
              <a:t>Khi viết đoạn văn ghi lại cảm nghĩ về một bài thơ tự do, phần thân bài phải đảm bảo những tiêu chí gì?</a:t>
            </a:r>
            <a:endParaRPr lang="en-US" sz="3200" b="1" dirty="0">
              <a:solidFill>
                <a:prstClr val="white"/>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5BE19974-0567-F656-F31B-67D7B4C4EAF5}"/>
              </a:ext>
            </a:extLst>
          </p:cNvPr>
          <p:cNvSpPr/>
          <p:nvPr/>
        </p:nvSpPr>
        <p:spPr>
          <a:xfrm>
            <a:off x="2641598" y="3389824"/>
            <a:ext cx="6682852" cy="1625600"/>
          </a:xfrm>
          <a:prstGeom prst="roundRect">
            <a:avLst/>
          </a:prstGeom>
          <a:gradFill flip="none" rotWithShape="1">
            <a:gsLst>
              <a:gs pos="0">
                <a:srgbClr val="22552E">
                  <a:shade val="30000"/>
                  <a:satMod val="115000"/>
                </a:srgbClr>
              </a:gs>
              <a:gs pos="50000">
                <a:srgbClr val="22552E">
                  <a:shade val="67500"/>
                  <a:satMod val="115000"/>
                </a:srgbClr>
              </a:gs>
              <a:gs pos="100000">
                <a:srgbClr val="22552E">
                  <a:shade val="100000"/>
                  <a:satMod val="115000"/>
                </a:srgb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a:solidFill>
                  <a:schemeClr val="bg1"/>
                </a:solidFill>
                <a:latin typeface="Times New Roman" panose="02020603050405020304" pitchFamily="18" charset="0"/>
                <a:cs typeface="Times New Roman" panose="02020603050405020304" pitchFamily="18" charset="0"/>
              </a:rPr>
              <a:t>- Trình bày cảm xúc, suy nghĩ về bài thơ theo trình tự hợp lí.</a:t>
            </a:r>
          </a:p>
          <a:p>
            <a:r>
              <a:rPr lang="en-US" sz="2400">
                <a:solidFill>
                  <a:schemeClr val="bg1"/>
                </a:solidFill>
                <a:latin typeface="Times New Roman" panose="02020603050405020304" pitchFamily="18" charset="0"/>
                <a:cs typeface="Times New Roman" panose="02020603050405020304" pitchFamily="18" charset="0"/>
              </a:rPr>
              <a:t>- Làm rõ cảm xúc, suy nghĩ bằng những hình ảnh, từ ngữ được trích từ bài thơ.</a:t>
            </a:r>
            <a:endParaRPr lang="en-US" sz="24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 name="Picture 1">
            <a:hlinkClick r:id="rId3" action="ppaction://hlinksldjump"/>
            <a:extLst>
              <a:ext uri="{FF2B5EF4-FFF2-40B4-BE49-F238E27FC236}">
                <a16:creationId xmlns:a16="http://schemas.microsoft.com/office/drawing/2014/main" id="{857795BE-94D8-A1B8-7889-7CEFA9D8C4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3200" y="5308600"/>
            <a:ext cx="1524000" cy="1524000"/>
          </a:xfrm>
          <a:prstGeom prst="rect">
            <a:avLst/>
          </a:prstGeom>
        </p:spPr>
      </p:pic>
    </p:spTree>
    <p:extLst>
      <p:ext uri="{BB962C8B-B14F-4D97-AF65-F5344CB8AC3E}">
        <p14:creationId xmlns:p14="http://schemas.microsoft.com/office/powerpoint/2010/main" val="18399497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24221" y="1266093"/>
            <a:ext cx="6766560" cy="707886"/>
          </a:xfrm>
          <a:prstGeom prst="rect">
            <a:avLst/>
          </a:prstGeom>
          <a:noFill/>
        </p:spPr>
        <p:txBody>
          <a:bodyPr wrap="square" rtlCol="0">
            <a:spAutoFit/>
          </a:bodyPr>
          <a:lstStyle/>
          <a:p>
            <a:r>
              <a:rPr lang="en-US" sz="4000" b="1" dirty="0">
                <a:solidFill>
                  <a:srgbClr val="FF0000"/>
                </a:solidFill>
                <a:latin typeface="Arial" panose="020B0604020202020204" pitchFamily="34" charset="0"/>
                <a:cs typeface="Arial" panose="020B0604020202020204" pitchFamily="34" charset="0"/>
              </a:rPr>
              <a:t>TUẦN 4 TIẾT 13</a:t>
            </a:r>
          </a:p>
        </p:txBody>
      </p:sp>
      <p:sp>
        <p:nvSpPr>
          <p:cNvPr id="5" name="TextBox 4"/>
          <p:cNvSpPr txBox="1"/>
          <p:nvPr/>
        </p:nvSpPr>
        <p:spPr>
          <a:xfrm>
            <a:off x="3108960" y="3249637"/>
            <a:ext cx="7385538" cy="1107996"/>
          </a:xfrm>
          <a:prstGeom prst="rect">
            <a:avLst/>
          </a:prstGeom>
          <a:noFill/>
        </p:spPr>
        <p:txBody>
          <a:bodyPr wrap="square" rtlCol="0">
            <a:spAutoFit/>
          </a:bodyPr>
          <a:lstStyle/>
          <a:p>
            <a:r>
              <a:rPr lang="en-US" sz="6600" b="1" dirty="0">
                <a:solidFill>
                  <a:srgbClr val="FF0000"/>
                </a:solidFill>
                <a:latin typeface="Arial" panose="020B0604020202020204" pitchFamily="34" charset="0"/>
                <a:cs typeface="Arial" panose="020B0604020202020204" pitchFamily="34" charset="0"/>
              </a:rPr>
              <a:t>D. ÔN TẬP </a:t>
            </a:r>
          </a:p>
        </p:txBody>
      </p:sp>
    </p:spTree>
    <p:extLst>
      <p:ext uri="{BB962C8B-B14F-4D97-AF65-F5344CB8AC3E}">
        <p14:creationId xmlns:p14="http://schemas.microsoft.com/office/powerpoint/2010/main" val="31868177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HÌNH THÀNH KIẾN THỨC</a:t>
            </a:r>
          </a:p>
        </p:txBody>
      </p:sp>
    </p:spTree>
    <p:extLst>
      <p:ext uri="{BB962C8B-B14F-4D97-AF65-F5344CB8AC3E}">
        <p14:creationId xmlns:p14="http://schemas.microsoft.com/office/powerpoint/2010/main" val="1041088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8283" y="344585"/>
            <a:ext cx="7737231" cy="584775"/>
          </a:xfrm>
          <a:prstGeom prst="rect">
            <a:avLst/>
          </a:prstGeom>
          <a:noFill/>
        </p:spPr>
        <p:txBody>
          <a:bodyPr wrap="square" rtlCol="0">
            <a:spAutoFit/>
          </a:bodyPr>
          <a:lstStyle/>
          <a:p>
            <a:r>
              <a:rPr lang="en-US" sz="3200" b="1" dirty="0">
                <a:solidFill>
                  <a:srgbClr val="0B050B"/>
                </a:solidFill>
                <a:latin typeface="Arial" panose="020B0604020202020204" pitchFamily="34" charset="0"/>
                <a:cs typeface="Arial" panose="020B0604020202020204" pitchFamily="34" charset="0"/>
              </a:rPr>
              <a:t>THẢO LUẬN NHÓM 5 PHÚT </a:t>
            </a:r>
          </a:p>
        </p:txBody>
      </p:sp>
      <p:sp>
        <p:nvSpPr>
          <p:cNvPr id="3" name="TextBox 2"/>
          <p:cNvSpPr txBox="1"/>
          <p:nvPr/>
        </p:nvSpPr>
        <p:spPr>
          <a:xfrm>
            <a:off x="3085849" y="1584013"/>
            <a:ext cx="5444197"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a:solidFill>
                  <a:srgbClr val="0B050B"/>
                </a:solidFill>
                <a:latin typeface="Arial" panose="020B0604020202020204" pitchFamily="34" charset="0"/>
                <a:cs typeface="Arial" panose="020B0604020202020204" pitchFamily="34" charset="0"/>
              </a:rPr>
              <a:t>NHÓM 1 CÂU 1 SGK TR 29</a:t>
            </a:r>
          </a:p>
        </p:txBody>
      </p:sp>
      <p:sp>
        <p:nvSpPr>
          <p:cNvPr id="5" name="TextBox 4"/>
          <p:cNvSpPr txBox="1"/>
          <p:nvPr/>
        </p:nvSpPr>
        <p:spPr>
          <a:xfrm>
            <a:off x="3198391" y="2869142"/>
            <a:ext cx="5331655"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a:solidFill>
                  <a:srgbClr val="0B050B"/>
                </a:solidFill>
                <a:latin typeface="Arial" panose="020B0604020202020204" pitchFamily="34" charset="0"/>
                <a:cs typeface="Arial" panose="020B0604020202020204" pitchFamily="34" charset="0"/>
              </a:rPr>
              <a:t>NHÓM 2 CÂU 2 SGK TR 29</a:t>
            </a:r>
          </a:p>
        </p:txBody>
      </p:sp>
      <p:sp>
        <p:nvSpPr>
          <p:cNvPr id="6" name="TextBox 5"/>
          <p:cNvSpPr txBox="1"/>
          <p:nvPr/>
        </p:nvSpPr>
        <p:spPr>
          <a:xfrm>
            <a:off x="3198391" y="4124563"/>
            <a:ext cx="5331655"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a:solidFill>
                  <a:srgbClr val="0B050B"/>
                </a:solidFill>
                <a:latin typeface="Arial" panose="020B0604020202020204" pitchFamily="34" charset="0"/>
                <a:cs typeface="Arial" panose="020B0604020202020204" pitchFamily="34" charset="0"/>
              </a:rPr>
              <a:t>NHÓM 3 CÂU 3 SGK TR 29</a:t>
            </a:r>
          </a:p>
        </p:txBody>
      </p:sp>
      <p:sp>
        <p:nvSpPr>
          <p:cNvPr id="7" name="TextBox 6"/>
          <p:cNvSpPr txBox="1"/>
          <p:nvPr/>
        </p:nvSpPr>
        <p:spPr>
          <a:xfrm>
            <a:off x="3198391" y="5228772"/>
            <a:ext cx="5383236"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a:solidFill>
                  <a:srgbClr val="0B050B"/>
                </a:solidFill>
                <a:latin typeface="Arial" panose="020B0604020202020204" pitchFamily="34" charset="0"/>
                <a:cs typeface="Arial" panose="020B0604020202020204" pitchFamily="34" charset="0"/>
              </a:rPr>
              <a:t>NHÓM 4 CÂU 5 SGK TR 29</a:t>
            </a:r>
          </a:p>
        </p:txBody>
      </p:sp>
    </p:spTree>
    <p:extLst>
      <p:ext uri="{BB962C8B-B14F-4D97-AF65-F5344CB8AC3E}">
        <p14:creationId xmlns:p14="http://schemas.microsoft.com/office/powerpoint/2010/main" val="2892799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5|0.6|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1361</Words>
  <Application>Microsoft Office PowerPoint</Application>
  <PresentationFormat>Widescreen</PresentationFormat>
  <Paragraphs>100</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MyPC</cp:lastModifiedBy>
  <cp:revision>28</cp:revision>
  <dcterms:created xsi:type="dcterms:W3CDTF">2023-08-17T07:08:25Z</dcterms:created>
  <dcterms:modified xsi:type="dcterms:W3CDTF">2024-09-26T03:08:11Z</dcterms:modified>
</cp:coreProperties>
</file>