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3" r:id="rId4"/>
    <p:sldId id="271" r:id="rId5"/>
    <p:sldId id="259" r:id="rId6"/>
    <p:sldId id="275" r:id="rId7"/>
    <p:sldId id="276" r:id="rId8"/>
    <p:sldId id="274" r:id="rId9"/>
    <p:sldId id="280" r:id="rId10"/>
    <p:sldId id="281" r:id="rId11"/>
    <p:sldId id="282" r:id="rId12"/>
    <p:sldId id="283" r:id="rId13"/>
    <p:sldId id="284" r:id="rId14"/>
    <p:sldId id="279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85" r:id="rId24"/>
    <p:sldId id="294" r:id="rId25"/>
    <p:sldId id="295" r:id="rId26"/>
    <p:sldId id="277" r:id="rId27"/>
    <p:sldId id="278" r:id="rId28"/>
    <p:sldId id="260" r:id="rId29"/>
    <p:sldId id="261" r:id="rId30"/>
    <p:sldId id="262" r:id="rId31"/>
    <p:sldId id="263" r:id="rId32"/>
    <p:sldId id="264" r:id="rId33"/>
    <p:sldId id="265" r:id="rId34"/>
    <p:sldId id="266" r:id="rId35"/>
    <p:sldId id="267" r:id="rId36"/>
    <p:sldId id="268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0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1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2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9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0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2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7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1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7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322B1-126F-41DF-AEFA-7A45D6FB3E4A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30CC9-FD45-44E5-A898-476191D17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463039" y="1580606"/>
            <a:ext cx="9287692" cy="3827417"/>
          </a:xfrm>
          <a:prstGeom prst="horizontalScroll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474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017" y="560924"/>
            <a:ext cx="11116491" cy="267765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1: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38375"/>
            <a:endParaRPr lang="en-US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38375"/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Con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thình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cối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38375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giã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con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38375"/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(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Trương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13464" y="4088674"/>
            <a:ext cx="8634548" cy="22860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thình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phỏng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chày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vất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nhằn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đàn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thơ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436914" y="4480560"/>
            <a:ext cx="1567543" cy="1502229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6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7097" y="119301"/>
            <a:ext cx="10411098" cy="267765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1: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Quen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thói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nghênh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khắp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kêu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ồm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ộp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Truyện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Nam,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đáy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giếng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7097" y="3228031"/>
            <a:ext cx="10411098" cy="353943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ồm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ộp</a:t>
            </a:r>
            <a:endParaRPr lang="en-US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Nghênh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endParaRPr lang="en-US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dáng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điệu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kiêng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ếch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hĩnh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căng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0446" y="4219303"/>
            <a:ext cx="966651" cy="14499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88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846" y="325793"/>
            <a:ext cx="10567851" cy="2677656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1: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28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Thỉnh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thoảng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vuốt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tôi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co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cẳng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phanh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phách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ngọn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cỏ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Hoài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Mèn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phiêu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4846" y="3513909"/>
            <a:ext cx="10607039" cy="283464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phanh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phỏng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vuốt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mèn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ngọn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cỏ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mạnh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niềm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hãnh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dế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endParaRPr lang="en-US" sz="2800" dirty="0"/>
          </a:p>
        </p:txBody>
      </p:sp>
      <p:sp>
        <p:nvSpPr>
          <p:cNvPr id="4" name="Right Arrow 3"/>
          <p:cNvSpPr/>
          <p:nvPr/>
        </p:nvSpPr>
        <p:spPr>
          <a:xfrm>
            <a:off x="287383" y="4258491"/>
            <a:ext cx="927463" cy="1345475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90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4956" y="2945335"/>
            <a:ext cx="5477010" cy="255454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dáng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khom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thướt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lừ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đừ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thất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thiểu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tễnh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7960" y="109166"/>
            <a:ext cx="10553041" cy="156966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2: </a:t>
            </a:r>
            <a:r>
              <a:rPr lang="en-US" sz="32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Liệt</a:t>
            </a:r>
            <a:r>
              <a:rPr lang="en-US" sz="32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ê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ă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ì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gợi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ì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á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vẻ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ă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ô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phỏng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â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giới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</a:t>
            </a:r>
            <a:r>
              <a:rPr lang="en-US" sz="32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ê</a:t>
            </a:r>
            <a:r>
              <a:rPr lang="en-US" sz="3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sz="3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0962" y="2945335"/>
            <a:ext cx="5434615" cy="255454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phỏng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xào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xạc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ào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ào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lộp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bộp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soàn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soạt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965269" y="1704952"/>
            <a:ext cx="3379212" cy="126650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  <a:endCxn id="5" idx="0"/>
          </p:cNvCxnSpPr>
          <p:nvPr/>
        </p:nvCxnSpPr>
        <p:spPr>
          <a:xfrm>
            <a:off x="6344481" y="1678826"/>
            <a:ext cx="2903789" cy="126650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295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7703" y="418012"/>
            <a:ext cx="8490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THẢO LUẬN NHÓM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PHÚT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0869" y="3027095"/>
            <a:ext cx="8190411" cy="58477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1,2, 3, 4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3, 5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20, 21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9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3691" y="399080"/>
            <a:ext cx="11887200" cy="5909310"/>
          </a:xfrm>
          <a:prstGeom prst="rect">
            <a:avLst/>
          </a:prstGeom>
          <a:ln w="38100"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kumimoji="0" lang="en-US" sz="28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3: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Điền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ì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ù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chỗ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trống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vở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Đêm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ò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mưa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rơi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….........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ê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ê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b.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Mùa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đông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cây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vươn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…..............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trơ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trụi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á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c.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tĩnh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lặng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đê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tối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khiến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ô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nghe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õ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ô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ù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ê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….............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ngo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ồng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ruộng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ưa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d. Ở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miệt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ô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ò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ê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rạch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bủa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ă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en-US" sz="2800" i="1" dirty="0" smtClean="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................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mạng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nhện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đ.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ô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ặc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biệt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ngọn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ú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đá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…...............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ở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97206" y="1855257"/>
            <a:ext cx="1152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58633" y="2512210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8023" y="3782401"/>
            <a:ext cx="13195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7662465" y="4410300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9959983" y="5038024"/>
            <a:ext cx="18325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sừng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sững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03932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18458" y="940526"/>
            <a:ext cx="11168742" cy="3874295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5: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đậm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/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Khóm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trúc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lùm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huyền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thoại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/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vẫn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trầu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725805"/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(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Trương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5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360" y="211419"/>
            <a:ext cx="10306594" cy="641560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371475"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Theo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logic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cụm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vốn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tưởng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âm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 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vấn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vít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Tuy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nhiên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này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giả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dùng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vấn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vít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miêu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diễn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đạt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trở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nên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đáo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 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khiến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âm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vô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cụ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tâm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thơ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gần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gũi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quấn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quýt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ảnh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quê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hương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dây</a:t>
            </a:r>
            <a:r>
              <a:rPr lang="en-US" sz="3200" i="1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trầu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ngọt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ngào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mẹ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giúp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cảm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rõ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hơn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mẹ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quê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hương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dã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mạc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bình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thân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quen</a:t>
            </a:r>
            <a:r>
              <a:rPr lang="en-US" sz="3200" dirty="0">
                <a:solidFill>
                  <a:srgbClr val="231F2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 </a:t>
            </a:r>
            <a:endParaRPr lang="en-US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22069" y="2664824"/>
            <a:ext cx="1515291" cy="218149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74882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53144" y="1005841"/>
            <a:ext cx="11168742" cy="3874295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5: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đậm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 algn="just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sương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phủ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bãi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sông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725805" algn="just"/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(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Hữu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Nhớ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/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56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0553" y="1607795"/>
            <a:ext cx="8794681" cy="3046988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vốn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tưởng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xao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miêu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lạ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trạng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trữ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692331" y="2272937"/>
            <a:ext cx="1293223" cy="167204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b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09009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37116" y="187831"/>
            <a:ext cx="6426926" cy="1360923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“Ai </a:t>
            </a:r>
            <a:r>
              <a:rPr lang="en-US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vi-VN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hơn</a:t>
            </a:r>
            <a:r>
              <a:rPr lang="vi-VN" sz="4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358538" y="1548754"/>
            <a:ext cx="9601200" cy="4872445"/>
          </a:xfrm>
          <a:prstGeom prst="ellips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LỚP CHIA THÀNH 2 NHÓM</a:t>
            </a:r>
          </a:p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láy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065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53144" y="1005841"/>
            <a:ext cx="11168742" cy="3874295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5: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đậm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endParaRPr lang="en-US" sz="3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 algn="just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c. Con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dập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dờn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sóng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25805"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725805" algn="just"/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(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Trương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Hương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indent="725805"/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39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15291" y="169817"/>
            <a:ext cx="10202092" cy="6531429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dập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dờn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nhàng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gần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đợt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sóng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dập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dờn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sóng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lạ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nhiên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dập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dờn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sóng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dập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dờn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lúa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143691" y="2834640"/>
            <a:ext cx="1371600" cy="146304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097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084217" y="1502228"/>
            <a:ext cx="9731829" cy="3827417"/>
          </a:xfrm>
          <a:prstGeom prst="horizontalScroll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3.VẬN DỤNG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21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19794" y="2011681"/>
            <a:ext cx="9287691" cy="2312125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4.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7748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0919" y="779319"/>
            <a:ext cx="7046257" cy="138499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Buồn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cuốn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duềnh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Ầm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ầm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ngồi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Truyện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Du)</a:t>
            </a:r>
          </a:p>
        </p:txBody>
      </p:sp>
      <p:sp>
        <p:nvSpPr>
          <p:cNvPr id="7" name="Rectangle 6"/>
          <p:cNvSpPr/>
          <p:nvPr/>
        </p:nvSpPr>
        <p:spPr>
          <a:xfrm>
            <a:off x="1647331" y="3315537"/>
            <a:ext cx="9567516" cy="138499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Từ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tượng thanh,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Mô tả tiếng động vang to, xa và rền liên tiếp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 người đọc hình dung ra cuộc sống đầy sóng gió của Thúy Kiều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833719" y="3577728"/>
            <a:ext cx="827060" cy="86061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36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6341" y="698689"/>
            <a:ext cx="6696635" cy="138499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 ở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bát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ngát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Viếng lăng Bác – Viễn Phương)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23129" y="3394051"/>
            <a:ext cx="7681272" cy="954107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Từ tượng hình,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: Gợi ra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783541" y="3402106"/>
            <a:ext cx="591671" cy="83371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59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Callout 2"/>
          <p:cNvSpPr/>
          <p:nvPr/>
        </p:nvSpPr>
        <p:spPr>
          <a:xfrm>
            <a:off x="1398494" y="537882"/>
            <a:ext cx="9829800" cy="4867835"/>
          </a:xfrm>
          <a:prstGeom prst="wedgeEllipseCallou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i="1">
                <a:latin typeface="Arial" panose="020B0604020202020204" pitchFamily="34" charset="0"/>
                <a:cs typeface="Arial" panose="020B0604020202020204" pitchFamily="34" charset="0"/>
              </a:rPr>
              <a:t>Câu 6: Viết đoạn văn (khoảng 200 chữ) kể về một kỉ niệm đáng nhớ của em trong mùa hè vừa qua. Trong đoạn văn có sử dụng </a:t>
            </a:r>
            <a:r>
              <a:rPr lang="en-US" sz="32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ít nhất một từ tượng hình hoặc từ tượng thanh.</a:t>
            </a:r>
            <a:endParaRPr lang="en-US" sz="3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297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011" y="385894"/>
            <a:ext cx="11534503" cy="5991384"/>
          </a:xfrm>
          <a:prstGeom prst="rect">
            <a:avLst/>
          </a:prstGeom>
          <a:ln w="57150"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450"/>
              </a:spcBef>
              <a:spcAft>
                <a:spcPts val="450"/>
              </a:spcAft>
            </a:pPr>
            <a:r>
              <a:rPr lang="en-US" sz="2500" b="1" kern="100" dirty="0" err="1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Đoạn</a:t>
            </a:r>
            <a:r>
              <a:rPr lang="en-US" sz="2500" b="1" kern="100" dirty="0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500" b="1" kern="100" dirty="0" err="1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văn</a:t>
            </a:r>
            <a:r>
              <a:rPr lang="en-US" sz="2500" b="1" kern="100" dirty="0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500" b="1" kern="100" dirty="0" err="1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tham</a:t>
            </a:r>
            <a:r>
              <a:rPr lang="en-US" sz="2500" b="1" kern="100" dirty="0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500" b="1" kern="100" dirty="0" err="1" smtClean="0">
                <a:solidFill>
                  <a:srgbClr val="1C1E2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khảo</a:t>
            </a:r>
            <a:endParaRPr lang="en-US" sz="2500" kern="1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hè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qua,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quê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thăm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rìa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khung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cảnh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đẹp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sắc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rộn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ràng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hòa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tấu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lũy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rực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hắt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nắng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vòm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lá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tươi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ươm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ngói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kẽ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chíp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chíp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lợn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éc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quác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quác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đòi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tai.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nhớ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lồng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lộng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bay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vút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tung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bay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lượn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ông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gió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thổi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kêu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 vi vu 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tuyệt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vời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sắc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bay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lượn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bầu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vi vu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vang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mãi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quê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yên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bó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cánh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diều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hè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500" i="1" kern="1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endParaRPr lang="en-US" sz="2500" kern="100" dirty="0"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2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4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6023" y="587829"/>
            <a:ext cx="7027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TUẦN 2 TIẾT 6,7</a:t>
            </a:r>
            <a:endParaRPr lang="en-US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9451" y="2547257"/>
            <a:ext cx="113516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THỰC HÀNH TIẾNG VIỆT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53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35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8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68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81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85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8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6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463039" y="1580606"/>
            <a:ext cx="9287692" cy="3827417"/>
          </a:xfrm>
          <a:prstGeom prst="horizontalScroll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12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097280" y="1528354"/>
            <a:ext cx="9731829" cy="3827417"/>
          </a:xfrm>
          <a:prstGeom prst="horizontalScroll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TRI THỨC TIẾNG VIỆT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02886"/>
              </p:ext>
            </p:extLst>
          </p:nvPr>
        </p:nvGraphicFramePr>
        <p:xfrm>
          <a:off x="226427" y="822960"/>
          <a:ext cx="11721733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2989">
                  <a:extLst>
                    <a:ext uri="{9D8B030D-6E8A-4147-A177-3AD203B41FA5}">
                      <a16:colId xmlns:a16="http://schemas.microsoft.com/office/drawing/2014/main" val="75600692"/>
                    </a:ext>
                  </a:extLst>
                </a:gridCol>
                <a:gridCol w="5338341">
                  <a:extLst>
                    <a:ext uri="{9D8B030D-6E8A-4147-A177-3AD203B41FA5}">
                      <a16:colId xmlns:a16="http://schemas.microsoft.com/office/drawing/2014/main" val="2292052342"/>
                    </a:ext>
                  </a:extLst>
                </a:gridCol>
                <a:gridCol w="4920403">
                  <a:extLst>
                    <a:ext uri="{9D8B030D-6E8A-4147-A177-3AD203B41FA5}">
                      <a16:colId xmlns:a16="http://schemas.microsoft.com/office/drawing/2014/main" val="574773551"/>
                    </a:ext>
                  </a:extLst>
                </a:gridCol>
              </a:tblGrid>
              <a:tr h="67607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Yếu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Từ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tượng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hình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Từ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tượng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thanh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321734"/>
                  </a:ext>
                </a:extLst>
              </a:tr>
              <a:tr h="1616872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Khái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niệm</a:t>
                      </a:r>
                      <a:endParaRPr lang="en-US" sz="3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3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3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547521"/>
                  </a:ext>
                </a:extLst>
              </a:tr>
              <a:tr h="1616872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Tác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endParaRPr lang="en-US" sz="3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3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351476"/>
                  </a:ext>
                </a:extLst>
              </a:tr>
              <a:tr h="1183208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Ví</a:t>
                      </a:r>
                      <a:r>
                        <a:rPr lang="en-US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9244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6427" y="195943"/>
            <a:ext cx="117217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HỌC SINH LÀM VIỆC CÁ NHÂN- ĐIỀN NỘI DUNG VÀO PHIẾU HỌC TẬP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14"/>
          <p:cNvSpPr txBox="1"/>
          <p:nvPr/>
        </p:nvSpPr>
        <p:spPr bwMode="auto">
          <a:xfrm>
            <a:off x="1672046" y="1561874"/>
            <a:ext cx="5212080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gập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ghềnh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5" name="文本框 26"/>
          <p:cNvSpPr txBox="1"/>
          <p:nvPr/>
        </p:nvSpPr>
        <p:spPr bwMode="auto">
          <a:xfrm>
            <a:off x="7106194" y="1527421"/>
            <a:ext cx="4841966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phỏng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róc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" name="文本框 23"/>
          <p:cNvSpPr txBox="1"/>
          <p:nvPr/>
        </p:nvSpPr>
        <p:spPr bwMode="auto">
          <a:xfrm>
            <a:off x="1672046" y="3570951"/>
            <a:ext cx="10032277" cy="18158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2046" y="5557294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Lom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khom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núi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tiều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Lác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đác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sông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rợ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75566" y="5580028"/>
            <a:ext cx="53557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Bắc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Ðêm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đêm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rầm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rập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rung.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6479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084217" y="1502228"/>
            <a:ext cx="9731829" cy="3827417"/>
          </a:xfrm>
          <a:prstGeom prst="horizontalScroll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LUYỆN TẬP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89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7703" y="418012"/>
            <a:ext cx="8490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THẢO LUẬN NHÓM  PHÚT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26970" y="2096141"/>
            <a:ext cx="5721533" cy="58477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a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6971" y="3285037"/>
            <a:ext cx="5721532" cy="58477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1-b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6971" y="4424820"/>
            <a:ext cx="5721532" cy="58477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–c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6971" y="5564603"/>
            <a:ext cx="5721532" cy="584775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d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sgk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970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96195" y="4187373"/>
            <a:ext cx="8238308" cy="2246769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Chòng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chành</a:t>
            </a:r>
            <a:endParaRPr lang="en-US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nghiêng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nghiêng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võng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khiến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ràng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võng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đặn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01932" y="143691"/>
            <a:ext cx="10337074" cy="3513909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Câu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1: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thanh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tích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tác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28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223837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i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indent="22383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Tuổi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thơ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chở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ầy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cổ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í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22383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Dòng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sông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mẹ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ngọt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22383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Đưa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ù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đ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ất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22383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Chòng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chành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nhịp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õ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dao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22383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(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Trương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Nam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Hương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r>
              <a:rPr lang="en-US" sz="28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2800" i="1" dirty="0" err="1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à</a:t>
            </a:r>
            <a:r>
              <a:rPr lang="en-US" sz="2800" i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776549" y="4598831"/>
            <a:ext cx="1423851" cy="142385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46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1603</Words>
  <Application>Microsoft Office PowerPoint</Application>
  <PresentationFormat>Widescreen</PresentationFormat>
  <Paragraphs>113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Microsoft YaHei</vt:lpstr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38</cp:revision>
  <dcterms:created xsi:type="dcterms:W3CDTF">2023-08-16T03:36:50Z</dcterms:created>
  <dcterms:modified xsi:type="dcterms:W3CDTF">2023-08-16T08:23:26Z</dcterms:modified>
</cp:coreProperties>
</file>